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5" r:id="rId3"/>
    <p:sldId id="286" r:id="rId4"/>
    <p:sldId id="288" r:id="rId5"/>
    <p:sldId id="309" r:id="rId6"/>
    <p:sldId id="310" r:id="rId7"/>
    <p:sldId id="312" r:id="rId8"/>
    <p:sldId id="313" r:id="rId9"/>
    <p:sldId id="314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85"/>
            <p14:sldId id="286"/>
            <p14:sldId id="288"/>
            <p14:sldId id="309"/>
            <p14:sldId id="310"/>
            <p14:sldId id="312"/>
            <p14:sldId id="313"/>
            <p14:sldId id="314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B5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0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סכנות ב </a:t>
            </a:r>
            <a:r>
              <a:rPr lang="en-US" dirty="0"/>
              <a:t>Threads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מאחר והזיכרון משותף, יש להיזהר לא להפריע אחד לשני.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תחשבו על עבודה משותפת על מסמך ב </a:t>
            </a:r>
            <a:r>
              <a:rPr lang="en-US" dirty="0"/>
              <a:t>google docs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יש לשים לב שכאשר </a:t>
            </a:r>
            <a:r>
              <a:rPr lang="en-US" dirty="0"/>
              <a:t>thread</a:t>
            </a:r>
            <a:r>
              <a:rPr lang="he-IL" dirty="0"/>
              <a:t> מסתיים הוא משחרר את המשאבים שהוא תפס (</a:t>
            </a:r>
            <a:r>
              <a:rPr lang="en-US" dirty="0"/>
              <a:t>sockets, files, </a:t>
            </a:r>
            <a:r>
              <a:rPr lang="en-US" dirty="0" err="1"/>
              <a:t>etc</a:t>
            </a:r>
            <a:r>
              <a:rPr lang="en-US" dirty="0"/>
              <a:t>…</a:t>
            </a:r>
            <a:r>
              <a:rPr lang="he-IL" dirty="0"/>
              <a:t>).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אמנם יצירת </a:t>
            </a:r>
            <a:r>
              <a:rPr lang="en-US" dirty="0"/>
              <a:t>thread</a:t>
            </a:r>
            <a:r>
              <a:rPr lang="he-IL" dirty="0"/>
              <a:t> היא מהירה, אך היא לוקחת זמן.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יש להיזהר מיצירת יותר מידי </a:t>
            </a:r>
            <a:r>
              <a:rPr lang="en-US" dirty="0"/>
              <a:t>threads</a:t>
            </a:r>
            <a:r>
              <a:rPr lang="he-IL" dirty="0"/>
              <a:t>, הדבר גורם להאטת התהליך.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זה </a:t>
            </a:r>
            <a:r>
              <a:rPr lang="en-US" dirty="0"/>
              <a:t>Thread</a:t>
            </a:r>
            <a:r>
              <a:rPr lang="he-IL" dirty="0"/>
              <a:t> (</a:t>
            </a:r>
            <a:r>
              <a:rPr lang="he-IL" dirty="0" err="1"/>
              <a:t>תהליכון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46449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600" dirty="0"/>
              <a:t>Thread</a:t>
            </a:r>
            <a:r>
              <a:rPr lang="he-IL" sz="2600" dirty="0"/>
              <a:t> הינו תהליך קטן.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600" dirty="0"/>
              <a:t>Thread</a:t>
            </a:r>
            <a:r>
              <a:rPr lang="he-IL" sz="2600" dirty="0"/>
              <a:t> הינו אוסף של סדרת פקודות לביצוע אשר מחלקות זיכרון עם </a:t>
            </a:r>
            <a:r>
              <a:rPr lang="en-US" sz="2600" dirty="0"/>
              <a:t>threads</a:t>
            </a:r>
            <a:r>
              <a:rPr lang="he-IL" sz="2600" dirty="0"/>
              <a:t> נוספים.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כל </a:t>
            </a:r>
            <a:r>
              <a:rPr lang="en-US" sz="2600" dirty="0"/>
              <a:t>process</a:t>
            </a:r>
            <a:r>
              <a:rPr lang="he-IL" sz="2600" dirty="0"/>
              <a:t> (תהליך) מורכב מ </a:t>
            </a:r>
            <a:r>
              <a:rPr lang="en-US" sz="2600" dirty="0"/>
              <a:t>Thread</a:t>
            </a:r>
            <a:r>
              <a:rPr lang="he-IL" sz="2600" dirty="0"/>
              <a:t> אחד או יותר.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עד היום עבדנו על ה </a:t>
            </a:r>
            <a:r>
              <a:rPr lang="en-US" sz="2600" dirty="0"/>
              <a:t>main thread</a:t>
            </a:r>
            <a:r>
              <a:rPr lang="he-IL" sz="26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600" dirty="0"/>
              <a:t>Threads</a:t>
            </a:r>
            <a:r>
              <a:rPr lang="he-IL" sz="2600" dirty="0"/>
              <a:t> נפרדים יכולים להתבצע במקביל.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דוגמאות: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שרת אינטרנט מטפל במספר לקוחות במקביל, כל לקוח על </a:t>
            </a:r>
            <a:r>
              <a:rPr lang="en-US" sz="2400" dirty="0"/>
              <a:t>thread</a:t>
            </a:r>
            <a:r>
              <a:rPr lang="he-IL" sz="2400" dirty="0"/>
              <a:t> נפרד.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שליחת קובץ להדפסה בזמן שממשיכים לערוך אותו</a:t>
            </a:r>
          </a:p>
        </p:txBody>
      </p:sp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Thread Vs Multi Process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0" y="2132856"/>
            <a:ext cx="0" cy="3960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031" y="2414358"/>
            <a:ext cx="2664296" cy="1440160"/>
            <a:chOff x="323528" y="2060848"/>
            <a:chExt cx="2664296" cy="1440160"/>
          </a:xfrm>
        </p:grpSpPr>
        <p:sp>
          <p:nvSpPr>
            <p:cNvPr id="20" name="Rectangle 19"/>
            <p:cNvSpPr/>
            <p:nvPr/>
          </p:nvSpPr>
          <p:spPr>
            <a:xfrm>
              <a:off x="323528" y="2060848"/>
              <a:ext cx="2664296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544" y="2204864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763688" y="2687355"/>
              <a:ext cx="1080120" cy="5760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63688" y="2209876"/>
              <a:ext cx="11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63688" y="3490848"/>
            <a:ext cx="2664296" cy="1440160"/>
            <a:chOff x="323528" y="2060848"/>
            <a:chExt cx="2664296" cy="1440160"/>
          </a:xfrm>
        </p:grpSpPr>
        <p:sp>
          <p:nvSpPr>
            <p:cNvPr id="29" name="Rectangle 28"/>
            <p:cNvSpPr/>
            <p:nvPr/>
          </p:nvSpPr>
          <p:spPr>
            <a:xfrm>
              <a:off x="323528" y="2060848"/>
              <a:ext cx="2664296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7544" y="2204864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1763688" y="2687355"/>
              <a:ext cx="1080120" cy="5760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63688" y="2209876"/>
              <a:ext cx="11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47923" y="4531515"/>
            <a:ext cx="2664296" cy="1440160"/>
            <a:chOff x="323528" y="2060848"/>
            <a:chExt cx="2664296" cy="1440160"/>
          </a:xfrm>
        </p:grpSpPr>
        <p:sp>
          <p:nvSpPr>
            <p:cNvPr id="34" name="Rectangle 33"/>
            <p:cNvSpPr/>
            <p:nvPr/>
          </p:nvSpPr>
          <p:spPr>
            <a:xfrm>
              <a:off x="323528" y="2060848"/>
              <a:ext cx="2664296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7544" y="2204864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1763688" y="2687355"/>
              <a:ext cx="1080120" cy="5760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3688" y="2209876"/>
              <a:ext cx="11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08175" y="1871460"/>
            <a:ext cx="194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Multi Process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4128" y="1871460"/>
            <a:ext cx="194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Multi Thread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974536" y="4117355"/>
            <a:ext cx="3168352" cy="2532084"/>
            <a:chOff x="4788024" y="2333125"/>
            <a:chExt cx="3168352" cy="2532084"/>
          </a:xfrm>
        </p:grpSpPr>
        <p:sp>
          <p:nvSpPr>
            <p:cNvPr id="45" name="Rectangle 44"/>
            <p:cNvSpPr/>
            <p:nvPr/>
          </p:nvSpPr>
          <p:spPr>
            <a:xfrm>
              <a:off x="4788024" y="2333125"/>
              <a:ext cx="3168352" cy="25320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55505" y="2767912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88224" y="275964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5791722" y="4005064"/>
              <a:ext cx="1080120" cy="5760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04894" y="2333125"/>
              <a:ext cx="11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88024" y="2333125"/>
            <a:ext cx="3168352" cy="2532084"/>
            <a:chOff x="4788024" y="2333125"/>
            <a:chExt cx="3168352" cy="2532084"/>
          </a:xfrm>
        </p:grpSpPr>
        <p:sp>
          <p:nvSpPr>
            <p:cNvPr id="25" name="Rectangle 24"/>
            <p:cNvSpPr/>
            <p:nvPr/>
          </p:nvSpPr>
          <p:spPr>
            <a:xfrm>
              <a:off x="4788024" y="2333125"/>
              <a:ext cx="3168352" cy="25320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55505" y="2767912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88224" y="275964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5791722" y="4005064"/>
              <a:ext cx="1080120" cy="5760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04894" y="2333125"/>
              <a:ext cx="11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8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יצירת </a:t>
            </a:r>
            <a:r>
              <a:rPr lang="en-US" dirty="0"/>
              <a:t>Thread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043608" y="1844824"/>
            <a:ext cx="6917392" cy="47432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00"/>
              </a:lnSpc>
            </a:pPr>
            <a:r>
              <a:rPr lang="en-US" sz="1800" dirty="0"/>
              <a:t>from </a:t>
            </a:r>
            <a:r>
              <a:rPr lang="en-US" sz="1800" dirty="0">
                <a:solidFill>
                  <a:srgbClr val="E65B50"/>
                </a:solidFill>
              </a:rPr>
              <a:t>threading</a:t>
            </a:r>
            <a:r>
              <a:rPr lang="en-US" sz="1800" dirty="0"/>
              <a:t> import </a:t>
            </a:r>
            <a:r>
              <a:rPr lang="en-US" sz="1800" dirty="0">
                <a:solidFill>
                  <a:srgbClr val="FF0000"/>
                </a:solidFill>
              </a:rPr>
              <a:t>Thread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def </a:t>
            </a:r>
            <a:r>
              <a:rPr lang="en-US" sz="1800" dirty="0" err="1">
                <a:solidFill>
                  <a:schemeClr val="tx1"/>
                </a:solidFill>
              </a:rPr>
              <a:t>handle_connection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client_socket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client_address</a:t>
            </a:r>
            <a:r>
              <a:rPr lang="en-US" sz="1800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def main():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# Open a socket and loop forever while waiting for clients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server_socket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socket.socket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socket.AF_INET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socket.SOCK_STREAM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try: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server_socket.bind</a:t>
            </a:r>
            <a:r>
              <a:rPr lang="en-US" sz="1800" dirty="0">
                <a:solidFill>
                  <a:schemeClr val="tx1"/>
                </a:solidFill>
              </a:rPr>
              <a:t>((IP, PORT))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server_socket.listen</a:t>
            </a:r>
            <a:r>
              <a:rPr lang="en-US" sz="1800" dirty="0">
                <a:solidFill>
                  <a:schemeClr val="tx1"/>
                </a:solidFill>
              </a:rPr>
              <a:t>(QUEUE_SIZE)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    print "Listening for connections on port %d" % PORT</a:t>
            </a:r>
          </a:p>
          <a:p>
            <a:pPr>
              <a:lnSpc>
                <a:spcPts val="6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    while True: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</a:rPr>
              <a:t>client_socket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client_address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server_socket.accept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  <a:highlight>
                  <a:srgbClr val="C0C0C0"/>
                </a:highlight>
              </a:rPr>
              <a:t>            </a:t>
            </a: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thread = Thread(target=</a:t>
            </a:r>
            <a:r>
              <a:rPr lang="en-US" sz="18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handle_connection</a:t>
            </a: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,</a:t>
            </a:r>
          </a:p>
          <a:p>
            <a:pPr>
              <a:lnSpc>
                <a:spcPts val="600"/>
              </a:lnSpc>
            </a:pP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                            </a:t>
            </a:r>
            <a:r>
              <a:rPr lang="en-US" sz="18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args</a:t>
            </a: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=(</a:t>
            </a:r>
            <a:r>
              <a:rPr lang="en-US" sz="18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client_socket</a:t>
            </a: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client_address</a:t>
            </a: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))</a:t>
            </a:r>
          </a:p>
          <a:p>
            <a:pPr>
              <a:lnSpc>
                <a:spcPts val="600"/>
              </a:lnSpc>
            </a:pP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thread.start</a:t>
            </a: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</a:rPr>
              <a:t>()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except </a:t>
            </a:r>
            <a:r>
              <a:rPr lang="en-US" sz="1800" dirty="0" err="1">
                <a:solidFill>
                  <a:schemeClr val="tx1"/>
                </a:solidFill>
              </a:rPr>
              <a:t>socket.error</a:t>
            </a:r>
            <a:r>
              <a:rPr lang="en-US" sz="1800" dirty="0">
                <a:solidFill>
                  <a:schemeClr val="tx1"/>
                </a:solidFill>
              </a:rPr>
              <a:t> as err: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    print 'received socket exception - ' + </a:t>
            </a:r>
            <a:r>
              <a:rPr lang="en-US" sz="1800" dirty="0" err="1">
                <a:solidFill>
                  <a:schemeClr val="tx1"/>
                </a:solidFill>
              </a:rPr>
              <a:t>str</a:t>
            </a:r>
            <a:r>
              <a:rPr lang="en-US" sz="1800" dirty="0">
                <a:solidFill>
                  <a:schemeClr val="tx1"/>
                </a:solidFill>
              </a:rPr>
              <a:t>(err)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finally:</a:t>
            </a:r>
          </a:p>
          <a:p>
            <a:pPr>
              <a:lnSpc>
                <a:spcPts val="600"/>
              </a:lnSpc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server_socket.close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ts val="6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4797152"/>
            <a:ext cx="1696123" cy="914400"/>
            <a:chOff x="0" y="4797152"/>
            <a:chExt cx="1696123" cy="914400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0" y="4797152"/>
              <a:ext cx="12379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dirty="0"/>
                <a:t>הגדרת </a:t>
              </a:r>
              <a:r>
                <a:rPr lang="en-US" dirty="0"/>
                <a:t>thread</a:t>
              </a:r>
            </a:p>
          </p:txBody>
        </p:sp>
        <p:sp>
          <p:nvSpPr>
            <p:cNvPr id="10" name="Arrow: Right 9"/>
            <p:cNvSpPr/>
            <p:nvPr/>
          </p:nvSpPr>
          <p:spPr>
            <a:xfrm>
              <a:off x="1221771" y="4941168"/>
              <a:ext cx="47435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0152" y="4726284"/>
            <a:ext cx="3045572" cy="914400"/>
            <a:chOff x="5940152" y="4726284"/>
            <a:chExt cx="3045572" cy="914400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7747796" y="4726284"/>
              <a:ext cx="12379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dirty="0"/>
                <a:t>שם הפונקציה המבצעת</a:t>
              </a:r>
              <a:endParaRPr lang="en-US" dirty="0"/>
            </a:p>
          </p:txBody>
        </p:sp>
        <p:sp>
          <p:nvSpPr>
            <p:cNvPr id="14" name="Arrow: Right 13"/>
            <p:cNvSpPr/>
            <p:nvPr/>
          </p:nvSpPr>
          <p:spPr>
            <a:xfrm rot="10800000">
              <a:off x="5940152" y="4942691"/>
              <a:ext cx="180764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69494" y="5355906"/>
            <a:ext cx="1878302" cy="958385"/>
            <a:chOff x="5869494" y="5355906"/>
            <a:chExt cx="1878302" cy="958385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6509868" y="5399891"/>
              <a:ext cx="12379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dirty="0"/>
                <a:t>פרמטרים לפונקציה המבצעת</a:t>
              </a:r>
              <a:endParaRPr lang="en-US" dirty="0"/>
            </a:p>
          </p:txBody>
        </p:sp>
        <p:sp>
          <p:nvSpPr>
            <p:cNvPr id="16" name="Arrow: Right 15"/>
            <p:cNvSpPr/>
            <p:nvPr/>
          </p:nvSpPr>
          <p:spPr>
            <a:xfrm rot="11764052">
              <a:off x="5869494" y="5355906"/>
              <a:ext cx="78292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45572" y="5469236"/>
            <a:ext cx="2558944" cy="845054"/>
            <a:chOff x="3045572" y="5469236"/>
            <a:chExt cx="2558944" cy="845054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366588" y="5517231"/>
              <a:ext cx="1237928" cy="797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dirty="0"/>
                <a:t>תחילת ההרצה</a:t>
              </a:r>
              <a:endParaRPr lang="en-US" dirty="0"/>
            </a:p>
          </p:txBody>
        </p:sp>
        <p:sp>
          <p:nvSpPr>
            <p:cNvPr id="18" name="Arrow: Right 17"/>
            <p:cNvSpPr/>
            <p:nvPr/>
          </p:nvSpPr>
          <p:spPr>
            <a:xfrm rot="10800000">
              <a:off x="3045572" y="5469236"/>
              <a:ext cx="132101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07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Vs Process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575383"/>
              </p:ext>
            </p:extLst>
          </p:nvPr>
        </p:nvGraphicFramePr>
        <p:xfrm>
          <a:off x="179512" y="1846262"/>
          <a:ext cx="8784976" cy="403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359956748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973049403"/>
                    </a:ext>
                  </a:extLst>
                </a:gridCol>
              </a:tblGrid>
              <a:tr h="492904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42567"/>
                  </a:ext>
                </a:extLst>
              </a:tr>
              <a:tr h="492904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</a:t>
                      </a:r>
                      <a:r>
                        <a:rPr lang="en-US" dirty="0"/>
                        <a:t>thread</a:t>
                      </a:r>
                      <a:r>
                        <a:rPr lang="he-IL" dirty="0"/>
                        <a:t> יש את סדר הפעילות לביצוע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לתהליך יש את סדר הפעולות לביצוע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64637"/>
                  </a:ext>
                </a:extLst>
              </a:tr>
              <a:tr h="85076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הזיכרון של התהליך משותף בין כל ה </a:t>
                      </a:r>
                      <a:r>
                        <a:rPr lang="en-US" dirty="0"/>
                        <a:t>threads</a:t>
                      </a:r>
                      <a:r>
                        <a:rPr lang="he-IL" dirty="0"/>
                        <a:t> של התהליך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לתהליך יש זיכרון שלו אשר לא משותף עם תהליכים אחרים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03391"/>
                  </a:ext>
                </a:extLst>
              </a:tr>
              <a:tr h="492904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זמן יצירה קצר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זמן יצירה ארוך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97379"/>
                  </a:ext>
                </a:extLst>
              </a:tr>
              <a:tr h="85076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סיום ריצה של </a:t>
                      </a:r>
                      <a:r>
                        <a:rPr lang="en-US" dirty="0"/>
                        <a:t>thread</a:t>
                      </a:r>
                      <a:r>
                        <a:rPr lang="he-IL" dirty="0"/>
                        <a:t> לא בהכרח מסיים את התהליך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עם סיום הריצה מסתיים התהליך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45127"/>
                  </a:ext>
                </a:extLst>
              </a:tr>
              <a:tr h="85076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אסור להרוג! אם הורגים יתכן ויישארו משאבים תפוסים.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כאשר הורגים תהליך, מערכת ההפעלה דואגת לשחרר משאבים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7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8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Vs Select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9042"/>
              </p:ext>
            </p:extLst>
          </p:nvPr>
        </p:nvGraphicFramePr>
        <p:xfrm>
          <a:off x="490404" y="2132856"/>
          <a:ext cx="8208912" cy="381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181508476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70663678"/>
                    </a:ext>
                  </a:extLst>
                </a:gridCol>
              </a:tblGrid>
              <a:tr h="5902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65562"/>
                  </a:ext>
                </a:extLst>
              </a:tr>
              <a:tr h="590252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דרך ביצוע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פקודה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76763"/>
                  </a:ext>
                </a:extLst>
              </a:tr>
              <a:tr h="590252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יכול להכיל את הפקודה </a:t>
                      </a:r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נמצא בתוך </a:t>
                      </a:r>
                      <a:r>
                        <a:rPr lang="en-US" dirty="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51995"/>
                  </a:ext>
                </a:extLst>
              </a:tr>
              <a:tr h="145541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ניתן לטפל במספר </a:t>
                      </a:r>
                      <a:r>
                        <a:rPr lang="en-US" dirty="0"/>
                        <a:t>sockets</a:t>
                      </a:r>
                      <a:r>
                        <a:rPr lang="he-IL" dirty="0"/>
                        <a:t> במקביל, ע"י הקצאתם ל</a:t>
                      </a:r>
                      <a:r>
                        <a:rPr lang="en-US" dirty="0"/>
                        <a:t>threads</a:t>
                      </a:r>
                      <a:r>
                        <a:rPr lang="he-IL" dirty="0"/>
                        <a:t> שונים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מסוגל לטפל במספר </a:t>
                      </a:r>
                      <a:r>
                        <a:rPr lang="en-US" dirty="0"/>
                        <a:t>sockets</a:t>
                      </a:r>
                      <a:r>
                        <a:rPr lang="he-IL" dirty="0"/>
                        <a:t>, אך הטיפול הינו סדרתי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37525"/>
                  </a:ext>
                </a:extLst>
              </a:tr>
              <a:tr h="590252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מאפשר טיפול בלקוחות מרובים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מאפשר טיפול בלקוחות מרובים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6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31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F78-3D8C-41DF-9AD0-8F21FF91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מרוץ –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ABBA-B3AD-4A87-BB82-AFB9F723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167442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מאחר והזיכרון משותף, יתכן ששני </a:t>
            </a:r>
            <a:r>
              <a:rPr lang="en-US" sz="2400" dirty="0"/>
              <a:t>threads</a:t>
            </a:r>
            <a:r>
              <a:rPr lang="he-IL" sz="2400" dirty="0"/>
              <a:t> ייגשו לאותו זיכרון ביחד.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הניחו שקיימת פונקציה </a:t>
            </a:r>
            <a:r>
              <a:rPr lang="en-US" sz="2400" dirty="0"/>
              <a:t>donate()</a:t>
            </a:r>
            <a:r>
              <a:rPr lang="he-IL" sz="2400" dirty="0"/>
              <a:t> שניגשת למשתנה גלובלי בשם </a:t>
            </a:r>
            <a:r>
              <a:rPr lang="en-US" sz="2400" dirty="0"/>
              <a:t>donation</a:t>
            </a:r>
            <a:r>
              <a:rPr lang="he-IL" sz="2400" dirty="0"/>
              <a:t> ומקדמת אותו ב1 בכל פעם שהיא מזומנת.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כפי שאתם יודעים מאסמבלר, קידום משתנה דורש: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טעינה של המשתנה לרגיסטר.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קידום ערך הרגיסטר.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כתיבת הערך בזיכרון.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F9FFB-9D39-4CA0-A7E1-EB1B1CC1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17372"/>
            <a:ext cx="4303615" cy="20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F78-3D8C-41DF-9AD0-8F21FF91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מרוץ –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ABBA-B3AD-4A87-BB82-AFB9F723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7515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נניח שלפני הריצה הכרך הינו 0.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6E122C-D14F-4D73-98FB-32ABB2B0D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7523"/>
              </p:ext>
            </p:extLst>
          </p:nvPr>
        </p:nvGraphicFramePr>
        <p:xfrm>
          <a:off x="1546859" y="242088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985726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8067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טעינת הרגיסטר בערך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טעינת הרגיסטר בערך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0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קידום הרגיסטר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כתיבת הערך בזיכרון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2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קידום הרגיסטר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כתיבת הערך בזיכרון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0961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406FE1-1C1E-4767-BFEE-EA63E9D534A7}"/>
              </a:ext>
            </a:extLst>
          </p:cNvPr>
          <p:cNvSpPr txBox="1">
            <a:spLocks/>
          </p:cNvSpPr>
          <p:nvPr/>
        </p:nvSpPr>
        <p:spPr>
          <a:xfrm>
            <a:off x="611561" y="5301208"/>
            <a:ext cx="7732340" cy="1008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מאחר שזימנו את הפונקציה פעמיים, ציפינו שהערך יהיה 2, אך בפועל הוא 1.</a:t>
            </a:r>
          </a:p>
          <a:p>
            <a:pPr marL="201168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2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F78-3D8C-41DF-9AD0-8F21FF91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מרוץ –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ABBA-B3AD-4A87-BB82-AFB9F723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7515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כדי להתגבר על כך, עלינו לנעול את הקוד הקריטי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1581B-ECC6-4B78-AD16-A2E5D5BE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88" y="2780928"/>
            <a:ext cx="4378824" cy="20390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1892CE-629F-4210-ABCC-E3CBB003DCB9}"/>
              </a:ext>
            </a:extLst>
          </p:cNvPr>
          <p:cNvSpPr txBox="1">
            <a:spLocks/>
          </p:cNvSpPr>
          <p:nvPr/>
        </p:nvSpPr>
        <p:spPr>
          <a:xfrm>
            <a:off x="822959" y="5013176"/>
            <a:ext cx="7543801" cy="108012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אחת הבעיות הקשות בתכנות במספר </a:t>
            </a:r>
            <a:r>
              <a:rPr lang="en-US" sz="2800" dirty="0"/>
              <a:t>threads</a:t>
            </a:r>
            <a:r>
              <a:rPr lang="he-IL" sz="2800" dirty="0"/>
              <a:t> היא שאסור לשכוח לשחרר את הנעילה (... או שמישהו עשוי להישאר בחוץ ללא מפתח – </a:t>
            </a:r>
            <a:r>
              <a:rPr lang="en-US" sz="2800" dirty="0"/>
              <a:t>deadlock</a:t>
            </a:r>
            <a:r>
              <a:rPr lang="he-IL" sz="28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1585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2257</TotalTime>
  <Words>629</Words>
  <Application>Microsoft Office PowerPoint</Application>
  <PresentationFormat>On-screen Show (4:3)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Threads</vt:lpstr>
      <vt:lpstr>מה זה Thread (תהליכון)</vt:lpstr>
      <vt:lpstr>Multi Thread Vs Multi Process</vt:lpstr>
      <vt:lpstr>יצירת Thread</vt:lpstr>
      <vt:lpstr>Thread Vs Process</vt:lpstr>
      <vt:lpstr>Threads Vs Select</vt:lpstr>
      <vt:lpstr>מרוץ – race condition</vt:lpstr>
      <vt:lpstr>מרוץ – race condition</vt:lpstr>
      <vt:lpstr>מרוץ – race condition</vt:lpstr>
      <vt:lpstr>סכנות ב Threads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152</cp:revision>
  <dcterms:created xsi:type="dcterms:W3CDTF">2015-11-06T15:06:13Z</dcterms:created>
  <dcterms:modified xsi:type="dcterms:W3CDTF">2018-03-01T18:37:48Z</dcterms:modified>
</cp:coreProperties>
</file>