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7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5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8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26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quick-start-guide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p8online.com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כתיבת </a:t>
            </a:r>
            <a:r>
              <a:rPr lang="he-IL" dirty="0" err="1"/>
              <a:t>סכריפטים</a:t>
            </a:r>
            <a:r>
              <a:rPr lang="he-IL" dirty="0"/>
              <a:t> ב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עריכת קובץ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6436" y="1845734"/>
            <a:ext cx="2649243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בחלון הימני נפתח קובץ ריק, ניתן לערוך אותו</a:t>
            </a:r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1816B24-28C6-466D-AFE0-A8EE140B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" y="1737360"/>
            <a:ext cx="8137322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6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בדיקת שגיאות אוטומטית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376" y="1845734"/>
            <a:ext cx="3299304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dirty="0" err="1"/>
              <a:t>Pycharm</a:t>
            </a:r>
            <a:r>
              <a:rPr lang="he-IL" dirty="0"/>
              <a:t> בודק אוטומטית אם ישנן שגיאות קומפילציה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מסמן שגיאות באדום בצד ימין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/>
              <a:t>אם עומדים על סימון אדום, ניתן לקבל מידע על השגיאה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מסמן הערות (כולל </a:t>
            </a:r>
            <a:r>
              <a:rPr lang="en-US" dirty="0"/>
              <a:t>pep-8</a:t>
            </a:r>
            <a:r>
              <a:rPr lang="he-IL" dirty="0"/>
              <a:t>) בצהוב בצד ימין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/>
              <a:t>אם עומדים על סימון צהוב, ניתן לקבל מידע על השגיאה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 err="1"/>
              <a:t>הכל</a:t>
            </a:r>
            <a:r>
              <a:rPr lang="he-IL" dirty="0"/>
              <a:t> תקין- סימן ירוק</a:t>
            </a:r>
          </a:p>
          <a:p>
            <a:pPr algn="r" rtl="1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15FD18-B965-4DD2-989E-C178C01E8671}"/>
              </a:ext>
            </a:extLst>
          </p:cNvPr>
          <p:cNvGrpSpPr/>
          <p:nvPr/>
        </p:nvGrpSpPr>
        <p:grpSpPr>
          <a:xfrm>
            <a:off x="127749" y="2028614"/>
            <a:ext cx="7621269" cy="4131734"/>
            <a:chOff x="127749" y="2028614"/>
            <a:chExt cx="7621269" cy="4131734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04BB5531-CC17-40B1-A076-B4F735E6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749" y="2028614"/>
              <a:ext cx="7621269" cy="4131734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5DA50F-20F5-421F-AAD1-BE5971C5C29F}"/>
                </a:ext>
              </a:extLst>
            </p:cNvPr>
            <p:cNvSpPr/>
            <p:nvPr/>
          </p:nvSpPr>
          <p:spPr>
            <a:xfrm>
              <a:off x="6833937" y="2550693"/>
              <a:ext cx="394635" cy="51013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36F4519-8ADC-44CB-94D9-CDE2B513756E}"/>
                </a:ext>
              </a:extLst>
            </p:cNvPr>
            <p:cNvSpPr/>
            <p:nvPr/>
          </p:nvSpPr>
          <p:spPr>
            <a:xfrm>
              <a:off x="3319112" y="4002504"/>
              <a:ext cx="394635" cy="51013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327F3B-29D6-4AEB-B0B5-D18AD965E8CC}"/>
              </a:ext>
            </a:extLst>
          </p:cNvPr>
          <p:cNvGrpSpPr/>
          <p:nvPr/>
        </p:nvGrpSpPr>
        <p:grpSpPr>
          <a:xfrm>
            <a:off x="112846" y="2028614"/>
            <a:ext cx="7651073" cy="4131734"/>
            <a:chOff x="135761" y="2028614"/>
            <a:chExt cx="7651073" cy="4131734"/>
          </a:xfrm>
        </p:grpSpPr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792EDE9F-3F8C-46CD-8D34-74CECC9F5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61" y="2028614"/>
              <a:ext cx="7651073" cy="4131734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6731C04-E624-408B-83C7-A48FC96C3BF6}"/>
                </a:ext>
              </a:extLst>
            </p:cNvPr>
            <p:cNvSpPr/>
            <p:nvPr/>
          </p:nvSpPr>
          <p:spPr>
            <a:xfrm>
              <a:off x="2756032" y="3839411"/>
              <a:ext cx="760397" cy="51014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383612-7983-4503-ABFD-F8A9FB64782F}"/>
                </a:ext>
              </a:extLst>
            </p:cNvPr>
            <p:cNvSpPr/>
            <p:nvPr/>
          </p:nvSpPr>
          <p:spPr>
            <a:xfrm>
              <a:off x="6891688" y="2646856"/>
              <a:ext cx="298383" cy="413976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E2119D-0328-45DC-A5B6-B34A7799C189}"/>
              </a:ext>
            </a:extLst>
          </p:cNvPr>
          <p:cNvGrpSpPr/>
          <p:nvPr/>
        </p:nvGrpSpPr>
        <p:grpSpPr>
          <a:xfrm>
            <a:off x="127749" y="2028613"/>
            <a:ext cx="7651073" cy="4131735"/>
            <a:chOff x="135760" y="2038238"/>
            <a:chExt cx="7651073" cy="4131735"/>
          </a:xfrm>
        </p:grpSpPr>
        <p:pic>
          <p:nvPicPr>
            <p:cNvPr id="20" name="Picture 19" descr="Text&#10;&#10;Description automatically generated">
              <a:extLst>
                <a:ext uri="{FF2B5EF4-FFF2-40B4-BE49-F238E27FC236}">
                  <a16:creationId xmlns:a16="http://schemas.microsoft.com/office/drawing/2014/main" id="{F00F96A7-FDB3-4618-99D3-FD0997EC8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760" y="2038238"/>
              <a:ext cx="7651073" cy="4131735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BF7F9C1-B5DF-45D6-95A5-143BD6D2A66E}"/>
                </a:ext>
              </a:extLst>
            </p:cNvPr>
            <p:cNvSpPr/>
            <p:nvPr/>
          </p:nvSpPr>
          <p:spPr>
            <a:xfrm>
              <a:off x="7114152" y="2598774"/>
              <a:ext cx="298383" cy="413976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787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הרצת </a:t>
            </a:r>
            <a:r>
              <a:rPr lang="he-IL" dirty="0" err="1"/>
              <a:t>סכריפט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768" y="1845734"/>
            <a:ext cx="2749911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בהנחה שיש סימן ירוק: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קליק ימני- </a:t>
            </a:r>
            <a:r>
              <a:rPr lang="en-US" dirty="0"/>
              <a:t>run</a:t>
            </a:r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725F875-4365-47D6-B7D9-32102859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33" y="1954108"/>
            <a:ext cx="745038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0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מסך משתמש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504" y="1845734"/>
            <a:ext cx="3332175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בעקבות לחיצה על </a:t>
            </a:r>
            <a:r>
              <a:rPr lang="en-US" dirty="0"/>
              <a:t>run</a:t>
            </a:r>
            <a:r>
              <a:rPr lang="he-IL" dirty="0"/>
              <a:t> נפתח מסך משתמש ובו ניתן לראות את תוצאות ההרצה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מסך המשתמש מאפשר גם הזנת קלט (מסומן בירוק)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45339DC-8F25-4726-84CF-45CC8EA97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4" y="1845734"/>
            <a:ext cx="7312360" cy="460066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8576F15-14D7-4888-8601-D0DF7DD3F023}"/>
              </a:ext>
            </a:extLst>
          </p:cNvPr>
          <p:cNvGrpSpPr/>
          <p:nvPr/>
        </p:nvGrpSpPr>
        <p:grpSpPr>
          <a:xfrm>
            <a:off x="850649" y="3825379"/>
            <a:ext cx="4633654" cy="1610687"/>
            <a:chOff x="850649" y="3825379"/>
            <a:chExt cx="4633654" cy="1610687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850649" y="5259897"/>
              <a:ext cx="1414379" cy="1761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504501" y="3825379"/>
              <a:ext cx="1979802" cy="14261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cxnSpLocks/>
              <a:stCxn id="9" idx="1"/>
            </p:cNvCxnSpPr>
            <p:nvPr/>
          </p:nvCxnSpPr>
          <p:spPr>
            <a:xfrm flipH="1">
              <a:off x="1597687" y="3896686"/>
              <a:ext cx="1906814" cy="13632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35F028-35CC-4DC7-9722-74456512AEC1}"/>
              </a:ext>
            </a:extLst>
          </p:cNvPr>
          <p:cNvGrpSpPr/>
          <p:nvPr/>
        </p:nvGrpSpPr>
        <p:grpSpPr>
          <a:xfrm>
            <a:off x="2310017" y="3825378"/>
            <a:ext cx="1090885" cy="1610687"/>
            <a:chOff x="2310017" y="3825378"/>
            <a:chExt cx="1090885" cy="161068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E546A61-9787-4D5C-8096-967D08A82ABF}"/>
                </a:ext>
              </a:extLst>
            </p:cNvPr>
            <p:cNvSpPr/>
            <p:nvPr/>
          </p:nvSpPr>
          <p:spPr>
            <a:xfrm>
              <a:off x="2310017" y="5259896"/>
              <a:ext cx="298960" cy="176169"/>
            </a:xfrm>
            <a:prstGeom prst="round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399EBEE-43FC-4460-9F27-D7046276D779}"/>
                </a:ext>
              </a:extLst>
            </p:cNvPr>
            <p:cNvSpPr/>
            <p:nvPr/>
          </p:nvSpPr>
          <p:spPr>
            <a:xfrm>
              <a:off x="3028426" y="3825378"/>
              <a:ext cx="372476" cy="142613"/>
            </a:xfrm>
            <a:prstGeom prst="round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13742A-24F4-4D8C-B4E6-0F1E8E0952F9}"/>
                </a:ext>
              </a:extLst>
            </p:cNvPr>
            <p:cNvCxnSpPr>
              <a:cxnSpLocks/>
              <a:stCxn id="19" idx="1"/>
              <a:endCxn id="18" idx="0"/>
            </p:cNvCxnSpPr>
            <p:nvPr/>
          </p:nvCxnSpPr>
          <p:spPr>
            <a:xfrm flipH="1">
              <a:off x="2459497" y="3896685"/>
              <a:ext cx="568929" cy="136321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34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C93A486-98DC-42E5-8539-ADC6DD053EC9}"/>
              </a:ext>
            </a:extLst>
          </p:cNvPr>
          <p:cNvGrpSpPr/>
          <p:nvPr/>
        </p:nvGrpSpPr>
        <p:grpSpPr>
          <a:xfrm>
            <a:off x="1247972" y="0"/>
            <a:ext cx="10038018" cy="6864649"/>
            <a:chOff x="1717755" y="-6650"/>
            <a:chExt cx="10038018" cy="6864649"/>
          </a:xfrm>
        </p:grpSpPr>
        <p:pic>
          <p:nvPicPr>
            <p:cNvPr id="4" name="Picture 3" descr="Text&#10;&#10;Description automatically generated">
              <a:extLst>
                <a:ext uri="{FF2B5EF4-FFF2-40B4-BE49-F238E27FC236}">
                  <a16:creationId xmlns:a16="http://schemas.microsoft.com/office/drawing/2014/main" id="{99940C4B-E85A-48BB-B5D5-08A18870F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7755" y="-6650"/>
              <a:ext cx="9624161" cy="6864649"/>
            </a:xfrm>
            <a:prstGeom prst="rect">
              <a:avLst/>
            </a:prstGeom>
          </p:spPr>
        </p:pic>
        <p:sp>
          <p:nvSpPr>
            <p:cNvPr id="11" name="הסבר מלבני מעוגל 6">
              <a:extLst>
                <a:ext uri="{FF2B5EF4-FFF2-40B4-BE49-F238E27FC236}">
                  <a16:creationId xmlns:a16="http://schemas.microsoft.com/office/drawing/2014/main" id="{D4358691-7072-4818-8C0B-2E872DFBA7BE}"/>
                </a:ext>
              </a:extLst>
            </p:cNvPr>
            <p:cNvSpPr/>
            <p:nvPr/>
          </p:nvSpPr>
          <p:spPr>
            <a:xfrm>
              <a:off x="2632284" y="3309415"/>
              <a:ext cx="1524000" cy="990600"/>
            </a:xfrm>
            <a:prstGeom prst="wedgeRoundRectCallout">
              <a:avLst>
                <a:gd name="adj1" fmla="val 98320"/>
                <a:gd name="adj2" fmla="val -51155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1. Left click to insert breakpoint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הסבר מלבני מעוגל 7">
              <a:extLst>
                <a:ext uri="{FF2B5EF4-FFF2-40B4-BE49-F238E27FC236}">
                  <a16:creationId xmlns:a16="http://schemas.microsoft.com/office/drawing/2014/main" id="{68D5F5F7-5B01-4978-923B-9F082E731D29}"/>
                </a:ext>
              </a:extLst>
            </p:cNvPr>
            <p:cNvSpPr/>
            <p:nvPr/>
          </p:nvSpPr>
          <p:spPr>
            <a:xfrm>
              <a:off x="10231773" y="3309415"/>
              <a:ext cx="1524000" cy="990600"/>
            </a:xfrm>
            <a:prstGeom prst="wedgeRoundRectCallout">
              <a:avLst>
                <a:gd name="adj1" fmla="val -64309"/>
                <a:gd name="adj2" fmla="val -117089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2. Right click to open menu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הסבר מלבני מעוגל 8">
              <a:extLst>
                <a:ext uri="{FF2B5EF4-FFF2-40B4-BE49-F238E27FC236}">
                  <a16:creationId xmlns:a16="http://schemas.microsoft.com/office/drawing/2014/main" id="{7113EA57-4FB0-45AE-BA02-D50A7CC4F101}"/>
                </a:ext>
              </a:extLst>
            </p:cNvPr>
            <p:cNvSpPr/>
            <p:nvPr/>
          </p:nvSpPr>
          <p:spPr>
            <a:xfrm>
              <a:off x="5130275" y="4865392"/>
              <a:ext cx="1524000" cy="990600"/>
            </a:xfrm>
            <a:prstGeom prst="wedgeRoundRectCallout">
              <a:avLst>
                <a:gd name="adj1" fmla="val 84213"/>
                <a:gd name="adj2" fmla="val -4040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3. Select debug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25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C17F950-7E7A-4DD7-AE2D-7AA33EDBE84B}"/>
              </a:ext>
            </a:extLst>
          </p:cNvPr>
          <p:cNvGrpSpPr/>
          <p:nvPr/>
        </p:nvGrpSpPr>
        <p:grpSpPr>
          <a:xfrm>
            <a:off x="-262376" y="0"/>
            <a:ext cx="11138838" cy="6858000"/>
            <a:chOff x="446925" y="0"/>
            <a:chExt cx="11138838" cy="6858000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308AD46-58FC-4593-BB38-FE68E69D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0925" y="0"/>
              <a:ext cx="9614838" cy="6858000"/>
            </a:xfrm>
            <a:prstGeom prst="rect">
              <a:avLst/>
            </a:prstGeom>
          </p:spPr>
        </p:pic>
        <p:sp>
          <p:nvSpPr>
            <p:cNvPr id="11" name="הסבר מלבני מעוגל 6"/>
            <p:cNvSpPr/>
            <p:nvPr/>
          </p:nvSpPr>
          <p:spPr>
            <a:xfrm>
              <a:off x="446925" y="5494574"/>
              <a:ext cx="1524000" cy="990600"/>
            </a:xfrm>
            <a:prstGeom prst="wedgeRoundRectCallout">
              <a:avLst>
                <a:gd name="adj1" fmla="val 66692"/>
                <a:gd name="adj2" fmla="val -79168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Stop debugging (free all resources)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הסבר מלבני מעוגל 7"/>
            <p:cNvSpPr/>
            <p:nvPr/>
          </p:nvSpPr>
          <p:spPr>
            <a:xfrm>
              <a:off x="683149" y="2730851"/>
              <a:ext cx="1524000" cy="990600"/>
            </a:xfrm>
            <a:prstGeom prst="wedgeRoundRectCallout">
              <a:avLst>
                <a:gd name="adj1" fmla="val 54670"/>
                <a:gd name="adj2" fmla="val 9114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Restart debugging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הסבר מלבני מעוגל 8"/>
            <p:cNvSpPr/>
            <p:nvPr/>
          </p:nvSpPr>
          <p:spPr>
            <a:xfrm>
              <a:off x="6253278" y="2804558"/>
              <a:ext cx="1905000" cy="990600"/>
            </a:xfrm>
            <a:prstGeom prst="wedgeRoundRectCallout">
              <a:avLst>
                <a:gd name="adj1" fmla="val -140274"/>
                <a:gd name="adj2" fmla="val 66076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Stepping options (step over, step into, step out etc)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הסבר מלבני מעוגל 10"/>
            <p:cNvSpPr/>
            <p:nvPr/>
          </p:nvSpPr>
          <p:spPr>
            <a:xfrm>
              <a:off x="5434821" y="5063837"/>
              <a:ext cx="1524000" cy="457200"/>
            </a:xfrm>
            <a:prstGeom prst="wedgeRoundRectCallout">
              <a:avLst>
                <a:gd name="adj1" fmla="val -49183"/>
                <a:gd name="adj2" fmla="val -126014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Variables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הסבר מלבני מעוגל 8">
              <a:extLst>
                <a:ext uri="{FF2B5EF4-FFF2-40B4-BE49-F238E27FC236}">
                  <a16:creationId xmlns:a16="http://schemas.microsoft.com/office/drawing/2014/main" id="{888EF095-99D7-45B0-8C37-8490B6087308}"/>
                </a:ext>
              </a:extLst>
            </p:cNvPr>
            <p:cNvSpPr/>
            <p:nvPr/>
          </p:nvSpPr>
          <p:spPr>
            <a:xfrm>
              <a:off x="9199956" y="4999274"/>
              <a:ext cx="1905000" cy="990600"/>
            </a:xfrm>
            <a:prstGeom prst="wedgeRoundRectCallout">
              <a:avLst>
                <a:gd name="adj1" fmla="val -76573"/>
                <a:gd name="adj2" fmla="val -108187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Additional expressions to watch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הסבר מלבני מעוגל 8">
              <a:extLst>
                <a:ext uri="{FF2B5EF4-FFF2-40B4-BE49-F238E27FC236}">
                  <a16:creationId xmlns:a16="http://schemas.microsoft.com/office/drawing/2014/main" id="{DDBCBA53-8122-4A26-B076-BBB4E90D2D3F}"/>
                </a:ext>
              </a:extLst>
            </p:cNvPr>
            <p:cNvSpPr/>
            <p:nvPr/>
          </p:nvSpPr>
          <p:spPr>
            <a:xfrm>
              <a:off x="2885933" y="5335296"/>
              <a:ext cx="1905000" cy="654578"/>
            </a:xfrm>
            <a:prstGeom prst="wedgeRoundRectCallout">
              <a:avLst>
                <a:gd name="adj1" fmla="val -26330"/>
                <a:gd name="adj2" fmla="val -216857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Console/stack trace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15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העברת פרמטרים </a:t>
            </a:r>
            <a:r>
              <a:rPr lang="he-IL" dirty="0" err="1"/>
              <a:t>לסכריפט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650" y="1845734"/>
            <a:ext cx="3421029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אפשר להעביר לסקריפט פרמטרים, שייעשה בהם שימוש תוך כדי ריצה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הביטוי </a:t>
            </a:r>
            <a:r>
              <a:rPr lang="en-US" dirty="0" err="1"/>
              <a:t>sys.argv</a:t>
            </a:r>
            <a:r>
              <a:rPr lang="he-IL" dirty="0"/>
              <a:t> מחזיק את הפרמטרים</a:t>
            </a:r>
          </a:p>
        </p:txBody>
      </p:sp>
      <p:pic>
        <p:nvPicPr>
          <p:cNvPr id="9" name="Picture 8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325A396A-BBD5-4EEE-9D6C-0AC79B28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2" y="1728831"/>
            <a:ext cx="7191037" cy="5129169"/>
          </a:xfrm>
          <a:prstGeom prst="rect">
            <a:avLst/>
          </a:prstGeom>
        </p:spPr>
      </p:pic>
      <p:sp>
        <p:nvSpPr>
          <p:cNvPr id="5" name="הסבר מלבני מעוגל 7"/>
          <p:cNvSpPr/>
          <p:nvPr/>
        </p:nvSpPr>
        <p:spPr>
          <a:xfrm>
            <a:off x="6565479" y="3400214"/>
            <a:ext cx="1524000" cy="457200"/>
          </a:xfrm>
          <a:prstGeom prst="wedgeRoundRectCallout">
            <a:avLst>
              <a:gd name="adj1" fmla="val -79465"/>
              <a:gd name="adj2" fmla="val -3060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400" dirty="0">
                <a:solidFill>
                  <a:schemeClr val="tx1"/>
                </a:solidFill>
              </a:rPr>
              <a:t>קליק שמאלי</a:t>
            </a:r>
          </a:p>
        </p:txBody>
      </p:sp>
    </p:spTree>
    <p:extLst>
      <p:ext uri="{BB962C8B-B14F-4D97-AF65-F5344CB8AC3E}">
        <p14:creationId xmlns:p14="http://schemas.microsoft.com/office/powerpoint/2010/main" val="4253878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העברת פרמטרים </a:t>
            </a:r>
            <a:r>
              <a:rPr lang="he-IL" dirty="0" err="1"/>
              <a:t>לסכריפט</a:t>
            </a:r>
            <a:r>
              <a:rPr lang="he-IL" dirty="0"/>
              <a:t> - המשך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6D00C1-AE85-4117-A8D6-8E6734DAF838}"/>
              </a:ext>
            </a:extLst>
          </p:cNvPr>
          <p:cNvGrpSpPr/>
          <p:nvPr/>
        </p:nvGrpSpPr>
        <p:grpSpPr>
          <a:xfrm>
            <a:off x="2173605" y="1809750"/>
            <a:ext cx="9429750" cy="5048250"/>
            <a:chOff x="2173605" y="1809750"/>
            <a:chExt cx="9429750" cy="5048250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863E694-F8BC-4EA2-9AAE-91002240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3605" y="1809750"/>
              <a:ext cx="7905750" cy="5048250"/>
            </a:xfrm>
            <a:prstGeom prst="rect">
              <a:avLst/>
            </a:prstGeom>
          </p:spPr>
        </p:pic>
        <p:sp>
          <p:nvSpPr>
            <p:cNvPr id="7" name="הסבר מלבני מעוגל 6"/>
            <p:cNvSpPr/>
            <p:nvPr/>
          </p:nvSpPr>
          <p:spPr>
            <a:xfrm>
              <a:off x="10079355" y="2960525"/>
              <a:ext cx="1524000" cy="1143000"/>
            </a:xfrm>
            <a:prstGeom prst="wedgeRoundRectCallout">
              <a:avLst>
                <a:gd name="adj1" fmla="val -138364"/>
                <a:gd name="adj2" fmla="val 953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he-IL" sz="1400" dirty="0">
                  <a:solidFill>
                    <a:schemeClr val="tx1"/>
                  </a:solidFill>
                </a:rPr>
                <a:t>מזינים פרמטרים תחת</a:t>
              </a:r>
            </a:p>
            <a:p>
              <a:pPr algn="ctr" rtl="1"/>
              <a:r>
                <a:rPr lang="en-US" sz="1400" dirty="0">
                  <a:solidFill>
                    <a:schemeClr val="tx1"/>
                  </a:solidFill>
                </a:rPr>
                <a:t>Parameters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22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העברת פרמטרים </a:t>
            </a:r>
            <a:r>
              <a:rPr lang="he-IL" dirty="0" err="1"/>
              <a:t>לסכריפט</a:t>
            </a:r>
            <a:r>
              <a:rPr lang="he-IL" dirty="0"/>
              <a:t> - המשך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2D46DA4-BDD0-4DA0-B0A7-28013C34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26" y="1883532"/>
            <a:ext cx="6974147" cy="49744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EFB110-618F-4D30-886D-6A1994A8F7F6}"/>
              </a:ext>
            </a:extLst>
          </p:cNvPr>
          <p:cNvCxnSpPr>
            <a:cxnSpLocks/>
          </p:cNvCxnSpPr>
          <p:nvPr/>
        </p:nvCxnSpPr>
        <p:spPr>
          <a:xfrm>
            <a:off x="5712903" y="6083559"/>
            <a:ext cx="38309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2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למידע נוסף</a:t>
            </a:r>
            <a:endParaRPr lang="en-US" dirty="0"/>
          </a:p>
        </p:txBody>
      </p:sp>
      <p:pic>
        <p:nvPicPr>
          <p:cNvPr id="6" name="Picture 2" descr="JetBrains PyCharm (@pycharm) | Twitter">
            <a:extLst>
              <a:ext uri="{FF2B5EF4-FFF2-40B4-BE49-F238E27FC236}">
                <a16:creationId xmlns:a16="http://schemas.microsoft.com/office/drawing/2014/main" id="{546779A0-EC13-4E11-B2D6-586BC1A09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0" r="13158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rtl="1"/>
            <a:r>
              <a:rPr lang="en-US" dirty="0">
                <a:hlinkClick r:id="rId3"/>
              </a:rPr>
              <a:t>https://www.jetbrains.com/help/pycharm/quick-start-guide.html</a:t>
            </a:r>
            <a:endParaRPr lang="he-IL" dirty="0"/>
          </a:p>
          <a:p>
            <a:pPr algn="ctr" rtl="1"/>
            <a:endParaRPr lang="en-US" sz="6000" dirty="0"/>
          </a:p>
          <a:p>
            <a:pPr algn="ctr" rtl="1"/>
            <a:r>
              <a:rPr lang="he-IL" sz="6000" dirty="0"/>
              <a:t>בהצלחה!</a:t>
            </a:r>
          </a:p>
          <a:p>
            <a:pPr rt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962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 זה </a:t>
            </a:r>
            <a:r>
              <a:rPr lang="he-IL" dirty="0" err="1"/>
              <a:t>סכריפט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עד עכשיו כתבנו פקודות בחלון </a:t>
            </a:r>
            <a:r>
              <a:rPr lang="en-US" dirty="0"/>
              <a:t>python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מה קרה כאשר טעינו בכתיבה, האם היה קל לתקן?</a:t>
            </a:r>
          </a:p>
          <a:p>
            <a:pPr algn="r" rtl="1"/>
            <a:r>
              <a:rPr lang="he-IL" dirty="0"/>
              <a:t>מה יקרה אם נרצה לחזור על הפקודות?</a:t>
            </a:r>
          </a:p>
          <a:p>
            <a:pPr algn="r" rtl="1"/>
            <a:r>
              <a:rPr lang="he-IL" dirty="0"/>
              <a:t>האם היה לנו קל לעקוב אחרי הפקודות?</a:t>
            </a:r>
          </a:p>
          <a:p>
            <a:pPr algn="r" rtl="1"/>
            <a:r>
              <a:rPr lang="he-IL" dirty="0"/>
              <a:t>קשה לכתוב דברים מסובכים.</a:t>
            </a:r>
          </a:p>
          <a:p>
            <a:pPr algn="r" rtl="1"/>
            <a:r>
              <a:rPr lang="he-IL" dirty="0"/>
              <a:t>לשם כך אנחנו יכולים לכתוב תכנית שלמה בקובץ (אחד או יותר).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5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pPr algn="ctr" rtl="1"/>
            <a:r>
              <a:rPr lang="he-IL" dirty="0"/>
              <a:t>מבנה </a:t>
            </a:r>
            <a:r>
              <a:rPr lang="en-US" dirty="0"/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37190"/>
            <a:ext cx="5181600" cy="4689446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“””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Author: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Program name: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Description: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Date: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“””</a:t>
            </a:r>
            <a:endParaRPr lang="he-IL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constants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NUM_OF_USERS=5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functions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7030A0"/>
                </a:solidFill>
              </a:rPr>
              <a:t>def</a:t>
            </a:r>
            <a:r>
              <a:rPr lang="en-US" dirty="0">
                <a:solidFill>
                  <a:srgbClr val="7030A0"/>
                </a:solidFill>
              </a:rPr>
              <a:t> function():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"""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function documentation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"""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B0F0"/>
                </a:solidFill>
              </a:rPr>
              <a:t>def</a:t>
            </a:r>
            <a:r>
              <a:rPr lang="en-US" dirty="0">
                <a:solidFill>
                  <a:srgbClr val="00B0F0"/>
                </a:solidFill>
              </a:rPr>
              <a:t> main():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"""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main function documentation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"""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030A0"/>
                </a:solidFill>
              </a:rPr>
              <a:t>if __name__ == '__main__':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main()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963024"/>
            <a:ext cx="5181600" cy="4213939"/>
          </a:xfrm>
        </p:spPr>
        <p:txBody>
          <a:bodyPr>
            <a:noAutofit/>
          </a:bodyPr>
          <a:lstStyle/>
          <a:p>
            <a:pPr algn="r" rtl="1"/>
            <a:r>
              <a:rPr lang="he-IL" dirty="0"/>
              <a:t>בראש הקובץ תיעוד של הקובץ</a:t>
            </a:r>
          </a:p>
          <a:p>
            <a:pPr algn="r" rtl="1"/>
            <a:r>
              <a:rPr lang="he-IL" dirty="0"/>
              <a:t>לאחר מכן יבוא של ספריות וקבצים אחרים</a:t>
            </a:r>
          </a:p>
          <a:p>
            <a:pPr algn="r" rtl="1"/>
            <a:r>
              <a:rPr lang="he-IL" dirty="0"/>
              <a:t>קבועים תמיד באותיות גדולות</a:t>
            </a:r>
          </a:p>
          <a:p>
            <a:pPr algn="r" rtl="1"/>
            <a:r>
              <a:rPr lang="he-IL" dirty="0"/>
              <a:t>תיעוד של שורה מתחיל ב #</a:t>
            </a:r>
          </a:p>
          <a:p>
            <a:pPr algn="r" rtl="1"/>
            <a:r>
              <a:rPr lang="he-IL" dirty="0"/>
              <a:t>תיעוד של פונקציה נמצא מתחת להגדרת הפונקציה ובין שתי שלשות של גרשיים """</a:t>
            </a:r>
          </a:p>
          <a:p>
            <a:pPr algn="r" rtl="1"/>
            <a:r>
              <a:rPr lang="en-US" dirty="0"/>
              <a:t>__name__</a:t>
            </a:r>
            <a:r>
              <a:rPr lang="he-IL" dirty="0"/>
              <a:t> יהיה </a:t>
            </a:r>
            <a:r>
              <a:rPr lang="en-US" dirty="0"/>
              <a:t>__main__</a:t>
            </a:r>
            <a:r>
              <a:rPr lang="he-IL" dirty="0"/>
              <a:t> אם זה הקובץ שהתכנית מתחילה לרוץ ממנו</a:t>
            </a:r>
          </a:p>
          <a:p>
            <a:pPr algn="r" rtl="1"/>
            <a:r>
              <a:rPr lang="he-IL" dirty="0"/>
              <a:t>סדר ההרצה הוא מראש הקובץ, לא מפונקציית </a:t>
            </a:r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61453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הרצת </a:t>
            </a:r>
            <a:r>
              <a:rPr lang="en-US" dirty="0"/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4238" y="1808847"/>
            <a:ext cx="5439561" cy="2419204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/>
              <a:t>פיתחו קובץ חדש ב </a:t>
            </a:r>
            <a:r>
              <a:rPr lang="en-US" sz="3200" dirty="0"/>
              <a:t>notepad</a:t>
            </a:r>
            <a:endParaRPr lang="he-IL" sz="3200" dirty="0"/>
          </a:p>
          <a:p>
            <a:pPr algn="r" rtl="1"/>
            <a:r>
              <a:rPr lang="he-IL" sz="3200" dirty="0"/>
              <a:t>כתבו </a:t>
            </a:r>
            <a:r>
              <a:rPr lang="he-IL" sz="3200" dirty="0" err="1"/>
              <a:t>סכריפט</a:t>
            </a:r>
            <a:r>
              <a:rPr lang="he-IL" sz="3200" dirty="0"/>
              <a:t> לפי הכללים שלמדנו</a:t>
            </a:r>
          </a:p>
          <a:p>
            <a:pPr algn="r" rtl="1"/>
            <a:r>
              <a:rPr lang="he-IL" sz="3200" dirty="0"/>
              <a:t>שימרו את הקובץ עם סיומת </a:t>
            </a:r>
            <a:r>
              <a:rPr lang="en-US" sz="3200" dirty="0" err="1"/>
              <a:t>py</a:t>
            </a:r>
            <a:endParaRPr lang="en-US" sz="3200" dirty="0"/>
          </a:p>
          <a:p>
            <a:pPr algn="r" rtl="1"/>
            <a:r>
              <a:rPr lang="he-IL" sz="3200" dirty="0"/>
              <a:t>הריצו את הקובץ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B1E7F-9CD4-48EF-A903-B0397DEA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3607"/>
            <a:ext cx="4802632" cy="68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4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Code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הכתיבה חייבת לעמוד בקונבנציות המוגדרות ב </a:t>
            </a:r>
            <a:r>
              <a:rPr lang="en-US" dirty="0">
                <a:hlinkClick r:id="rId2"/>
              </a:rPr>
              <a:t>https://www.python.org/dev/peps/pep-0008/</a:t>
            </a:r>
            <a:endParaRPr lang="en-US" dirty="0"/>
          </a:p>
          <a:p>
            <a:pPr algn="r" rtl="1"/>
            <a:r>
              <a:rPr lang="he-IL" dirty="0"/>
              <a:t>נקודות לשים לב אליהן:</a:t>
            </a:r>
          </a:p>
          <a:p>
            <a:pPr lvl="1" algn="r" rtl="1"/>
            <a:r>
              <a:rPr lang="he-IL" dirty="0"/>
              <a:t>שורה לא יותר מ 120 תווים</a:t>
            </a:r>
          </a:p>
          <a:p>
            <a:pPr lvl="1" algn="r" rtl="1"/>
            <a:r>
              <a:rPr lang="he-IL" dirty="0"/>
              <a:t>שמות משמעותיים</a:t>
            </a:r>
          </a:p>
          <a:p>
            <a:pPr lvl="1" algn="r" rtl="1"/>
            <a:r>
              <a:rPr lang="he-IL" dirty="0"/>
              <a:t>משתנה המורכב משני מילים יכיל קו תחתון (</a:t>
            </a:r>
            <a:r>
              <a:rPr lang="en-US" b="1" dirty="0" err="1"/>
              <a:t>my_list</a:t>
            </a:r>
            <a:r>
              <a:rPr lang="he-IL" b="1" dirty="0"/>
              <a:t> ולא </a:t>
            </a:r>
            <a:r>
              <a:rPr lang="en-US" b="1" dirty="0" err="1"/>
              <a:t>myList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קבועים יהיו באותיות גדולות</a:t>
            </a:r>
            <a:endParaRPr lang="en-US" dirty="0"/>
          </a:p>
          <a:p>
            <a:pPr lvl="1" algn="r" rtl="1"/>
            <a:r>
              <a:rPr lang="he-IL" dirty="0"/>
              <a:t>לכל פונקציה חייב להיות תיעוד</a:t>
            </a:r>
          </a:p>
          <a:p>
            <a:pPr algn="r" rtl="1"/>
            <a:r>
              <a:rPr lang="he-IL" dirty="0"/>
              <a:t>יש אתר שבו אתם מחויבים לבדוק את העבודות שלכם לפני הגשה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http://pep8online.com/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0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pyCharm</a:t>
            </a:r>
            <a:endParaRPr lang="en-US" dirty="0"/>
          </a:p>
        </p:txBody>
      </p:sp>
      <p:pic>
        <p:nvPicPr>
          <p:cNvPr id="1026" name="Picture 2" descr="JetBrains PyCharm (@pycharm) | Twitter">
            <a:extLst>
              <a:ext uri="{FF2B5EF4-FFF2-40B4-BE49-F238E27FC236}">
                <a16:creationId xmlns:a16="http://schemas.microsoft.com/office/drawing/2014/main" id="{BCEA7BAE-EFA7-48A5-9DBB-4E5B048FF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0" r="13158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dirty="0"/>
              <a:t>IDE (Integrated Development Environment)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כתבן </a:t>
            </a:r>
            <a:r>
              <a:rPr lang="en-US" dirty="0"/>
              <a:t>(Editor)</a:t>
            </a:r>
            <a:r>
              <a:rPr lang="he-IL" dirty="0"/>
              <a:t> </a:t>
            </a:r>
            <a:r>
              <a:rPr lang="he-IL" dirty="0" err="1"/>
              <a:t>ודיבאגר</a:t>
            </a:r>
            <a:r>
              <a:rPr lang="he-IL" dirty="0"/>
              <a:t> מתקדם </a:t>
            </a:r>
            <a:r>
              <a:rPr lang="he-IL" dirty="0" err="1"/>
              <a:t>לפייתון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יכולות חשובות: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כתיבת קוד ואיתור שגיאות סינטקס (שפה) אוטומטי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 הרצה </a:t>
            </a:r>
            <a:r>
              <a:rPr lang="en-US" dirty="0"/>
              <a:t>step by step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צפייה במשתנים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אתחול התוכנית בקלות לאחר באג, קריסה וכו'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69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פתיחת קובץ קיים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FDFDB0-157B-4FEF-AFD4-FA71462D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572161"/>
            <a:ext cx="5451627" cy="3393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אפשר לכתוב קובץ ב-</a:t>
            </a:r>
            <a:r>
              <a:rPr lang="en-US" dirty="0"/>
              <a:t>editor</a:t>
            </a:r>
            <a:r>
              <a:rPr lang="he-IL" dirty="0"/>
              <a:t> ואז לפתוח </a:t>
            </a:r>
            <a:r>
              <a:rPr lang="he-IL" dirty="0" err="1"/>
              <a:t>בדיבאגר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פתיחת קובץ קיים: קליק ימני – </a:t>
            </a:r>
            <a:r>
              <a:rPr lang="en-US" dirty="0"/>
              <a:t>Open with </a:t>
            </a:r>
            <a:r>
              <a:rPr lang="en-US" dirty="0" err="1"/>
              <a:t>Pycharm</a:t>
            </a:r>
            <a:endParaRPr lang="he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6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פתיחת פרויקט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62" y="1845734"/>
            <a:ext cx="4117317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הפרויקט ישב בתיקייה על כן דבר ראשון ניצור תיקייה חדשה במערכת הקבצים ולאחר מכן נפתח אותה ב-</a:t>
            </a:r>
            <a:r>
              <a:rPr lang="en-US" dirty="0" err="1"/>
              <a:t>pycharm</a:t>
            </a:r>
            <a:r>
              <a:rPr lang="he-IL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נבחר </a:t>
            </a:r>
            <a:r>
              <a:rPr lang="en-US" dirty="0"/>
              <a:t>File-&gt;Open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נבחר את התיקייה הרצויה, בחלון שנפתח.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A8C465-0EA5-44E2-AE59-C3BF897B1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1" y="1845734"/>
            <a:ext cx="2867425" cy="124794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CA3017C-D971-4D84-8977-03CA3822D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146" y="3020721"/>
            <a:ext cx="405821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פתיחת קובץ חדש - המשך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7584706" y="1845734"/>
            <a:ext cx="3570973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עומדים על שם התיקייה- קליק ימני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dirty="0"/>
              <a:t>New -&gt; python file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מזינים שם קובץ</a:t>
            </a:r>
          </a:p>
          <a:p>
            <a:pPr algn="r" rtl="1"/>
            <a:endParaRPr lang="en-US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3E66E7-62DB-4384-9A52-62B644753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56" y="1845734"/>
            <a:ext cx="6411220" cy="254353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8EE306-37F8-4582-9EF5-64786532C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695" y="4592566"/>
            <a:ext cx="2800741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405</TotalTime>
  <Words>587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כתיבת סכריפטים ב python</vt:lpstr>
      <vt:lpstr>מה זה סכריפט?</vt:lpstr>
      <vt:lpstr>מבנה script</vt:lpstr>
      <vt:lpstr>הרצת script</vt:lpstr>
      <vt:lpstr>Code conventions</vt:lpstr>
      <vt:lpstr>pyCharm</vt:lpstr>
      <vt:lpstr>פתיחת קובץ קיים</vt:lpstr>
      <vt:lpstr>פתיחת פרויקט</vt:lpstr>
      <vt:lpstr>פתיחת קובץ חדש - המשך</vt:lpstr>
      <vt:lpstr>עריכת קובץ</vt:lpstr>
      <vt:lpstr>בדיקת שגיאות אוטומטית</vt:lpstr>
      <vt:lpstr>הרצת סכריפט</vt:lpstr>
      <vt:lpstr>מסך משתמש</vt:lpstr>
      <vt:lpstr>PowerPoint Presentation</vt:lpstr>
      <vt:lpstr>PowerPoint Presentation</vt:lpstr>
      <vt:lpstr>העברת פרמטרים לסכריפט</vt:lpstr>
      <vt:lpstr>העברת פרמטרים לסכריפט - המשך</vt:lpstr>
      <vt:lpstr>העברת פרמטרים לסכריפט - המשך</vt:lpstr>
      <vt:lpstr>למידע נוסף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בסיסיים ב python</dc:title>
  <dc:creator>Nir Dweck</dc:creator>
  <cp:lastModifiedBy>nir dweck</cp:lastModifiedBy>
  <cp:revision>36</cp:revision>
  <dcterms:created xsi:type="dcterms:W3CDTF">2016-08-09T17:11:41Z</dcterms:created>
  <dcterms:modified xsi:type="dcterms:W3CDTF">2021-08-12T15:07:46Z</dcterms:modified>
</cp:coreProperties>
</file>