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5" r:id="rId3"/>
    <p:sldId id="312" r:id="rId4"/>
    <p:sldId id="288" r:id="rId5"/>
    <p:sldId id="309" r:id="rId6"/>
    <p:sldId id="313" r:id="rId7"/>
    <p:sldId id="314" r:id="rId8"/>
    <p:sldId id="315" r:id="rId9"/>
    <p:sldId id="310" r:id="rId10"/>
    <p:sldId id="316" r:id="rId11"/>
    <p:sldId id="325" r:id="rId12"/>
    <p:sldId id="311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5"/>
            <p14:sldId id="312"/>
            <p14:sldId id="288"/>
            <p14:sldId id="309"/>
            <p14:sldId id="313"/>
            <p14:sldId id="314"/>
            <p14:sldId id="315"/>
            <p14:sldId id="310"/>
            <p14:sldId id="316"/>
            <p14:sldId id="325"/>
            <p14:sldId id="311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B5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7" autoAdjust="0"/>
    <p:restoredTop sz="89390" autoAdjust="0"/>
  </p:normalViewPr>
  <p:slideViewPr>
    <p:cSldViewPr>
      <p:cViewPr varScale="1">
        <p:scale>
          <a:sx n="102" d="100"/>
          <a:sy n="102" d="100"/>
        </p:scale>
        <p:origin x="18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הקו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טבלת ניתוב וכתובת פיזית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בטבלת הניתוב נתקלנו בשני סוגי יעדים בעמודת ה </a:t>
            </a:r>
            <a:r>
              <a:rPr lang="en-US" dirty="0"/>
              <a:t>Gateway</a:t>
            </a:r>
            <a:r>
              <a:rPr lang="he-IL" dirty="0"/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כתובת </a:t>
            </a:r>
            <a:r>
              <a:rPr lang="en-US" dirty="0"/>
              <a:t>IP (192.168.1.1)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On-link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את איזה כתובת נחפש כאשר מופיע כתובת </a:t>
            </a:r>
            <a:r>
              <a:rPr lang="en-US" dirty="0"/>
              <a:t>IP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את הכתובת המופיעה בעמודה ולא את כתובת היעד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את איזה כתובת נחפש כאשר מופיע </a:t>
            </a:r>
            <a:r>
              <a:rPr lang="en-US" dirty="0"/>
              <a:t>on-link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את כתובת היעד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1844824"/>
            <a:ext cx="5886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2ADE-7D02-4448-BC06-D67941C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ניתוב למחשב ברשת חיצונית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1836-962A-414D-9287-90C50121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בצעו את תרגילים: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8.7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8.8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cxnSpLocks/>
          </p:cNvCxnSpPr>
          <p:nvPr/>
        </p:nvCxnSpPr>
        <p:spPr>
          <a:xfrm>
            <a:off x="1546054" y="3718367"/>
            <a:ext cx="0" cy="226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3803747" y="5722537"/>
            <a:ext cx="892403" cy="583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ניתוב למחשב ברשת חיצונית</a:t>
            </a:r>
            <a:endParaRPr lang="en-US" dirty="0"/>
          </a:p>
        </p:txBody>
      </p:sp>
      <p:pic>
        <p:nvPicPr>
          <p:cNvPr id="6" name="Picture 2" descr="Image result for desktop computer pict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309" y="4734958"/>
            <a:ext cx="1729589" cy="121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esktop computer pict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4" y="2519657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1154" y="4161477"/>
            <a:ext cx="19550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192.168.12.117</a:t>
            </a:r>
          </a:p>
          <a:p>
            <a:r>
              <a:rPr lang="en-US" dirty="0"/>
              <a:t>00:0A:E4:45:55:67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28" y="1909751"/>
            <a:ext cx="20444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192.168.12.114</a:t>
            </a:r>
          </a:p>
          <a:p>
            <a:r>
              <a:rPr lang="en-US" dirty="0"/>
              <a:t>00:0A:E4:45:55:68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954" y="5111613"/>
            <a:ext cx="19958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192.168.12. 1</a:t>
            </a:r>
          </a:p>
          <a:p>
            <a:r>
              <a:rPr lang="en-US" dirty="0"/>
              <a:t>00:0A:E4:45:55:69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4328" y="5222046"/>
            <a:ext cx="19498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192.168.13.1</a:t>
            </a:r>
          </a:p>
          <a:p>
            <a:r>
              <a:rPr lang="en-US" dirty="0"/>
              <a:t>00:0A:E4:45:5E:FE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533323" y="5987413"/>
            <a:ext cx="2401358" cy="202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287" y="5897436"/>
            <a:ext cx="70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משה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3592" y="2804781"/>
            <a:ext cx="70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אהרון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7431" y="5635156"/>
            <a:ext cx="10495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Router NAT</a:t>
            </a:r>
            <a:endParaRPr lang="en-US" b="1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1187624" y="5342119"/>
            <a:ext cx="3584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20" idx="4"/>
          </p:cNvCxnSpPr>
          <p:nvPr/>
        </p:nvCxnSpPr>
        <p:spPr>
          <a:xfrm>
            <a:off x="4696150" y="6014218"/>
            <a:ext cx="1892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desktop computer pict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30" y="5228873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335121" y="5758937"/>
            <a:ext cx="1917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192.168.13.116</a:t>
            </a:r>
          </a:p>
          <a:p>
            <a:r>
              <a:rPr lang="en-US" dirty="0"/>
              <a:t>00:0A:E4:45:5E:21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03797" y="5434778"/>
            <a:ext cx="85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ציפורה</a:t>
            </a:r>
            <a:endParaRPr lang="en-US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29614"/>
              </p:ext>
            </p:extLst>
          </p:nvPr>
        </p:nvGraphicFramePr>
        <p:xfrm>
          <a:off x="2209301" y="2070000"/>
          <a:ext cx="6847329" cy="286719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429377">
                  <a:extLst>
                    <a:ext uri="{9D8B030D-6E8A-4147-A177-3AD203B41FA5}">
                      <a16:colId xmlns:a16="http://schemas.microsoft.com/office/drawing/2014/main" val="73702070"/>
                    </a:ext>
                  </a:extLst>
                </a:gridCol>
                <a:gridCol w="853066">
                  <a:extLst>
                    <a:ext uri="{9D8B030D-6E8A-4147-A177-3AD203B41FA5}">
                      <a16:colId xmlns:a16="http://schemas.microsoft.com/office/drawing/2014/main" val="3908561876"/>
                    </a:ext>
                  </a:extLst>
                </a:gridCol>
                <a:gridCol w="2282443">
                  <a:extLst>
                    <a:ext uri="{9D8B030D-6E8A-4147-A177-3AD203B41FA5}">
                      <a16:colId xmlns:a16="http://schemas.microsoft.com/office/drawing/2014/main" val="1924853844"/>
                    </a:ext>
                  </a:extLst>
                </a:gridCol>
                <a:gridCol w="2282443">
                  <a:extLst>
                    <a:ext uri="{9D8B030D-6E8A-4147-A177-3AD203B41FA5}">
                      <a16:colId xmlns:a16="http://schemas.microsoft.com/office/drawing/2014/main" val="4130560481"/>
                    </a:ext>
                  </a:extLst>
                </a:gridCol>
              </a:tblGrid>
              <a:tr h="40959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מקור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יעד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03281"/>
                  </a:ext>
                </a:extLst>
              </a:tr>
              <a:tr h="409599"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משה שולח הודעה אל אהרון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28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89518"/>
                  </a:ext>
                </a:extLst>
              </a:tr>
              <a:tr h="4095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8259"/>
                  </a:ext>
                </a:extLst>
              </a:tr>
              <a:tr h="409599">
                <a:tc rowSpan="4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משה שולח הודעה אל ציפורה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לפני </a:t>
                      </a:r>
                      <a:r>
                        <a:rPr lang="en-US" dirty="0"/>
                        <a:t>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04092"/>
                  </a:ext>
                </a:extLst>
              </a:tr>
              <a:tr h="409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  <a:alpha val="1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  <a:alpha val="1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9916"/>
                  </a:ext>
                </a:extLst>
              </a:tr>
              <a:tr h="409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אחרי </a:t>
                      </a:r>
                      <a:r>
                        <a:rPr lang="en-US" dirty="0"/>
                        <a:t>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16938"/>
                  </a:ext>
                </a:extLst>
              </a:tr>
              <a:tr h="409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0096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24038" y="2507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192.168.12.117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2332" y="2507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192.168.12.114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35766" y="2910507"/>
            <a:ext cx="20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00:0A:E4:45:55:67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4003" y="2911464"/>
            <a:ext cx="201284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00:0A:E4:45:55:68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4095" y="33225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192.168.12.117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2332" y="33134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192.168.13.116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332" y="41280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192.168.13.116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24038" y="41280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192.168.13.1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4367" y="3724642"/>
            <a:ext cx="20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00:0A:E4:45:55:67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24003" y="3724364"/>
            <a:ext cx="20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/>
              <a:t>00:0A:E4:45:55:69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4003" y="4526024"/>
            <a:ext cx="20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dirty="0"/>
              <a:t>00:0A:E4:45:5E:21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5766" y="4535056"/>
            <a:ext cx="20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rtl="1">
              <a:defRPr/>
            </a:pPr>
            <a:r>
              <a:rPr lang="en-US" dirty="0"/>
              <a:t>00:0A:E4:45:5E:FE</a:t>
            </a:r>
          </a:p>
        </p:txBody>
      </p:sp>
    </p:spTree>
    <p:extLst>
      <p:ext uri="{BB962C8B-B14F-4D97-AF65-F5344CB8AC3E}">
        <p14:creationId xmlns:p14="http://schemas.microsoft.com/office/powerpoint/2010/main" val="9333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שימו לב שבמקום </a:t>
            </a:r>
            <a:r>
              <a:rPr lang="en-US" sz="3200" dirty="0"/>
              <a:t>send </a:t>
            </a:r>
            <a:r>
              <a:rPr lang="he-IL" sz="3200" dirty="0"/>
              <a:t> בשכבת הרשת אנחנו משתמשים ב </a:t>
            </a:r>
            <a:r>
              <a:rPr lang="en-US" sz="3200" dirty="0" err="1"/>
              <a:t>sendp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בצעו את תרגיל 8.12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044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707" y="1844825"/>
            <a:ext cx="7661053" cy="165618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HUB</a:t>
            </a:r>
            <a:r>
              <a:rPr lang="he-IL" dirty="0"/>
              <a:t> הינו רכיב רשת המקשר מספר מחשבים ברשת פנימית.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 </a:t>
            </a:r>
            <a:r>
              <a:rPr lang="en-US" dirty="0"/>
              <a:t>HUB</a:t>
            </a:r>
            <a:r>
              <a:rPr lang="he-IL" dirty="0"/>
              <a:t> שולח כל חבילה לכל המחשבים המחוברים.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כל מחשב אמור להתעלם מחבילות שלא מיועדות לו.</a:t>
            </a:r>
            <a:endParaRPr lang="en-US" dirty="0"/>
          </a:p>
        </p:txBody>
      </p:sp>
      <p:pic>
        <p:nvPicPr>
          <p:cNvPr id="5" name="Picture 2" descr="Image result for 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0821">
            <a:off x="2077712" y="3164047"/>
            <a:ext cx="2679694" cy="22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822960" y="3789040"/>
            <a:ext cx="5189200" cy="720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283968" y="3825044"/>
            <a:ext cx="0" cy="17478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87824" y="3789040"/>
            <a:ext cx="0" cy="172819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241" y="322568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70" y="336334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84" y="525519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29" y="520225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88867"/>
            <a:ext cx="3392266" cy="17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707" y="1844825"/>
            <a:ext cx="7661053" cy="165618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switch</a:t>
            </a:r>
            <a:r>
              <a:rPr lang="he-IL" dirty="0"/>
              <a:t> הינו רכיב רשת המקשר מספר מחשבים ברשת פנימית.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 </a:t>
            </a:r>
            <a:r>
              <a:rPr lang="en-US" dirty="0"/>
              <a:t>switch</a:t>
            </a:r>
            <a:r>
              <a:rPr lang="he-IL" dirty="0"/>
              <a:t> שולח כל חבילה אך ורק ליעד המתאים לכתובת ה </a:t>
            </a:r>
            <a:r>
              <a:rPr lang="en-US" dirty="0"/>
              <a:t>MAC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Switch</a:t>
            </a:r>
            <a:r>
              <a:rPr lang="he-IL" dirty="0"/>
              <a:t> בונה את טבלת הניתוב באופן דינמי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822960" y="3789040"/>
            <a:ext cx="5189200" cy="7200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283968" y="3825044"/>
            <a:ext cx="0" cy="17478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87824" y="3789040"/>
            <a:ext cx="0" cy="172819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241" y="322568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70" y="336334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84" y="525519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esktop computer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29" y="5202259"/>
            <a:ext cx="1729589" cy="11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43808" y="3645024"/>
            <a:ext cx="1751052" cy="33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77076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תרגול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בצעו את תרגילים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8.13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8.14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ALOHA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Image result for hawaii surfi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 bwMode="auto">
          <a:xfrm>
            <a:off x="12" y="0"/>
            <a:ext cx="9143989" cy="49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34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ALOHA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מאחר והמחשבים על הרשת המקומית משדרים על אותו תווך פיזי, יתכנו התנגשויות.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זיהוי התנגשות מאופשר ע"י שידור רעש רקע קבוע והקשבה קבועה לקו.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במקרה של התנגשות, המשדר פשוט ישדר שוב.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Slotted Aloha</a:t>
            </a:r>
            <a:r>
              <a:rPr lang="he-IL" dirty="0"/>
              <a:t> הינו שיפור של פרוטוקול </a:t>
            </a:r>
            <a:r>
              <a:rPr lang="en-US" dirty="0"/>
              <a:t>Aloha</a:t>
            </a:r>
            <a:r>
              <a:rPr lang="he-IL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במקום שהמשדר ישדר מתי שהוא רוצה, הזמן חולק לפרקי זמן קבועים.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תחילת שידור תיתכן רק בתחילת פרק הזמן.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אם הייתה התנגשות, נחכה מספר פרקי זמן רנדומלי לשידור חוזר.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1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לשכבת הקו כתובות משלה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ב </a:t>
            </a:r>
            <a:r>
              <a:rPr lang="en-US" dirty="0"/>
              <a:t>Ethernet</a:t>
            </a:r>
            <a:r>
              <a:rPr lang="he-IL" dirty="0"/>
              <a:t> ו </a:t>
            </a:r>
            <a:r>
              <a:rPr lang="en-US" dirty="0" err="1"/>
              <a:t>Wifi</a:t>
            </a:r>
            <a:r>
              <a:rPr lang="he-IL" dirty="0"/>
              <a:t> הכתובת נקראת כתובת </a:t>
            </a:r>
            <a:r>
              <a:rPr lang="en-US" dirty="0"/>
              <a:t>MAC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המחשב מחזיק טבלת מיפוי ביו כתובות לוגיות </a:t>
            </a:r>
            <a:r>
              <a:rPr lang="en-US" dirty="0"/>
              <a:t>(IP)</a:t>
            </a:r>
            <a:r>
              <a:rPr lang="he-IL" dirty="0"/>
              <a:t> לכתובות פיזיות.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על מנת לגלות את המיפוי נשלחת בקשת </a:t>
            </a:r>
            <a:r>
              <a:rPr lang="en-US" dirty="0"/>
              <a:t>ARP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HUB</a:t>
            </a:r>
            <a:r>
              <a:rPr lang="he-IL" dirty="0"/>
              <a:t> היינו ציוד תקשורת לרשת מקומית אשר שולח כל הודעה לכל המחשבים.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Switch</a:t>
            </a:r>
            <a:r>
              <a:rPr lang="he-IL" dirty="0"/>
              <a:t> היינו תקשורת לרשת מקומית אשר שולח כל הודעה למחשב בעל כתובת היעד בהודעה.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על אותו התווך יכולים להיות התנגשויות תקשורת, במידה ויש התנגשות, ההודעה משודרת שוב.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844824"/>
            <a:ext cx="4788024" cy="446449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MAC (Media Access Control)</a:t>
            </a:r>
            <a:r>
              <a:rPr lang="he-IL" sz="2400" dirty="0">
                <a:solidFill>
                  <a:schemeClr val="tx1"/>
                </a:solidFill>
              </a:rPr>
              <a:t> הינה כתובת שיש לכל רכיב ברשת ה </a:t>
            </a:r>
            <a:r>
              <a:rPr lang="en-US" sz="2400" dirty="0">
                <a:solidFill>
                  <a:schemeClr val="tx1"/>
                </a:solidFill>
              </a:rPr>
              <a:t>Ethernet</a:t>
            </a:r>
            <a:r>
              <a:rPr lang="he-IL" sz="2400" dirty="0">
                <a:solidFill>
                  <a:schemeClr val="tx1"/>
                </a:solidFill>
              </a:rPr>
              <a:t> ו  </a:t>
            </a:r>
            <a:r>
              <a:rPr lang="en-US" sz="2400" dirty="0" err="1">
                <a:solidFill>
                  <a:schemeClr val="tx1"/>
                </a:solidFill>
              </a:rPr>
              <a:t>Wifi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הכתובת מורכבת מ 6 בתים.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הכתובת צרובה בכרטיס הרשת.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הכתובת נכתבת ב </a:t>
            </a:r>
            <a:r>
              <a:rPr lang="en-US" sz="2400" dirty="0">
                <a:solidFill>
                  <a:schemeClr val="tx1"/>
                </a:solidFill>
              </a:rPr>
              <a:t>Hexadecimal</a:t>
            </a:r>
            <a:r>
              <a:rPr lang="he-IL" sz="2400" dirty="0">
                <a:solidFill>
                  <a:schemeClr val="tx1"/>
                </a:solidFill>
              </a:rPr>
              <a:t> כאשר בין הבתים מפריד '-' או ':'.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שלושת הבתים העליונים (השמאליים) הם מזהה היצרן, ושלושת הבתים הנותרים הם מזהה הכרטיס.</a:t>
            </a:r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ליצרנים גדולים יש מספר מזהים.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" y="2204864"/>
            <a:ext cx="4351048" cy="4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בהוואי גם לומדים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university of hawaii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r="34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חבילה של שכבת הקו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99344"/>
            <a:ext cx="8640960" cy="400997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בשכבת הקו חבילה נקראת מסגרת </a:t>
            </a:r>
            <a:r>
              <a:rPr lang="en-US" sz="2400" dirty="0">
                <a:solidFill>
                  <a:schemeClr val="tx1"/>
                </a:solidFill>
              </a:rPr>
              <a:t>Frame</a:t>
            </a:r>
            <a:endParaRPr lang="he-IL" sz="2400" dirty="0">
              <a:solidFill>
                <a:schemeClr val="tx1"/>
              </a:solidFill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Preamble</a:t>
            </a:r>
            <a:r>
              <a:rPr lang="he-IL" sz="2400" dirty="0">
                <a:solidFill>
                  <a:schemeClr val="tx1"/>
                </a:solidFill>
              </a:rPr>
              <a:t> – רצף של 7+1 בתים </a:t>
            </a:r>
            <a:r>
              <a:rPr lang="he-IL" sz="2400">
                <a:solidFill>
                  <a:schemeClr val="tx1"/>
                </a:solidFill>
              </a:rPr>
              <a:t>שמסנכרן תחילת </a:t>
            </a:r>
            <a:r>
              <a:rPr lang="he-IL" sz="2400" dirty="0">
                <a:solidFill>
                  <a:schemeClr val="tx1"/>
                </a:solidFill>
              </a:rPr>
              <a:t>הודעה חדשה (לא נראה ב</a:t>
            </a:r>
            <a:r>
              <a:rPr lang="en-US" sz="2400" dirty="0" err="1">
                <a:solidFill>
                  <a:schemeClr val="tx1"/>
                </a:solidFill>
              </a:rPr>
              <a:t>wireshark</a:t>
            </a:r>
            <a:r>
              <a:rPr lang="he-IL" sz="2400" dirty="0">
                <a:solidFill>
                  <a:schemeClr val="tx1"/>
                </a:solidFill>
              </a:rPr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Destination Address</a:t>
            </a:r>
            <a:r>
              <a:rPr lang="he-IL" sz="2400" dirty="0">
                <a:solidFill>
                  <a:schemeClr val="tx1"/>
                </a:solidFill>
              </a:rPr>
              <a:t> – 6 בתים של כתובת היעד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Source Address</a:t>
            </a:r>
            <a:r>
              <a:rPr lang="he-IL" sz="2400" dirty="0">
                <a:solidFill>
                  <a:schemeClr val="tx1"/>
                </a:solidFill>
              </a:rPr>
              <a:t> - 6 בתים של כתובת המקור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Type</a:t>
            </a:r>
            <a:r>
              <a:rPr lang="he-IL" sz="2400" dirty="0">
                <a:solidFill>
                  <a:schemeClr val="tx1"/>
                </a:solidFill>
              </a:rPr>
              <a:t> – שני בתים של סוג ההודעה. </a:t>
            </a:r>
            <a:r>
              <a:rPr lang="en-US" sz="2400" dirty="0">
                <a:solidFill>
                  <a:schemeClr val="tx1"/>
                </a:solidFill>
              </a:rPr>
              <a:t>0x0800</a:t>
            </a:r>
            <a:r>
              <a:rPr lang="he-IL" sz="2400" dirty="0">
                <a:solidFill>
                  <a:schemeClr val="tx1"/>
                </a:solidFill>
              </a:rPr>
              <a:t> עבור הודעת </a:t>
            </a:r>
            <a:r>
              <a:rPr lang="en-US" sz="2400" dirty="0">
                <a:solidFill>
                  <a:schemeClr val="tx1"/>
                </a:solidFill>
              </a:rPr>
              <a:t>IP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Data</a:t>
            </a:r>
            <a:r>
              <a:rPr lang="he-IL" sz="2400" dirty="0">
                <a:solidFill>
                  <a:schemeClr val="tx1"/>
                </a:solidFill>
              </a:rPr>
              <a:t> – ההודעה עצמה. לפחות 64 בתים, אם ההודעה קצרה יותר, ימולא באפסים.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CRC</a:t>
            </a:r>
            <a:r>
              <a:rPr lang="he-IL" sz="2400" dirty="0">
                <a:solidFill>
                  <a:schemeClr val="tx1"/>
                </a:solidFill>
              </a:rPr>
              <a:t> – 32 ביטים לווידוא ההודעה (לא נראה ב</a:t>
            </a:r>
            <a:r>
              <a:rPr lang="en-US" sz="2400" dirty="0" err="1">
                <a:solidFill>
                  <a:schemeClr val="tx1"/>
                </a:solidFill>
              </a:rPr>
              <a:t>wireshark</a:t>
            </a:r>
            <a:r>
              <a:rPr lang="he-IL" sz="2400" dirty="0">
                <a:solidFill>
                  <a:schemeClr val="tx1"/>
                </a:solidFill>
              </a:rPr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97" y="1813565"/>
            <a:ext cx="5953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התבוננות בחבילות </a:t>
            </a:r>
            <a:r>
              <a:rPr lang="en-US" dirty="0" err="1"/>
              <a:t>Ethernat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בצעו את התרגילים הבאים: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8.1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8.2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כתובות </a:t>
            </a:r>
            <a:r>
              <a:rPr lang="en-US" dirty="0"/>
              <a:t>Ethernet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כדי לשלוח בקשת </a:t>
            </a:r>
            <a:r>
              <a:rPr lang="en-US" dirty="0"/>
              <a:t>broadcast</a:t>
            </a:r>
            <a:r>
              <a:rPr lang="he-IL" dirty="0"/>
              <a:t> משתמשים בכתובת </a:t>
            </a:r>
            <a:r>
              <a:rPr lang="en-US" dirty="0"/>
              <a:t>FF:FF:FF:FF:FF:FF</a:t>
            </a:r>
            <a:r>
              <a:rPr lang="he-IL" dirty="0"/>
              <a:t>.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נתב לא מעביר בקשות </a:t>
            </a:r>
            <a:r>
              <a:rPr lang="en-US" dirty="0"/>
              <a:t>broadcast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איזו בקשה שלמדנו תשתמש בכתובת הזאת?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DHCP Request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בשכבת הרשת - כיצד ידענו את כתובת ה</a:t>
            </a:r>
            <a:r>
              <a:rPr lang="en-US" sz="3200" dirty="0"/>
              <a:t>IP</a:t>
            </a:r>
            <a:r>
              <a:rPr lang="he-IL" sz="3200" dirty="0"/>
              <a:t> של היעד?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ע"י קבלה מהמשתמש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ע"י בקשת </a:t>
            </a:r>
            <a:r>
              <a:rPr lang="en-US" sz="2800" dirty="0"/>
              <a:t>DNS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כיצד נדע את כתוב ה </a:t>
            </a:r>
            <a:r>
              <a:rPr lang="en-US" sz="3200" dirty="0"/>
              <a:t>MAC</a:t>
            </a:r>
            <a:r>
              <a:rPr lang="he-IL" sz="3200" dirty="0"/>
              <a:t> של היעד?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ע"י בקשת </a:t>
            </a:r>
            <a:r>
              <a:rPr lang="en-US" sz="3200" dirty="0"/>
              <a:t>ARP</a:t>
            </a:r>
          </a:p>
          <a:p>
            <a:pPr marL="0" indent="0" algn="r" rtl="1">
              <a:buNone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6366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בקשת </a:t>
            </a:r>
            <a:r>
              <a:rPr lang="en-US" sz="3200" dirty="0"/>
              <a:t>ARP (Address Resolution Protocol)</a:t>
            </a:r>
            <a:r>
              <a:rPr lang="he-IL" sz="3200" dirty="0"/>
              <a:t> ממפה בין כתובת לוגית (כתובת ה </a:t>
            </a:r>
            <a:r>
              <a:rPr lang="en-US" sz="3200" dirty="0"/>
              <a:t>IP</a:t>
            </a:r>
            <a:r>
              <a:rPr lang="he-IL" sz="3200" dirty="0"/>
              <a:t> של שכבת הרשת) לכתובת הפיזית.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הבקשה נשלחת ב </a:t>
            </a:r>
            <a:r>
              <a:rPr lang="en-US" sz="3200" dirty="0"/>
              <a:t>broadcast</a:t>
            </a:r>
            <a:r>
              <a:rPr lang="he-IL" sz="3200" dirty="0"/>
              <a:t> וכוללת שאלה למי שייכת כתובת לוגית מסוימת.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5301208"/>
            <a:ext cx="8362950" cy="3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0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5976" y="1737361"/>
            <a:ext cx="4680520" cy="4787983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לכל מחשב יש טבלת </a:t>
            </a:r>
            <a:r>
              <a:rPr lang="en-US" sz="3200" dirty="0"/>
              <a:t>ARP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התשובה נשמרת בטבלה פנימית למשך זמן מסוים שלאחריו תתבצע קריאה נוספת.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עבור כל ממשק יש 3 עמודות: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rgbClr val="FF0000"/>
                </a:solidFill>
              </a:rPr>
              <a:t>כתובת ה </a:t>
            </a:r>
            <a:r>
              <a:rPr lang="en-US" sz="2800" dirty="0">
                <a:solidFill>
                  <a:srgbClr val="FF0000"/>
                </a:solidFill>
              </a:rPr>
              <a:t>IP</a:t>
            </a:r>
            <a:endParaRPr lang="he-IL" sz="2800" dirty="0">
              <a:solidFill>
                <a:srgbClr val="FF0000"/>
              </a:solidFill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2"/>
                </a:solidFill>
              </a:rPr>
              <a:t>כתובת ה </a:t>
            </a:r>
            <a:r>
              <a:rPr lang="en-US" sz="2800" dirty="0">
                <a:solidFill>
                  <a:schemeClr val="accent2"/>
                </a:solidFill>
              </a:rPr>
              <a:t>MAC</a:t>
            </a:r>
            <a:endParaRPr lang="he-IL" sz="2800" dirty="0">
              <a:solidFill>
                <a:schemeClr val="accent2"/>
              </a:solidFill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rgbClr val="00B050"/>
                </a:solidFill>
              </a:rPr>
              <a:t>סוג השורה 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Dynamic</a:t>
            </a:r>
            <a:r>
              <a:rPr lang="he-IL" sz="2400" dirty="0">
                <a:solidFill>
                  <a:srgbClr val="00B050"/>
                </a:solidFill>
              </a:rPr>
              <a:t> – הושגה באמצעות בקשת </a:t>
            </a:r>
            <a:r>
              <a:rPr lang="en-US" sz="2400" dirty="0">
                <a:solidFill>
                  <a:srgbClr val="00B050"/>
                </a:solidFill>
              </a:rPr>
              <a:t>ARP</a:t>
            </a:r>
            <a:endParaRPr lang="he-IL" sz="2400" dirty="0">
              <a:solidFill>
                <a:srgbClr val="00B050"/>
              </a:solidFill>
            </a:endParaRP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Static</a:t>
            </a:r>
            <a:r>
              <a:rPr lang="he-IL" sz="2400" dirty="0">
                <a:solidFill>
                  <a:srgbClr val="00B050"/>
                </a:solidFill>
              </a:rPr>
              <a:t> - קבועה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435597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בצעו את תרגילים: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8.10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8.11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314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2534</TotalTime>
  <Words>690</Words>
  <Application>Microsoft Office PowerPoint</Application>
  <PresentationFormat>On-screen Show (4:3)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שכבת הקו</vt:lpstr>
      <vt:lpstr>MAC Address</vt:lpstr>
      <vt:lpstr>חבילה של שכבת הקו</vt:lpstr>
      <vt:lpstr>התבוננות בחבילות Ethernat</vt:lpstr>
      <vt:lpstr>כתובות Ethernet</vt:lpstr>
      <vt:lpstr>ARP</vt:lpstr>
      <vt:lpstr>ARP</vt:lpstr>
      <vt:lpstr>ARP</vt:lpstr>
      <vt:lpstr>ARP</vt:lpstr>
      <vt:lpstr>טבלת ניתוב וכתובת פיזית</vt:lpstr>
      <vt:lpstr>ניתוב למחשב ברשת חיצונית</vt:lpstr>
      <vt:lpstr>ניתוב למחשב ברשת חיצונית</vt:lpstr>
      <vt:lpstr>scapy</vt:lpstr>
      <vt:lpstr>HUB</vt:lpstr>
      <vt:lpstr>switch</vt:lpstr>
      <vt:lpstr>תרגול</vt:lpstr>
      <vt:lpstr>ALOHA</vt:lpstr>
      <vt:lpstr>ALOHA</vt:lpstr>
      <vt:lpstr>סיכום</vt:lpstr>
      <vt:lpstr>בהוואי גם לומדים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174</cp:revision>
  <dcterms:created xsi:type="dcterms:W3CDTF">2015-11-06T15:06:13Z</dcterms:created>
  <dcterms:modified xsi:type="dcterms:W3CDTF">2022-04-27T18:33:31Z</dcterms:modified>
</cp:coreProperties>
</file>