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4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2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24A3F0-3276-46FC-BFD5-4F4448AC8D59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05EE69-1088-4F85-B140-51C1BC9B6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hatismyi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מבוא לתקשורת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גונן, יוסי זהבי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5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200" dirty="0"/>
              <a:t>תרגיל כיתה – תרגום בין שמות דומיין לכתובת </a:t>
            </a:r>
            <a:r>
              <a:rPr lang="en-US" sz="3200" dirty="0"/>
              <a:t>IP</a:t>
            </a:r>
            <a:r>
              <a:rPr lang="he-IL" sz="3200" dirty="0"/>
              <a:t> (עמ’ 35)</a:t>
            </a:r>
          </a:p>
          <a:p>
            <a:pPr algn="ctr" rtl="1"/>
            <a:r>
              <a:rPr lang="he-IL" sz="3200" dirty="0"/>
              <a:t>הפקודה </a:t>
            </a:r>
            <a:r>
              <a:rPr lang="en-US" sz="3200" dirty="0" err="1"/>
              <a:t>nslookup</a:t>
            </a:r>
            <a:r>
              <a:rPr lang="en-US" sz="3200" dirty="0"/>
              <a:t> </a:t>
            </a:r>
            <a:r>
              <a:rPr lang="he-IL" sz="3200" dirty="0"/>
              <a:t> גורמת למחשב לפנות לשרת </a:t>
            </a:r>
            <a:r>
              <a:rPr lang="en-US" sz="3200" dirty="0"/>
              <a:t>DNS</a:t>
            </a:r>
            <a:r>
              <a:rPr lang="he-IL" sz="3200" dirty="0"/>
              <a:t> ולהחזיר לנו את הכתובת המבוקשת</a:t>
            </a:r>
          </a:p>
          <a:p>
            <a:pPr algn="ctr" rtl="1"/>
            <a:r>
              <a:rPr lang="he-IL" sz="3200" dirty="0"/>
              <a:t>קחו את התשובות שקיבלתם ונסו להכניס אותם לדפדפן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04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ענן האינטרנט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154" y="1845734"/>
            <a:ext cx="5651525" cy="4023360"/>
          </a:xfrm>
        </p:spPr>
        <p:txBody>
          <a:bodyPr>
            <a:normAutofit fontScale="925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כיצד ההודעה מגיע מהמחשב שלנו לשרת של </a:t>
            </a:r>
            <a:r>
              <a:rPr lang="en-US" sz="2800" dirty="0"/>
              <a:t>Facebook</a:t>
            </a:r>
            <a:r>
              <a:rPr lang="he-IL" sz="2800" dirty="0"/>
              <a:t>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האינטרנט הוא אוסף של רכיבים המחוברים זה לזה.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הודעה שנשלחת ממחשב אחד לשני, מנותבת </a:t>
            </a:r>
            <a:r>
              <a:rPr lang="en-US" sz="2800" dirty="0"/>
              <a:t>(routed)</a:t>
            </a:r>
            <a:r>
              <a:rPr lang="he-IL" sz="2800" dirty="0"/>
              <a:t> דרך מספר רכיבים.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העברת הודעה בין רכיבים המחוברים ישירות נקראת קפיצה (</a:t>
            </a:r>
            <a:r>
              <a:rPr lang="en-US" sz="2800" dirty="0"/>
              <a:t>Hop</a:t>
            </a:r>
            <a:r>
              <a:rPr lang="he-IL" sz="2800" dirty="0"/>
              <a:t>).</a:t>
            </a:r>
          </a:p>
          <a:p>
            <a:pPr lvl="1" algn="r" rtl="1"/>
            <a:r>
              <a:rPr lang="he-IL" sz="2400" dirty="0"/>
              <a:t>כמה </a:t>
            </a:r>
            <a:r>
              <a:rPr lang="en-US" sz="2400" dirty="0"/>
              <a:t>Hop</a:t>
            </a:r>
            <a:r>
              <a:rPr lang="he-IL" sz="2400" dirty="0"/>
              <a:t>ים מתבצעים בין מחשב א' למחשב ב'?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3" y="2149151"/>
            <a:ext cx="4038600" cy="3254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4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מציאת נתיב לשרת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200" dirty="0"/>
              <a:t>הפקודה </a:t>
            </a:r>
            <a:r>
              <a:rPr lang="en-US" sz="3200" dirty="0" err="1"/>
              <a:t>tracert</a:t>
            </a:r>
            <a:r>
              <a:rPr lang="he-IL" sz="3200" dirty="0"/>
              <a:t>(</a:t>
            </a:r>
            <a:r>
              <a:rPr lang="en-US" sz="3200" dirty="0"/>
              <a:t>traceroute</a:t>
            </a:r>
            <a:r>
              <a:rPr lang="he-IL" sz="3200" dirty="0"/>
              <a:t> ב </a:t>
            </a:r>
            <a:r>
              <a:rPr lang="en-US" sz="3200" dirty="0"/>
              <a:t>Linux</a:t>
            </a:r>
            <a:r>
              <a:rPr lang="he-IL" sz="3200" dirty="0"/>
              <a:t>) מוצאת לנו נתיב לכתובת מסוימת</a:t>
            </a:r>
          </a:p>
          <a:p>
            <a:pPr algn="ctr" rtl="1"/>
            <a:r>
              <a:rPr lang="he-IL" sz="3200" dirty="0"/>
              <a:t>תרגיל כיתה – מציאת הדרך בה עוברת הודעה (עמ’ 31)</a:t>
            </a:r>
            <a:endParaRPr lang="en-US" sz="3200" dirty="0"/>
          </a:p>
          <a:p>
            <a:pPr algn="ctr" rt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091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GeoIP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737934" y="1752600"/>
            <a:ext cx="5638800" cy="510540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400" dirty="0"/>
              <a:t>מציאת מיקום פיזי של שרת</a:t>
            </a:r>
          </a:p>
          <a:p>
            <a:pPr algn="r" rtl="1"/>
            <a:r>
              <a:rPr lang="he-IL" sz="2400" dirty="0"/>
              <a:t>גוף שנקרא </a:t>
            </a:r>
            <a:r>
              <a:rPr lang="en-US" sz="2400" b="1" dirty="0"/>
              <a:t>IANA-Internet Assigned Numbers Authority</a:t>
            </a:r>
            <a:r>
              <a:rPr lang="he-IL" sz="2400" dirty="0"/>
              <a:t>, אחראי על חלוקת כתובות ה-</a:t>
            </a:r>
            <a:r>
              <a:rPr lang="en-US" sz="2400" dirty="0"/>
              <a:t>IP</a:t>
            </a:r>
            <a:r>
              <a:rPr lang="he-IL" sz="2400" dirty="0"/>
              <a:t> בעולם</a:t>
            </a:r>
            <a:endParaRPr lang="en-US" sz="2400" dirty="0"/>
          </a:p>
          <a:p>
            <a:pPr algn="r" rtl="1"/>
            <a:r>
              <a:rPr lang="he-IL" sz="2400" dirty="0"/>
              <a:t>מתחת ל-</a:t>
            </a:r>
            <a:r>
              <a:rPr lang="en-US" sz="2400" dirty="0"/>
              <a:t>IANA</a:t>
            </a:r>
            <a:r>
              <a:rPr lang="he-IL" sz="2400" dirty="0"/>
              <a:t> נמצאים </a:t>
            </a:r>
            <a:r>
              <a:rPr lang="en-US" sz="2400" b="1" dirty="0"/>
              <a:t>RIR</a:t>
            </a:r>
            <a:r>
              <a:rPr lang="he-IL" sz="2400" b="1" dirty="0"/>
              <a:t>- </a:t>
            </a:r>
            <a:r>
              <a:rPr lang="en-US" sz="2400" b="1" dirty="0"/>
              <a:t>Regional Internet Registry</a:t>
            </a:r>
            <a:r>
              <a:rPr lang="he-IL" sz="2400" dirty="0"/>
              <a:t>- אחראים על החלוקה ביבשת מוגדרת</a:t>
            </a:r>
          </a:p>
          <a:p>
            <a:pPr algn="r" rtl="1"/>
            <a:r>
              <a:rPr lang="he-IL" sz="2400" dirty="0"/>
              <a:t>מתחת ל-</a:t>
            </a:r>
            <a:r>
              <a:rPr lang="en-US" sz="2400" dirty="0"/>
              <a:t>RIR</a:t>
            </a:r>
            <a:r>
              <a:rPr lang="he-IL" sz="2400" dirty="0"/>
              <a:t>ים נמצאים </a:t>
            </a:r>
            <a:r>
              <a:rPr lang="en-US" sz="2400" b="1" dirty="0"/>
              <a:t>ISP</a:t>
            </a:r>
            <a:r>
              <a:rPr lang="he-IL" sz="2400" b="1" dirty="0"/>
              <a:t>ים- </a:t>
            </a:r>
            <a:r>
              <a:rPr lang="en-US" sz="2400" b="1" dirty="0"/>
              <a:t>Internet Service Providers</a:t>
            </a:r>
            <a:r>
              <a:rPr lang="he-IL" sz="2400" dirty="0"/>
              <a:t>, ספקי תקשורת לצרכן הקצה (לדוגמה נטוויז'ן, בזק בינלאומי וכו')</a:t>
            </a:r>
          </a:p>
          <a:p>
            <a:pPr algn="r" rtl="1"/>
            <a:r>
              <a:rPr lang="he-IL" sz="2400" dirty="0"/>
              <a:t>ה-</a:t>
            </a:r>
            <a:r>
              <a:rPr lang="en-US" sz="2400" dirty="0"/>
              <a:t>ISP</a:t>
            </a:r>
            <a:r>
              <a:rPr lang="he-IL" sz="2400" dirty="0"/>
              <a:t>ים ממלאים בטבלה את המיקום הגיאוגרפי של כל כתובת </a:t>
            </a:r>
            <a:r>
              <a:rPr lang="en-US" sz="2400" dirty="0"/>
              <a:t>IP</a:t>
            </a:r>
            <a:r>
              <a:rPr lang="he-IL" sz="2400" dirty="0"/>
              <a:t> ומעבירים ל-</a:t>
            </a:r>
            <a:r>
              <a:rPr lang="en-US" sz="2400" dirty="0"/>
              <a:t>RIR</a:t>
            </a:r>
            <a:endParaRPr lang="he-IL" sz="2400" dirty="0"/>
          </a:p>
          <a:p>
            <a:pPr lvl="1" algn="r" rtl="1"/>
            <a:r>
              <a:rPr lang="he-IL" sz="2000" dirty="0"/>
              <a:t>דיוק המיקום בטבלה אינו אחיד, תלוי בספק</a:t>
            </a:r>
          </a:p>
          <a:p>
            <a:pPr lvl="1" algn="r" rtl="1"/>
            <a:r>
              <a:rPr lang="he-IL" sz="2000" dirty="0"/>
              <a:t>אפשר לתשאל את הטבלה ב-</a:t>
            </a:r>
            <a:r>
              <a:rPr lang="en-US" sz="2000" dirty="0"/>
              <a:t>RIR</a:t>
            </a:r>
            <a:r>
              <a:rPr lang="he-IL" sz="2000" dirty="0"/>
              <a:t> ולחלץ את המיקום לפי </a:t>
            </a:r>
            <a:r>
              <a:rPr lang="en-US" sz="2000" dirty="0"/>
              <a:t>IP</a:t>
            </a:r>
            <a:endParaRPr lang="he-IL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39320" y="1925135"/>
            <a:ext cx="2746375" cy="4213034"/>
            <a:chOff x="225425" y="1197166"/>
            <a:chExt cx="2746375" cy="4213034"/>
          </a:xfrm>
        </p:grpSpPr>
        <p:sp>
          <p:nvSpPr>
            <p:cNvPr id="5" name="מלבן מעוגל 6"/>
            <p:cNvSpPr/>
            <p:nvPr/>
          </p:nvSpPr>
          <p:spPr>
            <a:xfrm>
              <a:off x="228599" y="1197166"/>
              <a:ext cx="1905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IANA</a:t>
              </a:r>
              <a:endParaRPr lang="he-IL" sz="2800" dirty="0"/>
            </a:p>
          </p:txBody>
        </p:sp>
        <p:sp>
          <p:nvSpPr>
            <p:cNvPr id="6" name="מלבן מעוגל 8"/>
            <p:cNvSpPr/>
            <p:nvPr/>
          </p:nvSpPr>
          <p:spPr>
            <a:xfrm>
              <a:off x="225425" y="2346325"/>
              <a:ext cx="1905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RIR</a:t>
              </a:r>
              <a:endParaRPr lang="he-IL" sz="2800" dirty="0"/>
            </a:p>
          </p:txBody>
        </p:sp>
        <p:sp>
          <p:nvSpPr>
            <p:cNvPr id="7" name="מלבן מעוגל 9"/>
            <p:cNvSpPr/>
            <p:nvPr/>
          </p:nvSpPr>
          <p:spPr>
            <a:xfrm>
              <a:off x="228600" y="3505200"/>
              <a:ext cx="1905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ISP</a:t>
              </a:r>
              <a:endParaRPr lang="he-IL" sz="2800" dirty="0"/>
            </a:p>
          </p:txBody>
        </p:sp>
        <p:sp>
          <p:nvSpPr>
            <p:cNvPr id="8" name="מלבן מעוגל 10"/>
            <p:cNvSpPr/>
            <p:nvPr/>
          </p:nvSpPr>
          <p:spPr>
            <a:xfrm>
              <a:off x="231775" y="4648200"/>
              <a:ext cx="1905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User</a:t>
              </a:r>
              <a:endParaRPr lang="he-IL" sz="2800" dirty="0"/>
            </a:p>
          </p:txBody>
        </p:sp>
        <p:sp>
          <p:nvSpPr>
            <p:cNvPr id="9" name="מלבן מעוגל 14"/>
            <p:cNvSpPr/>
            <p:nvPr/>
          </p:nvSpPr>
          <p:spPr>
            <a:xfrm>
              <a:off x="2133600" y="2350264"/>
              <a:ext cx="8382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טבלת מיפוי</a:t>
              </a:r>
            </a:p>
          </p:txBody>
        </p:sp>
        <p:cxnSp>
          <p:nvCxnSpPr>
            <p:cNvPr id="10" name="Shape 17"/>
            <p:cNvCxnSpPr>
              <a:stCxn id="7" idx="3"/>
              <a:endCxn id="9" idx="2"/>
            </p:cNvCxnSpPr>
            <p:nvPr/>
          </p:nvCxnSpPr>
          <p:spPr>
            <a:xfrm flipV="1">
              <a:off x="2133600" y="3112264"/>
              <a:ext cx="419100" cy="773936"/>
            </a:xfrm>
            <a:prstGeom prst="bentConnector2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8"/>
            <p:cNvCxnSpPr>
              <a:stCxn id="5" idx="2"/>
              <a:endCxn id="6" idx="0"/>
            </p:cNvCxnSpPr>
            <p:nvPr/>
          </p:nvCxnSpPr>
          <p:spPr>
            <a:xfrm rot="5400000">
              <a:off x="985933" y="2151158"/>
              <a:ext cx="387159" cy="3174"/>
            </a:xfrm>
            <a:prstGeom prst="bentConnector3">
              <a:avLst>
                <a:gd name="adj1" fmla="val 50000"/>
              </a:avLst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8"/>
            <p:cNvCxnSpPr>
              <a:stCxn id="6" idx="2"/>
              <a:endCxn id="7" idx="0"/>
            </p:cNvCxnSpPr>
            <p:nvPr/>
          </p:nvCxnSpPr>
          <p:spPr>
            <a:xfrm rot="16200000" flipH="1">
              <a:off x="981075" y="3305174"/>
              <a:ext cx="396875" cy="3175"/>
            </a:xfrm>
            <a:prstGeom prst="bentConnector3">
              <a:avLst>
                <a:gd name="adj1" fmla="val 50000"/>
              </a:avLst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8"/>
            <p:cNvCxnSpPr>
              <a:stCxn id="7" idx="2"/>
              <a:endCxn id="8" idx="0"/>
            </p:cNvCxnSpPr>
            <p:nvPr/>
          </p:nvCxnSpPr>
          <p:spPr>
            <a:xfrm rot="16200000" flipH="1">
              <a:off x="992187" y="4456112"/>
              <a:ext cx="381000" cy="3175"/>
            </a:xfrm>
            <a:prstGeom prst="bentConnector3">
              <a:avLst>
                <a:gd name="adj1" fmla="val 50000"/>
              </a:avLst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err="1"/>
              <a:t>GeoIP</a:t>
            </a:r>
            <a:r>
              <a:rPr lang="he-IL" dirty="0"/>
              <a:t> משמעויות</a:t>
            </a:r>
            <a:endParaRPr lang="en-US" dirty="0"/>
          </a:p>
        </p:txBody>
      </p:sp>
      <p:sp>
        <p:nvSpPr>
          <p:cNvPr id="4" name="מציין מיקום תוכן 1"/>
          <p:cNvSpPr>
            <a:spLocks noGrp="1"/>
          </p:cNvSpPr>
          <p:nvPr>
            <p:ph idx="1"/>
          </p:nvPr>
        </p:nvSpPr>
        <p:spPr>
          <a:xfrm>
            <a:off x="2747639" y="1871946"/>
            <a:ext cx="8229600" cy="3014472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/>
              <a:t>כל מידע שאנחנו שולחים באינטרנט מכיל את ה-</a:t>
            </a:r>
            <a:r>
              <a:rPr lang="en-US" sz="2800" dirty="0"/>
              <a:t>IP</a:t>
            </a:r>
            <a:r>
              <a:rPr lang="he-IL" sz="2800" dirty="0"/>
              <a:t> שלנו</a:t>
            </a:r>
          </a:p>
          <a:p>
            <a:pPr algn="r" rtl="1"/>
            <a:r>
              <a:rPr lang="he-IL" sz="2800" dirty="0"/>
              <a:t>על סמך ה-</a:t>
            </a:r>
            <a:r>
              <a:rPr lang="en-US" sz="2800" dirty="0"/>
              <a:t>IP</a:t>
            </a:r>
            <a:r>
              <a:rPr lang="he-IL" sz="2800" dirty="0"/>
              <a:t> ניתן לאתר את ה-</a:t>
            </a:r>
            <a:r>
              <a:rPr lang="en-US" sz="2800" dirty="0"/>
              <a:t>ISP</a:t>
            </a:r>
            <a:r>
              <a:rPr lang="he-IL" sz="2800" dirty="0"/>
              <a:t> של כל גולש אינטרנט</a:t>
            </a:r>
          </a:p>
          <a:p>
            <a:pPr algn="r" rtl="1"/>
            <a:r>
              <a:rPr lang="he-IL" sz="2800" dirty="0"/>
              <a:t>בסמכות המשטרה והשב"כ לפנות ל-</a:t>
            </a:r>
            <a:r>
              <a:rPr lang="en-US" sz="2800" dirty="0"/>
              <a:t>ISP</a:t>
            </a:r>
            <a:r>
              <a:rPr lang="he-IL" sz="2800" dirty="0"/>
              <a:t> ולקבל כתובת מדויקת</a:t>
            </a:r>
          </a:p>
          <a:p>
            <a:pPr algn="r" rtl="1"/>
            <a:r>
              <a:rPr lang="he-IL" sz="2800" dirty="0"/>
              <a:t>מסקנה: אפשר להגיע מתעבורת אינטרנט לכתובת פיזית של השולח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301" y="4565341"/>
            <a:ext cx="7324725" cy="161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028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פקודות: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ipconfig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ping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 err="1"/>
              <a:t>tracert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 err="1"/>
              <a:t>Nslookup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מושגים: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IP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DNS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HOP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שרת - </a:t>
            </a:r>
            <a:r>
              <a:rPr lang="en-US" dirty="0"/>
              <a:t>server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לקוח</a:t>
            </a:r>
            <a:r>
              <a:rPr lang="en-US" dirty="0"/>
              <a:t> </a:t>
            </a:r>
            <a:r>
              <a:rPr lang="he-IL" dirty="0"/>
              <a:t> - </a:t>
            </a:r>
            <a:r>
              <a:rPr lang="en-US" dirty="0"/>
              <a:t>client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בקשה - </a:t>
            </a:r>
            <a:r>
              <a:rPr lang="en-US" dirty="0"/>
              <a:t>request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תשובה - </a:t>
            </a:r>
            <a:r>
              <a:rPr lang="en-US" dirty="0"/>
              <a:t>response</a:t>
            </a: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פרוטוקול - </a:t>
            </a:r>
            <a:r>
              <a:rPr lang="en-US" dirty="0"/>
              <a:t>protocol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לכל מחשב יש כתובת </a:t>
            </a:r>
            <a:r>
              <a:rPr lang="en-US" sz="2800" dirty="0"/>
              <a:t>IP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בתקשורת תמיד יש שרת שמקבל תקשורת ולקוח שיוזם את התקשורת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שרת </a:t>
            </a:r>
            <a:r>
              <a:rPr lang="en-US" sz="2800" dirty="0"/>
              <a:t>DNS</a:t>
            </a:r>
            <a:r>
              <a:rPr lang="he-IL" sz="2800" dirty="0"/>
              <a:t> מתרגם שמות לכתובות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לכל הודעה יש נתיב העובר </a:t>
            </a:r>
            <a:r>
              <a:rPr lang="en-US" sz="2800" dirty="0"/>
              <a:t>hop</a:t>
            </a:r>
            <a:r>
              <a:rPr lang="he-IL" sz="2800" dirty="0"/>
              <a:t> אחד או יותר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לנסות למפות כתובות למיקום פיזי</a:t>
            </a:r>
            <a:endParaRPr lang="en-US" sz="2800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3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תקשורת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זה תקשורת?</a:t>
            </a:r>
          </a:p>
          <a:p>
            <a:pPr lvl="1" algn="r" rtl="1"/>
            <a:r>
              <a:rPr lang="he-IL" dirty="0"/>
              <a:t>העברת מידע הדדית. "יש ביננו תקשורת טובה." (</a:t>
            </a:r>
            <a:r>
              <a:rPr lang="he-IL" dirty="0" err="1"/>
              <a:t>מילוג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למה צריך תקשורת בין מחשבים?</a:t>
            </a:r>
          </a:p>
          <a:p>
            <a:pPr lvl="1" algn="r" rtl="1"/>
            <a:r>
              <a:rPr lang="he-IL" dirty="0"/>
              <a:t>לדלג על מכשולים פיזיים</a:t>
            </a:r>
          </a:p>
          <a:p>
            <a:pPr lvl="1" algn="r" rtl="1"/>
            <a:r>
              <a:rPr lang="he-IL" dirty="0"/>
              <a:t>העברת סוגי מידע שונים</a:t>
            </a:r>
          </a:p>
          <a:p>
            <a:pPr lvl="1" algn="r" rtl="1"/>
            <a:r>
              <a:rPr lang="he-IL" dirty="0"/>
              <a:t>לאפשר לתוכנות לדבר את עם השנייה</a:t>
            </a:r>
          </a:p>
          <a:p>
            <a:pPr lvl="1"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מה האתגרים בתקשורת?</a:t>
            </a:r>
          </a:p>
          <a:p>
            <a:pPr lvl="1" algn="r" rtl="1"/>
            <a:r>
              <a:rPr lang="he-IL" dirty="0"/>
              <a:t>יצירת קשר</a:t>
            </a:r>
          </a:p>
          <a:p>
            <a:pPr lvl="1" algn="r" rtl="1"/>
            <a:r>
              <a:rPr lang="he-IL" dirty="0"/>
              <a:t>הסכמה על שפה (</a:t>
            </a:r>
            <a:r>
              <a:rPr lang="he-IL" b="1" dirty="0"/>
              <a:t>פרוטוקול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סנכרון </a:t>
            </a:r>
          </a:p>
          <a:p>
            <a:pPr lvl="1" algn="r" rtl="1"/>
            <a:r>
              <a:rPr lang="he-IL" dirty="0"/>
              <a:t>וידוא ביצוע</a:t>
            </a:r>
          </a:p>
          <a:p>
            <a:pPr lvl="1" algn="r" rtl="1"/>
            <a:r>
              <a:rPr lang="he-IL" dirty="0"/>
              <a:t>אבטחה</a:t>
            </a:r>
          </a:p>
        </p:txBody>
      </p:sp>
    </p:spTree>
    <p:extLst>
      <p:ext uri="{BB962C8B-B14F-4D97-AF65-F5344CB8AC3E}">
        <p14:creationId xmlns:p14="http://schemas.microsoft.com/office/powerpoint/2010/main" val="12362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תקשורת מחשבים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402" y="1845734"/>
            <a:ext cx="5131277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מה קורה כאשר אתם מקישים בדפדפן שם של אתר?</a:t>
            </a:r>
          </a:p>
          <a:p>
            <a:pPr algn="r" rtl="1"/>
            <a:r>
              <a:rPr lang="he-IL" sz="1800" dirty="0"/>
              <a:t>הדפדפן יודע להציג טקסט (בצורות שונות), תמונות, סרטונים, קול. מאיפה הוא יודע להציג דווקא את מה שאנחנו מבקשים?</a:t>
            </a:r>
            <a:endParaRPr lang="en-US" sz="1800" dirty="0"/>
          </a:p>
        </p:txBody>
      </p:sp>
      <p:grpSp>
        <p:nvGrpSpPr>
          <p:cNvPr id="4" name="קבוצה 12"/>
          <p:cNvGrpSpPr/>
          <p:nvPr/>
        </p:nvGrpSpPr>
        <p:grpSpPr>
          <a:xfrm>
            <a:off x="1186543" y="1845734"/>
            <a:ext cx="4324351" cy="4324350"/>
            <a:chOff x="0" y="3429000"/>
            <a:chExt cx="3429001" cy="3429000"/>
          </a:xfrm>
        </p:grpSpPr>
        <p:pic>
          <p:nvPicPr>
            <p:cNvPr id="5" name="Picture 3" descr="D:\Cloud\Google_Drive\עדכונים\מצגות\תמונות\ICONS\flat-jan-2014\monito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429000"/>
              <a:ext cx="3429001" cy="3429000"/>
            </a:xfrm>
            <a:prstGeom prst="rect">
              <a:avLst/>
            </a:prstGeom>
            <a:noFill/>
          </p:spPr>
        </p:pic>
        <p:grpSp>
          <p:nvGrpSpPr>
            <p:cNvPr id="6" name="קבוצה 11"/>
            <p:cNvGrpSpPr/>
            <p:nvPr/>
          </p:nvGrpSpPr>
          <p:grpSpPr>
            <a:xfrm>
              <a:off x="200024" y="3910012"/>
              <a:ext cx="2962595" cy="1646726"/>
              <a:chOff x="200024" y="3910012"/>
              <a:chExt cx="2962595" cy="1646726"/>
            </a:xfrm>
          </p:grpSpPr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34122"/>
              <a:stretch>
                <a:fillRect/>
              </a:stretch>
            </p:blipFill>
            <p:spPr bwMode="auto">
              <a:xfrm>
                <a:off x="200024" y="4467227"/>
                <a:ext cx="2962595" cy="10895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r="61754" b="86944"/>
              <a:stretch>
                <a:fillRect/>
              </a:stretch>
            </p:blipFill>
            <p:spPr bwMode="auto">
              <a:xfrm>
                <a:off x="200026" y="3910012"/>
                <a:ext cx="2962274" cy="56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09966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DNS server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46" y="3840768"/>
            <a:ext cx="2373075" cy="23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שרת לקוח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15" y="1845734"/>
            <a:ext cx="5207641" cy="225664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האם תמיד יש לקוח ושרת?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כן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האם תמיד התקשורת מושתת על בקשה – תגובה?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לא בהכרח.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7" y="4102378"/>
            <a:ext cx="3889418" cy="23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4069725" y="4203651"/>
            <a:ext cx="4314422" cy="57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800" b="1" dirty="0"/>
              <a:t>בקשה</a:t>
            </a:r>
            <a:r>
              <a:rPr lang="en-US" sz="2800" b="1" dirty="0"/>
              <a:t>(request)</a:t>
            </a:r>
          </a:p>
        </p:txBody>
      </p:sp>
      <p:sp>
        <p:nvSpPr>
          <p:cNvPr id="8" name="Arrow: Left 7"/>
          <p:cNvSpPr/>
          <p:nvPr/>
        </p:nvSpPr>
        <p:spPr>
          <a:xfrm>
            <a:off x="4069725" y="5566307"/>
            <a:ext cx="4314421" cy="5911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800" b="1" dirty="0"/>
              <a:t>תגובה</a:t>
            </a:r>
            <a:r>
              <a:rPr lang="en-US" sz="2800" b="1" dirty="0"/>
              <a:t>(response)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51" y="3691934"/>
            <a:ext cx="94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/>
              <a:t>לקוח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94559" y="3968955"/>
            <a:ext cx="94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/>
              <a:t>שרת</a:t>
            </a: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00438" y="1998134"/>
            <a:ext cx="5207641" cy="22566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בכל תקשורת יש לקוח (יוזם התקשורת) </a:t>
            </a:r>
            <a:r>
              <a:rPr lang="he-IL" b="1" dirty="0"/>
              <a:t>(</a:t>
            </a:r>
            <a:r>
              <a:rPr lang="en-US" b="1" dirty="0"/>
              <a:t>client</a:t>
            </a:r>
            <a:r>
              <a:rPr lang="he-IL" b="1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בכל תקשורת יש שרת (מי שקיבל את התקשורת) </a:t>
            </a:r>
            <a:r>
              <a:rPr lang="he-IL" b="1" dirty="0"/>
              <a:t>(</a:t>
            </a:r>
            <a:r>
              <a:rPr lang="en-US" b="1" dirty="0"/>
              <a:t>server</a:t>
            </a:r>
            <a:r>
              <a:rPr lang="he-IL" b="1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יתכן ששרת ביחס תקשורת מסוים, יהיה לקוח ביחס תקשורת אחר.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Facebook</a:t>
            </a:r>
            <a:r>
              <a:rPr lang="he-IL" dirty="0"/>
              <a:t> הוא השרת בתקשורת מול הדפדפן, אבל הוא לקוח לסרטון </a:t>
            </a:r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5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כתובות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כיצד הלקוח יודע למצוא את השרת?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לכל מחשב באינטרנט יש כתובת אשר נקראת כתובת </a:t>
            </a:r>
            <a:r>
              <a:rPr lang="en-US" dirty="0"/>
              <a:t>IP</a:t>
            </a:r>
            <a:r>
              <a:rPr lang="he-IL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הכתובת בנויה מארבעה מספרים, כל אחד בתחום 0-255, המופרדים בנקודה '.'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10.0.0.254, 192.168.12.15, 87.56.25.32</a:t>
            </a:r>
            <a:endParaRPr lang="en-US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dirty="0"/>
              <a:t>ישנו גם סטנדרט שנקרא </a:t>
            </a:r>
            <a:r>
              <a:rPr lang="en-US" dirty="0"/>
              <a:t>IP v6</a:t>
            </a:r>
            <a:r>
              <a:rPr lang="he-IL" dirty="0"/>
              <a:t> אך אנחנו לא נלמד עליו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כתובת חוקית או לא?</a:t>
            </a:r>
            <a:endParaRPr lang="en-US" dirty="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6202363" y="3751263"/>
            <a:ext cx="0" cy="26797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022475" y="4291013"/>
            <a:ext cx="83581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022475" y="4824413"/>
            <a:ext cx="83581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2022475" y="5357813"/>
            <a:ext cx="83581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022475" y="5891213"/>
            <a:ext cx="83581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028825" y="3751263"/>
            <a:ext cx="0" cy="26797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0374313" y="3751263"/>
            <a:ext cx="0" cy="26797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2022475" y="3757613"/>
            <a:ext cx="83581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022475" y="6423025"/>
            <a:ext cx="83581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005263" y="3810000"/>
            <a:ext cx="411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rgbClr val="3E885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80325" y="3829050"/>
            <a:ext cx="9618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10.0.0.15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4005263" y="4343400"/>
            <a:ext cx="411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900" b="1" i="0" u="none" strike="noStrike" cap="none" normalizeH="0" baseline="0">
                <a:ln>
                  <a:noFill/>
                </a:ln>
                <a:solidFill>
                  <a:srgbClr val="3E885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7934325" y="4364038"/>
            <a:ext cx="7053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0.0.0.0</a:t>
            </a: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4016375" y="4876800"/>
            <a:ext cx="40005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7610475" y="4897438"/>
            <a:ext cx="13465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192.256.23.3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4005263" y="5410200"/>
            <a:ext cx="4111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900" b="1" i="0" u="none" strike="noStrike" cap="none" normalizeH="0" baseline="0">
                <a:ln>
                  <a:noFill/>
                </a:ln>
                <a:solidFill>
                  <a:srgbClr val="3E885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7424738" y="5427663"/>
            <a:ext cx="1731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255.255.255.255</a:t>
            </a: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4016375" y="5942013"/>
            <a:ext cx="4000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7904163" y="5961063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3.15.255</a:t>
            </a:r>
          </a:p>
        </p:txBody>
      </p:sp>
    </p:spTree>
    <p:extLst>
      <p:ext uri="{BB962C8B-B14F-4D97-AF65-F5344CB8AC3E}">
        <p14:creationId xmlns:p14="http://schemas.microsoft.com/office/powerpoint/2010/main" val="27840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כתובת ה </a:t>
            </a:r>
            <a:r>
              <a:rPr lang="en-US" dirty="0"/>
              <a:t>IP</a:t>
            </a:r>
            <a:r>
              <a:rPr lang="he-IL" dirty="0"/>
              <a:t> שלי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50" y="1845733"/>
            <a:ext cx="5269230" cy="4537311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פיתחו מסך </a:t>
            </a:r>
            <a:r>
              <a:rPr lang="en-US" sz="2800" dirty="0" err="1"/>
              <a:t>cmd</a:t>
            </a:r>
            <a:r>
              <a:rPr lang="he-IL" sz="2800" dirty="0"/>
              <a:t> והקלידו </a:t>
            </a:r>
            <a:r>
              <a:rPr lang="en-US" sz="2800" dirty="0"/>
              <a:t>ipconfig</a:t>
            </a:r>
            <a:r>
              <a:rPr lang="he-IL" sz="2800" dirty="0"/>
              <a:t> (</a:t>
            </a:r>
            <a:r>
              <a:rPr lang="en-US" sz="2800" dirty="0" err="1"/>
              <a:t>ifconfig</a:t>
            </a:r>
            <a:r>
              <a:rPr lang="he-IL" sz="2800" dirty="0"/>
              <a:t> ב</a:t>
            </a:r>
            <a:r>
              <a:rPr lang="en-US" sz="2800" dirty="0"/>
              <a:t> </a:t>
            </a:r>
            <a:r>
              <a:rPr lang="he-IL" sz="2800" dirty="0"/>
              <a:t> </a:t>
            </a:r>
            <a:r>
              <a:rPr lang="en-US" sz="2800" dirty="0"/>
              <a:t>Linux</a:t>
            </a:r>
            <a:r>
              <a:rPr lang="he-IL" sz="2800" dirty="0"/>
              <a:t>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שימו לב!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זוהי הכתובת של המחשב ברשת הפנימית.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לכל רשת פנימית יש כתובת אחת חיצונית המוכרת באינטרנט.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כי לגלות כתובת זו – פיתחו דפדפן וגלשו לאתר </a:t>
            </a:r>
            <a:r>
              <a:rPr lang="en-US" sz="2000" dirty="0">
                <a:hlinkClick r:id="rId2"/>
              </a:rPr>
              <a:t>http://whatismyip.com</a:t>
            </a:r>
            <a:endParaRPr lang="en-US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200" dirty="0"/>
              <a:t>כל </a:t>
            </a:r>
            <a:r>
              <a:rPr lang="he-IL" sz="2200" b="1" dirty="0"/>
              <a:t>חבילה </a:t>
            </a:r>
            <a:r>
              <a:rPr lang="he-IL" sz="2200" dirty="0"/>
              <a:t>שיוצאת מהמחשב שלכם תכיל את הכתובת </a:t>
            </a:r>
            <a:r>
              <a:rPr lang="en-US" sz="2200" dirty="0"/>
              <a:t>IP</a:t>
            </a:r>
            <a:r>
              <a:rPr lang="he-IL" sz="2200" dirty="0"/>
              <a:t> של המחשב שלכם </a:t>
            </a:r>
            <a:r>
              <a:rPr lang="he-IL" sz="2200" b="1" dirty="0"/>
              <a:t>ככתובת מקור </a:t>
            </a:r>
            <a:r>
              <a:rPr lang="he-IL" sz="2200" dirty="0"/>
              <a:t>ואת הכתובת של היעד </a:t>
            </a:r>
            <a:r>
              <a:rPr lang="he-IL" sz="2200" b="1" dirty="0"/>
              <a:t>ככתובת יעד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200" dirty="0"/>
              <a:t>כל </a:t>
            </a:r>
            <a:r>
              <a:rPr lang="he-IL" sz="2200" b="1" dirty="0"/>
              <a:t>חבילה </a:t>
            </a:r>
            <a:r>
              <a:rPr lang="he-IL" sz="2200" dirty="0"/>
              <a:t>שנכנסת למחשב שלכם תכיל את הכתובת </a:t>
            </a:r>
            <a:r>
              <a:rPr lang="en-US" sz="2200" dirty="0"/>
              <a:t>IP</a:t>
            </a:r>
            <a:r>
              <a:rPr lang="he-IL" sz="2200" dirty="0"/>
              <a:t> של המחשב שלכם </a:t>
            </a:r>
            <a:r>
              <a:rPr lang="he-IL" sz="2200" b="1" dirty="0"/>
              <a:t>ככתובת יעד </a:t>
            </a:r>
            <a:r>
              <a:rPr lang="he-IL" sz="2200" dirty="0"/>
              <a:t>ואת הכתובת של השולח </a:t>
            </a:r>
            <a:r>
              <a:rPr lang="he-IL" sz="2200" b="1" dirty="0"/>
              <a:t>ככתובת מקור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200" b="1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360"/>
            <a:ext cx="588645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מציאת כתובת </a:t>
            </a:r>
            <a:r>
              <a:rPr lang="en-US" dirty="0"/>
              <a:t>IP</a:t>
            </a:r>
            <a:r>
              <a:rPr lang="he-IL" dirty="0"/>
              <a:t> של מחשב מרוחק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he-IL" sz="3600" dirty="0"/>
              <a:t>מצאו את כתובת ה-</a:t>
            </a:r>
            <a:r>
              <a:rPr lang="en-US" sz="3600" dirty="0"/>
              <a:t>IP</a:t>
            </a:r>
            <a:r>
              <a:rPr lang="he-IL" sz="3600" dirty="0"/>
              <a:t> של </a:t>
            </a:r>
            <a:r>
              <a:rPr lang="en-US" sz="3600" dirty="0"/>
              <a:t>Google</a:t>
            </a:r>
            <a:r>
              <a:rPr lang="he-IL" sz="3600" dirty="0"/>
              <a:t>.</a:t>
            </a:r>
          </a:p>
          <a:p>
            <a:pPr marL="0" indent="0" algn="ctr" rtl="1">
              <a:buNone/>
            </a:pPr>
            <a:r>
              <a:rPr lang="he-IL" sz="3600" dirty="0"/>
              <a:t>הדרכה: ספר הלימוד, פרק 1(עמ’ 25)- תרגיל מודרך - מציאת כתובת ה-</a:t>
            </a:r>
            <a:r>
              <a:rPr lang="en-US" sz="3600" dirty="0"/>
              <a:t>IP</a:t>
            </a:r>
            <a:r>
              <a:rPr lang="he-IL" sz="3600" dirty="0"/>
              <a:t> של אתר אינטרנט מסוים</a:t>
            </a:r>
            <a:r>
              <a:rPr lang="he-IL" dirty="0"/>
              <a:t>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1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הכלי </a:t>
            </a:r>
            <a:r>
              <a:rPr lang="en-US" sz="2800" dirty="0"/>
              <a:t>ping</a:t>
            </a:r>
            <a:r>
              <a:rPr lang="he-IL" sz="2800" dirty="0"/>
              <a:t> לא נועד למציאת כתובת </a:t>
            </a:r>
            <a:r>
              <a:rPr lang="en-US" sz="2800" dirty="0"/>
              <a:t>IP</a:t>
            </a:r>
            <a:r>
              <a:rPr lang="he-IL" sz="2800" dirty="0"/>
              <a:t> אלא לבדיקת קישוריות:</a:t>
            </a:r>
          </a:p>
          <a:p>
            <a:pPr lvl="1" algn="r" rtl="1"/>
            <a:r>
              <a:rPr lang="he-IL" sz="2400" dirty="0"/>
              <a:t>האם המחשב שלנו מחובר לרשת</a:t>
            </a:r>
          </a:p>
          <a:p>
            <a:pPr lvl="1" algn="r" rtl="1"/>
            <a:r>
              <a:rPr lang="he-IL" sz="2400" dirty="0"/>
              <a:t>כמה זמן לוקח להודעה להגיע למחשב מרוחק ולחזור</a:t>
            </a:r>
          </a:p>
          <a:p>
            <a:pPr lvl="2" algn="r" rtl="1"/>
            <a:r>
              <a:rPr lang="he-IL" sz="2400" dirty="0"/>
              <a:t>כמות הזמן - אינדיקציה לטיב הקישור</a:t>
            </a:r>
            <a:endParaRPr lang="en-US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תרגיל כיתה:</a:t>
            </a:r>
          </a:p>
          <a:p>
            <a:pPr lvl="1" algn="r" rtl="1"/>
            <a:r>
              <a:rPr lang="he-IL" sz="2400" dirty="0"/>
              <a:t>התחלקו לזוגות</a:t>
            </a:r>
          </a:p>
          <a:p>
            <a:pPr lvl="1" algn="r" rtl="1"/>
            <a:r>
              <a:rPr lang="he-IL" sz="2400" dirty="0"/>
              <a:t>מצאו את כתובות ה </a:t>
            </a:r>
            <a:r>
              <a:rPr lang="en-US" sz="2400" dirty="0"/>
              <a:t>IP </a:t>
            </a:r>
            <a:r>
              <a:rPr lang="he-IL" sz="2400" dirty="0"/>
              <a:t> של שני המחשבים.</a:t>
            </a:r>
          </a:p>
          <a:p>
            <a:pPr lvl="1" algn="r" rtl="1"/>
            <a:r>
              <a:rPr lang="he-IL" sz="2400" dirty="0"/>
              <a:t>הריצו באחד המחשבים </a:t>
            </a:r>
            <a:r>
              <a:rPr lang="en-US" sz="2400" dirty="0"/>
              <a:t>ping –t</a:t>
            </a:r>
            <a:r>
              <a:rPr lang="he-IL" sz="2400" dirty="0"/>
              <a:t> למחשב השני.</a:t>
            </a:r>
          </a:p>
          <a:p>
            <a:pPr lvl="1" algn="r" rtl="1"/>
            <a:r>
              <a:rPr lang="he-IL" sz="2400" dirty="0"/>
              <a:t>אתחלו את המחשב השני וראו מה קורה במחשב שמריץ </a:t>
            </a:r>
            <a:r>
              <a:rPr lang="en-US" sz="2400" dirty="0"/>
              <a:t>ping</a:t>
            </a:r>
          </a:p>
        </p:txBody>
      </p:sp>
      <p:pic>
        <p:nvPicPr>
          <p:cNvPr id="4" name="Picture 2" descr="http://blog.uberpong.com/wp-content/uploads/2013/01/LEGO-ping-pong-game-Uberpon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678" y="3014736"/>
            <a:ext cx="3543300" cy="221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789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91765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לדפדפן אנחנו מכניסים כתובות בשפת אדם</a:t>
            </a:r>
            <a:endParaRPr lang="en-US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facebook.com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dirty="0"/>
              <a:t>youtube.com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כיצד הוא יודע לתרגם לכתובות </a:t>
            </a:r>
            <a:r>
              <a:rPr lang="en-US" dirty="0"/>
              <a:t>IP</a:t>
            </a:r>
            <a:r>
              <a:rPr lang="he-IL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הוא משתמש בשרת אשר נקרא </a:t>
            </a:r>
            <a:r>
              <a:rPr lang="en-US" dirty="0"/>
              <a:t>Domain Name Server(DNS)</a:t>
            </a:r>
            <a:r>
              <a:rPr lang="he-IL" dirty="0"/>
              <a:t> אשר תפקידו להחליף לנו שמות בכתובות</a:t>
            </a:r>
            <a:endParaRPr lang="en-US" dirty="0"/>
          </a:p>
        </p:txBody>
      </p:sp>
      <p:pic>
        <p:nvPicPr>
          <p:cNvPr id="4" name="Picture 2" descr="Image result for DNS server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77" y="3656312"/>
            <a:ext cx="1559956" cy="155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5" y="4090233"/>
            <a:ext cx="3909910" cy="231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4058360" y="3931274"/>
            <a:ext cx="4337153" cy="505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/>
              <a:t>Request – </a:t>
            </a:r>
            <a:r>
              <a:rPr lang="en-US" dirty="0"/>
              <a:t>what is the address of Facebook</a:t>
            </a:r>
          </a:p>
        </p:txBody>
      </p:sp>
      <p:sp>
        <p:nvSpPr>
          <p:cNvPr id="7" name="Arrow: Left 6"/>
          <p:cNvSpPr/>
          <p:nvPr/>
        </p:nvSpPr>
        <p:spPr>
          <a:xfrm>
            <a:off x="4058361" y="5698568"/>
            <a:ext cx="3008264" cy="5173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/>
              <a:t>Response from 31.13.81.36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6693" y="3757246"/>
            <a:ext cx="94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/>
              <a:t>לקוח</a:t>
            </a:r>
            <a:endParaRPr lang="en-US" sz="2800" b="1" dirty="0"/>
          </a:p>
        </p:txBody>
      </p:sp>
      <p:pic>
        <p:nvPicPr>
          <p:cNvPr id="9" name="Picture 2" descr="Image result for DNS server dra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24" y="4918589"/>
            <a:ext cx="1559956" cy="155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/>
          <p:cNvSpPr/>
          <p:nvPr/>
        </p:nvSpPr>
        <p:spPr>
          <a:xfrm>
            <a:off x="4145924" y="5193551"/>
            <a:ext cx="2920701" cy="505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b="1" dirty="0"/>
              <a:t>Request to 31.13.81.36</a:t>
            </a:r>
          </a:p>
        </p:txBody>
      </p:sp>
      <p:sp>
        <p:nvSpPr>
          <p:cNvPr id="11" name="Arrow: Left 10"/>
          <p:cNvSpPr/>
          <p:nvPr/>
        </p:nvSpPr>
        <p:spPr>
          <a:xfrm>
            <a:off x="4149613" y="4549304"/>
            <a:ext cx="4318434" cy="404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/>
              <a:t>Response - </a:t>
            </a:r>
            <a:r>
              <a:rPr lang="en-US" sz="1600" dirty="0"/>
              <a:t>Facebook address is 31.13.81.36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0940" y="37292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7556" y="5031603"/>
            <a:ext cx="109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987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815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מבוא לתקשורת</vt:lpstr>
      <vt:lpstr>תקשורת</vt:lpstr>
      <vt:lpstr>תקשורת מחשבים</vt:lpstr>
      <vt:lpstr>שרת לקוח</vt:lpstr>
      <vt:lpstr>כתובות</vt:lpstr>
      <vt:lpstr>מה כתובת ה IP שלי</vt:lpstr>
      <vt:lpstr>מציאת כתובת IP של מחשב מרוחק</vt:lpstr>
      <vt:lpstr>ping</vt:lpstr>
      <vt:lpstr>DNS</vt:lpstr>
      <vt:lpstr>DNS</vt:lpstr>
      <vt:lpstr>ענן האינטרנט</vt:lpstr>
      <vt:lpstr>מציאת נתיב לשרת</vt:lpstr>
      <vt:lpstr>GeoIP</vt:lpstr>
      <vt:lpstr>GeoIP משמעויות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לתקשורת</dc:title>
  <dc:creator>Nir Dweck</dc:creator>
  <cp:lastModifiedBy>nir dweck</cp:lastModifiedBy>
  <cp:revision>33</cp:revision>
  <dcterms:created xsi:type="dcterms:W3CDTF">2016-10-22T14:39:33Z</dcterms:created>
  <dcterms:modified xsi:type="dcterms:W3CDTF">2021-09-15T09:50:52Z</dcterms:modified>
</cp:coreProperties>
</file>