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1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849DF-1602-4462-AC12-C8E764FA2DF5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B9872-6F89-4D90-8195-76B5C3109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4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B6E82-D04B-47E2-AC22-7AE58EAD59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4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B6E82-D04B-47E2-AC22-7AE58EAD59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81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B6E82-D04B-47E2-AC22-7AE58EAD59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9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B6E82-D04B-47E2-AC22-7AE58EAD59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93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B6E82-D04B-47E2-AC22-7AE58EAD59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89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B6E82-D04B-47E2-AC22-7AE58EAD59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6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90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95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4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99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E62DB3-ABA6-435D-93C0-79D92726CC9E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57760C-A540-47B3-8A09-C6191A02E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72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pedia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dirty="0"/>
              <a:t>מבוא למערכות הפעלה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1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חד/רב משימתית - </a:t>
            </a:r>
            <a:r>
              <a:rPr lang="en-US" sz="3200" dirty="0"/>
              <a:t>Single\Multi Task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זמן אמת - </a:t>
            </a:r>
            <a:r>
              <a:rPr lang="en-US" sz="3200" dirty="0"/>
              <a:t>Real-Time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מערכת משובצת מחשוב – </a:t>
            </a:r>
            <a:r>
              <a:rPr lang="en-US" sz="3200" dirty="0"/>
              <a:t>Embedded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שימוש כללי - </a:t>
            </a:r>
            <a:r>
              <a:rPr lang="en-US" sz="3200" dirty="0"/>
              <a:t>General Purpose</a:t>
            </a:r>
            <a:endParaRPr lang="he-IL" sz="32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מקרי קצה שונים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800" dirty="0"/>
              <a:t>מערכת הפעלה מבוזרת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סוגי מערכות הפעלה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9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52766" y="1845733"/>
            <a:ext cx="6102913" cy="4404237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/>
              <a:t>Unix - 1969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התחיל במעבדות </a:t>
            </a:r>
            <a:r>
              <a:rPr lang="en-US" sz="2000" dirty="0"/>
              <a:t>Bell</a:t>
            </a:r>
            <a:r>
              <a:rPr lang="he-IL" sz="2000" dirty="0"/>
              <a:t> 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הרבה מערכות בת –</a:t>
            </a:r>
            <a:r>
              <a:rPr lang="en-US" sz="2000" dirty="0"/>
              <a:t>FreeBSD\OpenBSD\</a:t>
            </a:r>
            <a:r>
              <a:rPr lang="en-US" sz="2000" dirty="0" err="1"/>
              <a:t>NetBsd</a:t>
            </a:r>
            <a:r>
              <a:rPr lang="en-US" sz="2000" dirty="0"/>
              <a:t>\AIX\Solaris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/>
              <a:t>Linux – 1991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הרבה "טעמים" שונים –</a:t>
            </a:r>
            <a:r>
              <a:rPr lang="en-US" sz="2000" dirty="0"/>
              <a:t> Fedora, Ubuntu, Android</a:t>
            </a: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תומך במגוון מעבדים רחב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/>
              <a:t>Mac OSX – 1999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000" dirty="0"/>
              <a:t>במחשבי </a:t>
            </a:r>
            <a:r>
              <a:rPr lang="en-US" sz="2000" dirty="0"/>
              <a:t>Mac</a:t>
            </a:r>
            <a:r>
              <a:rPr lang="he-IL" sz="2000" dirty="0"/>
              <a:t> ובגרסא שונה על </a:t>
            </a:r>
            <a:r>
              <a:rPr lang="en-US" sz="2000" dirty="0"/>
              <a:t>iPhone</a:t>
            </a:r>
            <a:endParaRPr lang="he-IL" sz="20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/>
              <a:t>Windows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000" dirty="0"/>
              <a:t>DOS</a:t>
            </a:r>
            <a:r>
              <a:rPr lang="he-IL" sz="2000" dirty="0"/>
              <a:t> מ1981 ועד </a:t>
            </a:r>
            <a:r>
              <a:rPr lang="en-US" sz="2000" dirty="0"/>
              <a:t>Millennium</a:t>
            </a:r>
            <a:endParaRPr lang="he-IL" sz="20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000" dirty="0"/>
              <a:t>NT</a:t>
            </a:r>
            <a:r>
              <a:rPr lang="he-IL" sz="2000" dirty="0"/>
              <a:t> מ-1992 ועד היום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קצת היסטוריה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90F6A-99C3-4A33-93AC-F3E1FF6474AC}"/>
              </a:ext>
            </a:extLst>
          </p:cNvPr>
          <p:cNvSpPr txBox="1"/>
          <p:nvPr/>
        </p:nvSpPr>
        <p:spPr>
          <a:xfrm rot="20182932">
            <a:off x="5568568" y="4129282"/>
            <a:ext cx="10548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VAX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64D38-FF0F-4EDD-8E3C-D8F79CFDC08E}"/>
              </a:ext>
            </a:extLst>
          </p:cNvPr>
          <p:cNvSpPr txBox="1"/>
          <p:nvPr/>
        </p:nvSpPr>
        <p:spPr>
          <a:xfrm rot="1964880">
            <a:off x="5044767" y="2905529"/>
            <a:ext cx="105486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OS2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2F448-4BF2-4AEA-A050-1C79E3450DBA}"/>
              </a:ext>
            </a:extLst>
          </p:cNvPr>
          <p:cNvSpPr txBox="1"/>
          <p:nvPr/>
        </p:nvSpPr>
        <p:spPr>
          <a:xfrm rot="20316606">
            <a:off x="5615266" y="1987718"/>
            <a:ext cx="19359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MainFrame</a:t>
            </a:r>
            <a:endParaRPr lang="en-US" dirty="0"/>
          </a:p>
          <a:p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E4D802C-5DFC-4D1B-B4BA-251CF29A7E54}"/>
              </a:ext>
            </a:extLst>
          </p:cNvPr>
          <p:cNvSpPr txBox="1">
            <a:spLocks/>
          </p:cNvSpPr>
          <p:nvPr/>
        </p:nvSpPr>
        <p:spPr>
          <a:xfrm>
            <a:off x="324740" y="1954106"/>
            <a:ext cx="4927867" cy="39937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/>
              <a:t>Android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2003 – </a:t>
            </a:r>
            <a:r>
              <a:rPr lang="en-US" sz="2400" dirty="0"/>
              <a:t>android</a:t>
            </a:r>
            <a:r>
              <a:rPr lang="he-IL" sz="2400" dirty="0"/>
              <a:t> החלה כמערכת הפעלה למצלמות</a:t>
            </a:r>
            <a:endParaRPr lang="en-US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2004 – החלה לעבוד על טלפונים.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2005 – נקנתה ע"י </a:t>
            </a:r>
            <a:r>
              <a:rPr lang="en-US" sz="2200" dirty="0"/>
              <a:t>google</a:t>
            </a:r>
            <a:r>
              <a:rPr lang="he-IL" sz="22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en-US" sz="2400" dirty="0"/>
              <a:t>IOS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הוצגה ב-2007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200" dirty="0"/>
              <a:t>תומכת רק במוצרים של </a:t>
            </a:r>
            <a:r>
              <a:rPr lang="en-US" sz="2200" dirty="0"/>
              <a:t>apple</a:t>
            </a:r>
            <a:r>
              <a:rPr lang="he-IL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45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46375" y="440257"/>
            <a:ext cx="10160210" cy="1275422"/>
          </a:xfrm>
        </p:spPr>
        <p:txBody>
          <a:bodyPr/>
          <a:lstStyle/>
          <a:p>
            <a:pPr algn="ctr" rtl="1"/>
            <a:r>
              <a:rPr lang="he-IL" dirty="0"/>
              <a:t>תהליך העלייה של המחשב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679858" y="2601570"/>
            <a:ext cx="138548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החשמל נדלק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2458" y="2479811"/>
            <a:ext cx="1385484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dirty="0">
                <a:solidFill>
                  <a:schemeClr val="bg1"/>
                </a:solidFill>
              </a:rPr>
              <a:t>רץ קוד </a:t>
            </a:r>
            <a:r>
              <a:rPr lang="en-US" dirty="0">
                <a:solidFill>
                  <a:schemeClr val="bg1"/>
                </a:solidFill>
              </a:rPr>
              <a:t>BIOS</a:t>
            </a:r>
            <a:r>
              <a:rPr lang="he-IL" dirty="0">
                <a:solidFill>
                  <a:schemeClr val="bg1"/>
                </a:solidFill>
              </a:rPr>
              <a:t> מה-</a:t>
            </a:r>
            <a:r>
              <a:rPr lang="en-US" dirty="0">
                <a:solidFill>
                  <a:schemeClr val="bg1"/>
                </a:solidFill>
              </a:rPr>
              <a:t>CMOS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93260" y="2479810"/>
            <a:ext cx="1616398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dirty="0">
                <a:solidFill>
                  <a:schemeClr val="bg1"/>
                </a:solidFill>
              </a:rPr>
              <a:t>בדיקת חומרות קיימות - </a:t>
            </a:r>
            <a:r>
              <a:rPr lang="en-US" dirty="0">
                <a:solidFill>
                  <a:schemeClr val="bg1"/>
                </a:solidFill>
              </a:rPr>
              <a:t>POST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19159" y="2358049"/>
            <a:ext cx="1924282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dirty="0">
                <a:solidFill>
                  <a:schemeClr val="bg1"/>
                </a:solidFill>
              </a:rPr>
              <a:t>טעינה מהדיסק והרצה של ה-</a:t>
            </a:r>
            <a:r>
              <a:rPr lang="en-US" dirty="0" err="1">
                <a:solidFill>
                  <a:schemeClr val="bg1"/>
                </a:solidFill>
              </a:rPr>
              <a:t>BootLoader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19159" y="4613411"/>
            <a:ext cx="1924282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טעינת ה-</a:t>
            </a:r>
            <a:r>
              <a:rPr lang="en-US" dirty="0"/>
              <a:t>Kernel</a:t>
            </a:r>
            <a:r>
              <a:rPr lang="he-IL" dirty="0"/>
              <a:t> מהדיסק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81574" y="4613410"/>
            <a:ext cx="1881814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הרצת ה-</a:t>
            </a:r>
            <a:r>
              <a:rPr lang="en-US" dirty="0"/>
              <a:t>Kernel</a:t>
            </a:r>
            <a:r>
              <a:rPr lang="he-IL" dirty="0"/>
              <a:t>– תחילת מעה"פ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22458" y="4613409"/>
            <a:ext cx="1385484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טעינת והרצת </a:t>
            </a:r>
            <a:r>
              <a:rPr lang="en-US" dirty="0"/>
              <a:t>Driver</a:t>
            </a:r>
            <a:r>
              <a:rPr lang="he-IL" dirty="0"/>
              <a:t>-ים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48945" y="4613408"/>
            <a:ext cx="1847310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1"/>
            <a:r>
              <a:rPr lang="he-IL" dirty="0"/>
              <a:t>הפעלת ממשק ותוכנות משתמש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1"/>
            <a:endCxn id="7" idx="3"/>
          </p:cNvCxnSpPr>
          <p:nvPr/>
        </p:nvCxnSpPr>
        <p:spPr>
          <a:xfrm flipH="1">
            <a:off x="8007942" y="2786236"/>
            <a:ext cx="671916" cy="167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8" idx="3"/>
          </p:cNvCxnSpPr>
          <p:nvPr/>
        </p:nvCxnSpPr>
        <p:spPr>
          <a:xfrm flipH="1" flipV="1">
            <a:off x="5909658" y="2802976"/>
            <a:ext cx="71280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1"/>
            <a:endCxn id="9" idx="3"/>
          </p:cNvCxnSpPr>
          <p:nvPr/>
        </p:nvCxnSpPr>
        <p:spPr>
          <a:xfrm flipH="1">
            <a:off x="3743441" y="2802976"/>
            <a:ext cx="549819" cy="167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>
            <a:off x="2781300" y="3281379"/>
            <a:ext cx="0" cy="13320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1"/>
          </p:cNvCxnSpPr>
          <p:nvPr/>
        </p:nvCxnSpPr>
        <p:spPr>
          <a:xfrm flipV="1">
            <a:off x="3743441" y="4936576"/>
            <a:ext cx="43813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3"/>
            <a:endCxn id="12" idx="1"/>
          </p:cNvCxnSpPr>
          <p:nvPr/>
        </p:nvCxnSpPr>
        <p:spPr>
          <a:xfrm flipV="1">
            <a:off x="6063388" y="4936575"/>
            <a:ext cx="559070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 flipV="1">
            <a:off x="8007942" y="4936574"/>
            <a:ext cx="441003" cy="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4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49830" y="1845734"/>
            <a:ext cx="7205849" cy="4023360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חומרה/תוכנה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איזה חלקים יש במחשב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מערכות הפעלה בכללי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מה היא צריכה לעשות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איזה מערכות הפעלה נפוצות יש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מבנה של מערכת הפעלה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en-US" sz="2400" dirty="0"/>
              <a:t>Kernel\User</a:t>
            </a: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דרישות ואילוצים על מערכות הפעלה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סיכום</a:t>
            </a:r>
            <a:endParaRPr lang="en-US" dirty="0"/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DA2401C9-6534-4B42-A1A4-C47CEB1D4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" y="2428664"/>
            <a:ext cx="4381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26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9F34-D356-463D-9C2C-9F89418A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מקורות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B0CA6-2D93-4592-A2F8-EB3A47F7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https://www.wikipedia.org/</a:t>
            </a:r>
            <a:endParaRPr lang="he-IL" dirty="0"/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מצגת גבהים.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dirty="0"/>
              <a:t>אוניברסיטת ת"א.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4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מושגי יסוד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חומרה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רכיבים פיזיים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כל מה שאפשר למשש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2400" dirty="0"/>
              <a:t>מעבד, מסך, מקלדת, זיכרון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600" dirty="0"/>
              <a:t>תוכנה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קוד שנכתב (ע"י מי?).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3200" dirty="0"/>
              <a:t>קוד שמורץ ע"י מעבד.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275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 rtl="1"/>
            <a:r>
              <a:rPr lang="he-IL" dirty="0"/>
              <a:t>מה זאת מערכת הפעלה?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45734"/>
            <a:ext cx="10058400" cy="443251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b="1" dirty="0"/>
              <a:t>מתוך </a:t>
            </a:r>
            <a:r>
              <a:rPr lang="en-US" sz="2800" b="1" dirty="0" err="1"/>
              <a:t>wikipedia</a:t>
            </a:r>
            <a:r>
              <a:rPr lang="he-IL" sz="2800" b="1" dirty="0"/>
              <a:t>: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b="1" dirty="0"/>
              <a:t>מערכת הפעלה</a:t>
            </a:r>
            <a:r>
              <a:rPr lang="he-IL" sz="2800" dirty="0"/>
              <a:t> היא תוכנה המנהלת את משאבי החומרה והתוכנה במחשב. בנוסף, מערכת ההפעלה מספקת את התשתית הנחוצה להרצה של יישומי ההפעלה, המתבצע עם הדלקת המחשב, קרוי אתחול.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מערכת ההפעלה מספקת שלושה ממשקים: ממשק משתמש (</a:t>
            </a:r>
            <a:r>
              <a:rPr lang="en-US" sz="2800" dirty="0"/>
              <a:t>user interface</a:t>
            </a:r>
            <a:r>
              <a:rPr lang="he-IL" sz="2800" dirty="0"/>
              <a:t>), ממשק עבור החומרה על ידי מנהל התקנים וממשק תכנות היישומים (</a:t>
            </a:r>
            <a:r>
              <a:rPr lang="en-US" sz="2800" dirty="0"/>
              <a:t>API</a:t>
            </a:r>
            <a:r>
              <a:rPr lang="he-IL" sz="2800" dirty="0"/>
              <a:t>).</a:t>
            </a:r>
            <a:r>
              <a:rPr lang="en-US" sz="2800" dirty="0"/>
              <a:t> </a:t>
            </a:r>
            <a:r>
              <a:rPr lang="he-IL" sz="2800" dirty="0"/>
              <a:t>מערכת ההפעלה היא רכיב חיוני בכל מחשב.</a:t>
            </a:r>
          </a:p>
          <a:p>
            <a:pPr marL="0" indent="0" algn="r" rtl="1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453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12220"/>
            <a:ext cx="10396882" cy="1151965"/>
          </a:xfrm>
        </p:spPr>
        <p:txBody>
          <a:bodyPr/>
          <a:lstStyle/>
          <a:p>
            <a:pPr algn="ctr" rtl="1"/>
            <a:r>
              <a:rPr lang="he-IL" dirty="0"/>
              <a:t>מה זאת מערכת הפעלה?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672" y="1845734"/>
            <a:ext cx="7090527" cy="4036592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800" b="1" dirty="0"/>
              <a:t>מתוך </a:t>
            </a:r>
            <a:r>
              <a:rPr lang="en-US" sz="2800" b="1" dirty="0" err="1"/>
              <a:t>wikipedia</a:t>
            </a:r>
            <a:r>
              <a:rPr lang="he-IL" sz="2800" b="1" dirty="0"/>
              <a:t>: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ניתן למנות שלושה תפקידים עיקריים של מערכת ההפעלה: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הקצאת משאבי החומרה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תזמון פעולות רכיבי החומרה ומרכיבי התוכנה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העמדת תשתית משותפת ומסגרת מאורגנת של ממשק ושירותים למשתמש ולחבילות התוכנה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5460639-3C3A-4191-A7DF-C2B104C26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801" y="1882123"/>
            <a:ext cx="2967871" cy="43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ניהול משאבי החומרה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 err="1"/>
              <a:t>איתחול</a:t>
            </a:r>
            <a:r>
              <a:rPr lang="he-IL" sz="32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הפעלה של החומרה.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ניהול משאבים – הגנה על החומרה, הגנה בין משתמשים, חיסכון בסוללה.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מתן ממשק תכנותי אחיד ופשוט לאפליקציות.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מתן ממשק משתמש.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4240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94" y="1481138"/>
            <a:ext cx="734401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מה זאת כל החומרה הזאת שצריך להתמודד איתה?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1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מה זאת כל החומרה הזאת שצריך להתמודד איתה?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47801"/>
            <a:ext cx="6629400" cy="4874559"/>
          </a:xfrm>
        </p:spPr>
      </p:pic>
    </p:spTree>
    <p:extLst>
      <p:ext uri="{BB962C8B-B14F-4D97-AF65-F5344CB8AC3E}">
        <p14:creationId xmlns:p14="http://schemas.microsoft.com/office/powerpoint/2010/main" val="99175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ניהול תוכנה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80" y="2228002"/>
            <a:ext cx="10513529" cy="3633047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תזמון תהליכים.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ניהול משאבים – תהליכים, קבצים פתוחים, </a:t>
            </a:r>
            <a:r>
              <a:rPr lang="en-US" sz="3200" dirty="0"/>
              <a:t>sockets</a:t>
            </a:r>
            <a:r>
              <a:rPr lang="he-IL" sz="3200" dirty="0"/>
              <a:t>...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מתן ממשקי תוכנה אחידים ופשוטים.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מתן ממשקי משתמש.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3200" dirty="0"/>
              <a:t>שירותי תוכנה כלליים – </a:t>
            </a:r>
            <a:r>
              <a:rPr lang="en-US" sz="3200" dirty="0"/>
              <a:t>services</a:t>
            </a:r>
            <a:r>
              <a:rPr lang="he-IL" sz="3200" dirty="0"/>
              <a:t>.</a:t>
            </a:r>
          </a:p>
          <a:p>
            <a:pPr algn="r" rtl="1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1203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מצבי ריצה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3315" y="1960776"/>
            <a:ext cx="11007494" cy="3984164"/>
          </a:xfrm>
        </p:spPr>
        <p:txBody>
          <a:bodyPr>
            <a:normAutofit lnSpcReduction="10000"/>
          </a:bodyPr>
          <a:lstStyle/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למערכת הפעלה יש קוד שמוגדר כליבת מערכת ההפעלה (</a:t>
            </a:r>
            <a:r>
              <a:rPr lang="en-US" sz="2800" dirty="0"/>
              <a:t>kernel/core</a:t>
            </a:r>
            <a:r>
              <a:rPr lang="he-IL" sz="2800" dirty="0"/>
              <a:t>).</a:t>
            </a:r>
            <a:endParaRPr lang="en-US" sz="28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אחראי על הממשק מול החומרה.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ניתן להרחבה ע"י </a:t>
            </a:r>
            <a:r>
              <a:rPr lang="en-US" sz="2400" dirty="0"/>
              <a:t>drivers</a:t>
            </a:r>
            <a:r>
              <a:rPr lang="he-IL" sz="2400" dirty="0"/>
              <a:t>.</a:t>
            </a:r>
            <a:endParaRPr lang="en-US" sz="2400" dirty="0"/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מאוד מהיר.</a:t>
            </a:r>
          </a:p>
          <a:p>
            <a:pPr algn="r" rtl="1">
              <a:buFont typeface="Wingdings" panose="05000000000000000000" pitchFamily="2" charset="2"/>
              <a:buChar char="Ø"/>
            </a:pPr>
            <a:r>
              <a:rPr lang="he-IL" sz="2800" dirty="0"/>
              <a:t>למערכת הפעלה יש שני מצבי ריצה (מנוהל ע"י המעבד)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מצב מיוחס – הרצה של ה </a:t>
            </a:r>
            <a:r>
              <a:rPr lang="en-US" sz="2400" dirty="0"/>
              <a:t>kernel</a:t>
            </a:r>
            <a:r>
              <a:rPr lang="he-IL" sz="2400" dirty="0"/>
              <a:t>.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הכל מותר – המעבד מציית לכל פקודה.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מצב משתמש</a:t>
            </a:r>
          </a:p>
          <a:p>
            <a:pPr lvl="2" algn="r" rtl="1">
              <a:buFont typeface="Wingdings" panose="05000000000000000000" pitchFamily="2" charset="2"/>
              <a:buChar char="Ø"/>
            </a:pPr>
            <a:r>
              <a:rPr lang="he-IL" sz="1800" dirty="0"/>
              <a:t>מצב מוגן, לא הכל מותר.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r>
              <a:rPr lang="he-IL" sz="2400" dirty="0"/>
              <a:t>כאשר פונים לחומרה, יש מעבר בין מצבי הריצה, בד"כ ע"י מנגנון פסיקות.</a:t>
            </a:r>
          </a:p>
          <a:p>
            <a:pPr lvl="1" algn="r" rtl="1">
              <a:buFont typeface="Wingdings" panose="05000000000000000000" pitchFamily="2" charset="2"/>
              <a:buChar char="Ø"/>
            </a:pPr>
            <a:endParaRPr lang="he-IL" sz="2400" dirty="0"/>
          </a:p>
          <a:p>
            <a:pPr lvl="1" algn="r" rtl="1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6996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285</TotalTime>
  <Words>521</Words>
  <Application>Microsoft Office PowerPoint</Application>
  <PresentationFormat>Widescreen</PresentationFormat>
  <Paragraphs>102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מבוא למערכות הפעלה</vt:lpstr>
      <vt:lpstr>מושגי יסוד</vt:lpstr>
      <vt:lpstr>מה זאת מערכת הפעלה?</vt:lpstr>
      <vt:lpstr>מה זאת מערכת הפעלה?</vt:lpstr>
      <vt:lpstr>ניהול משאבי החומרה </vt:lpstr>
      <vt:lpstr>מה זאת כל החומרה הזאת שצריך להתמודד איתה?</vt:lpstr>
      <vt:lpstr>מה זאת כל החומרה הזאת שצריך להתמודד איתה?</vt:lpstr>
      <vt:lpstr>ניהול תוכנה</vt:lpstr>
      <vt:lpstr>מצבי ריצה</vt:lpstr>
      <vt:lpstr>סוגי מערכות הפעלה</vt:lpstr>
      <vt:lpstr>קצת היסטוריה</vt:lpstr>
      <vt:lpstr>תהליך העלייה של המחשב</vt:lpstr>
      <vt:lpstr>סיכום</vt:lpstr>
      <vt:lpstr>מקורות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משתנים בסיסיים ב python</dc:title>
  <dc:creator>Nir Dweck</dc:creator>
  <cp:lastModifiedBy>nir dweck</cp:lastModifiedBy>
  <cp:revision>26</cp:revision>
  <dcterms:created xsi:type="dcterms:W3CDTF">2016-08-09T17:11:41Z</dcterms:created>
  <dcterms:modified xsi:type="dcterms:W3CDTF">2021-08-31T19:37:39Z</dcterms:modified>
</cp:coreProperties>
</file>