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70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EA41-1474-46FA-9E19-8A725B8953E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20B-3736-485F-A89D-AD7AD1CDA0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EA41-1474-46FA-9E19-8A725B8953E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20B-3736-485F-A89D-AD7AD1C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EA41-1474-46FA-9E19-8A725B8953E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20B-3736-485F-A89D-AD7AD1C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2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EA41-1474-46FA-9E19-8A725B8953E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20B-3736-485F-A89D-AD7AD1C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7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EA41-1474-46FA-9E19-8A725B8953E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20B-3736-485F-A89D-AD7AD1CDA0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72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EA41-1474-46FA-9E19-8A725B8953E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20B-3736-485F-A89D-AD7AD1C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5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EA41-1474-46FA-9E19-8A725B8953E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20B-3736-485F-A89D-AD7AD1C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8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EA41-1474-46FA-9E19-8A725B8953E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20B-3736-485F-A89D-AD7AD1C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9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EA41-1474-46FA-9E19-8A725B8953E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20B-3736-485F-A89D-AD7AD1C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6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83EA41-1474-46FA-9E19-8A725B8953E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32020B-3736-485F-A89D-AD7AD1C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EA41-1474-46FA-9E19-8A725B8953E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20B-3736-485F-A89D-AD7AD1C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4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83EA41-1474-46FA-9E19-8A725B8953E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32020B-3736-485F-A89D-AD7AD1CDA0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7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reaking cryptography records">
            <a:extLst>
              <a:ext uri="{FF2B5EF4-FFF2-40B4-BE49-F238E27FC236}">
                <a16:creationId xmlns:a16="http://schemas.microsoft.com/office/drawing/2014/main" id="{3CC67266-9761-4CDC-A8DA-AAC54A286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04" b="19073"/>
          <a:stretch/>
        </p:blipFill>
        <p:spPr bwMode="auto">
          <a:xfrm>
            <a:off x="-32" y="10"/>
            <a:ext cx="12192031" cy="49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0C3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8F1C2-943B-42B0-89B6-65600F490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2" y="5136051"/>
            <a:ext cx="10058400" cy="822960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Asymmetric encryption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4831CE8-CE7C-49DF-BA32-7884E868A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rgbClr val="26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052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Matrix Code Wallpaper GIFs | Tenor">
            <a:extLst>
              <a:ext uri="{FF2B5EF4-FFF2-40B4-BE49-F238E27FC236}">
                <a16:creationId xmlns:a16="http://schemas.microsoft.com/office/drawing/2014/main" id="{21FAECFC-5C65-406F-8908-57A74A0A86E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26" y="9177"/>
            <a:ext cx="11787973" cy="686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800B12-A46D-4FA6-BD58-C4E960B5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b="1" dirty="0">
                <a:solidFill>
                  <a:srgbClr val="FF0000"/>
                </a:solidFill>
              </a:rPr>
              <a:t>סיכום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B449B-3D4E-4E5F-81FD-4D9AAE382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8534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600" b="1" dirty="0">
                <a:solidFill>
                  <a:srgbClr val="FFFF00"/>
                </a:solidFill>
              </a:rPr>
              <a:t>הצפנה א-סימטרית משתמשת במפתח שונה להצפנה ופיענוח.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600" b="1" dirty="0">
                <a:solidFill>
                  <a:srgbClr val="FFFF00"/>
                </a:solidFill>
              </a:rPr>
              <a:t>הודעה שמוצפנת בעזרת מפתח ציבורי, ניתנת לפיענוח בעזרת הפתח פרטי.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600" b="1" dirty="0">
                <a:solidFill>
                  <a:srgbClr val="FFFF00"/>
                </a:solidFill>
              </a:rPr>
              <a:t>הודעה המוצפנת בעזרת מפתח פרטי, ניתנת לפיענוח בעזרת מפתח ציבורי.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600" b="1" dirty="0">
                <a:solidFill>
                  <a:srgbClr val="FFFF00"/>
                </a:solidFill>
              </a:rPr>
              <a:t>יש לשמור על המפתח הפרטי מכל משמר.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3600" b="1" dirty="0">
              <a:solidFill>
                <a:srgbClr val="FFFF00"/>
              </a:solidFill>
            </a:endParaRPr>
          </a:p>
          <a:p>
            <a:pPr algn="r" rtl="1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5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0027-A21D-43AD-B5BC-0B2746EC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Diffie-Hellman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812AC8-4768-42E1-9A55-2CD21980D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439545"/>
              </p:ext>
            </p:extLst>
          </p:nvPr>
        </p:nvGraphicFramePr>
        <p:xfrm>
          <a:off x="1097280" y="1890614"/>
          <a:ext cx="10297077" cy="476033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60307">
                  <a:extLst>
                    <a:ext uri="{9D8B030D-6E8A-4147-A177-3AD203B41FA5}">
                      <a16:colId xmlns:a16="http://schemas.microsoft.com/office/drawing/2014/main" val="720941231"/>
                    </a:ext>
                  </a:extLst>
                </a:gridCol>
                <a:gridCol w="5236770">
                  <a:extLst>
                    <a:ext uri="{9D8B030D-6E8A-4147-A177-3AD203B41FA5}">
                      <a16:colId xmlns:a16="http://schemas.microsoft.com/office/drawing/2014/main" val="4230068441"/>
                    </a:ext>
                  </a:extLst>
                </a:gridCol>
              </a:tblGrid>
              <a:tr h="3294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he-IL" sz="2000">
                          <a:effectLst/>
                        </a:rPr>
                        <a:t>אליס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336" marR="82336" marT="8402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he-IL" sz="2000" dirty="0">
                          <a:effectLst/>
                        </a:rPr>
                        <a:t>בוב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336" marR="82336" marT="8402" marB="0"/>
                </a:tc>
                <a:extLst>
                  <a:ext uri="{0D108BD9-81ED-4DB2-BD59-A6C34878D82A}">
                    <a16:rowId xmlns:a16="http://schemas.microsoft.com/office/drawing/2014/main" val="3485367930"/>
                  </a:ext>
                </a:extLst>
              </a:tr>
              <a:tr h="329466">
                <a:tc gridSpan="2"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he-I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מראש מסכימים על שני מספרים, נגיד 7 ו-3.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336" marR="82336" marT="8402" marB="0"/>
                </a:tc>
                <a:tc hMerge="1"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336" marR="82336" marT="8402" marB="0"/>
                </a:tc>
                <a:extLst>
                  <a:ext uri="{0D108BD9-81ED-4DB2-BD59-A6C34878D82A}">
                    <a16:rowId xmlns:a16="http://schemas.microsoft.com/office/drawing/2014/main" val="1359643765"/>
                  </a:ext>
                </a:extLst>
              </a:tr>
              <a:tr h="329466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he-IL" sz="2000">
                          <a:effectLst/>
                        </a:rPr>
                        <a:t>בוחרת מספר, למשל 4 ושומרת עליו בסוד.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336" marR="82336" marT="8402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he-IL" sz="2000" dirty="0">
                          <a:effectLst/>
                        </a:rPr>
                        <a:t>בוחר מספר, למשל 9 ושומר עליו בסוד.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336" marR="82336" marT="8402" marB="0"/>
                </a:tc>
                <a:extLst>
                  <a:ext uri="{0D108BD9-81ED-4DB2-BD59-A6C34878D82A}">
                    <a16:rowId xmlns:a16="http://schemas.microsoft.com/office/drawing/2014/main" val="112945180"/>
                  </a:ext>
                </a:extLst>
              </a:tr>
              <a:tr h="988399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he-IL" sz="2000" dirty="0">
                          <a:effectLst/>
                        </a:rPr>
                        <a:t>מציבה 4 בפונקציה החד-סטרית ומחשבת את התוצאה של</a:t>
                      </a:r>
                      <a:r>
                        <a:rPr lang="en-US" sz="2000" dirty="0">
                          <a:effectLst/>
                        </a:rPr>
                        <a:t>: 3</a:t>
                      </a:r>
                      <a:r>
                        <a:rPr lang="en-US" sz="2000" baseline="30000" dirty="0">
                          <a:effectLst/>
                        </a:rPr>
                        <a:t>4</a:t>
                      </a:r>
                      <a:r>
                        <a:rPr lang="en-US" sz="2000" dirty="0">
                          <a:effectLst/>
                        </a:rPr>
                        <a:t> (mod 7)</a:t>
                      </a:r>
                    </a:p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r>
                        <a:rPr lang="en-US" sz="2000" baseline="30000" dirty="0">
                          <a:effectLst/>
                        </a:rPr>
                        <a:t>4</a:t>
                      </a:r>
                      <a:r>
                        <a:rPr lang="en-US" sz="2000" dirty="0">
                          <a:effectLst/>
                        </a:rPr>
                        <a:t> (mod 7) = 81 (mod 7) = 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336" marR="82336" marT="8402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he-IL" sz="2000" dirty="0">
                          <a:effectLst/>
                        </a:rPr>
                        <a:t>מציב 9 בפונקציה החד-סטרית ומחשב את התוצאה של</a:t>
                      </a:r>
                      <a:r>
                        <a:rPr lang="en-US" sz="2000" dirty="0">
                          <a:effectLst/>
                        </a:rPr>
                        <a:t>:</a:t>
                      </a:r>
                      <a:r>
                        <a:rPr lang="he-IL" sz="2000" dirty="0">
                          <a:effectLst/>
                        </a:rPr>
                        <a:t> </a:t>
                      </a:r>
                      <a:r>
                        <a:rPr lang="en-US" sz="2000" dirty="0">
                          <a:effectLst/>
                        </a:rPr>
                        <a:t>3</a:t>
                      </a:r>
                      <a:r>
                        <a:rPr lang="en-US" sz="2000" baseline="30000" dirty="0">
                          <a:effectLst/>
                        </a:rPr>
                        <a:t>9</a:t>
                      </a:r>
                      <a:r>
                        <a:rPr lang="en-US" sz="2000" dirty="0">
                          <a:effectLst/>
                        </a:rPr>
                        <a:t> (mod 7) </a:t>
                      </a:r>
                    </a:p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r>
                        <a:rPr lang="en-US" sz="2000" baseline="30000" dirty="0">
                          <a:effectLst/>
                        </a:rPr>
                        <a:t>9</a:t>
                      </a:r>
                      <a:r>
                        <a:rPr lang="en-US" sz="2000" dirty="0">
                          <a:effectLst/>
                        </a:rPr>
                        <a:t> (mod 7) = 19683 (mod 7) = 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336" marR="82336" marT="8402" marB="0"/>
                </a:tc>
                <a:extLst>
                  <a:ext uri="{0D108BD9-81ED-4DB2-BD59-A6C34878D82A}">
                    <a16:rowId xmlns:a16="http://schemas.microsoft.com/office/drawing/2014/main" val="3220387645"/>
                  </a:ext>
                </a:extLst>
              </a:tr>
              <a:tr h="329466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he-IL" sz="2000">
                          <a:effectLst/>
                        </a:rPr>
                        <a:t>שולחת לבוב את התוצאה שקיבלה: 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336" marR="82336" marT="8402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he-IL" sz="2000" dirty="0">
                          <a:effectLst/>
                        </a:rPr>
                        <a:t>שולח לאליס את התוצאה שקיבל: 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336" marR="82336" marT="8402" marB="0"/>
                </a:tc>
                <a:extLst>
                  <a:ext uri="{0D108BD9-81ED-4DB2-BD59-A6C34878D82A}">
                    <a16:rowId xmlns:a16="http://schemas.microsoft.com/office/drawing/2014/main" val="1362292659"/>
                  </a:ext>
                </a:extLst>
              </a:tr>
              <a:tr h="1701182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he-IL" sz="2000" dirty="0">
                          <a:effectLst/>
                        </a:rPr>
                        <a:t>מחשבת שנית את הנוסחה </a:t>
                      </a:r>
                      <a:r>
                        <a:rPr lang="en-US" sz="2000" dirty="0" err="1">
                          <a:effectLst/>
                        </a:rPr>
                        <a:t>g</a:t>
                      </a:r>
                      <a:r>
                        <a:rPr lang="en-US" sz="2000" baseline="30000" dirty="0" err="1">
                          <a:effectLst/>
                        </a:rPr>
                        <a:t>x</a:t>
                      </a:r>
                      <a:r>
                        <a:rPr lang="en-US" sz="2000" dirty="0">
                          <a:effectLst/>
                        </a:rPr>
                        <a:t> (mod p), </a:t>
                      </a:r>
                      <a:r>
                        <a:rPr lang="he-IL" sz="2000" dirty="0">
                          <a:effectLst/>
                        </a:rPr>
                        <a:t>כאשר: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p = 7</a:t>
                      </a:r>
                      <a:r>
                        <a:rPr lang="he-IL" sz="2000" dirty="0">
                          <a:effectLst/>
                        </a:rPr>
                        <a:t> הערך שנקבע בתחילת התהליך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x = 4</a:t>
                      </a:r>
                      <a:r>
                        <a:rPr lang="he-IL" sz="2000" dirty="0">
                          <a:effectLst/>
                        </a:rPr>
                        <a:t> המספר שבחרה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g = 6</a:t>
                      </a:r>
                      <a:r>
                        <a:rPr lang="he-IL" sz="2000" dirty="0">
                          <a:effectLst/>
                        </a:rPr>
                        <a:t> הערך שקיבלה מבוב 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6</a:t>
                      </a:r>
                      <a:r>
                        <a:rPr lang="en-US" sz="2000" baseline="30000" dirty="0">
                          <a:effectLst/>
                        </a:rPr>
                        <a:t>4</a:t>
                      </a:r>
                      <a:r>
                        <a:rPr lang="en-US" sz="2000" dirty="0">
                          <a:effectLst/>
                        </a:rPr>
                        <a:t> (mod 7)= 1296 (mod 7) = 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336" marR="82336" marT="8402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he-IL" sz="2000" dirty="0">
                          <a:effectLst/>
                        </a:rPr>
                        <a:t>מחשב שנית את הנוסחה </a:t>
                      </a:r>
                      <a:r>
                        <a:rPr lang="en-US" sz="2000" dirty="0" err="1">
                          <a:effectLst/>
                        </a:rPr>
                        <a:t>g</a:t>
                      </a:r>
                      <a:r>
                        <a:rPr lang="en-US" sz="2000" baseline="30000" dirty="0" err="1">
                          <a:effectLst/>
                        </a:rPr>
                        <a:t>x</a:t>
                      </a:r>
                      <a:r>
                        <a:rPr lang="en-US" sz="2000" dirty="0">
                          <a:effectLst/>
                        </a:rPr>
                        <a:t> (mod p), </a:t>
                      </a:r>
                      <a:r>
                        <a:rPr lang="he-IL" sz="2000" dirty="0">
                          <a:effectLst/>
                        </a:rPr>
                        <a:t>כאשר: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p = 7</a:t>
                      </a:r>
                      <a:r>
                        <a:rPr lang="he-IL" sz="2000" dirty="0">
                          <a:effectLst/>
                        </a:rPr>
                        <a:t> הערך שנקבע בתחילת התהליך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x = 9</a:t>
                      </a:r>
                      <a:r>
                        <a:rPr lang="he-IL" sz="200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he-IL" sz="2000" dirty="0">
                          <a:effectLst/>
                        </a:rPr>
                        <a:t>המספר שבחר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g = 4</a:t>
                      </a:r>
                      <a:r>
                        <a:rPr lang="he-IL" sz="2000" dirty="0">
                          <a:effectLst/>
                        </a:rPr>
                        <a:t> הערך שקיבל מאליס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r>
                        <a:rPr lang="en-US" sz="2000" baseline="30000" dirty="0">
                          <a:effectLst/>
                        </a:rPr>
                        <a:t>9</a:t>
                      </a:r>
                      <a:r>
                        <a:rPr lang="en-US" sz="2000" dirty="0">
                          <a:effectLst/>
                        </a:rPr>
                        <a:t> (mod 7)= 262144 (mod 7) = 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336" marR="82336" marT="8402" marB="0"/>
                </a:tc>
                <a:extLst>
                  <a:ext uri="{0D108BD9-81ED-4DB2-BD59-A6C34878D82A}">
                    <a16:rowId xmlns:a16="http://schemas.microsoft.com/office/drawing/2014/main" val="1331112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77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4F7F-FB9D-40BA-A8D4-666E0BBB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הצפנה אסימטרית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B21A2-555D-4FBE-B580-B8E9BFA8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6872"/>
          </a:xfrm>
        </p:spPr>
        <p:txBody>
          <a:bodyPr>
            <a:normAutofit/>
          </a:bodyPr>
          <a:lstStyle/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מכילה שלושה אלגוריתמים: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en-US" sz="2000" dirty="0"/>
              <a:t>G()</a:t>
            </a:r>
            <a:r>
              <a:rPr lang="he-IL" sz="2000" dirty="0"/>
              <a:t> </a:t>
            </a:r>
            <a:r>
              <a:rPr lang="en-US" sz="2000" dirty="0"/>
              <a:t> -</a:t>
            </a:r>
            <a:r>
              <a:rPr lang="he-IL" sz="2000" dirty="0"/>
              <a:t>אלגוריתם לא דטרמיניסטי המייצר צמד מפתחות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E(P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m)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אלגוריתם לא דטרמיניסטי המצפין את ההודעה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בעזרת המפתח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ומייצר את הצופן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c)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אלגוריתם דטרמיניסטי המפענח את הצופן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בעזרת המפתח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20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ומגלה את ההודעה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שלושת האלגוריתמים מקיימים:</a:t>
            </a:r>
          </a:p>
          <a:p>
            <a:pPr marL="201168" lvl="1" indent="0" algn="l"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D(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E(P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m)) = m</a:t>
            </a:r>
            <a:endParaRPr lang="he-I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04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C362-A675-42B7-A5AD-8A544513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5E7DA-42BB-4F68-9C08-FE53525A4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44348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האלגוריתם תואר בשנת 1977 ע"י </a:t>
            </a:r>
            <a:r>
              <a:rPr lang="en-US" sz="2800" dirty="0"/>
              <a:t>Ron Rivest, Adi Shamir and Leonard Adleman</a:t>
            </a:r>
            <a:r>
              <a:rPr lang="he-IL" sz="28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האלגוריתם מאפשר לבחור צמד מפתחות</a:t>
            </a:r>
            <a:endParaRPr lang="en-US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26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he-IL" sz="2600" dirty="0"/>
              <a:t> - </a:t>
            </a:r>
            <a:r>
              <a:rPr lang="en-US" sz="2600" dirty="0"/>
              <a:t>Public key</a:t>
            </a:r>
            <a:r>
              <a:rPr lang="he-IL" sz="2600" dirty="0"/>
              <a:t> – מפתח ציבורי ידוע לכל.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26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he-IL" sz="2600" dirty="0"/>
              <a:t> - </a:t>
            </a:r>
            <a:r>
              <a:rPr lang="en-US" sz="2600" dirty="0"/>
              <a:t>Secret key</a:t>
            </a:r>
            <a:r>
              <a:rPr lang="he-IL" sz="2600" dirty="0"/>
              <a:t> – מפתח פרטי – ידוע רק לי.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כל מה שיוצפן בעזרת המפתח הציבורי יוכל להיות מפוענח בעזרת המפתח הפרטי.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כל מה שיוצפן בעזרת המפתח הפרטי יוכל להיות מפוענח בעזרת המפתח הציבורי.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81661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49A8-7A17-4062-B79F-DE579D94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RSA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1F3636-76F8-4627-B7DD-217034D16A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66290"/>
              </a:xfrm>
            </p:spPr>
            <p:txBody>
              <a:bodyPr>
                <a:normAutofit fontScale="92500" lnSpcReduction="10000"/>
              </a:bodyPr>
              <a:lstStyle/>
              <a:p>
                <a:pPr algn="r" rtl="1">
                  <a:buFont typeface="Wingdings" panose="05000000000000000000" pitchFamily="2" charset="2"/>
                  <a:buChar char="Ø"/>
                </a:pPr>
                <a:r>
                  <a:rPr lang="he-IL" sz="2800" dirty="0"/>
                  <a:t>במפתח הציבורי מפורסם </a:t>
                </a:r>
                <a:r>
                  <a:rPr lang="en-US" sz="2800" dirty="0"/>
                  <a:t>exponent</a:t>
                </a:r>
                <a:r>
                  <a:rPr lang="he-IL" sz="2800" dirty="0"/>
                  <a:t> ומכפלה של שני מספרים ראשוניים </a:t>
                </a:r>
                <a:r>
                  <a:rPr lang="en-US" sz="2800" dirty="0"/>
                  <a:t>n</a:t>
                </a:r>
                <a:r>
                  <a:rPr lang="he-IL" sz="2800" dirty="0"/>
                  <a:t>.</a:t>
                </a:r>
              </a:p>
              <a:p>
                <a:pPr lvl="1" algn="r" rtl="1">
                  <a:buFont typeface="Wingdings" panose="05000000000000000000" pitchFamily="2" charset="2"/>
                  <a:buChar char="Ø"/>
                </a:pPr>
                <a:r>
                  <a:rPr lang="he-IL" sz="2400" dirty="0"/>
                  <a:t>המספרים הראשוניים מכילים מאות ספרות.</a:t>
                </a:r>
              </a:p>
              <a:p>
                <a:pPr algn="r" rtl="1">
                  <a:buFont typeface="Wingdings" panose="05000000000000000000" pitchFamily="2" charset="2"/>
                  <a:buChar char="Ø"/>
                </a:pPr>
                <a:r>
                  <a:rPr lang="he-IL" sz="2800" dirty="0"/>
                  <a:t>הצפנה מתבצעת בצורה הבאה:</a:t>
                </a:r>
              </a:p>
              <a:p>
                <a:pPr marL="0" indent="0" algn="l">
                  <a:buNone/>
                </a:pP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E(P</a:t>
                </a:r>
                <a:r>
                  <a:rPr lang="en-US" sz="2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, m) = m</a:t>
                </a:r>
                <a:r>
                  <a:rPr lang="en-US" sz="28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 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% n</a:t>
                </a:r>
                <a:endParaRPr lang="he-IL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r" rtl="1">
                  <a:buFont typeface="Wingdings" panose="05000000000000000000" pitchFamily="2" charset="2"/>
                  <a:buChar char="Ø"/>
                </a:pPr>
                <a:r>
                  <a:rPr lang="he-IL" sz="2800" dirty="0"/>
                  <a:t>הפיענוח מתבצע ע"י חלוקה למכפילים משותפים של </a:t>
                </a:r>
                <a:r>
                  <a:rPr lang="en-US" sz="2800" dirty="0"/>
                  <a:t>e</a:t>
                </a:r>
                <a:r>
                  <a:rPr lang="he-IL" sz="2800" dirty="0"/>
                  <a:t> ושל פונקציה מתמטית המופעלת על </a:t>
                </a:r>
                <a:r>
                  <a:rPr lang="en-US" sz="2800" dirty="0"/>
                  <a:t>n</a:t>
                </a:r>
                <a:r>
                  <a:rPr lang="he-IL" sz="2800" dirty="0"/>
                  <a:t> (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Φ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(n)</a:t>
                </a:r>
                <a:r>
                  <a:rPr lang="he-IL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– מספר המספרים הזרים מ-1 עד ל-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n-1</a:t>
                </a:r>
                <a:r>
                  <a:rPr lang="he-IL" sz="2800" dirty="0"/>
                  <a:t>). בסופו של דבר מתקבל הפונקציה ההופכית של </a:t>
                </a:r>
                <a:r>
                  <a:rPr lang="en-US" sz="2800" dirty="0"/>
                  <a:t>e</a:t>
                </a:r>
                <a:r>
                  <a:rPr lang="he-IL" sz="2800" dirty="0"/>
                  <a:t> (</a:t>
                </a:r>
                <a:r>
                  <a:rPr lang="en-US" sz="2800" dirty="0"/>
                  <a:t>d</a:t>
                </a:r>
                <a:r>
                  <a:rPr lang="he-IL" sz="2800" dirty="0"/>
                  <a:t>), הנקראת גם 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28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-1</a:t>
                </a:r>
                <a:r>
                  <a:rPr lang="he-IL" sz="2800" dirty="0"/>
                  <a:t>.</a:t>
                </a:r>
              </a:p>
              <a:p>
                <a:pPr marL="0" indent="0">
                  <a:buNone/>
                </a:pP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D(</a:t>
                </a:r>
                <a:r>
                  <a:rPr lang="en-US" sz="2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2800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, c)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p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</m:t>
                        </m:r>
                      </m:sup>
                    </m:sSup>
                    <m:r>
                      <m:rPr>
                        <m:nor/>
                      </m:rPr>
                      <a:rPr lang="en-US" sz="2800" dirty="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% </m:t>
                    </m:r>
                    <m:r>
                      <m:rPr>
                        <m:nor/>
                      </m:rPr>
                      <a:rPr lang="en-US" sz="2800" dirty="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n</m:t>
                    </m:r>
                  </m:oMath>
                </a14:m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algn="r" rtl="1">
                  <a:buFont typeface="Wingdings" panose="05000000000000000000" pitchFamily="2" charset="2"/>
                  <a:buChar char="Ø"/>
                </a:pPr>
                <a:r>
                  <a:rPr lang="he-IL" sz="28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כאשר ידועים הגורמים של </a:t>
                </a: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n</a:t>
                </a:r>
                <a:r>
                  <a:rPr lang="he-IL" sz="28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, מציאת 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28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-1</a:t>
                </a:r>
                <a:r>
                  <a:rPr lang="he-IL" sz="2800" dirty="0"/>
                  <a:t> הינה פעולה פשוטה, אך ללא ידיעתם, היא פעולה כמעט בלתי אפשרית.</a:t>
                </a:r>
                <a:endParaRPr lang="he-IL" sz="28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indent="0" algn="l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1F3636-76F8-4627-B7DD-217034D16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66290"/>
              </a:xfrm>
              <a:blipFill>
                <a:blip r:embed="rId2"/>
                <a:stretch>
                  <a:fillRect l="-2121" t="-3142" r="-1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95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C124-198B-4025-B5A9-24F86315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חתימה דיגיטלית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F1FB7-C602-47C2-B320-52EC01622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כאשר אנו רוצים לאמת את הצד השני, נצפין חתימה דיגיטלית בעזרת המפתח הפרטי.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הצד השני יוכל לפענח את החתימה בעזרת המפתח הציבורי ולוודא את מי שמתקשר </a:t>
            </a:r>
            <a:r>
              <a:rPr lang="he-IL" sz="2800" dirty="0" err="1"/>
              <a:t>איתו</a:t>
            </a:r>
            <a:r>
              <a:rPr lang="he-IL" sz="28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על מנת להימנע מבעיות של חתימה בעזרת אותו מפתח על מסמכים שונים (אשר כפי שראינו במפתח סימטרי, ניתן לפרוץ), מוסיפים פונקציית </a:t>
            </a:r>
            <a:r>
              <a:rPr lang="en-US" sz="2800" dirty="0"/>
              <a:t>hash</a:t>
            </a:r>
            <a:r>
              <a:rPr lang="he-IL" sz="2800" dirty="0"/>
              <a:t> (אשר יש לה פונקציה הופכית) לפני ההצפנה. 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51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56D5-9748-40BC-A649-C3BB76F9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Certificate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2235F-C4E5-47B9-85A9-CB6922C0A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401" y="1820442"/>
            <a:ext cx="3839111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7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D58C-97E1-4E25-8686-6EFD9B87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שימוש בהצפנה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999F0-9147-4D53-9309-14DA71F9D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באיזה שכבת תקשורת תממשו את ההצפנה?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מה היה קורה אילו היינו ממשים את ההצפנה בשכבת הרשת?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מה היה קורה אילו היינו ממשים את ההצפנה בשכבת התעבורה?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התקן המוביל כיום באינטרנט הוא </a:t>
            </a:r>
            <a:r>
              <a:rPr lang="en-US" sz="2800" dirty="0"/>
              <a:t>TLS 1.3</a:t>
            </a:r>
            <a:r>
              <a:rPr lang="he-IL" sz="2800" dirty="0"/>
              <a:t> אשר פורסם ב2018</a:t>
            </a:r>
            <a:r>
              <a:rPr lang="en-US" sz="28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TLS</a:t>
            </a:r>
            <a:r>
              <a:rPr lang="he-IL" sz="2800" dirty="0"/>
              <a:t> – </a:t>
            </a:r>
            <a:r>
              <a:rPr lang="en-US" sz="2800" dirty="0"/>
              <a:t>Transport layer security</a:t>
            </a:r>
            <a:r>
              <a:rPr lang="he-IL" sz="2800" dirty="0"/>
              <a:t> אמנם נמצא בשכבת התעבורה, אך הוא מצפין את שכבת האפליקציה</a:t>
            </a:r>
            <a:r>
              <a:rPr lang="en-US" sz="2800" dirty="0"/>
              <a:t>.</a:t>
            </a: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TLS</a:t>
            </a:r>
            <a:r>
              <a:rPr lang="he-IL" sz="2800" dirty="0"/>
              <a:t> החליף את התקן הקודם </a:t>
            </a:r>
            <a:r>
              <a:rPr lang="en-US" sz="2800" dirty="0"/>
              <a:t>SSL – Secure Socket Layer</a:t>
            </a:r>
            <a:r>
              <a:rPr lang="he-IL" sz="28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פורט ברירת המחדל של </a:t>
            </a:r>
            <a:r>
              <a:rPr lang="en-US" sz="2800" dirty="0"/>
              <a:t>TLS</a:t>
            </a:r>
            <a:r>
              <a:rPr lang="he-IL" sz="2800" dirty="0"/>
              <a:t> הוא 443</a:t>
            </a:r>
            <a:r>
              <a:rPr lang="en-US" sz="2800" dirty="0"/>
              <a:t>.</a:t>
            </a:r>
          </a:p>
          <a:p>
            <a:pPr marL="0" indent="0" algn="r" rtl="1">
              <a:buNone/>
            </a:pPr>
            <a:endParaRPr lang="he-IL" sz="2800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665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D5B0-82F4-4418-9783-926895D1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53DDF5-F953-4F9A-8710-DCBA08B95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1756022"/>
            <a:ext cx="489585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2ECCC3-E168-4A32-922C-2E5686C54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" y="1941865"/>
            <a:ext cx="6966187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937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815</TotalTime>
  <Words>627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Cambria Math</vt:lpstr>
      <vt:lpstr>Wingdings</vt:lpstr>
      <vt:lpstr>Retrospect</vt:lpstr>
      <vt:lpstr>Asymmetric encryption</vt:lpstr>
      <vt:lpstr>Diffie-Hellman</vt:lpstr>
      <vt:lpstr>הצפנה אסימטרית</vt:lpstr>
      <vt:lpstr>RSA</vt:lpstr>
      <vt:lpstr>RSA</vt:lpstr>
      <vt:lpstr>חתימה דיגיטלית</vt:lpstr>
      <vt:lpstr>Certificate</vt:lpstr>
      <vt:lpstr>שימוש בהצפנה</vt:lpstr>
      <vt:lpstr>TLS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Symmetric encryption</dc:title>
  <dc:creator>nir dweck</dc:creator>
  <cp:lastModifiedBy>nir dweck</cp:lastModifiedBy>
  <cp:revision>15</cp:revision>
  <dcterms:created xsi:type="dcterms:W3CDTF">2021-10-04T14:10:52Z</dcterms:created>
  <dcterms:modified xsi:type="dcterms:W3CDTF">2021-11-02T20:23:35Z</dcterms:modified>
</cp:coreProperties>
</file>