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15" r:id="rId3"/>
    <p:sldId id="285" r:id="rId4"/>
    <p:sldId id="288" r:id="rId5"/>
    <p:sldId id="316" r:id="rId6"/>
    <p:sldId id="317" r:id="rId7"/>
    <p:sldId id="309" r:id="rId8"/>
    <p:sldId id="310" r:id="rId9"/>
    <p:sldId id="319" r:id="rId10"/>
    <p:sldId id="318" r:id="rId11"/>
    <p:sldId id="312" r:id="rId12"/>
    <p:sldId id="313" r:id="rId13"/>
    <p:sldId id="314" r:id="rId14"/>
    <p:sldId id="321" r:id="rId15"/>
    <p:sldId id="322" r:id="rId16"/>
    <p:sldId id="320" r:id="rId17"/>
    <p:sldId id="31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E8FAE1-0871-4A9B-B656-EF1F29ABE0A8}">
          <p14:sldIdLst>
            <p14:sldId id="256"/>
            <p14:sldId id="315"/>
            <p14:sldId id="285"/>
            <p14:sldId id="288"/>
            <p14:sldId id="316"/>
            <p14:sldId id="317"/>
            <p14:sldId id="309"/>
            <p14:sldId id="310"/>
            <p14:sldId id="319"/>
            <p14:sldId id="318"/>
            <p14:sldId id="312"/>
            <p14:sldId id="313"/>
            <p14:sldId id="314"/>
            <p14:sldId id="321"/>
            <p14:sldId id="322"/>
            <p14:sldId id="320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B5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90" autoAdjust="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30689-B0B7-4723-B961-28CDB0A31E6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1D14E-7048-4D3F-87C3-2A3A417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1D14E-7048-4D3F-87C3-2A3A417C8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4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11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3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0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4CC60A-660A-4441-827E-B23C8EC1ECAF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3D0BA1-0D93-4D57-8831-A8F72372B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13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python.org/2/library/logg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/>
              <a:t>Threads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49D2-052B-4DD1-B964-8D3EFC57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daemon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E8EC-392C-495A-A5B5-2FD025A4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ולפעמים ניתן </a:t>
            </a:r>
            <a:r>
              <a:rPr lang="en-US" sz="2800" dirty="0"/>
              <a:t>thread</a:t>
            </a:r>
            <a:r>
              <a:rPr lang="he-IL" sz="2800" dirty="0"/>
              <a:t> ימשיך לעבוד מבלי לעכב את התוכנית הראשית מלהסתיים.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תהליך שכזה יקרה תהליך "שד" (</a:t>
            </a:r>
            <a:r>
              <a:rPr lang="en-US" sz="2800" dirty="0"/>
              <a:t>daemon</a:t>
            </a:r>
            <a:r>
              <a:rPr lang="he-IL" sz="2800" dirty="0"/>
              <a:t>)</a:t>
            </a:r>
          </a:p>
          <a:p>
            <a:pPr marL="0" indent="0" algn="l">
              <a:buNone/>
            </a:pPr>
            <a:r>
              <a:rPr lang="en-US" sz="2800" dirty="0" err="1"/>
              <a:t>thread.setDaemon</a:t>
            </a:r>
            <a:r>
              <a:rPr lang="en-US" sz="2800" dirty="0"/>
              <a:t>(True)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מתי יסתיים תהליך?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כאשר אין לו </a:t>
            </a:r>
            <a:r>
              <a:rPr lang="en-US" sz="2400" dirty="0"/>
              <a:t>Threads</a:t>
            </a:r>
            <a:r>
              <a:rPr lang="he-IL" sz="2400" dirty="0"/>
              <a:t> שהם אינם </a:t>
            </a:r>
            <a:r>
              <a:rPr lang="en-US" sz="2400" dirty="0"/>
              <a:t>daemon</a:t>
            </a:r>
            <a:r>
              <a:rPr lang="he-IL" sz="2400" dirty="0"/>
              <a:t> אשר עדיין רצים</a:t>
            </a:r>
          </a:p>
        </p:txBody>
      </p:sp>
    </p:spTree>
    <p:extLst>
      <p:ext uri="{BB962C8B-B14F-4D97-AF65-F5344CB8AC3E}">
        <p14:creationId xmlns:p14="http://schemas.microsoft.com/office/powerpoint/2010/main" val="87453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BF78-3D8C-41DF-9AD0-8F21FF91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מרוץ –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ABBA-B3AD-4A87-BB82-AFB9F723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167442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מאחר והזיכרון משותף, יתכן ששני </a:t>
            </a:r>
            <a:r>
              <a:rPr lang="en-US" sz="2400" dirty="0"/>
              <a:t>threads</a:t>
            </a:r>
            <a:r>
              <a:rPr lang="he-IL" sz="2400" dirty="0"/>
              <a:t> ייגשו לאותו זיכרון ביחד.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הניחו שקיימת פונקציה </a:t>
            </a:r>
            <a:r>
              <a:rPr lang="en-US" sz="2400" dirty="0"/>
              <a:t>donate()</a:t>
            </a:r>
            <a:r>
              <a:rPr lang="he-IL" sz="2400" dirty="0"/>
              <a:t> שניגשת למשתנה גלובלי בשם </a:t>
            </a:r>
            <a:r>
              <a:rPr lang="en-US" sz="2400" dirty="0"/>
              <a:t>donation</a:t>
            </a:r>
            <a:r>
              <a:rPr lang="he-IL" sz="2400" dirty="0"/>
              <a:t> ומקדמת אותו ב1 בכל פעם שהיא מזומנת.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400" dirty="0"/>
              <a:t>כפי שאתם יודעים מאסמבלר, קידום משתנה דורש: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טעינה של המשתנה לרגיסטר.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קידום ערך הרגיסטר.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כתיבת הערך בזיכרון.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F9FFB-9D39-4CA0-A7E1-EB1B1CC1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17372"/>
            <a:ext cx="4303615" cy="20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BF78-3D8C-41DF-9AD0-8F21FF91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מרוץ –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ABBA-B3AD-4A87-BB82-AFB9F723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7515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נניח שלפני הריצה הכרך הינו 0.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6E122C-D14F-4D73-98FB-32ABB2B0D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7523"/>
              </p:ext>
            </p:extLst>
          </p:nvPr>
        </p:nvGraphicFramePr>
        <p:xfrm>
          <a:off x="1546859" y="242088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985726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80670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58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טעינת הרגיסטר בערך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טעינת הרגיסטר בערך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0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קידום הרגיסטר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6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כתיבת הערך בזיכרון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42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קידום הרגיסטר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כתיבת הערך בזיכרון </a:t>
                      </a:r>
                      <a:r>
                        <a:rPr lang="he-IL" dirty="0">
                          <a:sym typeface="Wingdings" panose="05000000000000000000" pitchFamily="2" charset="2"/>
                        </a:rPr>
                        <a:t>1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09613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406FE1-1C1E-4767-BFEE-EA63E9D534A7}"/>
              </a:ext>
            </a:extLst>
          </p:cNvPr>
          <p:cNvSpPr txBox="1">
            <a:spLocks/>
          </p:cNvSpPr>
          <p:nvPr/>
        </p:nvSpPr>
        <p:spPr>
          <a:xfrm>
            <a:off x="611561" y="5301208"/>
            <a:ext cx="7732340" cy="1008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מאחר שזימנו את הפונקציה פעמיים, ציפינו שהערך יהיה 2, אך בפועל הוא 1.</a:t>
            </a:r>
          </a:p>
          <a:p>
            <a:pPr marL="201168" lvl="1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2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BF78-3D8C-41DF-9AD0-8F21FF91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מרוץ – </a:t>
            </a:r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ABBA-B3AD-4A87-BB82-AFB9F723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7515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כדי להתגבר על כך, עלינו לנעול את הקוד הקריטי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1581B-ECC6-4B78-AD16-A2E5D5BE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88" y="2780928"/>
            <a:ext cx="4378824" cy="20390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1892CE-629F-4210-ABCC-E3CBB003DCB9}"/>
              </a:ext>
            </a:extLst>
          </p:cNvPr>
          <p:cNvSpPr txBox="1">
            <a:spLocks/>
          </p:cNvSpPr>
          <p:nvPr/>
        </p:nvSpPr>
        <p:spPr>
          <a:xfrm>
            <a:off x="822959" y="5013176"/>
            <a:ext cx="7543801" cy="108012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אחת הבעיות הקשות בתכנות במספר </a:t>
            </a:r>
            <a:r>
              <a:rPr lang="en-US" sz="2800" dirty="0"/>
              <a:t>threads</a:t>
            </a:r>
            <a:r>
              <a:rPr lang="he-IL" sz="2800" dirty="0"/>
              <a:t> היא שאסור לשכוח לשחרר את הנעילה (... או שמישהו עשוי להישאר בחוץ ללא מפתח – </a:t>
            </a:r>
            <a:r>
              <a:rPr lang="en-US" sz="2800" dirty="0"/>
              <a:t>deadlock</a:t>
            </a:r>
            <a:r>
              <a:rPr lang="he-IL" sz="2800" dirty="0"/>
              <a:t>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158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753-5749-4107-BFFB-9913D025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תזמון - </a:t>
            </a:r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9DD6-7696-46B7-9B7A-84CD7D7C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1845734"/>
            <a:ext cx="8640960" cy="453559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ה-</a:t>
            </a:r>
            <a:r>
              <a:rPr lang="en-US" sz="2800" dirty="0"/>
              <a:t>scheduler</a:t>
            </a:r>
            <a:r>
              <a:rPr lang="he-IL" sz="2800" dirty="0"/>
              <a:t> הוא רכיב של מערכת ההפעלה שאחראי על תזמון ה-</a:t>
            </a:r>
            <a:r>
              <a:rPr lang="en-US" sz="2800" dirty="0"/>
              <a:t>thread</a:t>
            </a:r>
            <a:r>
              <a:rPr lang="he-IL" sz="2800" dirty="0"/>
              <a:t> שכרגע רץ במעבד.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>
                <a:uFillTx/>
              </a:rPr>
              <a:t>תהליך בחירת ה-</a:t>
            </a:r>
            <a:r>
              <a:rPr lang="en-US" sz="2800" dirty="0">
                <a:uFillTx/>
              </a:rPr>
              <a:t>Thread</a:t>
            </a:r>
            <a:r>
              <a:rPr lang="he-IL" sz="2800" dirty="0">
                <a:uFillTx/>
              </a:rPr>
              <a:t> הבא להרצה 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>
                <a:uFillTx/>
              </a:rPr>
              <a:t>לכל </a:t>
            </a:r>
            <a:r>
              <a:rPr lang="en-US" sz="2400" dirty="0">
                <a:uFillTx/>
              </a:rPr>
              <a:t>Thread</a:t>
            </a:r>
            <a:r>
              <a:rPr lang="he-IL" sz="2400" dirty="0">
                <a:uFillTx/>
              </a:rPr>
              <a:t> יש </a:t>
            </a:r>
            <a:r>
              <a:rPr lang="en-US" sz="2400" dirty="0">
                <a:uFillTx/>
              </a:rPr>
              <a:t>Priority</a:t>
            </a:r>
            <a:r>
              <a:rPr lang="he-IL" sz="2400" dirty="0">
                <a:uFillTx/>
              </a:rPr>
              <a:t> 0-31 שמשתנה לאורך חייו ומושפע מהדברים הבאים: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>
                <a:uFillTx/>
              </a:rPr>
              <a:t>ה-</a:t>
            </a:r>
            <a:r>
              <a:rPr lang="en-US" sz="1800" dirty="0">
                <a:uFillTx/>
              </a:rPr>
              <a:t>Priority</a:t>
            </a:r>
            <a:r>
              <a:rPr lang="he-IL" sz="1800" dirty="0">
                <a:uFillTx/>
              </a:rPr>
              <a:t> של ה-</a:t>
            </a:r>
            <a:r>
              <a:rPr lang="en-US" sz="1800" dirty="0">
                <a:uFillTx/>
              </a:rPr>
              <a:t>Process</a:t>
            </a:r>
            <a:r>
              <a:rPr lang="he-IL" sz="1800" dirty="0">
                <a:uFillTx/>
              </a:rPr>
              <a:t> ושל ה-</a:t>
            </a:r>
            <a:r>
              <a:rPr lang="en-US" sz="1800" dirty="0">
                <a:uFillTx/>
              </a:rPr>
              <a:t>Thread</a:t>
            </a:r>
            <a:r>
              <a:rPr lang="he-IL" sz="1800" dirty="0">
                <a:uFillTx/>
              </a:rPr>
              <a:t> בתוך ה-</a:t>
            </a:r>
            <a:r>
              <a:rPr lang="en-US" sz="1800" dirty="0">
                <a:uFillTx/>
              </a:rPr>
              <a:t>Process</a:t>
            </a:r>
            <a:r>
              <a:rPr lang="he-IL" sz="1800" dirty="0">
                <a:uFillTx/>
              </a:rPr>
              <a:t>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>
                <a:uFillTx/>
              </a:rPr>
              <a:t>אם הוא אינטראקטיבי עכשיו או לא.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>
                <a:uFillTx/>
              </a:rPr>
              <a:t>אם הוא חיכה לאובייקט כלשהו/קיבל הודעה כלשהי מה-</a:t>
            </a:r>
            <a:r>
              <a:rPr lang="en-US" sz="1800" dirty="0" err="1">
                <a:uFillTx/>
              </a:rPr>
              <a:t>Gui</a:t>
            </a:r>
            <a:r>
              <a:rPr lang="he-IL" sz="1800" dirty="0">
                <a:uFillTx/>
              </a:rPr>
              <a:t>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>
                <a:uFillTx/>
              </a:rPr>
              <a:t>אחרי כל סיום ריצה של </a:t>
            </a:r>
            <a:r>
              <a:rPr lang="en-US" sz="1800" dirty="0">
                <a:uFillTx/>
              </a:rPr>
              <a:t>Quantum\Time Slice</a:t>
            </a:r>
            <a:r>
              <a:rPr lang="he-IL" sz="1800" dirty="0">
                <a:uFillTx/>
              </a:rPr>
              <a:t> הערך יורד ב-1 (עד ל-</a:t>
            </a:r>
            <a:r>
              <a:rPr lang="en-US" sz="1800" dirty="0">
                <a:uFillTx/>
              </a:rPr>
              <a:t>Priority</a:t>
            </a:r>
            <a:r>
              <a:rPr lang="he-IL" sz="1800" dirty="0">
                <a:uFillTx/>
              </a:rPr>
              <a:t> המקורי).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>
                <a:uFillTx/>
              </a:rPr>
              <a:t>במקרים חריגים מתבצעת </a:t>
            </a:r>
            <a:r>
              <a:rPr lang="en-US" sz="1800" dirty="0">
                <a:uFillTx/>
              </a:rPr>
              <a:t>Priority Inversion</a:t>
            </a:r>
            <a:r>
              <a:rPr lang="he-IL" sz="1800" dirty="0">
                <a:uFillTx/>
              </a:rPr>
              <a:t>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>
                <a:uFillTx/>
              </a:rPr>
              <a:t>כל פעם בוחרים את ה-</a:t>
            </a:r>
            <a:r>
              <a:rPr lang="en-US" sz="2400" dirty="0">
                <a:uFillTx/>
              </a:rPr>
              <a:t>Thread</a:t>
            </a:r>
            <a:r>
              <a:rPr lang="he-IL" sz="2400" dirty="0">
                <a:uFillTx/>
              </a:rPr>
              <a:t> עם ה-</a:t>
            </a:r>
            <a:r>
              <a:rPr lang="en-US" sz="2400" dirty="0">
                <a:uFillTx/>
              </a:rPr>
              <a:t>Priority</a:t>
            </a:r>
            <a:r>
              <a:rPr lang="he-IL" sz="2400" dirty="0">
                <a:uFillTx/>
              </a:rPr>
              <a:t> הכי גבוה ואז עוברים הלאה</a:t>
            </a:r>
            <a:r>
              <a:rPr lang="he-IL" sz="2400" dirty="0"/>
              <a:t>.</a:t>
            </a:r>
            <a:endParaRPr lang="he-IL" sz="2400" dirty="0">
              <a:uFillTx/>
            </a:endParaRPr>
          </a:p>
          <a:p>
            <a:pPr lvl="2" algn="r" rtl="1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635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753-5749-4107-BFFB-9913D025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תזמון - </a:t>
            </a:r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9DD6-7696-46B7-9B7A-84CD7D7C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845734"/>
            <a:ext cx="8208913" cy="4535594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>
                <a:uFillTx/>
              </a:rPr>
              <a:t>פעולת החלפת </a:t>
            </a:r>
            <a:r>
              <a:rPr lang="en-US" sz="2800" dirty="0"/>
              <a:t>th</a:t>
            </a:r>
            <a:r>
              <a:rPr lang="en-US" sz="2800" dirty="0">
                <a:uFillTx/>
              </a:rPr>
              <a:t>read</a:t>
            </a:r>
            <a:r>
              <a:rPr lang="he-IL" sz="2800" dirty="0">
                <a:uFillTx/>
              </a:rPr>
              <a:t> נקראת </a:t>
            </a:r>
            <a:r>
              <a:rPr lang="en-US" sz="2800" dirty="0">
                <a:uFillTx/>
              </a:rPr>
              <a:t>conte</a:t>
            </a:r>
            <a:r>
              <a:rPr lang="en-US" sz="2800" dirty="0"/>
              <a:t>xt</a:t>
            </a:r>
            <a:r>
              <a:rPr lang="en-US" sz="2800" dirty="0">
                <a:uFillTx/>
              </a:rPr>
              <a:t> switch</a:t>
            </a:r>
            <a:r>
              <a:rPr lang="he-IL" sz="2800" dirty="0">
                <a:uFillTx/>
              </a:rPr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>
                <a:uFillTx/>
              </a:rPr>
              <a:t>מה הפעולות שמערכת ההפעלה צריכה לעשות כאשר </a:t>
            </a:r>
            <a:r>
              <a:rPr lang="he-IL" sz="2800" dirty="0"/>
              <a:t>מתבצע </a:t>
            </a:r>
            <a:r>
              <a:rPr lang="en-US" sz="2800" dirty="0">
                <a:uFillTx/>
              </a:rPr>
              <a:t>conte</a:t>
            </a:r>
            <a:r>
              <a:rPr lang="en-US" sz="2800" dirty="0"/>
              <a:t>xt</a:t>
            </a:r>
            <a:r>
              <a:rPr lang="en-US" sz="2800" dirty="0">
                <a:uFillTx/>
              </a:rPr>
              <a:t> switch</a:t>
            </a:r>
            <a:r>
              <a:rPr lang="he-IL" sz="2800" dirty="0">
                <a:uFillTx/>
              </a:rPr>
              <a:t>?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יש לשמור את האוגרים של ה-</a:t>
            </a:r>
            <a:r>
              <a:rPr lang="en-US" sz="2400" dirty="0"/>
              <a:t>thread </a:t>
            </a:r>
            <a:r>
              <a:rPr lang="he-IL" sz="2400" dirty="0"/>
              <a:t> שכרגע רץ.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>
                <a:uFillTx/>
              </a:rPr>
              <a:t>יש לטעון את האוגרים של ה-</a:t>
            </a:r>
            <a:r>
              <a:rPr lang="en-US" sz="2400" dirty="0">
                <a:uFillTx/>
              </a:rPr>
              <a:t>thread</a:t>
            </a:r>
            <a:r>
              <a:rPr lang="he-IL" sz="2400" dirty="0">
                <a:uFillTx/>
              </a:rPr>
              <a:t> שיתחיל לרוץ (ובכללם גם אוגר ה-</a:t>
            </a:r>
            <a:r>
              <a:rPr lang="en-US" sz="2400" dirty="0" err="1">
                <a:uFillTx/>
              </a:rPr>
              <a:t>ip</a:t>
            </a:r>
            <a:r>
              <a:rPr lang="he-IL" sz="2400" dirty="0">
                <a:uFillTx/>
              </a:rPr>
              <a:t> ואוגר ה-</a:t>
            </a:r>
            <a:r>
              <a:rPr lang="en-US" sz="2400" dirty="0" err="1">
                <a:uFillTx/>
              </a:rPr>
              <a:t>sp</a:t>
            </a:r>
            <a:r>
              <a:rPr lang="he-IL" sz="2400" dirty="0"/>
              <a:t>).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>
                <a:uFillTx/>
              </a:rPr>
              <a:t>יש לוודא שהזיכרון של התהליך נמצא בזיכרון.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>
                <a:uFillTx/>
              </a:rPr>
              <a:t>התחלת הרצת ה-</a:t>
            </a:r>
            <a:r>
              <a:rPr lang="en-US" sz="2400" dirty="0">
                <a:uFillTx/>
              </a:rPr>
              <a:t>thread</a:t>
            </a:r>
            <a:r>
              <a:rPr lang="he-IL" sz="2400" dirty="0">
                <a:uFillTx/>
              </a:rPr>
              <a:t> בעזרת קביעת ערך ה-</a:t>
            </a:r>
            <a:r>
              <a:rPr lang="en-US" sz="2400" dirty="0" err="1">
                <a:uFillTx/>
              </a:rPr>
              <a:t>ip</a:t>
            </a:r>
            <a:r>
              <a:rPr lang="he-IL" sz="2400" dirty="0">
                <a:uFillTx/>
              </a:rPr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יש לזכור שפעולת </a:t>
            </a:r>
            <a:r>
              <a:rPr lang="en-US" sz="2600" dirty="0"/>
              <a:t>context switch</a:t>
            </a:r>
            <a:r>
              <a:rPr lang="he-IL" sz="2600" dirty="0"/>
              <a:t> לוקחת זמן.</a:t>
            </a:r>
            <a:endParaRPr lang="he-IL" sz="2600" dirty="0">
              <a:uFillTx/>
            </a:endParaRP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>
              <a:uFillTx/>
            </a:endParaRPr>
          </a:p>
          <a:p>
            <a:pPr lvl="2" algn="r" rtl="1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40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FA4E-9ADD-4A82-9C59-EE37C6E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ביצועים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E41E-5B60-4A15-BB0A-8BC7650F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450757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נניח שיש לנו שני </a:t>
            </a:r>
            <a:r>
              <a:rPr lang="en-US" dirty="0"/>
              <a:t>threads</a:t>
            </a:r>
            <a:r>
              <a:rPr lang="he-IL" dirty="0"/>
              <a:t>, כל אחד צורך 5 יחידות זמן: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מה יותר מהיר? להריץ בטור או במקביל?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5FEB702-B951-44E8-A161-2E6A6BF42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45554"/>
              </p:ext>
            </p:extLst>
          </p:nvPr>
        </p:nvGraphicFramePr>
        <p:xfrm>
          <a:off x="855758" y="2266072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6722689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364478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39039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97670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78912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4274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71AFF99-9B89-459B-AB15-25171CF59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00917"/>
              </p:ext>
            </p:extLst>
          </p:nvPr>
        </p:nvGraphicFramePr>
        <p:xfrm>
          <a:off x="6002242" y="2287848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6722689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364478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739039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2976707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78912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94274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8A541A-0791-42A1-BF53-C489211D872F}"/>
              </a:ext>
            </a:extLst>
          </p:cNvPr>
          <p:cNvSpPr txBox="1">
            <a:spLocks/>
          </p:cNvSpPr>
          <p:nvPr/>
        </p:nvSpPr>
        <p:spPr>
          <a:xfrm>
            <a:off x="3419872" y="3580015"/>
            <a:ext cx="5167537" cy="92910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dirty="0"/>
              <a:t>הרצה בטור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B1A525-6ED4-4ED8-BFB0-F73D7EBC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9845"/>
              </p:ext>
            </p:extLst>
          </p:nvPr>
        </p:nvGraphicFramePr>
        <p:xfrm>
          <a:off x="3563887" y="3989531"/>
          <a:ext cx="4571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10660331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46783340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76532751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316048137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598596570"/>
                    </a:ext>
                  </a:extLst>
                </a:gridCol>
                <a:gridCol w="226077">
                  <a:extLst>
                    <a:ext uri="{9D8B030D-6E8A-4147-A177-3AD203B41FA5}">
                      <a16:colId xmlns:a16="http://schemas.microsoft.com/office/drawing/2014/main" val="339950559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51658506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87314449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39392647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78642562"/>
                    </a:ext>
                  </a:extLst>
                </a:gridCol>
                <a:gridCol w="539547">
                  <a:extLst>
                    <a:ext uri="{9D8B030D-6E8A-4147-A177-3AD203B41FA5}">
                      <a16:colId xmlns:a16="http://schemas.microsoft.com/office/drawing/2014/main" val="134893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5618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256293A-79AA-4946-A3B3-F5B00F4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55374"/>
              </p:ext>
            </p:extLst>
          </p:nvPr>
        </p:nvGraphicFramePr>
        <p:xfrm>
          <a:off x="658738" y="5549514"/>
          <a:ext cx="7665737" cy="38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93">
                  <a:extLst>
                    <a:ext uri="{9D8B030D-6E8A-4147-A177-3AD203B41FA5}">
                      <a16:colId xmlns:a16="http://schemas.microsoft.com/office/drawing/2014/main" val="2633647563"/>
                    </a:ext>
                  </a:extLst>
                </a:gridCol>
                <a:gridCol w="326909">
                  <a:extLst>
                    <a:ext uri="{9D8B030D-6E8A-4147-A177-3AD203B41FA5}">
                      <a16:colId xmlns:a16="http://schemas.microsoft.com/office/drawing/2014/main" val="2656452008"/>
                    </a:ext>
                  </a:extLst>
                </a:gridCol>
                <a:gridCol w="454907">
                  <a:extLst>
                    <a:ext uri="{9D8B030D-6E8A-4147-A177-3AD203B41FA5}">
                      <a16:colId xmlns:a16="http://schemas.microsoft.com/office/drawing/2014/main" val="3209242840"/>
                    </a:ext>
                  </a:extLst>
                </a:gridCol>
                <a:gridCol w="327913">
                  <a:extLst>
                    <a:ext uri="{9D8B030D-6E8A-4147-A177-3AD203B41FA5}">
                      <a16:colId xmlns:a16="http://schemas.microsoft.com/office/drawing/2014/main" val="1707985194"/>
                    </a:ext>
                  </a:extLst>
                </a:gridCol>
                <a:gridCol w="452850">
                  <a:extLst>
                    <a:ext uri="{9D8B030D-6E8A-4147-A177-3AD203B41FA5}">
                      <a16:colId xmlns:a16="http://schemas.microsoft.com/office/drawing/2014/main" val="4010370042"/>
                    </a:ext>
                  </a:extLst>
                </a:gridCol>
                <a:gridCol w="326909">
                  <a:extLst>
                    <a:ext uri="{9D8B030D-6E8A-4147-A177-3AD203B41FA5}">
                      <a16:colId xmlns:a16="http://schemas.microsoft.com/office/drawing/2014/main" val="2823644009"/>
                    </a:ext>
                  </a:extLst>
                </a:gridCol>
                <a:gridCol w="486837">
                  <a:extLst>
                    <a:ext uri="{9D8B030D-6E8A-4147-A177-3AD203B41FA5}">
                      <a16:colId xmlns:a16="http://schemas.microsoft.com/office/drawing/2014/main" val="2741342272"/>
                    </a:ext>
                  </a:extLst>
                </a:gridCol>
                <a:gridCol w="326909">
                  <a:extLst>
                    <a:ext uri="{9D8B030D-6E8A-4147-A177-3AD203B41FA5}">
                      <a16:colId xmlns:a16="http://schemas.microsoft.com/office/drawing/2014/main" val="1069746575"/>
                    </a:ext>
                  </a:extLst>
                </a:gridCol>
                <a:gridCol w="461530">
                  <a:extLst>
                    <a:ext uri="{9D8B030D-6E8A-4147-A177-3AD203B41FA5}">
                      <a16:colId xmlns:a16="http://schemas.microsoft.com/office/drawing/2014/main" val="3112789643"/>
                    </a:ext>
                  </a:extLst>
                </a:gridCol>
                <a:gridCol w="326909">
                  <a:extLst>
                    <a:ext uri="{9D8B030D-6E8A-4147-A177-3AD203B41FA5}">
                      <a16:colId xmlns:a16="http://schemas.microsoft.com/office/drawing/2014/main" val="3556641864"/>
                    </a:ext>
                  </a:extLst>
                </a:gridCol>
                <a:gridCol w="425701">
                  <a:extLst>
                    <a:ext uri="{9D8B030D-6E8A-4147-A177-3AD203B41FA5}">
                      <a16:colId xmlns:a16="http://schemas.microsoft.com/office/drawing/2014/main" val="1793568758"/>
                    </a:ext>
                  </a:extLst>
                </a:gridCol>
                <a:gridCol w="326909">
                  <a:extLst>
                    <a:ext uri="{9D8B030D-6E8A-4147-A177-3AD203B41FA5}">
                      <a16:colId xmlns:a16="http://schemas.microsoft.com/office/drawing/2014/main" val="1923608034"/>
                    </a:ext>
                  </a:extLst>
                </a:gridCol>
                <a:gridCol w="418761">
                  <a:extLst>
                    <a:ext uri="{9D8B030D-6E8A-4147-A177-3AD203B41FA5}">
                      <a16:colId xmlns:a16="http://schemas.microsoft.com/office/drawing/2014/main" val="4217973954"/>
                    </a:ext>
                  </a:extLst>
                </a:gridCol>
                <a:gridCol w="331974">
                  <a:extLst>
                    <a:ext uri="{9D8B030D-6E8A-4147-A177-3AD203B41FA5}">
                      <a16:colId xmlns:a16="http://schemas.microsoft.com/office/drawing/2014/main" val="2247863389"/>
                    </a:ext>
                  </a:extLst>
                </a:gridCol>
                <a:gridCol w="464763">
                  <a:extLst>
                    <a:ext uri="{9D8B030D-6E8A-4147-A177-3AD203B41FA5}">
                      <a16:colId xmlns:a16="http://schemas.microsoft.com/office/drawing/2014/main" val="2844205790"/>
                    </a:ext>
                  </a:extLst>
                </a:gridCol>
                <a:gridCol w="265580">
                  <a:extLst>
                    <a:ext uri="{9D8B030D-6E8A-4147-A177-3AD203B41FA5}">
                      <a16:colId xmlns:a16="http://schemas.microsoft.com/office/drawing/2014/main" val="3564382180"/>
                    </a:ext>
                  </a:extLst>
                </a:gridCol>
                <a:gridCol w="449767">
                  <a:extLst>
                    <a:ext uri="{9D8B030D-6E8A-4147-A177-3AD203B41FA5}">
                      <a16:colId xmlns:a16="http://schemas.microsoft.com/office/drawing/2014/main" val="3078500651"/>
                    </a:ext>
                  </a:extLst>
                </a:gridCol>
                <a:gridCol w="285230">
                  <a:extLst>
                    <a:ext uri="{9D8B030D-6E8A-4147-A177-3AD203B41FA5}">
                      <a16:colId xmlns:a16="http://schemas.microsoft.com/office/drawing/2014/main" val="3286548833"/>
                    </a:ext>
                  </a:extLst>
                </a:gridCol>
                <a:gridCol w="792086">
                  <a:extLst>
                    <a:ext uri="{9D8B030D-6E8A-4147-A177-3AD203B41FA5}">
                      <a16:colId xmlns:a16="http://schemas.microsoft.com/office/drawing/2014/main" val="248937890"/>
                    </a:ext>
                  </a:extLst>
                </a:gridCol>
              </a:tblGrid>
              <a:tr h="3810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44986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E4F004-EF2E-46CF-A3A7-D19CFA1B62B4}"/>
              </a:ext>
            </a:extLst>
          </p:cNvPr>
          <p:cNvSpPr txBox="1">
            <a:spLocks/>
          </p:cNvSpPr>
          <p:nvPr/>
        </p:nvSpPr>
        <p:spPr>
          <a:xfrm>
            <a:off x="255313" y="5953129"/>
            <a:ext cx="8322036" cy="4281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dirty="0"/>
              <a:t>הרצה במקביל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algn="r" rt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356344-CF65-44B2-967E-AF500B016D35}"/>
              </a:ext>
            </a:extLst>
          </p:cNvPr>
          <p:cNvSpPr/>
          <p:nvPr/>
        </p:nvSpPr>
        <p:spPr>
          <a:xfrm>
            <a:off x="4932040" y="4688366"/>
            <a:ext cx="1656184" cy="381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Context switch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3C403C2-F37C-4D30-A5DA-383F8128D535}"/>
              </a:ext>
            </a:extLst>
          </p:cNvPr>
          <p:cNvSpPr/>
          <p:nvPr/>
        </p:nvSpPr>
        <p:spPr>
          <a:xfrm rot="10800000">
            <a:off x="5652120" y="4379861"/>
            <a:ext cx="216024" cy="319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757631F-3B66-4B2D-86F7-4ADF644DEBCB}"/>
              </a:ext>
            </a:extLst>
          </p:cNvPr>
          <p:cNvSpPr/>
          <p:nvPr/>
        </p:nvSpPr>
        <p:spPr>
          <a:xfrm rot="18416082">
            <a:off x="6994577" y="4751801"/>
            <a:ext cx="57521" cy="1045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643021C-5355-4E93-BA77-007FFC92AF48}"/>
              </a:ext>
            </a:extLst>
          </p:cNvPr>
          <p:cNvSpPr/>
          <p:nvPr/>
        </p:nvSpPr>
        <p:spPr>
          <a:xfrm rot="19858503">
            <a:off x="6429412" y="5004056"/>
            <a:ext cx="62390" cy="599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77CF3D7-683D-4239-849B-6C03BDE0609B}"/>
              </a:ext>
            </a:extLst>
          </p:cNvPr>
          <p:cNvSpPr/>
          <p:nvPr/>
        </p:nvSpPr>
        <p:spPr>
          <a:xfrm rot="3308428" flipH="1">
            <a:off x="4792270" y="4814305"/>
            <a:ext cx="91080" cy="963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3AEF15D-C625-4816-96D6-213532E33D52}"/>
              </a:ext>
            </a:extLst>
          </p:cNvPr>
          <p:cNvSpPr/>
          <p:nvPr/>
        </p:nvSpPr>
        <p:spPr>
          <a:xfrm rot="803233" flipH="1">
            <a:off x="5829006" y="5018540"/>
            <a:ext cx="45719" cy="5603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3F3516-6B85-41BF-8240-76949D7DEA01}"/>
              </a:ext>
            </a:extLst>
          </p:cNvPr>
          <p:cNvSpPr/>
          <p:nvPr/>
        </p:nvSpPr>
        <p:spPr>
          <a:xfrm rot="2463515" flipH="1">
            <a:off x="5330942" y="4961494"/>
            <a:ext cx="45719" cy="657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3DF4683-7DA4-421C-9A0A-1F0A8F9445AE}"/>
              </a:ext>
            </a:extLst>
          </p:cNvPr>
          <p:cNvSpPr/>
          <p:nvPr/>
        </p:nvSpPr>
        <p:spPr>
          <a:xfrm rot="4131180">
            <a:off x="4273131" y="4613161"/>
            <a:ext cx="79438" cy="13585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253E793-2F6C-4ABE-90A2-89AEE5EC5A4A}"/>
              </a:ext>
            </a:extLst>
          </p:cNvPr>
          <p:cNvSpPr/>
          <p:nvPr/>
        </p:nvSpPr>
        <p:spPr>
          <a:xfrm rot="4131180" flipH="1">
            <a:off x="3882609" y="4073370"/>
            <a:ext cx="63235" cy="2158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C9CDCC3-8CC0-49BE-AE87-FEE722132EAE}"/>
              </a:ext>
            </a:extLst>
          </p:cNvPr>
          <p:cNvSpPr/>
          <p:nvPr/>
        </p:nvSpPr>
        <p:spPr>
          <a:xfrm rot="4456548">
            <a:off x="3505679" y="3710025"/>
            <a:ext cx="45719" cy="2921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F62164E-E0AB-4A5D-B0C7-94D5D4C582EF}"/>
              </a:ext>
            </a:extLst>
          </p:cNvPr>
          <p:cNvSpPr/>
          <p:nvPr/>
        </p:nvSpPr>
        <p:spPr>
          <a:xfrm rot="4681540" flipH="1">
            <a:off x="3122418" y="3339542"/>
            <a:ext cx="45719" cy="36501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6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9" grpId="0" animBg="1"/>
      <p:bldP spid="12" grpId="0" animBg="1"/>
      <p:bldP spid="13" grpId="0" animBg="1"/>
      <p:bldP spid="14" grpId="0" animBg="1"/>
      <p:bldP spid="17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סכנות ב </a:t>
            </a:r>
            <a:r>
              <a:rPr lang="en-US" dirty="0"/>
              <a:t>Threads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מאחר והזיכרון משותף, יש להיזהר לא להפריע אחד לשני.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dirty="0"/>
              <a:t>תחשבו על עבודה משותפת על מסמך ב </a:t>
            </a:r>
            <a:r>
              <a:rPr lang="en-US" dirty="0"/>
              <a:t>google docs</a:t>
            </a:r>
            <a:r>
              <a:rPr lang="he-IL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יש לשים לב שכאשר </a:t>
            </a:r>
            <a:r>
              <a:rPr lang="en-US" dirty="0"/>
              <a:t>thread</a:t>
            </a:r>
            <a:r>
              <a:rPr lang="he-IL" dirty="0"/>
              <a:t> מסתיים הוא משחרר את המשאבים שהוא תפס (</a:t>
            </a:r>
            <a:r>
              <a:rPr lang="en-US" dirty="0"/>
              <a:t>sockets, files, </a:t>
            </a:r>
            <a:r>
              <a:rPr lang="en-US" dirty="0" err="1"/>
              <a:t>etc</a:t>
            </a:r>
            <a:r>
              <a:rPr lang="en-US" dirty="0"/>
              <a:t>…</a:t>
            </a:r>
            <a:r>
              <a:rPr lang="he-IL" dirty="0"/>
              <a:t>).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אמנם יצירת </a:t>
            </a:r>
            <a:r>
              <a:rPr lang="en-US" dirty="0"/>
              <a:t>thread</a:t>
            </a:r>
            <a:r>
              <a:rPr lang="he-IL" dirty="0"/>
              <a:t> היא מהירה, אך היא לוקחת זמן.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יש להיזהר מיצירת יותר מידי </a:t>
            </a:r>
            <a:r>
              <a:rPr lang="en-US" dirty="0"/>
              <a:t>threads</a:t>
            </a:r>
            <a:r>
              <a:rPr lang="he-IL" dirty="0"/>
              <a:t>, הדבר גורם להאטת התהליך.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לא לשכוח את גיל (</a:t>
            </a:r>
            <a:r>
              <a:rPr lang="en-US" dirty="0"/>
              <a:t>GIL</a:t>
            </a:r>
            <a:r>
              <a:rPr lang="he-IL" dirty="0"/>
              <a:t>), שמונע </a:t>
            </a:r>
            <a:r>
              <a:rPr lang="en-US" dirty="0"/>
              <a:t>multi-threading</a:t>
            </a:r>
            <a:r>
              <a:rPr lang="he-IL" dirty="0"/>
              <a:t> מלא </a:t>
            </a:r>
            <a:r>
              <a:rPr lang="he-IL" dirty="0" err="1"/>
              <a:t>בפייתון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0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C7DB-AC9B-41F0-9FD4-C8F1BA0B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מקבול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16A5-7625-4C65-9E1E-1683A3F9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845734"/>
            <a:ext cx="7543801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אמצעי </a:t>
            </a:r>
            <a:r>
              <a:rPr lang="he-IL" sz="2800" dirty="0" err="1"/>
              <a:t>המקבול</a:t>
            </a:r>
            <a:r>
              <a:rPr lang="he-IL" sz="2800" dirty="0"/>
              <a:t>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תהליכים שונים.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 err="1"/>
              <a:t>תהליכונים</a:t>
            </a:r>
            <a:r>
              <a:rPr lang="he-IL" sz="2400" dirty="0"/>
              <a:t> המוכלים בתהליך אחד.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09A93-2E73-4205-868F-79AACC819027}"/>
              </a:ext>
            </a:extLst>
          </p:cNvPr>
          <p:cNvCxnSpPr>
            <a:cxnSpLocks/>
          </p:cNvCxnSpPr>
          <p:nvPr/>
        </p:nvCxnSpPr>
        <p:spPr>
          <a:xfrm>
            <a:off x="5004048" y="3356992"/>
            <a:ext cx="0" cy="30250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0BD74F9-9393-4F8B-BE31-563BEF931F01}"/>
              </a:ext>
            </a:extLst>
          </p:cNvPr>
          <p:cNvGrpSpPr/>
          <p:nvPr/>
        </p:nvGrpSpPr>
        <p:grpSpPr>
          <a:xfrm>
            <a:off x="413627" y="3755874"/>
            <a:ext cx="2664296" cy="1440160"/>
            <a:chOff x="323528" y="2060848"/>
            <a:chExt cx="2664296" cy="1440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B90513-F2B6-4FD1-8581-953CD11DD2F9}"/>
                </a:ext>
              </a:extLst>
            </p:cNvPr>
            <p:cNvSpPr/>
            <p:nvPr/>
          </p:nvSpPr>
          <p:spPr>
            <a:xfrm>
              <a:off x="323528" y="2060848"/>
              <a:ext cx="2664296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82D684-631F-45CE-A0A5-BA2068CBA159}"/>
                </a:ext>
              </a:extLst>
            </p:cNvPr>
            <p:cNvSpPr/>
            <p:nvPr/>
          </p:nvSpPr>
          <p:spPr>
            <a:xfrm>
              <a:off x="467544" y="2204864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D0C237-EA4B-4CBD-BC1E-789434109BD1}"/>
                </a:ext>
              </a:extLst>
            </p:cNvPr>
            <p:cNvSpPr/>
            <p:nvPr/>
          </p:nvSpPr>
          <p:spPr>
            <a:xfrm>
              <a:off x="1763688" y="2687355"/>
              <a:ext cx="1080120" cy="5760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474A93-F671-47BD-89F5-CBE25F651F76}"/>
                </a:ext>
              </a:extLst>
            </p:cNvPr>
            <p:cNvSpPr txBox="1"/>
            <p:nvPr/>
          </p:nvSpPr>
          <p:spPr>
            <a:xfrm>
              <a:off x="1763688" y="2209876"/>
              <a:ext cx="11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7F659-6D0A-4FCC-B764-AEBB513CD304}"/>
              </a:ext>
            </a:extLst>
          </p:cNvPr>
          <p:cNvGrpSpPr/>
          <p:nvPr/>
        </p:nvGrpSpPr>
        <p:grpSpPr>
          <a:xfrm>
            <a:off x="2165284" y="4832364"/>
            <a:ext cx="2664296" cy="1440160"/>
            <a:chOff x="323528" y="2060848"/>
            <a:chExt cx="2664296" cy="1440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ACD99B-5975-412C-9F13-B138935D6F2F}"/>
                </a:ext>
              </a:extLst>
            </p:cNvPr>
            <p:cNvSpPr/>
            <p:nvPr/>
          </p:nvSpPr>
          <p:spPr>
            <a:xfrm>
              <a:off x="323528" y="2060848"/>
              <a:ext cx="2664296" cy="144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C04B9-DFC3-4259-B92F-389A3DDD6634}"/>
                </a:ext>
              </a:extLst>
            </p:cNvPr>
            <p:cNvSpPr/>
            <p:nvPr/>
          </p:nvSpPr>
          <p:spPr>
            <a:xfrm>
              <a:off x="467544" y="2204864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B28FF84-2465-4B72-81AD-9EAA8AF769A8}"/>
                </a:ext>
              </a:extLst>
            </p:cNvPr>
            <p:cNvSpPr/>
            <p:nvPr/>
          </p:nvSpPr>
          <p:spPr>
            <a:xfrm>
              <a:off x="1763688" y="2687355"/>
              <a:ext cx="1080120" cy="5760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CA8B31-D258-4764-A2B2-6CB0A3CF6439}"/>
                </a:ext>
              </a:extLst>
            </p:cNvPr>
            <p:cNvSpPr txBox="1"/>
            <p:nvPr/>
          </p:nvSpPr>
          <p:spPr>
            <a:xfrm>
              <a:off x="1763688" y="2209876"/>
              <a:ext cx="11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30C1ED-CA54-4DC5-B97E-9078E50843AD}"/>
              </a:ext>
            </a:extLst>
          </p:cNvPr>
          <p:cNvSpPr txBox="1"/>
          <p:nvPr/>
        </p:nvSpPr>
        <p:spPr>
          <a:xfrm>
            <a:off x="1709771" y="3212976"/>
            <a:ext cx="194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Multi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879C3-ED26-4E34-91B4-9B658E0FC767}"/>
              </a:ext>
            </a:extLst>
          </p:cNvPr>
          <p:cNvSpPr txBox="1"/>
          <p:nvPr/>
        </p:nvSpPr>
        <p:spPr>
          <a:xfrm>
            <a:off x="6125724" y="3212976"/>
            <a:ext cx="1945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Multi Thread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8AFCE8-1E58-4BD2-82FC-9FEE3B67A822}"/>
              </a:ext>
            </a:extLst>
          </p:cNvPr>
          <p:cNvGrpSpPr/>
          <p:nvPr/>
        </p:nvGrpSpPr>
        <p:grpSpPr>
          <a:xfrm>
            <a:off x="5189620" y="3674641"/>
            <a:ext cx="3168352" cy="2532084"/>
            <a:chOff x="4788024" y="2333125"/>
            <a:chExt cx="3168352" cy="25320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7F5550-5497-4E2D-8E32-C51E4861CBA7}"/>
                </a:ext>
              </a:extLst>
            </p:cNvPr>
            <p:cNvSpPr/>
            <p:nvPr/>
          </p:nvSpPr>
          <p:spPr>
            <a:xfrm>
              <a:off x="4788024" y="2333125"/>
              <a:ext cx="3168352" cy="25320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28D435-00FD-4F7D-BBF6-EBAFCD002764}"/>
                </a:ext>
              </a:extLst>
            </p:cNvPr>
            <p:cNvSpPr/>
            <p:nvPr/>
          </p:nvSpPr>
          <p:spPr>
            <a:xfrm>
              <a:off x="4955505" y="2767912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1F299C-9A65-4AAC-98C2-F9ABF32D876A}"/>
                </a:ext>
              </a:extLst>
            </p:cNvPr>
            <p:cNvSpPr/>
            <p:nvPr/>
          </p:nvSpPr>
          <p:spPr>
            <a:xfrm>
              <a:off x="6588224" y="2759646"/>
              <a:ext cx="1152128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Execution Code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A9189ED-95EB-47D6-ABB0-5E449453F8CA}"/>
                </a:ext>
              </a:extLst>
            </p:cNvPr>
            <p:cNvSpPr/>
            <p:nvPr/>
          </p:nvSpPr>
          <p:spPr>
            <a:xfrm>
              <a:off x="5791722" y="4005064"/>
              <a:ext cx="1080120" cy="57606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937FAE-4010-4DAE-A7D5-6708FB9FC97E}"/>
                </a:ext>
              </a:extLst>
            </p:cNvPr>
            <p:cNvSpPr txBox="1"/>
            <p:nvPr/>
          </p:nvSpPr>
          <p:spPr>
            <a:xfrm>
              <a:off x="5904894" y="2333125"/>
              <a:ext cx="1137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זה </a:t>
            </a:r>
            <a:r>
              <a:rPr lang="en-US" dirty="0"/>
              <a:t>Thread</a:t>
            </a:r>
            <a:r>
              <a:rPr lang="he-IL" dirty="0"/>
              <a:t> (</a:t>
            </a:r>
            <a:r>
              <a:rPr lang="he-IL" dirty="0" err="1"/>
              <a:t>תהליכון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4464496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600" dirty="0"/>
              <a:t>Thread</a:t>
            </a:r>
            <a:r>
              <a:rPr lang="he-IL" sz="2600" dirty="0"/>
              <a:t> הינו תהליך קטן.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600" dirty="0"/>
              <a:t>Thread</a:t>
            </a:r>
            <a:r>
              <a:rPr lang="he-IL" sz="2600" dirty="0"/>
              <a:t> הינו אוסף של סדרת פקודות לביצוע אשר מחלקות זיכרון עם </a:t>
            </a:r>
            <a:r>
              <a:rPr lang="en-US" sz="2600" dirty="0"/>
              <a:t>threads</a:t>
            </a:r>
            <a:r>
              <a:rPr lang="he-IL" sz="2600" dirty="0"/>
              <a:t> נוספים.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כל </a:t>
            </a:r>
            <a:r>
              <a:rPr lang="en-US" sz="2600" dirty="0"/>
              <a:t>process</a:t>
            </a:r>
            <a:r>
              <a:rPr lang="he-IL" sz="2600" dirty="0"/>
              <a:t> (תהליך) מורכב מ </a:t>
            </a:r>
            <a:r>
              <a:rPr lang="en-US" sz="2600" dirty="0"/>
              <a:t>Thread</a:t>
            </a:r>
            <a:r>
              <a:rPr lang="he-IL" sz="2600" dirty="0"/>
              <a:t> אחד או יותר.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עד היום עבדנו על ה </a:t>
            </a:r>
            <a:r>
              <a:rPr lang="en-US" sz="2600" dirty="0"/>
              <a:t>main thread</a:t>
            </a:r>
            <a:r>
              <a:rPr lang="he-IL" sz="26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600" dirty="0"/>
              <a:t>Threads</a:t>
            </a:r>
            <a:r>
              <a:rPr lang="he-IL" sz="2600" dirty="0"/>
              <a:t> נפרדים יכולים להתבצע במקביל.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600" dirty="0"/>
              <a:t>דוגמאות: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שרת אינטרנט מטפל במספר לקוחות במקביל, כל לקוח על </a:t>
            </a:r>
            <a:r>
              <a:rPr lang="en-US" sz="2400" dirty="0"/>
              <a:t>thread</a:t>
            </a:r>
            <a:r>
              <a:rPr lang="he-IL" sz="2400" dirty="0"/>
              <a:t> נפרד.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שליחת קובץ להדפסה בזמן שממשיכים לערוך אותו</a:t>
            </a:r>
          </a:p>
        </p:txBody>
      </p:sp>
    </p:spTree>
    <p:extLst>
      <p:ext uri="{BB962C8B-B14F-4D97-AF65-F5344CB8AC3E}">
        <p14:creationId xmlns:p14="http://schemas.microsoft.com/office/powerpoint/2010/main" val="225966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9D73D831-1BEC-4B6E-972E-22E6B90A60F5}"/>
              </a:ext>
            </a:extLst>
          </p:cNvPr>
          <p:cNvSpPr txBox="1">
            <a:spLocks/>
          </p:cNvSpPr>
          <p:nvPr/>
        </p:nvSpPr>
        <p:spPr>
          <a:xfrm>
            <a:off x="3998250" y="4195995"/>
            <a:ext cx="5150202" cy="232326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while True: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</a:rPr>
              <a:t>client_socket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client_address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server_socket.accept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           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</a:rPr>
              <a:t>thread = Thread(target=</a:t>
            </a:r>
            <a:r>
              <a:rPr lang="en-US" sz="16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handle_connection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</a:rPr>
              <a:t>,</a:t>
            </a:r>
          </a:p>
          <a:p>
            <a:pPr>
              <a:lnSpc>
                <a:spcPts val="600"/>
              </a:lnSpc>
            </a:pP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</a:rPr>
              <a:t>                            </a:t>
            </a:r>
            <a:r>
              <a:rPr lang="en-US" sz="16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args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</a:rPr>
              <a:t>=(</a:t>
            </a:r>
            <a:r>
              <a:rPr lang="en-US" sz="16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client_socket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client_address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</a:rPr>
              <a:t>))</a:t>
            </a:r>
          </a:p>
          <a:p>
            <a:pPr>
              <a:lnSpc>
                <a:spcPts val="600"/>
              </a:lnSpc>
            </a:pP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highlight>
                  <a:srgbClr val="C0C0C0"/>
                </a:highlight>
              </a:rPr>
              <a:t>thread.start</a:t>
            </a:r>
            <a:r>
              <a:rPr lang="en-US" sz="1600" b="1" dirty="0">
                <a:solidFill>
                  <a:schemeClr val="tx1"/>
                </a:solidFill>
                <a:highlight>
                  <a:srgbClr val="C0C0C0"/>
                </a:highlight>
              </a:rPr>
              <a:t>()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except </a:t>
            </a:r>
            <a:r>
              <a:rPr lang="en-US" sz="1600" dirty="0" err="1">
                <a:solidFill>
                  <a:schemeClr val="tx1"/>
                </a:solidFill>
              </a:rPr>
              <a:t>socket.error</a:t>
            </a:r>
            <a:r>
              <a:rPr lang="en-US" sz="1600" dirty="0">
                <a:solidFill>
                  <a:schemeClr val="tx1"/>
                </a:solidFill>
              </a:rPr>
              <a:t> as err: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    print 'received socket exception - ' + </a:t>
            </a:r>
            <a:r>
              <a:rPr lang="en-US" sz="1600" dirty="0" err="1">
                <a:solidFill>
                  <a:schemeClr val="tx1"/>
                </a:solidFill>
              </a:rPr>
              <a:t>str</a:t>
            </a:r>
            <a:r>
              <a:rPr lang="en-US" sz="1600" dirty="0">
                <a:solidFill>
                  <a:schemeClr val="tx1"/>
                </a:solidFill>
              </a:rPr>
              <a:t>(err)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finally: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server_socket.close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ts val="6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יצירת </a:t>
            </a:r>
            <a:r>
              <a:rPr lang="en-US" dirty="0"/>
              <a:t>Thread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161570" y="1737618"/>
            <a:ext cx="6917392" cy="24232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00"/>
              </a:lnSpc>
            </a:pPr>
            <a:r>
              <a:rPr lang="en-US" sz="1600" dirty="0"/>
              <a:t>from </a:t>
            </a:r>
            <a:r>
              <a:rPr lang="en-US" sz="1600" dirty="0">
                <a:solidFill>
                  <a:srgbClr val="E65B50"/>
                </a:solidFill>
              </a:rPr>
              <a:t>threading</a:t>
            </a:r>
            <a:r>
              <a:rPr lang="en-US" sz="1600" dirty="0"/>
              <a:t> import </a:t>
            </a:r>
            <a:r>
              <a:rPr lang="en-US" sz="1600" dirty="0">
                <a:solidFill>
                  <a:srgbClr val="FF0000"/>
                </a:solidFill>
              </a:rPr>
              <a:t>Thread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def </a:t>
            </a:r>
            <a:r>
              <a:rPr lang="en-US" sz="1600" dirty="0" err="1">
                <a:solidFill>
                  <a:schemeClr val="tx1"/>
                </a:solidFill>
              </a:rPr>
              <a:t>handle_connection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client_socket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client_address</a:t>
            </a:r>
            <a:r>
              <a:rPr lang="en-US" sz="1600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def main():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# Open a socket and loop forever while waiting for clients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>
                <a:solidFill>
                  <a:schemeClr val="tx1"/>
                </a:solidFill>
              </a:rPr>
              <a:t>server_socket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socket.socket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socket.AF_INET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socket.SOCK_STREAM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try: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server_socket.bind</a:t>
            </a:r>
            <a:r>
              <a:rPr lang="en-US" sz="1600" dirty="0">
                <a:solidFill>
                  <a:schemeClr val="tx1"/>
                </a:solidFill>
              </a:rPr>
              <a:t>((IP, PORT))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    </a:t>
            </a:r>
            <a:r>
              <a:rPr lang="en-US" sz="1600" dirty="0" err="1">
                <a:solidFill>
                  <a:schemeClr val="tx1"/>
                </a:solidFill>
              </a:rPr>
              <a:t>server_socket.listen</a:t>
            </a:r>
            <a:r>
              <a:rPr lang="en-US" sz="1600" dirty="0">
                <a:solidFill>
                  <a:schemeClr val="tx1"/>
                </a:solidFill>
              </a:rPr>
              <a:t>(QUEUE_SIZE)</a:t>
            </a:r>
          </a:p>
          <a:p>
            <a:pPr>
              <a:lnSpc>
                <a:spcPts val="600"/>
              </a:lnSpc>
            </a:pPr>
            <a:r>
              <a:rPr lang="en-US" sz="1600" dirty="0">
                <a:solidFill>
                  <a:schemeClr val="tx1"/>
                </a:solidFill>
              </a:rPr>
              <a:t>        print "Listening for connections on port %d" % PORT</a:t>
            </a:r>
          </a:p>
          <a:p>
            <a:pPr>
              <a:lnSpc>
                <a:spcPts val="6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001095" y="3125926"/>
            <a:ext cx="2285849" cy="1215250"/>
            <a:chOff x="6269291" y="4726284"/>
            <a:chExt cx="2716433" cy="1215250"/>
          </a:xfrm>
        </p:grpSpPr>
        <p:sp>
          <p:nvSpPr>
            <p:cNvPr id="13" name="Rectangle: Rounded Corners 12"/>
            <p:cNvSpPr/>
            <p:nvPr/>
          </p:nvSpPr>
          <p:spPr>
            <a:xfrm>
              <a:off x="7747796" y="4726284"/>
              <a:ext cx="12379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1600" dirty="0"/>
                <a:t>שם הפונקציה המבצעת</a:t>
              </a:r>
              <a:endParaRPr lang="en-US" sz="1600" dirty="0"/>
            </a:p>
          </p:txBody>
        </p:sp>
        <p:sp>
          <p:nvSpPr>
            <p:cNvPr id="14" name="Arrow: Right 13"/>
            <p:cNvSpPr/>
            <p:nvPr/>
          </p:nvSpPr>
          <p:spPr>
            <a:xfrm rot="8388728">
              <a:off x="6269291" y="5456902"/>
              <a:ext cx="180764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56205" y="5035522"/>
            <a:ext cx="2187795" cy="1217592"/>
            <a:chOff x="5304287" y="5301973"/>
            <a:chExt cx="2443509" cy="1012318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6509868" y="5399891"/>
              <a:ext cx="12379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1600" dirty="0"/>
                <a:t>פרמטרים לפונקציה המבצעת</a:t>
              </a:r>
              <a:endParaRPr lang="en-US" sz="1600" dirty="0"/>
            </a:p>
          </p:txBody>
        </p:sp>
        <p:sp>
          <p:nvSpPr>
            <p:cNvPr id="16" name="Arrow: Right 15"/>
            <p:cNvSpPr/>
            <p:nvPr/>
          </p:nvSpPr>
          <p:spPr>
            <a:xfrm rot="11764052">
              <a:off x="5304287" y="5301973"/>
              <a:ext cx="135938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65085" y="5314027"/>
            <a:ext cx="1758253" cy="991929"/>
            <a:chOff x="6439659" y="5586733"/>
            <a:chExt cx="2408254" cy="797059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6439659" y="5586733"/>
              <a:ext cx="1237929" cy="797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1600" dirty="0"/>
                <a:t>תחילת ההרצה</a:t>
              </a:r>
              <a:endParaRPr lang="en-US" sz="1600" dirty="0"/>
            </a:p>
          </p:txBody>
        </p:sp>
        <p:sp>
          <p:nvSpPr>
            <p:cNvPr id="18" name="Arrow: Right 17"/>
            <p:cNvSpPr/>
            <p:nvPr/>
          </p:nvSpPr>
          <p:spPr>
            <a:xfrm rot="20157349">
              <a:off x="7526898" y="5695467"/>
              <a:ext cx="1321015" cy="2548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543C51-9C61-41B2-8254-1D08037829C7}"/>
              </a:ext>
            </a:extLst>
          </p:cNvPr>
          <p:cNvSpPr txBox="1"/>
          <p:nvPr/>
        </p:nvSpPr>
        <p:spPr>
          <a:xfrm>
            <a:off x="72672" y="4295798"/>
            <a:ext cx="3453477" cy="21236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1600" dirty="0"/>
              <a:t>אנו מייצרים </a:t>
            </a:r>
            <a:r>
              <a:rPr lang="en-US" sz="1600" dirty="0"/>
              <a:t>,</a:t>
            </a:r>
            <a:r>
              <a:rPr lang="he-IL" sz="1600" dirty="0" err="1"/>
              <a:t>תהליכון</a:t>
            </a:r>
            <a:r>
              <a:rPr lang="he-IL" sz="1600" dirty="0"/>
              <a:t> עבור כל חיבור של לקוח</a:t>
            </a:r>
          </a:p>
          <a:p>
            <a:pPr marL="800100" lvl="1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1600" dirty="0"/>
              <a:t>לאחר ה-</a:t>
            </a:r>
            <a:r>
              <a:rPr lang="en-US" sz="1600" dirty="0"/>
              <a:t>initializer</a:t>
            </a:r>
            <a:r>
              <a:rPr lang="he-IL" sz="1600" dirty="0"/>
              <a:t> </a:t>
            </a:r>
            <a:r>
              <a:rPr lang="he-IL" sz="1600" dirty="0" err="1"/>
              <a:t>התהליכון</a:t>
            </a:r>
            <a:r>
              <a:rPr lang="he-IL" sz="1600" dirty="0"/>
              <a:t> עדיין לא רץ.</a:t>
            </a:r>
          </a:p>
          <a:p>
            <a:pPr marL="800100" lvl="1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1600" dirty="0"/>
              <a:t>לשלב היצירה של ה–</a:t>
            </a:r>
            <a:r>
              <a:rPr lang="en-US" sz="1600" dirty="0"/>
              <a:t>Thread</a:t>
            </a:r>
            <a:r>
              <a:rPr lang="he-IL" sz="1600" dirty="0"/>
              <a:t> קוראים </a:t>
            </a:r>
            <a:r>
              <a:rPr lang="en-US" sz="1600" dirty="0"/>
              <a:t>spawning</a:t>
            </a:r>
            <a:r>
              <a:rPr lang="he-IL" sz="1600" dirty="0"/>
              <a:t> (השרצה).</a:t>
            </a:r>
          </a:p>
          <a:p>
            <a:pPr marL="342900" indent="-342900" algn="r" rtl="1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he-IL" sz="1600" dirty="0"/>
              <a:t>ברגע שנקרא לפקודת ה-</a:t>
            </a:r>
            <a:r>
              <a:rPr lang="en-US" sz="1600" dirty="0"/>
              <a:t>start</a:t>
            </a:r>
            <a:r>
              <a:rPr lang="he-IL" sz="1600" dirty="0"/>
              <a:t> </a:t>
            </a:r>
            <a:r>
              <a:rPr lang="he-IL" sz="1600" dirty="0" err="1"/>
              <a:t>התהליכון</a:t>
            </a:r>
            <a:r>
              <a:rPr lang="he-IL" sz="1600" dirty="0"/>
              <a:t> מתחיל לעבוד.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29729" y="4352222"/>
            <a:ext cx="1136852" cy="914400"/>
            <a:chOff x="0" y="4797152"/>
            <a:chExt cx="1696123" cy="914400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0" y="4797152"/>
              <a:ext cx="1237928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he-IL" sz="1600" dirty="0"/>
                <a:t>הגדרת </a:t>
              </a:r>
              <a:r>
                <a:rPr lang="en-US" sz="1600" dirty="0"/>
                <a:t>thread</a:t>
              </a:r>
            </a:p>
          </p:txBody>
        </p:sp>
        <p:sp>
          <p:nvSpPr>
            <p:cNvPr id="10" name="Arrow: Right 9"/>
            <p:cNvSpPr/>
            <p:nvPr/>
          </p:nvSpPr>
          <p:spPr>
            <a:xfrm>
              <a:off x="1221771" y="4941168"/>
              <a:ext cx="474352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107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CF8D-15CB-4F5E-AA01-B726AF38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ACDE-4E8F-43D8-9556-4B7931A1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לכל </a:t>
            </a:r>
            <a:r>
              <a:rPr lang="he-IL" sz="2800" dirty="0" err="1"/>
              <a:t>תהליכון</a:t>
            </a:r>
            <a:r>
              <a:rPr lang="he-IL" sz="2800" dirty="0"/>
              <a:t> קיים מזהה.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איך בקטע הקוד של כל אחד ואחד ניתן יהיה לדעת "מיהו"?</a:t>
            </a: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print </a:t>
            </a:r>
            <a:r>
              <a:rPr lang="en-US" sz="2800" dirty="0" err="1"/>
              <a:t>threading.currentThread.getName</a:t>
            </a:r>
            <a:r>
              <a:rPr lang="en-US" sz="2800" dirty="0"/>
              <a:t>()</a:t>
            </a:r>
            <a:endParaRPr lang="he-IL" sz="28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כאשר </a:t>
            </a:r>
            <a:r>
              <a:rPr lang="he-IL" sz="2800" dirty="0" err="1"/>
              <a:t>התהליכונים</a:t>
            </a:r>
            <a:r>
              <a:rPr lang="he-IL" sz="2800" dirty="0"/>
              <a:t> רצים במקביל, אפילו ההדפסות שנדפיס מתערבבות לנו.</a:t>
            </a:r>
            <a:endParaRPr lang="en-US" sz="2800" dirty="0"/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085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1E-47B2-48D7-94CF-E0923AED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2A05-D7BD-4AB6-9605-1799BD9C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6358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000" dirty="0"/>
              <a:t>לפעמים נרצה לדעת מה קרה בדיעבד במהלך העיבוד אך לא נרצה להציג זאת למשתמש.</a:t>
            </a:r>
            <a:endParaRPr lang="en-US" sz="2000" dirty="0"/>
          </a:p>
          <a:p>
            <a:pPr algn="r" rtl="1">
              <a:lnSpc>
                <a:spcPts val="1600"/>
              </a:lnSpc>
              <a:buFont typeface="Wingdings" panose="05000000000000000000" pitchFamily="2" charset="2"/>
              <a:buChar char="Ø"/>
            </a:pPr>
            <a:r>
              <a:rPr lang="he-IL" sz="2000" dirty="0"/>
              <a:t>לצורך כך נשלב מנגנון תיעוד ריצה בשם –</a:t>
            </a:r>
            <a:r>
              <a:rPr lang="en-US" sz="2000" dirty="0"/>
              <a:t> logging </a:t>
            </a:r>
            <a:r>
              <a:rPr lang="he-IL" sz="2000" dirty="0"/>
              <a:t>ובעזרת הפקודה הבאה נאתחל אותו.</a:t>
            </a:r>
          </a:p>
          <a:p>
            <a:pPr marL="0" indent="0" algn="l">
              <a:lnSpc>
                <a:spcPts val="1600"/>
              </a:lnSpc>
              <a:buNone/>
            </a:pPr>
            <a:r>
              <a:rPr lang="en-US" sz="1800" dirty="0"/>
              <a:t>import logging</a:t>
            </a:r>
            <a:br>
              <a:rPr lang="en-US" sz="1800" dirty="0"/>
            </a:br>
            <a:r>
              <a:rPr lang="en-US" sz="1800" dirty="0"/>
              <a:t>…</a:t>
            </a:r>
            <a:br>
              <a:rPr lang="en-US" sz="1800" dirty="0"/>
            </a:br>
            <a:r>
              <a:rPr lang="en-US" sz="1800" dirty="0" err="1"/>
              <a:t>logging.basicConfig</a:t>
            </a:r>
            <a:r>
              <a:rPr lang="en-US" sz="1800" dirty="0"/>
              <a:t>(level=</a:t>
            </a:r>
            <a:r>
              <a:rPr lang="en-US" sz="1800" dirty="0" err="1"/>
              <a:t>logging.DEBUG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	format='%(</a:t>
            </a:r>
            <a:r>
              <a:rPr lang="en-US" sz="1800" dirty="0" err="1"/>
              <a:t>asctime</a:t>
            </a:r>
            <a:r>
              <a:rPr lang="en-US" sz="1800" dirty="0"/>
              <a:t>)s %(</a:t>
            </a:r>
            <a:r>
              <a:rPr lang="en-US" sz="1800" dirty="0" err="1"/>
              <a:t>levelname</a:t>
            </a:r>
            <a:r>
              <a:rPr lang="en-US" sz="1800" dirty="0"/>
              <a:t>)s %(</a:t>
            </a:r>
            <a:r>
              <a:rPr lang="en-US" sz="1800" dirty="0" err="1"/>
              <a:t>threadName</a:t>
            </a:r>
            <a:r>
              <a:rPr lang="en-US" sz="1800" dirty="0"/>
              <a:t>)s %(message)s’)</a:t>
            </a:r>
          </a:p>
          <a:p>
            <a:pPr algn="r" rtl="1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he-IL" dirty="0"/>
              <a:t>נשתמש במנגנון בתוך ה-</a:t>
            </a:r>
            <a:r>
              <a:rPr lang="en-US" dirty="0"/>
              <a:t>thread</a:t>
            </a:r>
            <a:r>
              <a:rPr lang="he-IL" dirty="0"/>
              <a:t>.</a:t>
            </a:r>
          </a:p>
          <a:p>
            <a:pPr algn="r" rtl="1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he-IL" dirty="0"/>
              <a:t>ישנן רמות </a:t>
            </a:r>
            <a:r>
              <a:rPr lang="en-US" dirty="0"/>
              <a:t>log</a:t>
            </a:r>
            <a:r>
              <a:rPr lang="he-IL" dirty="0"/>
              <a:t> שונות:</a:t>
            </a:r>
          </a:p>
          <a:p>
            <a:pPr algn="r" rtl="1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en-US" dirty="0"/>
              <a:t>Debug, info, warning, error, critical</a:t>
            </a:r>
            <a:endParaRPr lang="he-IL" dirty="0"/>
          </a:p>
          <a:p>
            <a:pPr algn="r" rtl="1">
              <a:lnSpc>
                <a:spcPts val="1700"/>
              </a:lnSpc>
              <a:buFont typeface="Wingdings" panose="05000000000000000000" pitchFamily="2" charset="2"/>
              <a:buChar char="Ø"/>
            </a:pPr>
            <a:endParaRPr lang="he-IL" dirty="0"/>
          </a:p>
          <a:p>
            <a:pPr algn="r" rtl="1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he-IL" dirty="0"/>
              <a:t>קריאה נוספת - </a:t>
            </a:r>
            <a:r>
              <a:rPr lang="en-US" dirty="0">
                <a:hlinkClick r:id="rId2"/>
              </a:rPr>
              <a:t>https://docs.python.org/2/library/logging.html</a:t>
            </a:r>
            <a:endParaRPr lang="he-IL" dirty="0"/>
          </a:p>
          <a:p>
            <a:pPr algn="r" rtl="1">
              <a:lnSpc>
                <a:spcPts val="17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FEAB5-D80F-432F-B9B7-1CF3DEFF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4067944" cy="145075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383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 Vs Process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575383"/>
              </p:ext>
            </p:extLst>
          </p:nvPr>
        </p:nvGraphicFramePr>
        <p:xfrm>
          <a:off x="179512" y="1846262"/>
          <a:ext cx="8784976" cy="403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3599567483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973049403"/>
                    </a:ext>
                  </a:extLst>
                </a:gridCol>
              </a:tblGrid>
              <a:tr h="492904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42567"/>
                  </a:ext>
                </a:extLst>
              </a:tr>
              <a:tr h="492904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ל</a:t>
                      </a:r>
                      <a:r>
                        <a:rPr lang="en-US" dirty="0"/>
                        <a:t>thread</a:t>
                      </a:r>
                      <a:r>
                        <a:rPr lang="he-IL" dirty="0"/>
                        <a:t> יש את סדר הפעילות לביצוע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לתהליך יש את סדר הפעולות לביצוע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64637"/>
                  </a:ext>
                </a:extLst>
              </a:tr>
              <a:tr h="85076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הזיכרון של התהליך משותף בין כל ה </a:t>
                      </a:r>
                      <a:r>
                        <a:rPr lang="en-US" dirty="0"/>
                        <a:t>threads</a:t>
                      </a:r>
                      <a:r>
                        <a:rPr lang="he-IL" dirty="0"/>
                        <a:t> של התהליך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לתהליך יש זיכרון שלו אשר לא משותף עם תהליכים אחרים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03391"/>
                  </a:ext>
                </a:extLst>
              </a:tr>
              <a:tr h="492904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זמן יצירה קצר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זמן יצירה ארוך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97379"/>
                  </a:ext>
                </a:extLst>
              </a:tr>
              <a:tr h="85076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סיום ריצה של </a:t>
                      </a:r>
                      <a:r>
                        <a:rPr lang="en-US" dirty="0"/>
                        <a:t>thread</a:t>
                      </a:r>
                      <a:r>
                        <a:rPr lang="he-IL" dirty="0"/>
                        <a:t> לא בהכרח מסיים את התהליך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עם סיום הריצה מסתיים התהליך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45127"/>
                  </a:ext>
                </a:extLst>
              </a:tr>
              <a:tr h="850766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אסור להרוג! אם הורגים יתכן ויישארו משאבים תפוסים.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כאשר הורגים תהליך, מערכת ההפעלה דואגת לשחרר משאבים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7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8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Threads Vs Select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90019"/>
              </p:ext>
            </p:extLst>
          </p:nvPr>
        </p:nvGraphicFramePr>
        <p:xfrm>
          <a:off x="490404" y="1916832"/>
          <a:ext cx="8208912" cy="426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181508476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70663678"/>
                    </a:ext>
                  </a:extLst>
                </a:gridCol>
              </a:tblGrid>
              <a:tr h="5902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select()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065562"/>
                  </a:ext>
                </a:extLst>
              </a:tr>
              <a:tr h="590252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דרך ביצוע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פקודה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76763"/>
                  </a:ext>
                </a:extLst>
              </a:tr>
              <a:tr h="590252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יכול להכיל את הפקודה </a:t>
                      </a:r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נמצא בתוך </a:t>
                      </a:r>
                      <a:r>
                        <a:rPr lang="en-US" dirty="0"/>
                        <a:t>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51995"/>
                  </a:ext>
                </a:extLst>
              </a:tr>
              <a:tr h="1455417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ניתן לטפל במספר </a:t>
                      </a:r>
                      <a:r>
                        <a:rPr lang="en-US" dirty="0"/>
                        <a:t>sockets</a:t>
                      </a:r>
                      <a:r>
                        <a:rPr lang="he-IL" dirty="0"/>
                        <a:t> במקביל, ע"י הקצאתם ל</a:t>
                      </a:r>
                      <a:r>
                        <a:rPr lang="en-US" dirty="0"/>
                        <a:t>threads</a:t>
                      </a:r>
                      <a:r>
                        <a:rPr lang="he-IL" dirty="0"/>
                        <a:t> שונים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מסוגל לטפל במספר </a:t>
                      </a:r>
                      <a:r>
                        <a:rPr lang="en-US" dirty="0"/>
                        <a:t>sockets</a:t>
                      </a:r>
                      <a:r>
                        <a:rPr lang="he-IL" dirty="0"/>
                        <a:t>, אך הטיפול הינו סדרתי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37525"/>
                  </a:ext>
                </a:extLst>
              </a:tr>
              <a:tr h="446235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הטיפול בלקוחות הינו מקבילי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הטיפול בלקוחות הינו סדרתי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10548"/>
                  </a:ext>
                </a:extLst>
              </a:tr>
              <a:tr h="590252"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מאפשר טיפול בלקוחות מרובים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מאפשר טיפול בלקוחות מרובים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6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31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E818-ACE9-4830-8119-A0C36E2B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סיום תהליך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029A-8987-417C-93A8-55DFFA7A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07602"/>
          </a:xfrm>
        </p:spPr>
        <p:txBody>
          <a:bodyPr>
            <a:normAutofit fontScale="25000" lnSpcReduction="2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9600" dirty="0"/>
              <a:t>במהלך ריצה של </a:t>
            </a:r>
            <a:r>
              <a:rPr lang="en-US" sz="9600" dirty="0"/>
              <a:t>thread</a:t>
            </a:r>
            <a:r>
              <a:rPr lang="he-IL" sz="9600" dirty="0"/>
              <a:t>, הוא צורך משאבים.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9600" dirty="0"/>
              <a:t>בסיום ריצה של </a:t>
            </a:r>
            <a:r>
              <a:rPr lang="en-US" sz="9600" dirty="0"/>
              <a:t>thread</a:t>
            </a:r>
            <a:r>
              <a:rPr lang="he-IL" sz="9600" dirty="0"/>
              <a:t>, עליו לשחרר את כל המשאבים.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9600" b="1" dirty="0">
                <a:solidFill>
                  <a:srgbClr val="FF0000"/>
                </a:solidFill>
              </a:rPr>
              <a:t>אין לסיים </a:t>
            </a:r>
            <a:r>
              <a:rPr lang="en-US" sz="9600" b="1" dirty="0">
                <a:solidFill>
                  <a:srgbClr val="FF0000"/>
                </a:solidFill>
              </a:rPr>
              <a:t>thread</a:t>
            </a:r>
            <a:r>
              <a:rPr lang="he-IL" sz="9600" b="1" dirty="0">
                <a:solidFill>
                  <a:srgbClr val="FF0000"/>
                </a:solidFill>
              </a:rPr>
              <a:t> בצורה ברוטאלית, יש לסמן לו להגיע לסיום.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9600" dirty="0">
                <a:solidFill>
                  <a:schemeClr val="tx1"/>
                </a:solidFill>
              </a:rPr>
              <a:t>ניתן להמתין לסיום של </a:t>
            </a:r>
            <a:r>
              <a:rPr lang="en-US" sz="9600" dirty="0"/>
              <a:t>thread</a:t>
            </a:r>
            <a:r>
              <a:rPr lang="he-IL" sz="9600" dirty="0"/>
              <a:t> בעזרת הפקודה </a:t>
            </a:r>
            <a:r>
              <a:rPr lang="en-US" sz="9600" dirty="0"/>
              <a:t>join()</a:t>
            </a:r>
            <a:r>
              <a:rPr lang="he-IL" sz="9600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7200" dirty="0">
                <a:solidFill>
                  <a:schemeClr val="tx1"/>
                </a:solidFill>
              </a:rPr>
              <a:t>threads = []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for </a:t>
            </a:r>
            <a:r>
              <a:rPr lang="en-US" sz="7200" dirty="0" err="1">
                <a:solidFill>
                  <a:schemeClr val="tx1"/>
                </a:solidFill>
              </a:rPr>
              <a:t>i</a:t>
            </a:r>
            <a:r>
              <a:rPr lang="en-US" sz="7200" dirty="0">
                <a:solidFill>
                  <a:schemeClr val="tx1"/>
                </a:solidFill>
              </a:rPr>
              <a:t> in </a:t>
            </a:r>
            <a:r>
              <a:rPr lang="en-US" sz="7200" dirty="0" err="1">
                <a:solidFill>
                  <a:schemeClr val="tx1"/>
                </a:solidFill>
              </a:rPr>
              <a:t>xrange</a:t>
            </a:r>
            <a:r>
              <a:rPr lang="en-US" sz="7200" dirty="0">
                <a:solidFill>
                  <a:schemeClr val="tx1"/>
                </a:solidFill>
              </a:rPr>
              <a:t>(0, NUM_THREADS):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    thread = </a:t>
            </a:r>
            <a:r>
              <a:rPr lang="en-US" sz="7200" dirty="0" err="1">
                <a:solidFill>
                  <a:schemeClr val="tx1"/>
                </a:solidFill>
              </a:rPr>
              <a:t>threading.Thread</a:t>
            </a:r>
            <a:r>
              <a:rPr lang="en-US" sz="7200" dirty="0">
                <a:solidFill>
                  <a:schemeClr val="tx1"/>
                </a:solidFill>
              </a:rPr>
              <a:t>(target=collect, name=str(</a:t>
            </a:r>
            <a:r>
              <a:rPr lang="en-US" sz="7200" dirty="0" err="1">
                <a:solidFill>
                  <a:schemeClr val="tx1"/>
                </a:solidFill>
              </a:rPr>
              <a:t>i</a:t>
            </a:r>
            <a:r>
              <a:rPr lang="en-US" sz="7200" dirty="0">
                <a:solidFill>
                  <a:schemeClr val="tx1"/>
                </a:solidFill>
              </a:rPr>
              <a:t>))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    </a:t>
            </a:r>
            <a:r>
              <a:rPr lang="en-US" sz="7200" dirty="0" err="1">
                <a:solidFill>
                  <a:schemeClr val="tx1"/>
                </a:solidFill>
              </a:rPr>
              <a:t>thread.start</a:t>
            </a:r>
            <a:r>
              <a:rPr lang="en-US" sz="7200" dirty="0">
                <a:solidFill>
                  <a:schemeClr val="tx1"/>
                </a:solidFill>
              </a:rPr>
              <a:t>()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    </a:t>
            </a:r>
            <a:r>
              <a:rPr lang="en-US" sz="7200" dirty="0" err="1">
                <a:solidFill>
                  <a:schemeClr val="tx1"/>
                </a:solidFill>
              </a:rPr>
              <a:t>threads.append</a:t>
            </a:r>
            <a:r>
              <a:rPr lang="en-US" sz="7200" dirty="0">
                <a:solidFill>
                  <a:schemeClr val="tx1"/>
                </a:solidFill>
              </a:rPr>
              <a:t>(thread)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# wait for all the threads to finish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for thread in threads: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    </a:t>
            </a:r>
            <a:r>
              <a:rPr lang="en-US" sz="7200" dirty="0" err="1">
                <a:solidFill>
                  <a:schemeClr val="tx1"/>
                </a:solidFill>
              </a:rPr>
              <a:t>thread.join</a:t>
            </a:r>
            <a:r>
              <a:rPr lang="en-US" sz="7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472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2501</TotalTime>
  <Words>1194</Words>
  <Application>Microsoft Office PowerPoint</Application>
  <PresentationFormat>On-screen Show (4:3)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Retrospect</vt:lpstr>
      <vt:lpstr>Threads</vt:lpstr>
      <vt:lpstr>מקבול</vt:lpstr>
      <vt:lpstr>מה זה Thread (תהליכון)</vt:lpstr>
      <vt:lpstr>יצירת Thread</vt:lpstr>
      <vt:lpstr>Threads debug</vt:lpstr>
      <vt:lpstr>Thread logging</vt:lpstr>
      <vt:lpstr>Thread Vs Process</vt:lpstr>
      <vt:lpstr>Threads Vs Select</vt:lpstr>
      <vt:lpstr>סיום תהליך</vt:lpstr>
      <vt:lpstr>daemon</vt:lpstr>
      <vt:lpstr>מרוץ – race condition</vt:lpstr>
      <vt:lpstr>מרוץ – race condition</vt:lpstr>
      <vt:lpstr>מרוץ – race condition</vt:lpstr>
      <vt:lpstr>תזמון - scheduling</vt:lpstr>
      <vt:lpstr>תזמון - scheduling</vt:lpstr>
      <vt:lpstr>ביצועים</vt:lpstr>
      <vt:lpstr>סכנות ב Threads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הכרת ה WireShark</dc:title>
  <dc:creator>DWECK</dc:creator>
  <cp:lastModifiedBy>nir dweck</cp:lastModifiedBy>
  <cp:revision>169</cp:revision>
  <dcterms:created xsi:type="dcterms:W3CDTF">2015-11-06T15:06:13Z</dcterms:created>
  <dcterms:modified xsi:type="dcterms:W3CDTF">2020-10-18T07:06:13Z</dcterms:modified>
</cp:coreProperties>
</file>