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וירטואליזציה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נגיעה </a:t>
            </a:r>
            <a:r>
              <a:rPr lang="he-IL" dirty="0" err="1"/>
              <a:t>בוירטואליזציה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F6779-0317-35EC-3B1E-CE92BE24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Docker Hub</a:t>
            </a:r>
          </a:p>
        </p:txBody>
      </p:sp>
      <p:pic>
        <p:nvPicPr>
          <p:cNvPr id="2052" name="Picture 4" descr="New Docker Hub Pricing">
            <a:hlinkClick r:id="rId2"/>
            <a:extLst>
              <a:ext uri="{FF2B5EF4-FFF2-40B4-BE49-F238E27FC236}">
                <a16:creationId xmlns:a16="http://schemas.microsoft.com/office/drawing/2014/main" id="{960ED073-C81C-4EB8-FA42-B14E19DE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53" y="2884838"/>
            <a:ext cx="4312855" cy="2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10CCD-34A4-838A-7624-839B4203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361" y="2198914"/>
            <a:ext cx="6372496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משמש מחסן </a:t>
            </a:r>
            <a:r>
              <a:rPr lang="en-US" sz="2400" dirty="0"/>
              <a:t>(Repository)</a:t>
            </a:r>
            <a:r>
              <a:rPr lang="he-IL" sz="2400" dirty="0"/>
              <a:t> שמכיל </a:t>
            </a:r>
            <a:r>
              <a:rPr lang="en-US" sz="2400" dirty="0"/>
              <a:t>Container Images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ישנם הרבה </a:t>
            </a:r>
            <a:r>
              <a:rPr lang="en-US" sz="2400" dirty="0"/>
              <a:t>Images</a:t>
            </a:r>
            <a:r>
              <a:rPr lang="he-IL" sz="2400" dirty="0"/>
              <a:t> מוכנים המכילים תלויות בסיסיות.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ליצור </a:t>
            </a:r>
            <a:r>
              <a:rPr lang="en-US" sz="2400" dirty="0"/>
              <a:t>Images</a:t>
            </a:r>
            <a:r>
              <a:rPr lang="he-IL" sz="2400" dirty="0"/>
              <a:t> פרטיים.</a:t>
            </a:r>
            <a:endParaRPr lang="en-US" sz="2400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3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05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690B-ADD4-3F75-0D87-52CB2AC0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Complete Architecture</a:t>
            </a:r>
          </a:p>
        </p:txBody>
      </p:sp>
      <p:pic>
        <p:nvPicPr>
          <p:cNvPr id="4098" name="Picture 2" descr="What is a Docker Container? - Aqua Security">
            <a:extLst>
              <a:ext uri="{FF2B5EF4-FFF2-40B4-BE49-F238E27FC236}">
                <a16:creationId xmlns:a16="http://schemas.microsoft.com/office/drawing/2014/main" id="{593789AB-888A-C9BD-7F80-455D3B785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06" y="1846263"/>
            <a:ext cx="656771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7812-1610-4310-B943-27AE50D5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ED99-09A0-49CC-894D-F088E230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אנחנו נשתמש ב-</a:t>
            </a:r>
            <a:r>
              <a:rPr lang="en-US" sz="2800" dirty="0" err="1"/>
              <a:t>virtualbox</a:t>
            </a:r>
            <a:r>
              <a:rPr lang="he-IL" sz="2800" dirty="0"/>
              <a:t> כ-</a:t>
            </a:r>
            <a:r>
              <a:rPr lang="en-US" sz="2800" dirty="0"/>
              <a:t>hypervisor</a:t>
            </a:r>
            <a:r>
              <a:rPr lang="he-IL" sz="2800" dirty="0"/>
              <a:t> כדי להריץ מערכת לינוקס וירטואלית.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עבור מי שישתמש בכלים מתקדמים של </a:t>
            </a:r>
            <a:r>
              <a:rPr lang="en-US" sz="2800" dirty="0" err="1"/>
              <a:t>pycharm</a:t>
            </a:r>
            <a:r>
              <a:rPr lang="he-IL" sz="2800" dirty="0"/>
              <a:t> או </a:t>
            </a:r>
            <a:r>
              <a:rPr lang="en-US" sz="2800" dirty="0"/>
              <a:t>visual code</a:t>
            </a:r>
            <a:r>
              <a:rPr lang="he-IL" sz="2800" dirty="0"/>
              <a:t> ישנה סביבה וירטואלית לפרויקט אשר תכיל את כל ההתקנות הקשורות לפרויקט.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לעשות פרויקטים מאד מעניינים המשתמשים ב-</a:t>
            </a:r>
            <a:r>
              <a:rPr lang="en-US" sz="2800" dirty="0"/>
              <a:t>Docker</a:t>
            </a:r>
            <a:r>
              <a:rPr lang="he-IL" sz="2800" dirty="0"/>
              <a:t>.</a:t>
            </a:r>
          </a:p>
          <a:p>
            <a:pPr marL="0" indent="0" algn="ctr">
              <a:buNone/>
            </a:pPr>
            <a:endParaRPr lang="he-IL" sz="2800" dirty="0">
              <a:hlinkClick r:id="rId2"/>
            </a:endParaRP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https://docs.docker.com/get-started/overview/</a:t>
            </a:r>
            <a:endParaRPr lang="he-IL" sz="2800" dirty="0"/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77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למה לי וירטואליזציה?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21909"/>
            <a:ext cx="11563350" cy="4369218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 זאת וירטואליזציה?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בעולם המחשבים וירטואליזציה הינה יצירה של רכיב לא אמיתי בן אם הוא חומרה או משאב תוכנה.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וירטואליזציה התפתחה בשנות ה-60 כחלק ממערכת ה-</a:t>
            </a:r>
            <a:r>
              <a:rPr lang="en-US" sz="3200" dirty="0"/>
              <a:t>mainframe</a:t>
            </a:r>
            <a:r>
              <a:rPr lang="he-IL" sz="3200" dirty="0"/>
              <a:t>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וירטואליזציה קיימת במספר תחומים: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זיכרון וירטואלי.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JVM – Java virtual machine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וירטואליזציה מנתקת את הצימוד בין חומרת המחשב למערכת ההפעלה.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1DB0B-149A-45D5-8B66-1B5CDA9E86ED}"/>
              </a:ext>
            </a:extLst>
          </p:cNvPr>
          <p:cNvSpPr txBox="1">
            <a:spLocks/>
          </p:cNvSpPr>
          <p:nvPr/>
        </p:nvSpPr>
        <p:spPr>
          <a:xfrm>
            <a:off x="923925" y="4327739"/>
            <a:ext cx="5172075" cy="11491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Desktop </a:t>
            </a:r>
            <a:r>
              <a:rPr lang="en-US" sz="2800" dirty="0" err="1"/>
              <a:t>vitualization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וירטואליזציה של מערכות הפעלה</a:t>
            </a:r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273A-0CCD-4EBD-A166-861654DA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959D-34AE-4EAA-99AA-0C0E7EB0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מארח (</a:t>
            </a:r>
            <a:r>
              <a:rPr lang="en-US" sz="2800" dirty="0"/>
              <a:t>host</a:t>
            </a:r>
            <a:r>
              <a:rPr lang="he-IL" sz="2800" dirty="0"/>
              <a:t>) – מערכת ההפעלה הבסיסית.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אורח (</a:t>
            </a:r>
            <a:r>
              <a:rPr lang="en-US" sz="2800" dirty="0"/>
              <a:t>guest</a:t>
            </a:r>
            <a:r>
              <a:rPr lang="he-IL" sz="2800" dirty="0"/>
              <a:t>) – מערכת ההפעלה </a:t>
            </a:r>
            <a:r>
              <a:rPr lang="he-IL" sz="2800" dirty="0" err="1"/>
              <a:t>הוירטואלית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Hypervisor</a:t>
            </a:r>
            <a:r>
              <a:rPr lang="he-IL" sz="2800" dirty="0"/>
              <a:t> – התוכנה שמממשת את </a:t>
            </a:r>
            <a:r>
              <a:rPr lang="he-IL" sz="2800" dirty="0" err="1"/>
              <a:t>הוירטואליזציה</a:t>
            </a:r>
            <a:r>
              <a:rPr lang="he-IL" sz="28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Snapshot</a:t>
            </a:r>
            <a:r>
              <a:rPr lang="he-IL" sz="2800" dirty="0"/>
              <a:t> – שמירת מצב של מערכת ההפעלה.</a:t>
            </a:r>
          </a:p>
          <a:p>
            <a:pPr marL="0" indent="0" algn="r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0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E2B8-4F34-4F7D-B910-982956EF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שימושים </a:t>
            </a:r>
            <a:r>
              <a:rPr lang="he-IL" dirty="0" err="1"/>
              <a:t>בוירטואליזציה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14AF-7AA3-4F14-8F5C-390638F9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45734"/>
            <a:ext cx="11430000" cy="4421716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Desktop virtualization</a:t>
            </a:r>
            <a:r>
              <a:rPr lang="he-IL" sz="2800" dirty="0"/>
              <a:t> – מחשב יחיד עם מספר סביבות עבודה מרוחקות.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הגירה – האפשרות להעביר מערכת הפעלה ללא קשר למיקום הפיזי של החומרה.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גיבוי – ניתן להעביר תוכנה שהחומרה שלה קרסה לחומרה אחרת.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טיפול בעומסים – ניתן לייצר מחשבים נוספים כאשר יש עומסים.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הרצת מספר מערכות הפעלה על מחשב אחד.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הכנת סביבות בדיקה רבות.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דימוי רכיבי חומרה רבים – לדוגמה מספר כוננים כאשר קיים רק כונן יחיד.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Paas</a:t>
            </a:r>
            <a:r>
              <a:rPr lang="he-IL" sz="2800" dirty="0"/>
              <a:t> – </a:t>
            </a:r>
            <a:r>
              <a:rPr lang="en-US" sz="2800" dirty="0"/>
              <a:t>Platform as a service</a:t>
            </a:r>
            <a:r>
              <a:rPr lang="he-IL" sz="2800" dirty="0"/>
              <a:t> – האפשרות לספק פלטפורמה כשירות.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Iaas</a:t>
            </a:r>
            <a:r>
              <a:rPr lang="he-IL" sz="2800" dirty="0"/>
              <a:t> – </a:t>
            </a:r>
            <a:r>
              <a:rPr lang="en-US" sz="2800" dirty="0"/>
              <a:t>Infrastructure as a service</a:t>
            </a:r>
            <a:r>
              <a:rPr lang="he-IL" sz="2800" dirty="0"/>
              <a:t> – האפשרות לתת תשתית כשרות.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3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8">
            <a:extLst>
              <a:ext uri="{FF2B5EF4-FFF2-40B4-BE49-F238E27FC236}">
                <a16:creationId xmlns:a16="http://schemas.microsoft.com/office/drawing/2014/main" id="{D4FD544D-7418-4706-BD0E-929147EEC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81DE-DE84-4C39-9120-9A767019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סביבות וירטואליזציה</a:t>
            </a:r>
            <a:endParaRPr lang="en-US" dirty="0"/>
          </a:p>
        </p:txBody>
      </p:sp>
      <p:sp>
        <p:nvSpPr>
          <p:cNvPr id="1037" name="Rectangle 80">
            <a:extLst>
              <a:ext uri="{FF2B5EF4-FFF2-40B4-BE49-F238E27FC236}">
                <a16:creationId xmlns:a16="http://schemas.microsoft.com/office/drawing/2014/main" id="{CCF845D0-B54D-4851-ADF2-AFC0CFA43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Mware מעשירה את סל פתרונות ה-Tanzu - אנשים ומחשבים - פורטל חדשות היי-טק,  מיחשוב, טלקום, טכנולוגיות">
            <a:extLst>
              <a:ext uri="{FF2B5EF4-FFF2-40B4-BE49-F238E27FC236}">
                <a16:creationId xmlns:a16="http://schemas.microsoft.com/office/drawing/2014/main" id="{0E1A7A1E-3CAA-446F-A9D8-BD82B03D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94" y="845591"/>
            <a:ext cx="2470772" cy="172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2">
            <a:extLst>
              <a:ext uri="{FF2B5EF4-FFF2-40B4-BE49-F238E27FC236}">
                <a16:creationId xmlns:a16="http://schemas.microsoft.com/office/drawing/2014/main" id="{7811A761-8975-43A3-A032-3E2CBDDDE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Microsoft brings new voice styles to Azure Cognitive Services – TONY LEONE">
            <a:extLst>
              <a:ext uri="{FF2B5EF4-FFF2-40B4-BE49-F238E27FC236}">
                <a16:creationId xmlns:a16="http://schemas.microsoft.com/office/drawing/2014/main" id="{8C978623-1384-45E9-9612-CC3B605AC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4362" y="1014170"/>
            <a:ext cx="2470771" cy="138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84">
            <a:extLst>
              <a:ext uri="{FF2B5EF4-FFF2-40B4-BE49-F238E27FC236}">
                <a16:creationId xmlns:a16="http://schemas.microsoft.com/office/drawing/2014/main" id="{42254AFE-5B1F-4C9B-8EE0-FB09C453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86">
            <a:extLst>
              <a:ext uri="{FF2B5EF4-FFF2-40B4-BE49-F238E27FC236}">
                <a16:creationId xmlns:a16="http://schemas.microsoft.com/office/drawing/2014/main" id="{BDF51631-1037-4D97-9ECA-4BD275B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reate a lab environment with VirtualBox | Tech-Blog">
            <a:extLst>
              <a:ext uri="{FF2B5EF4-FFF2-40B4-BE49-F238E27FC236}">
                <a16:creationId xmlns:a16="http://schemas.microsoft.com/office/drawing/2014/main" id="{0B7040B2-B351-47B9-903B-382F6FA8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94" y="4118038"/>
            <a:ext cx="2470772" cy="10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88">
            <a:extLst>
              <a:ext uri="{FF2B5EF4-FFF2-40B4-BE49-F238E27FC236}">
                <a16:creationId xmlns:a16="http://schemas.microsoft.com/office/drawing/2014/main" id="{33E2904D-8931-41B8-9C55-3DE2A55C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mazon Web Services, Roku, FireTV &amp; WordPress Video Streaming - SoBytes">
            <a:extLst>
              <a:ext uri="{FF2B5EF4-FFF2-40B4-BE49-F238E27FC236}">
                <a16:creationId xmlns:a16="http://schemas.microsoft.com/office/drawing/2014/main" id="{19D5C65F-B22F-4275-B920-BE0E68A5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4362" y="3973510"/>
            <a:ext cx="2470771" cy="12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BEE9-D2D0-4B1B-B1F4-89937D60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195" y="2198914"/>
            <a:ext cx="5929405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VmWare</a:t>
            </a:r>
            <a:r>
              <a:rPr lang="he-IL" sz="2800" dirty="0"/>
              <a:t> – חלוצת </a:t>
            </a:r>
            <a:r>
              <a:rPr lang="he-IL" sz="2800" dirty="0" err="1"/>
              <a:t>הוירטואליזציה</a:t>
            </a:r>
            <a:r>
              <a:rPr lang="he-IL" sz="2800" dirty="0"/>
              <a:t> על מחשבים אישיים.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VirtualBox</a:t>
            </a:r>
            <a:r>
              <a:rPr lang="he-IL" sz="2800" dirty="0"/>
              <a:t> – של אורקל –  </a:t>
            </a:r>
            <a:r>
              <a:rPr lang="en-US" sz="2800" dirty="0"/>
              <a:t>Hypervisor</a:t>
            </a:r>
            <a:r>
              <a:rPr lang="he-IL" sz="2800" dirty="0"/>
              <a:t> חינמי ונפוץ מאד.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AWS</a:t>
            </a:r>
            <a:r>
              <a:rPr lang="he-IL" sz="2800" dirty="0"/>
              <a:t> – סביבת הענן של אמזון.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Azure</a:t>
            </a:r>
            <a:r>
              <a:rPr lang="he-IL" sz="2800" dirty="0"/>
              <a:t> – סביבת הענן של מיקרוסופט.</a:t>
            </a:r>
            <a:endParaRPr lang="en-US" sz="2800" dirty="0"/>
          </a:p>
        </p:txBody>
      </p:sp>
      <p:sp>
        <p:nvSpPr>
          <p:cNvPr id="1042" name="Rectangle 90">
            <a:extLst>
              <a:ext uri="{FF2B5EF4-FFF2-40B4-BE49-F238E27FC236}">
                <a16:creationId xmlns:a16="http://schemas.microsoft.com/office/drawing/2014/main" id="{32FFF76E-2585-419B-B4EB-52047E246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Rectangle 92">
            <a:extLst>
              <a:ext uri="{FF2B5EF4-FFF2-40B4-BE49-F238E27FC236}">
                <a16:creationId xmlns:a16="http://schemas.microsoft.com/office/drawing/2014/main" id="{822E5C89-DF7B-4FEA-AC4D-0711A4381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BB347-8375-48B7-8294-65BE5BF8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2102172"/>
            <a:ext cx="4813072" cy="2222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and Containers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C38F657-02EC-E888-DA1C-409F4F36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11596"/>
            <a:ext cx="5462001" cy="451112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69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74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10D7-1482-2D57-6369-57FD438E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Containers Vs Virtual Machine</a:t>
            </a:r>
          </a:p>
        </p:txBody>
      </p:sp>
      <p:pic>
        <p:nvPicPr>
          <p:cNvPr id="1026" name="Picture 2" descr="Containers vs VMs: Which is better for Cloud Deployments?">
            <a:extLst>
              <a:ext uri="{FF2B5EF4-FFF2-40B4-BE49-F238E27FC236}">
                <a16:creationId xmlns:a16="http://schemas.microsoft.com/office/drawing/2014/main" id="{4CA5E324-AC68-7D7E-BFA0-AA6AF01A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79884"/>
            <a:ext cx="97536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0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F28E-4914-BDC1-8BD2-1AB603BF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זה </a:t>
            </a:r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E403-2535-6CAD-E611-DE5254D4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911096"/>
            <a:ext cx="9966960" cy="3957998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פלטפורמה פתוחה, קלת משקל ומאובטחת להרצת אפליקציות.</a:t>
            </a:r>
            <a:endParaRPr lang="en-US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אריזה סטנדרטית של תוכנה וחבילות שהתוכנה תלויה בהן.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מספק את בידוד של אפליקציות שרצות על אותה מערכת הפעלה.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/>
              <a:t>Containers</a:t>
            </a:r>
            <a:r>
              <a:rPr lang="he-IL" sz="3200" dirty="0"/>
              <a:t> שרצים באותה מערכת הפעלה, משתפים את גרעין מערכת ההפעלה (</a:t>
            </a:r>
            <a:r>
              <a:rPr lang="en-US" sz="3200" dirty="0"/>
              <a:t>kernel</a:t>
            </a:r>
            <a:r>
              <a:rPr lang="he-IL" sz="3200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לפני ההפצה, מייצרים </a:t>
            </a:r>
            <a:r>
              <a:rPr lang="en-US" sz="3200" dirty="0"/>
              <a:t>Image</a:t>
            </a:r>
            <a:r>
              <a:rPr lang="he-IL" sz="3200" dirty="0"/>
              <a:t> אשר מורץ במחשב היעד כ-</a:t>
            </a:r>
            <a:r>
              <a:rPr lang="en-US" sz="3200" dirty="0"/>
              <a:t>Container</a:t>
            </a:r>
            <a:r>
              <a:rPr lang="he-IL" sz="32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9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DA39F-07D2-A754-696A-3445E930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en-US" dirty="0" err="1"/>
              <a:t>יצירת</a:t>
            </a:r>
            <a:r>
              <a:rPr lang="en-US" dirty="0"/>
              <a:t> Image</a:t>
            </a:r>
          </a:p>
        </p:txBody>
      </p:sp>
      <p:pic>
        <p:nvPicPr>
          <p:cNvPr id="3076" name="Picture 4" descr="What is Dockerfile and How to Create a Docker Image?">
            <a:extLst>
              <a:ext uri="{FF2B5EF4-FFF2-40B4-BE49-F238E27FC236}">
                <a16:creationId xmlns:a16="http://schemas.microsoft.com/office/drawing/2014/main" id="{EFDA6859-F81F-D044-91FE-4E2A3D9E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8944"/>
            <a:ext cx="6583227" cy="267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Straight Connector 308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8E1274-465C-F438-84FA-58DC2F00BA14}"/>
              </a:ext>
            </a:extLst>
          </p:cNvPr>
          <p:cNvSpPr txBox="1"/>
          <p:nvPr/>
        </p:nvSpPr>
        <p:spPr>
          <a:xfrm>
            <a:off x="7217226" y="2198914"/>
            <a:ext cx="433251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מגדיר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את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התלויות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ואת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התוכנה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DockerImage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מכיל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את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התלויות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ואת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התוכנה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Engine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מריץ את ה-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Containers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בתוך </a:t>
            </a:r>
            <a:r>
              <a:rPr lang="he-IL" sz="2400">
                <a:solidFill>
                  <a:schemeClr val="tx1">
                    <a:lumMod val="75000"/>
                    <a:lumOff val="25000"/>
                  </a:schemeClr>
                </a:solidFill>
              </a:rPr>
              <a:t>מערכת ההפעלה.</a:t>
            </a:r>
          </a:p>
          <a:p>
            <a:pPr marL="285750" indent="-285750" algn="r" defTabSz="914400" rt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התהליך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אשר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בתוכו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רצה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התוכנה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091" name="Rectangle 3084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0C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2" name="Rectangle 3086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201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418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וירטואליזציה</vt:lpstr>
      <vt:lpstr>למה לי וירטואליזציה?</vt:lpstr>
      <vt:lpstr>מושגים</vt:lpstr>
      <vt:lpstr>שימושים בוירטואליזציה</vt:lpstr>
      <vt:lpstr>סביבות וירטואליזציה</vt:lpstr>
      <vt:lpstr>Docker and Containers</vt:lpstr>
      <vt:lpstr>Containers Vs Virtual Machine</vt:lpstr>
      <vt:lpstr>מה זה Docker</vt:lpstr>
      <vt:lpstr>יצירת Image</vt:lpstr>
      <vt:lpstr>Docker Hub</vt:lpstr>
      <vt:lpstr>Docker Complete Architecture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וירטואליזציה</dc:title>
  <dc:creator>nir dweck</dc:creator>
  <cp:lastModifiedBy>nir dweck</cp:lastModifiedBy>
  <cp:revision>7</cp:revision>
  <dcterms:created xsi:type="dcterms:W3CDTF">2020-09-19T19:10:01Z</dcterms:created>
  <dcterms:modified xsi:type="dcterms:W3CDTF">2022-10-18T07:32:56Z</dcterms:modified>
</cp:coreProperties>
</file>