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21"/>
  </p:notesMasterIdLst>
  <p:sldIdLst>
    <p:sldId id="256" r:id="rId2"/>
    <p:sldId id="277" r:id="rId3"/>
    <p:sldId id="284" r:id="rId4"/>
    <p:sldId id="257" r:id="rId5"/>
    <p:sldId id="279" r:id="rId6"/>
    <p:sldId id="278" r:id="rId7"/>
    <p:sldId id="285" r:id="rId8"/>
    <p:sldId id="286" r:id="rId9"/>
    <p:sldId id="287" r:id="rId10"/>
    <p:sldId id="288" r:id="rId11"/>
    <p:sldId id="289" r:id="rId12"/>
    <p:sldId id="258" r:id="rId13"/>
    <p:sldId id="280" r:id="rId14"/>
    <p:sldId id="281" r:id="rId15"/>
    <p:sldId id="282" r:id="rId16"/>
    <p:sldId id="272" r:id="rId17"/>
    <p:sldId id="283" r:id="rId18"/>
    <p:sldId id="273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849DF-1602-4462-AC12-C8E764FA2DF5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B9872-6F89-4D90-8195-76B5C310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4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90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3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3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95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6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4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0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7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E62DB3-ABA6-435D-93C0-79D92726CC9E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9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E62DB3-ABA6-435D-93C0-79D92726CC9E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72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asofea2UEs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IPC (</a:t>
            </a:r>
            <a:r>
              <a:rPr lang="en-US" dirty="0" err="1"/>
              <a:t>InterProcess</a:t>
            </a:r>
            <a:r>
              <a:rPr lang="en-US" dirty="0"/>
              <a:t>-Communication)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 rtl="1"/>
            <a:r>
              <a:rPr lang="en-US" sz="3600" dirty="0"/>
              <a:t>Signaling + </a:t>
            </a:r>
            <a:r>
              <a:rPr lang="en-US" sz="3600" dirty="0" err="1"/>
              <a:t>synchroniztion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3512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896F8-1E21-45AE-BEAF-B798847C7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1"/>
            <a:r>
              <a:rPr lang="he-IL" dirty="0"/>
              <a:t>בעיית הפילוסופים הסועדים - פתרונות</a:t>
            </a:r>
            <a:endParaRPr lang="en-US" dirty="0"/>
          </a:p>
        </p:txBody>
      </p:sp>
      <p:pic>
        <p:nvPicPr>
          <p:cNvPr id="5" name="Picture 2" descr="https://upload.wikimedia.org/wikipedia/commons/thumb/6/6a/Dining_philosophers.png/1024px-Dining_philosophers.png">
            <a:extLst>
              <a:ext uri="{FF2B5EF4-FFF2-40B4-BE49-F238E27FC236}">
                <a16:creationId xmlns:a16="http://schemas.microsoft.com/office/drawing/2014/main" id="{AA24E04D-4FC9-4195-AAC9-3EAB0E91EF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076432" y="2048199"/>
            <a:ext cx="3094997" cy="320725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46EE31-9A42-406E-B2A9-B2C666034B5B}"/>
              </a:ext>
            </a:extLst>
          </p:cNvPr>
          <p:cNvSpPr txBox="1"/>
          <p:nvPr/>
        </p:nvSpPr>
        <p:spPr>
          <a:xfrm>
            <a:off x="4462943" y="1845733"/>
            <a:ext cx="6920918" cy="44220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r" defTabSz="914400" rtl="1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he-IL" sz="2800" b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פתרון המלצר:</a:t>
            </a:r>
          </a:p>
          <a:p>
            <a:pPr algn="r" defTabSz="914400" rtl="1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he-I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פתרון פשוט המושג על ידי הפעלה של מלצר. פילוסוף חייב לבקש מהמלצר רשות להרים מזלג. המלצר מודע למצב כל המזלגות ולכן הוא מסוגל להכריע ולמנוע מצב של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deadLock</a:t>
            </a:r>
            <a:r>
              <a:rPr lang="he-I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(קיפאון).</a:t>
            </a:r>
          </a:p>
          <a:p>
            <a:pPr algn="r" defTabSz="914400" rtl="1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he-I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המלצר מתנהג </a:t>
            </a:r>
            <a:r>
              <a:rPr lang="he-I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כסמפור</a:t>
            </a:r>
            <a:r>
              <a:rPr lang="he-I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רעיון שהוצג ע"י </a:t>
            </a:r>
            <a:r>
              <a:rPr lang="he-I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דיקסטרה</a:t>
            </a:r>
            <a:r>
              <a:rPr lang="he-I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ב-1965.</a:t>
            </a:r>
          </a:p>
          <a:p>
            <a:pPr algn="r" defTabSz="914400" rtl="1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he-I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C798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B5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A waiter in a bow tie Royalty Free Vector Image">
            <a:extLst>
              <a:ext uri="{FF2B5EF4-FFF2-40B4-BE49-F238E27FC236}">
                <a16:creationId xmlns:a16="http://schemas.microsoft.com/office/drawing/2014/main" id="{BB2C947D-F4C9-4D36-8730-DD625ECDA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508" y="4774934"/>
            <a:ext cx="1211106" cy="149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396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896F8-1E21-45AE-BEAF-B798847C7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1"/>
            <a:r>
              <a:rPr lang="he-IL" dirty="0"/>
              <a:t>בעיית הפילוסופים הסועדים - פתרונות</a:t>
            </a:r>
            <a:endParaRPr lang="en-US" dirty="0"/>
          </a:p>
        </p:txBody>
      </p:sp>
      <p:pic>
        <p:nvPicPr>
          <p:cNvPr id="5" name="Picture 2" descr="https://upload.wikimedia.org/wikipedia/commons/thumb/6/6a/Dining_philosophers.png/1024px-Dining_philosophers.png">
            <a:extLst>
              <a:ext uri="{FF2B5EF4-FFF2-40B4-BE49-F238E27FC236}">
                <a16:creationId xmlns:a16="http://schemas.microsoft.com/office/drawing/2014/main" id="{AA24E04D-4FC9-4195-AAC9-3EAB0E91EF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076432" y="2048199"/>
            <a:ext cx="3094997" cy="320725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46EE31-9A42-406E-B2A9-B2C666034B5B}"/>
              </a:ext>
            </a:extLst>
          </p:cNvPr>
          <p:cNvSpPr txBox="1"/>
          <p:nvPr/>
        </p:nvSpPr>
        <p:spPr>
          <a:xfrm>
            <a:off x="4462943" y="1845733"/>
            <a:ext cx="6920918" cy="44220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r" defTabSz="914400" rtl="1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he-I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פתרון בעזרת אסימון:</a:t>
            </a:r>
          </a:p>
          <a:p>
            <a:pPr algn="r" defTabSz="914400" rtl="1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he-I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הפילוסוף יוכל להרים מזלג, רק לאחר שהרים את קערת הספגטי המרכזית. הפילוסוף ישחרר את הצלחת המרכזית רק לאחר שסיים לאכול. </a:t>
            </a:r>
          </a:p>
          <a:p>
            <a:pPr algn="r" defTabSz="914400" rtl="1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he-I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פתרון זה מקטין את המקביליות המתאפשרת במערכת ולכן מאריכה את זמן ההמתנה של הפילוסופים. הפתרון מונע קיפאון, אך לא מונע הרעבה.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C798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B5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412BCE-5BF9-4CB9-8427-D03DE439E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726" y="3480320"/>
            <a:ext cx="514422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32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12220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IPC – signaling and synchronizing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432518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כל תהליך או </a:t>
            </a:r>
            <a:r>
              <a:rPr lang="he-IL" sz="2800" dirty="0" err="1"/>
              <a:t>תהליכון</a:t>
            </a:r>
            <a:r>
              <a:rPr lang="he-IL" sz="2800" dirty="0"/>
              <a:t> (</a:t>
            </a:r>
            <a:r>
              <a:rPr lang="en-US" sz="2800" dirty="0"/>
              <a:t>thread</a:t>
            </a:r>
            <a:r>
              <a:rPr lang="he-IL" sz="2800" dirty="0"/>
              <a:t>) הוא בלתי תלוי באחר.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אילו אמצעים יש לנו כדי לסנכרן את העבודה: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600" dirty="0"/>
              <a:t>Event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600" dirty="0"/>
              <a:t>Mutex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600" dirty="0"/>
              <a:t>Semaphore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600" dirty="0"/>
              <a:t>Lock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600" dirty="0"/>
              <a:t>קבצים</a:t>
            </a:r>
          </a:p>
        </p:txBody>
      </p:sp>
    </p:spTree>
    <p:extLst>
      <p:ext uri="{BB962C8B-B14F-4D97-AF65-F5344CB8AC3E}">
        <p14:creationId xmlns:p14="http://schemas.microsoft.com/office/powerpoint/2010/main" val="1614535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12220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IPC – signaling and synchronizing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432518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en-US" sz="2800" b="1" dirty="0"/>
              <a:t>Event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600" dirty="0"/>
              <a:t>אובייקט של מערכת ההפעלה ששיכול להחזיר את המצב שלו (כבוי/דלוק) וניתן להמתין לשינוי מצב לדלוק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800" dirty="0" err="1"/>
              <a:t>multiprocessing.Event</a:t>
            </a:r>
            <a:r>
              <a:rPr lang="en-US" sz="2800" dirty="0"/>
              <a:t>, </a:t>
            </a:r>
            <a:r>
              <a:rPr lang="en-US" sz="2800" dirty="0" err="1"/>
              <a:t>threading.Event</a:t>
            </a:r>
            <a:endParaRPr lang="he-IL" sz="2800" dirty="0"/>
          </a:p>
          <a:p>
            <a:pPr lvl="1" algn="r" rtl="1">
              <a:buFont typeface="Wingdings" panose="05000000000000000000" pitchFamily="2" charset="2"/>
              <a:buChar char="Ø"/>
            </a:pPr>
            <a:endParaRPr lang="en-US" sz="26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800" b="1" dirty="0"/>
              <a:t>Mutex</a:t>
            </a:r>
            <a:endParaRPr lang="he-IL" sz="2800" b="1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600" dirty="0"/>
              <a:t>Mutual Exclusion</a:t>
            </a:r>
            <a:r>
              <a:rPr lang="he-IL" sz="2600" dirty="0"/>
              <a:t> – מאפשר גישה לגורם אחד בכל פעם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אין ב-</a:t>
            </a:r>
            <a:r>
              <a:rPr lang="en-US" sz="2800" dirty="0"/>
              <a:t>Python</a:t>
            </a:r>
            <a:r>
              <a:rPr lang="he-IL" sz="2800" dirty="0"/>
              <a:t> מימוש סטנדרטי, </a:t>
            </a:r>
            <a:r>
              <a:rPr lang="en-US" sz="2800" dirty="0" err="1"/>
              <a:t>CreateMutex</a:t>
            </a:r>
            <a:r>
              <a:rPr lang="en-US" sz="2800" dirty="0"/>
              <a:t>, </a:t>
            </a:r>
            <a:r>
              <a:rPr lang="en-US" sz="2800" dirty="0" err="1"/>
              <a:t>ReleaseMutex</a:t>
            </a:r>
            <a:endParaRPr lang="he-IL" sz="2600" dirty="0"/>
          </a:p>
        </p:txBody>
      </p:sp>
    </p:spTree>
    <p:extLst>
      <p:ext uri="{BB962C8B-B14F-4D97-AF65-F5344CB8AC3E}">
        <p14:creationId xmlns:p14="http://schemas.microsoft.com/office/powerpoint/2010/main" val="2177788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12220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IPC – signaling and synchronizing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875578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en-US" sz="2800" b="1" dirty="0"/>
              <a:t>Semaphore</a:t>
            </a:r>
            <a:endParaRPr lang="he-IL" sz="2800" b="1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מאפשר גישה לפי הגבלה מספרית</a:t>
            </a:r>
            <a:r>
              <a:rPr lang="en-US" sz="2800" dirty="0"/>
              <a:t>.</a:t>
            </a:r>
            <a:endParaRPr lang="he-IL" sz="28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נוצר עם מספר מקסימלי.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שימו לב ל </a:t>
            </a:r>
            <a:r>
              <a:rPr lang="en-US" sz="2800" dirty="0" err="1"/>
              <a:t>boundedSemaphore</a:t>
            </a:r>
            <a:r>
              <a:rPr lang="he-IL" sz="2800" dirty="0"/>
              <a:t> שזורק </a:t>
            </a:r>
            <a:r>
              <a:rPr lang="en-US" sz="2800" dirty="0"/>
              <a:t>exception</a:t>
            </a:r>
            <a:r>
              <a:rPr lang="he-IL" sz="2800" dirty="0"/>
              <a:t> אם עוברים את המספר המקסימלי.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600" dirty="0" err="1"/>
              <a:t>multiprocessing.Semaphore</a:t>
            </a:r>
            <a:r>
              <a:rPr lang="en-US" sz="2600" dirty="0"/>
              <a:t>, </a:t>
            </a:r>
            <a:r>
              <a:rPr lang="en-US" sz="2600" dirty="0" err="1"/>
              <a:t>threading.Semaphore</a:t>
            </a:r>
            <a:r>
              <a:rPr lang="en-US" sz="2600" dirty="0"/>
              <a:t>, acquire, release</a:t>
            </a:r>
            <a:endParaRPr lang="he-IL" sz="2600" dirty="0"/>
          </a:p>
        </p:txBody>
      </p:sp>
    </p:spTree>
    <p:extLst>
      <p:ext uri="{BB962C8B-B14F-4D97-AF65-F5344CB8AC3E}">
        <p14:creationId xmlns:p14="http://schemas.microsoft.com/office/powerpoint/2010/main" val="1232519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12220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IPC – signaling and synchronizing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903858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en-US" sz="2800" b="1" dirty="0"/>
              <a:t>Lock</a:t>
            </a:r>
            <a:endParaRPr lang="he-IL" sz="2800" b="1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הצורה הכי פשוטה של סנכרון ולא דורשת כמעט משאבי זיכרון – לכן בשימוש נפוץ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פשוט בודק כתובת זיכרון ומחכה עד שהערך ישתנה.</a:t>
            </a:r>
            <a:endParaRPr lang="en-US" sz="28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800" dirty="0" err="1"/>
              <a:t>multiprocessing.Lock</a:t>
            </a:r>
            <a:r>
              <a:rPr lang="en-US" sz="2800" dirty="0"/>
              <a:t>, </a:t>
            </a:r>
            <a:r>
              <a:rPr lang="en-US" sz="2800" dirty="0" err="1"/>
              <a:t>threading.Lock</a:t>
            </a:r>
            <a:endParaRPr lang="he-IL" sz="2800" dirty="0"/>
          </a:p>
          <a:p>
            <a:pPr lvl="1" algn="r" rtl="1">
              <a:buFont typeface="Wingdings" panose="05000000000000000000" pitchFamily="2" charset="2"/>
              <a:buChar char="Ø"/>
            </a:pP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000" b="1" dirty="0"/>
              <a:t>קבצים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ניתן </a:t>
            </a:r>
            <a:r>
              <a:rPr lang="he-IL" sz="2800" dirty="0" err="1"/>
              <a:t>להסתנכרן</a:t>
            </a:r>
            <a:r>
              <a:rPr lang="he-IL" sz="2800" dirty="0"/>
              <a:t> בעזרת קובץ.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מתבסס על כך שמערכת ההפעלה לא מאפשרת לפתוח את אותו קובץ פעמיים.</a:t>
            </a:r>
          </a:p>
        </p:txBody>
      </p:sp>
    </p:spTree>
    <p:extLst>
      <p:ext uri="{BB962C8B-B14F-4D97-AF65-F5344CB8AC3E}">
        <p14:creationId xmlns:p14="http://schemas.microsoft.com/office/powerpoint/2010/main" val="1244083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dirty="0"/>
              <a:t>סנכרון בין תהליכים - בעיות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3950" y="1845733"/>
            <a:ext cx="6221730" cy="4433147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en-US" sz="3600" dirty="0"/>
              <a:t>Deadlock</a:t>
            </a:r>
            <a:endParaRPr lang="he-IL" sz="36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3200" dirty="0"/>
              <a:t>חלק 1 מחכה שפעולה א' תקרה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3200" dirty="0"/>
              <a:t>חלק 2 אמור לעשות את פעולה א', אבל הוא מחכה שפעולה ב' תקרה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3200" dirty="0"/>
              <a:t>חלק 1 אמור לעשות את פעולה ב', מיד אחרי שפעולה א' תקרה</a:t>
            </a:r>
            <a:endParaRPr lang="en-US" sz="3200" dirty="0"/>
          </a:p>
        </p:txBody>
      </p:sp>
      <p:pic>
        <p:nvPicPr>
          <p:cNvPr id="7170" name="Picture 2" descr="Related image">
            <a:extLst>
              <a:ext uri="{FF2B5EF4-FFF2-40B4-BE49-F238E27FC236}">
                <a16:creationId xmlns:a16="http://schemas.microsoft.com/office/drawing/2014/main" id="{881CB74D-273E-4406-907A-A25A926D9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5733"/>
            <a:ext cx="4933950" cy="443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458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dirty="0"/>
              <a:t>סנכרון בין תהליכים - בעיות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682" y="1845733"/>
            <a:ext cx="6413997" cy="4423091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en-US" sz="4000" dirty="0">
                <a:sym typeface="Wingdings" panose="05000000000000000000" pitchFamily="2" charset="2"/>
              </a:rPr>
              <a:t>Race Condition</a:t>
            </a:r>
            <a:endParaRPr lang="he-IL" sz="4000" dirty="0">
              <a:sym typeface="Wingdings" panose="05000000000000000000" pitchFamily="2" charset="2"/>
            </a:endParaRP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3600" dirty="0">
                <a:sym typeface="Wingdings" panose="05000000000000000000" pitchFamily="2" charset="2"/>
              </a:rPr>
              <a:t>כאשר 2 חלקים משנים בו זמנית את אותו האובייקט וכך יוצרים מצב שבו הוא במצב לא תקין.</a:t>
            </a:r>
          </a:p>
        </p:txBody>
      </p:sp>
      <p:pic>
        <p:nvPicPr>
          <p:cNvPr id="9218" name="Picture 2" descr="Image result for computer race condition">
            <a:extLst>
              <a:ext uri="{FF2B5EF4-FFF2-40B4-BE49-F238E27FC236}">
                <a16:creationId xmlns:a16="http://schemas.microsoft.com/office/drawing/2014/main" id="{97CD7D7B-F06C-4784-8DDC-000676BB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7360"/>
            <a:ext cx="4066723" cy="457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249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dirty="0"/>
              <a:t>סנכרון בין תהליכים – בעיות ופתרונות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4237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נזהה </a:t>
            </a:r>
            <a:r>
              <a:rPr lang="en-US" sz="2800" dirty="0"/>
              <a:t>dead lock</a:t>
            </a:r>
            <a:r>
              <a:rPr lang="he-IL" sz="2800" dirty="0"/>
              <a:t> ברגע שנראה שהתכנית נתקעת או שקטע קוד מסוים לא מתבצע.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נזהה </a:t>
            </a:r>
            <a:r>
              <a:rPr lang="en-US" sz="2800" dirty="0"/>
              <a:t>race condition</a:t>
            </a:r>
            <a:r>
              <a:rPr lang="he-IL" sz="2800" dirty="0"/>
              <a:t> ברגע שהתכנית לא תהיה דטרמיניסטית.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בשני המקרים הפתרון הוא: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600" dirty="0"/>
              <a:t>להשקיע בתכנון.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600" dirty="0"/>
              <a:t>להוסיף לוגים בעיקר בקטעים המועדים לפורענות.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600" dirty="0"/>
              <a:t>ברגע שמזהים בעיה, לעצור ולנתח.</a:t>
            </a:r>
          </a:p>
        </p:txBody>
      </p:sp>
    </p:spTree>
    <p:extLst>
      <p:ext uri="{BB962C8B-B14F-4D97-AF65-F5344CB8AC3E}">
        <p14:creationId xmlns:p14="http://schemas.microsoft.com/office/powerpoint/2010/main" val="1510315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elated image">
            <a:extLst>
              <a:ext uri="{FF2B5EF4-FFF2-40B4-BE49-F238E27FC236}">
                <a16:creationId xmlns:a16="http://schemas.microsoft.com/office/drawing/2014/main" id="{F91ABDBD-CB15-4898-9EDC-2F154599B3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88"/>
          <a:stretch/>
        </p:blipFill>
        <p:spPr bwMode="auto">
          <a:xfrm>
            <a:off x="1" y="10"/>
            <a:ext cx="12192000" cy="685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5AF3374-98C4-4020-BC8A-1E9636306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 rtl="1"/>
            <a:r>
              <a:rPr lang="he-IL" dirty="0">
                <a:solidFill>
                  <a:schemeClr val="tx1"/>
                </a:solidFill>
              </a:rPr>
              <a:t>סנכרון בין תהליכים – סיכום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52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>
                <a:solidFill>
                  <a:schemeClr val="tx1"/>
                </a:solidFill>
              </a:rPr>
              <a:t>לסנכרון יש מוניטין של נושא מורכב ומפחיד.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>
                <a:solidFill>
                  <a:schemeClr val="tx1"/>
                </a:solidFill>
              </a:rPr>
              <a:t>צריך להבין את העקרונות.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>
                <a:solidFill>
                  <a:schemeClr val="tx1"/>
                </a:solidFill>
              </a:rPr>
              <a:t>צריך להשקיע הרבה בתכנון.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>
                <a:solidFill>
                  <a:schemeClr val="tx1"/>
                </a:solidFill>
              </a:rPr>
              <a:t>בעזרת סנכרון אנו מאפשרים לתוכנה לפרוץ את גבולות החומרה.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>
                <a:solidFill>
                  <a:schemeClr val="tx1"/>
                </a:solidFill>
              </a:rPr>
              <a:t>תזכרו שבגלל גיל יש ל</a:t>
            </a:r>
            <a:r>
              <a:rPr lang="en-US" sz="3200" dirty="0">
                <a:solidFill>
                  <a:schemeClr val="tx1"/>
                </a:solidFill>
              </a:rPr>
              <a:t>python</a:t>
            </a:r>
            <a:r>
              <a:rPr lang="he-IL" sz="3200" dirty="0">
                <a:solidFill>
                  <a:schemeClr val="tx1"/>
                </a:solidFill>
              </a:rPr>
              <a:t> בעיה להריץ </a:t>
            </a:r>
            <a:r>
              <a:rPr lang="en-US" sz="3200" dirty="0">
                <a:solidFill>
                  <a:schemeClr val="tx1"/>
                </a:solidFill>
              </a:rPr>
              <a:t>threads</a:t>
            </a:r>
            <a:r>
              <a:rPr lang="he-IL" sz="3200" dirty="0">
                <a:solidFill>
                  <a:schemeClr val="tx1"/>
                </a:solidFill>
              </a:rPr>
              <a:t> במקביל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https://wiki.python.org/moin/GlobalInterpreterLock</a:t>
            </a:r>
            <a:endParaRPr lang="he-IL" sz="2800" dirty="0">
              <a:solidFill>
                <a:schemeClr val="tx1"/>
              </a:solidFill>
            </a:endParaRPr>
          </a:p>
          <a:p>
            <a:pPr algn="r" rtl="1"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253" name="Rectangle 72">
            <a:extLst>
              <a:ext uri="{FF2B5EF4-FFF2-40B4-BE49-F238E27FC236}">
                <a16:creationId xmlns:a16="http://schemas.microsoft.com/office/drawing/2014/main" id="{0ABACFF0-2A9C-40B2-AD8B-4BF8B36A5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C6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54" name="Rectangle 74">
            <a:extLst>
              <a:ext uri="{FF2B5EF4-FFF2-40B4-BE49-F238E27FC236}">
                <a16:creationId xmlns:a16="http://schemas.microsoft.com/office/drawing/2014/main" id="{0F093FA5-C51D-489E-81CB-B9B62654C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18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 rtl="1"/>
            <a:r>
              <a:rPr lang="he-IL" dirty="0"/>
              <a:t>למה צריך לסנכרן בין תהליכים?</a:t>
            </a:r>
            <a:endParaRPr lang="en-US" dirty="0"/>
          </a:p>
        </p:txBody>
      </p:sp>
      <p:pic>
        <p:nvPicPr>
          <p:cNvPr id="4" name="Online Media 3" title="Are we there yet? - Shrek 2">
            <a:hlinkClick r:id="" action="ppaction://media"/>
            <a:extLst>
              <a:ext uri="{FF2B5EF4-FFF2-40B4-BE49-F238E27FC236}">
                <a16:creationId xmlns:a16="http://schemas.microsoft.com/office/drawing/2014/main" id="{DB2D1863-929C-468F-92AF-F87B041B8F7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95196" y="1857675"/>
            <a:ext cx="8201608" cy="439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01912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 rtl="1"/>
            <a:r>
              <a:rPr lang="he-IL" dirty="0"/>
              <a:t>למה צריך לסנכרן בין תהליכים?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1" y="1845734"/>
            <a:ext cx="9692640" cy="4023360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כדי להודיע לתהליך שיש מידע/עבודה מוכן בשבילו.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אילו לא נוכל להודיע הוא יצרוך כוח מחשוב כדי לבדוק אם יש לו עבודה (</a:t>
            </a:r>
            <a:r>
              <a:rPr lang="en-US" sz="3200" dirty="0"/>
              <a:t>polling</a:t>
            </a:r>
            <a:r>
              <a:rPr lang="he-IL" sz="3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91147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 rtl="1"/>
            <a:r>
              <a:rPr lang="he-IL" dirty="0"/>
              <a:t>למה צריך לסנכרן בין תהליכים?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6532" y="1845734"/>
            <a:ext cx="4849148" cy="4023360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התוצאה יכולה להיות שונה אם משימות יתבצעו במקביל או בטור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600" dirty="0"/>
              <a:t>שני </a:t>
            </a:r>
            <a:r>
              <a:rPr lang="en-US" sz="2600" dirty="0"/>
              <a:t>threads</a:t>
            </a:r>
            <a:r>
              <a:rPr lang="he-IL" sz="2600" dirty="0"/>
              <a:t> מריצים את אותה פונקציה</a:t>
            </a:r>
          </a:p>
          <a:p>
            <a:pPr marL="201168" lvl="1" indent="0" algn="l">
              <a:buNone/>
            </a:pPr>
            <a:r>
              <a:rPr lang="en-US" sz="2600" dirty="0"/>
              <a:t>def incrementor():</a:t>
            </a:r>
          </a:p>
          <a:p>
            <a:pPr marL="201168" lvl="1" indent="0" algn="l">
              <a:buNone/>
            </a:pPr>
            <a:r>
              <a:rPr lang="en-US" sz="2600" dirty="0"/>
              <a:t>  </a:t>
            </a:r>
            <a:r>
              <a:rPr lang="en-US" sz="2600" dirty="0" err="1"/>
              <a:t>self.counter</a:t>
            </a:r>
            <a:r>
              <a:rPr lang="en-US" sz="2600" dirty="0"/>
              <a:t> += 1</a:t>
            </a:r>
            <a:endParaRPr lang="he-IL" sz="2600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55394A4-1750-4547-B889-31710EF9EE19}"/>
              </a:ext>
            </a:extLst>
          </p:cNvPr>
          <p:cNvGrpSpPr/>
          <p:nvPr/>
        </p:nvGrpSpPr>
        <p:grpSpPr>
          <a:xfrm>
            <a:off x="1272616" y="1786967"/>
            <a:ext cx="1395168" cy="4550470"/>
            <a:chOff x="1272616" y="1786967"/>
            <a:chExt cx="1395168" cy="455047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367BD85-64C0-4DCC-910E-E41D10080DAC}"/>
                </a:ext>
              </a:extLst>
            </p:cNvPr>
            <p:cNvSpPr/>
            <p:nvPr/>
          </p:nvSpPr>
          <p:spPr>
            <a:xfrm>
              <a:off x="1272617" y="1786967"/>
              <a:ext cx="1395167" cy="6103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T1</a:t>
              </a:r>
            </a:p>
            <a:p>
              <a:pPr algn="ctr"/>
              <a:r>
                <a:rPr lang="en-US" dirty="0"/>
                <a:t>counter = 0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D224F16-A6D7-40F1-9D55-B39DEC4FC708}"/>
                </a:ext>
              </a:extLst>
            </p:cNvPr>
            <p:cNvSpPr/>
            <p:nvPr/>
          </p:nvSpPr>
          <p:spPr>
            <a:xfrm>
              <a:off x="1272617" y="2564494"/>
              <a:ext cx="1395167" cy="61038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Context Switch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79629FF-9F78-45EF-A2FF-EE047AA1A7D7}"/>
                </a:ext>
              </a:extLst>
            </p:cNvPr>
            <p:cNvSpPr/>
            <p:nvPr/>
          </p:nvSpPr>
          <p:spPr>
            <a:xfrm>
              <a:off x="1272616" y="3337693"/>
              <a:ext cx="1395167" cy="610386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T2</a:t>
              </a:r>
            </a:p>
            <a:p>
              <a:pPr algn="ctr"/>
              <a:r>
                <a:rPr lang="en-US" dirty="0"/>
                <a:t>counter = 0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2471255-A25A-498E-8E86-7045246F499F}"/>
                </a:ext>
              </a:extLst>
            </p:cNvPr>
            <p:cNvSpPr/>
            <p:nvPr/>
          </p:nvSpPr>
          <p:spPr>
            <a:xfrm>
              <a:off x="1272616" y="4145772"/>
              <a:ext cx="1395167" cy="610386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T2</a:t>
              </a:r>
            </a:p>
            <a:p>
              <a:pPr algn="ctr"/>
              <a:r>
                <a:rPr lang="en-US" dirty="0"/>
                <a:t>counter = 1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A683D24-FB7A-4DBC-BB3A-A5BFF3EA5319}"/>
                </a:ext>
              </a:extLst>
            </p:cNvPr>
            <p:cNvSpPr/>
            <p:nvPr/>
          </p:nvSpPr>
          <p:spPr>
            <a:xfrm>
              <a:off x="1272616" y="4923299"/>
              <a:ext cx="1395167" cy="61038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Context Switch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6013456-B0B6-4FE8-8AE8-CC8E10C527E2}"/>
                </a:ext>
              </a:extLst>
            </p:cNvPr>
            <p:cNvSpPr/>
            <p:nvPr/>
          </p:nvSpPr>
          <p:spPr>
            <a:xfrm>
              <a:off x="1272617" y="5727051"/>
              <a:ext cx="1395167" cy="6103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T1</a:t>
              </a:r>
            </a:p>
            <a:p>
              <a:pPr algn="ctr"/>
              <a:r>
                <a:rPr lang="en-US" dirty="0"/>
                <a:t>counter = 1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560BDA6-0233-4A57-8947-6A6138E51E41}"/>
                </a:ext>
              </a:extLst>
            </p:cNvPr>
            <p:cNvCxnSpPr>
              <a:cxnSpLocks/>
            </p:cNvCxnSpPr>
            <p:nvPr/>
          </p:nvCxnSpPr>
          <p:spPr>
            <a:xfrm>
              <a:off x="1970202" y="2397353"/>
              <a:ext cx="0" cy="167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3BD27A0-8809-42E3-82DF-14DB2D62F4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70201" y="3174880"/>
              <a:ext cx="1" cy="1628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6BB6B5E-762B-498B-AD09-6221D1E8AC7B}"/>
                </a:ext>
              </a:extLst>
            </p:cNvPr>
            <p:cNvCxnSpPr>
              <a:cxnSpLocks/>
            </p:cNvCxnSpPr>
            <p:nvPr/>
          </p:nvCxnSpPr>
          <p:spPr>
            <a:xfrm>
              <a:off x="1970201" y="3948079"/>
              <a:ext cx="0" cy="197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37D5DD1-7BD9-4466-84CB-8FF6B5327434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1970200" y="4756158"/>
              <a:ext cx="1" cy="167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EF1E565-1BDC-4978-8A3D-B89FDADC3DF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970200" y="5533685"/>
              <a:ext cx="1" cy="193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C4AF897-90EF-48CE-A49A-42E4550737BC}"/>
              </a:ext>
            </a:extLst>
          </p:cNvPr>
          <p:cNvGrpSpPr/>
          <p:nvPr/>
        </p:nvGrpSpPr>
        <p:grpSpPr>
          <a:xfrm>
            <a:off x="4127993" y="1791413"/>
            <a:ext cx="1395169" cy="3742272"/>
            <a:chOff x="3574327" y="1786967"/>
            <a:chExt cx="1395169" cy="3742272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5D57A2B0-F729-46B7-9CA7-DCD97DAA010F}"/>
                </a:ext>
              </a:extLst>
            </p:cNvPr>
            <p:cNvSpPr/>
            <p:nvPr/>
          </p:nvSpPr>
          <p:spPr>
            <a:xfrm>
              <a:off x="3574329" y="1786967"/>
              <a:ext cx="1395167" cy="6103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T1</a:t>
              </a:r>
            </a:p>
            <a:p>
              <a:pPr algn="ctr"/>
              <a:r>
                <a:rPr lang="en-US" dirty="0"/>
                <a:t>counter = 0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DA35DFF-4F72-4942-96E1-2910CF9E8C62}"/>
                </a:ext>
              </a:extLst>
            </p:cNvPr>
            <p:cNvSpPr/>
            <p:nvPr/>
          </p:nvSpPr>
          <p:spPr>
            <a:xfrm>
              <a:off x="3574329" y="2564494"/>
              <a:ext cx="1395167" cy="610386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T1</a:t>
              </a:r>
            </a:p>
            <a:p>
              <a:pPr algn="ctr"/>
              <a:r>
                <a:rPr lang="en-US" dirty="0"/>
                <a:t>counter = 1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F5121D8C-A36F-473E-BDB6-7A645902AB56}"/>
                </a:ext>
              </a:extLst>
            </p:cNvPr>
            <p:cNvSpPr/>
            <p:nvPr/>
          </p:nvSpPr>
          <p:spPr>
            <a:xfrm>
              <a:off x="3574328" y="3337693"/>
              <a:ext cx="1395167" cy="61038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Context Switch</a:t>
              </a:r>
              <a:endParaRPr lang="en-US" dirty="0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A0F2A1F0-DD90-49E6-AB22-15A711FAC427}"/>
                </a:ext>
              </a:extLst>
            </p:cNvPr>
            <p:cNvSpPr/>
            <p:nvPr/>
          </p:nvSpPr>
          <p:spPr>
            <a:xfrm>
              <a:off x="3574328" y="4110892"/>
              <a:ext cx="1395167" cy="610386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T2</a:t>
              </a:r>
            </a:p>
            <a:p>
              <a:pPr algn="ctr"/>
              <a:r>
                <a:rPr lang="en-US" dirty="0"/>
                <a:t>counter = 1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DEBF7BB-91F3-4748-BDE2-9F2BF73F9F4C}"/>
                </a:ext>
              </a:extLst>
            </p:cNvPr>
            <p:cNvSpPr/>
            <p:nvPr/>
          </p:nvSpPr>
          <p:spPr>
            <a:xfrm>
              <a:off x="3574327" y="4918853"/>
              <a:ext cx="1395167" cy="610386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T2</a:t>
              </a:r>
            </a:p>
            <a:p>
              <a:pPr algn="ctr"/>
              <a:r>
                <a:rPr lang="en-US" dirty="0"/>
                <a:t>counter = 2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900FDAA-07B2-4E57-ACEC-39D8F4C743E8}"/>
                </a:ext>
              </a:extLst>
            </p:cNvPr>
            <p:cNvCxnSpPr>
              <a:stCxn id="39" idx="2"/>
              <a:endCxn id="40" idx="0"/>
            </p:cNvCxnSpPr>
            <p:nvPr/>
          </p:nvCxnSpPr>
          <p:spPr>
            <a:xfrm>
              <a:off x="4271913" y="2397353"/>
              <a:ext cx="0" cy="167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C70BBCC-9B00-4B5A-AFCD-A25CCE256F39}"/>
                </a:ext>
              </a:extLst>
            </p:cNvPr>
            <p:cNvCxnSpPr>
              <a:cxnSpLocks/>
              <a:stCxn id="40" idx="2"/>
              <a:endCxn id="41" idx="0"/>
            </p:cNvCxnSpPr>
            <p:nvPr/>
          </p:nvCxnSpPr>
          <p:spPr>
            <a:xfrm flipH="1">
              <a:off x="4271912" y="3174880"/>
              <a:ext cx="1" cy="1628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3D66AFE-1ABC-4BBC-BD87-016AF53971C7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 flipH="1">
              <a:off x="4271912" y="3943751"/>
              <a:ext cx="1" cy="167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BA1DA29-3CD2-4D6F-BB74-4D77187A49AB}"/>
                </a:ext>
              </a:extLst>
            </p:cNvPr>
            <p:cNvCxnSpPr>
              <a:cxnSpLocks/>
              <a:stCxn id="43" idx="2"/>
              <a:endCxn id="44" idx="0"/>
            </p:cNvCxnSpPr>
            <p:nvPr/>
          </p:nvCxnSpPr>
          <p:spPr>
            <a:xfrm flipH="1">
              <a:off x="4271911" y="4721278"/>
              <a:ext cx="1" cy="197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751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 rtl="1"/>
            <a:r>
              <a:rPr lang="he-IL" dirty="0"/>
              <a:t>למה צריך לסנכרן בין תהליכים?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ניהול תהליך על פי סדר קדימויות</a:t>
            </a:r>
            <a:endParaRPr lang="he-IL" sz="2800" dirty="0"/>
          </a:p>
        </p:txBody>
      </p:sp>
      <p:pic>
        <p:nvPicPr>
          <p:cNvPr id="3074" name="Picture 2" descr="Image result for process synchronization">
            <a:extLst>
              <a:ext uri="{FF2B5EF4-FFF2-40B4-BE49-F238E27FC236}">
                <a16:creationId xmlns:a16="http://schemas.microsoft.com/office/drawing/2014/main" id="{97F35CA8-D546-467F-9B0A-B1310642F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1" y="3186853"/>
            <a:ext cx="7340908" cy="268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89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 rtl="1"/>
            <a:r>
              <a:rPr lang="he-IL" dirty="0"/>
              <a:t>למה צריך לסנכרן בין תהליכים?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852" y="1845734"/>
            <a:ext cx="10363828" cy="1133136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כדי להגביל את מספר התהליכים שמשתמשים במשאב מסוים/מריצים קוד מסוים.</a:t>
            </a:r>
            <a:endParaRPr lang="he-IL" sz="2600" dirty="0"/>
          </a:p>
        </p:txBody>
      </p:sp>
      <p:pic>
        <p:nvPicPr>
          <p:cNvPr id="2050" name="Picture 2" descr="Image result for bottle neck">
            <a:extLst>
              <a:ext uri="{FF2B5EF4-FFF2-40B4-BE49-F238E27FC236}">
                <a16:creationId xmlns:a16="http://schemas.microsoft.com/office/drawing/2014/main" id="{AC11C724-00AB-4EAF-86B7-E1FD0B198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39184"/>
            <a:ext cx="12192000" cy="363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34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896F8-1E21-45AE-BEAF-B798847C7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1"/>
            <a:r>
              <a:rPr lang="he-IL" dirty="0"/>
              <a:t>בעיית הפילוסופים הסועדים</a:t>
            </a:r>
            <a:endParaRPr lang="en-US" dirty="0"/>
          </a:p>
        </p:txBody>
      </p:sp>
      <p:pic>
        <p:nvPicPr>
          <p:cNvPr id="5" name="Picture 2" descr="https://upload.wikimedia.org/wikipedia/commons/thumb/6/6a/Dining_philosophers.png/1024px-Dining_philosophers.png">
            <a:extLst>
              <a:ext uri="{FF2B5EF4-FFF2-40B4-BE49-F238E27FC236}">
                <a16:creationId xmlns:a16="http://schemas.microsoft.com/office/drawing/2014/main" id="{AA24E04D-4FC9-4195-AAC9-3EAB0E91EF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076432" y="2048199"/>
            <a:ext cx="3094997" cy="320725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46EE31-9A42-406E-B2A9-B2C666034B5B}"/>
              </a:ext>
            </a:extLst>
          </p:cNvPr>
          <p:cNvSpPr txBox="1"/>
          <p:nvPr/>
        </p:nvSpPr>
        <p:spPr>
          <a:xfrm>
            <a:off x="4462943" y="1845733"/>
            <a:ext cx="6920918" cy="437889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/>
          <a:p>
            <a:pPr algn="r" defTabSz="914400" rtl="1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he-IL" sz="28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חמישה פילוסים יושבים סביב שולחן עגול ומבלים את זמנם בחשיבה ובאכילה.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endParaRPr lang="he-IL" sz="280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pPr algn="r" defTabSz="914400" rtl="1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he-I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במרכז השולחן ישנה קערת ספגטי גדולה ולכל אחד מהפילוסופים יש צלחת.</a:t>
            </a:r>
          </a:p>
          <a:p>
            <a:pPr algn="r" defTabSz="914400" rtl="1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he-IL" sz="28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בין כל שתי צלחות נמצא מזלג, כך שישנם בסך </a:t>
            </a:r>
            <a:r>
              <a:rPr lang="he-IL" sz="280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הכל</a:t>
            </a:r>
            <a:r>
              <a:rPr lang="he-IL" sz="28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חמישה מזלגות.</a:t>
            </a:r>
            <a:endParaRPr lang="he-I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 defTabSz="914400" rtl="1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he-IL" sz="28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על מנת לאכול ספגטי</a:t>
            </a:r>
            <a:r>
              <a:rPr lang="he-I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כל פילוסוף זקוק לשני מזלגות. כל פילוסוף יכול להרים את שני המזלגות הקרובים אליו ואינו יכול להרים את שניהם בו-זמנית – כלומר, עליו להרים אחד מהם ורק לאחר מכן את השני.</a:t>
            </a:r>
          </a:p>
          <a:p>
            <a:pPr algn="r" defTabSz="914400" rtl="1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he-IL" sz="28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תנאי נוסף הוא שלא מתקיימת כל תקשורת בין הפילוסופים.</a:t>
            </a:r>
          </a:p>
          <a:p>
            <a:pPr algn="r" defTabSz="914400" rtl="1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C798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B5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464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896F8-1E21-45AE-BEAF-B798847C7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1"/>
            <a:r>
              <a:rPr lang="he-IL" dirty="0"/>
              <a:t>בעיית הפילוסופים הסועדים - קיפאון</a:t>
            </a:r>
            <a:endParaRPr lang="en-US" dirty="0"/>
          </a:p>
        </p:txBody>
      </p:sp>
      <p:pic>
        <p:nvPicPr>
          <p:cNvPr id="5" name="Picture 2" descr="https://upload.wikimedia.org/wikipedia/commons/thumb/6/6a/Dining_philosophers.png/1024px-Dining_philosophers.png">
            <a:extLst>
              <a:ext uri="{FF2B5EF4-FFF2-40B4-BE49-F238E27FC236}">
                <a16:creationId xmlns:a16="http://schemas.microsoft.com/office/drawing/2014/main" id="{AA24E04D-4FC9-4195-AAC9-3EAB0E91EF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076432" y="2048199"/>
            <a:ext cx="3094997" cy="320725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46EE31-9A42-406E-B2A9-B2C666034B5B}"/>
              </a:ext>
            </a:extLst>
          </p:cNvPr>
          <p:cNvSpPr txBox="1"/>
          <p:nvPr/>
        </p:nvSpPr>
        <p:spPr>
          <a:xfrm>
            <a:off x="4462943" y="1845733"/>
            <a:ext cx="6920918" cy="437889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r" defTabSz="914400" rtl="1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he-IL" sz="28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מצב של </a:t>
            </a:r>
            <a:r>
              <a:rPr lang="he-IL" sz="2800" b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קיפאון </a:t>
            </a:r>
            <a:r>
              <a:rPr lang="he-IL" sz="28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מתרחש כאשר כל הפילוסופים נתקעים במצב כלשהו ממנו אינם יכולים לצאת.</a:t>
            </a:r>
          </a:p>
          <a:p>
            <a:pPr algn="r" defTabSz="914400" rtl="1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he-I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למשל, אם הכלל שעל פיו הפילוסופים פועלים אומר כי כאשר רוצים לאכול עליהם להרים את המזלג שמימינם ולחכות עד שהמזלג משמאלם מתפנה. </a:t>
            </a:r>
          </a:p>
          <a:p>
            <a:pPr algn="r" defTabSz="914400" rtl="1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he-I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במידה וכל הפילוסופים ירצו לאכול בו זמנית – כולם ירימו את המזלג שמימינם ולאחר מכן יחכו </a:t>
            </a:r>
            <a:r>
              <a:rPr lang="he-I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לנצח</a:t>
            </a:r>
            <a:r>
              <a:rPr lang="he-I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למזלג שמשמאלם (שכן המזלג שמשמאלם מוחזק על ידי פילוסוף אחר, שגם הוא ממתין שיתפנה המזלג שמשמאלו, וכך הלאה בצורה מעגלית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he-I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C798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B5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7015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896F8-1E21-45AE-BEAF-B798847C7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1"/>
            <a:r>
              <a:rPr lang="he-IL" dirty="0"/>
              <a:t>בעיית הפילוסופים הסועדים - הרעבה</a:t>
            </a:r>
            <a:endParaRPr lang="en-US" dirty="0"/>
          </a:p>
        </p:txBody>
      </p:sp>
      <p:pic>
        <p:nvPicPr>
          <p:cNvPr id="5" name="Picture 2" descr="https://upload.wikimedia.org/wikipedia/commons/thumb/6/6a/Dining_philosophers.png/1024px-Dining_philosophers.png">
            <a:extLst>
              <a:ext uri="{FF2B5EF4-FFF2-40B4-BE49-F238E27FC236}">
                <a16:creationId xmlns:a16="http://schemas.microsoft.com/office/drawing/2014/main" id="{AA24E04D-4FC9-4195-AAC9-3EAB0E91EF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076432" y="2048199"/>
            <a:ext cx="3094997" cy="320725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46EE31-9A42-406E-B2A9-B2C666034B5B}"/>
              </a:ext>
            </a:extLst>
          </p:cNvPr>
          <p:cNvSpPr txBox="1"/>
          <p:nvPr/>
        </p:nvSpPr>
        <p:spPr>
          <a:xfrm>
            <a:off x="4462943" y="1845733"/>
            <a:ext cx="6920918" cy="442209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/>
          <a:p>
            <a:pPr algn="r" defTabSz="914400" rtl="1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he-IL" sz="28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מצב של </a:t>
            </a:r>
            <a:r>
              <a:rPr lang="he-IL" sz="2800" b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הרעבה </a:t>
            </a:r>
            <a:r>
              <a:rPr lang="he-IL" sz="28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מתרחש כאשר אחד או יותר מהפילוסופים אף פעם אינו מצליח לאכול.</a:t>
            </a:r>
          </a:p>
          <a:p>
            <a:pPr algn="r" defTabSz="914400" rtl="1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he-I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למשל, אם דרך הפעולה של הפילוסופים היא להרים את המזלג שמצד ימין, לחכות 5 דקות למזלג שמצד שמאל, ואם הוא טרם התפנה – להניח את המזלג שמצד ימין ולחכות עוד 5 דקות לפני הניסיון הבא. המצב המתקבל אינו קיפאון (שכן הפילוסופים כל הזמן מעלים ומורידים את המזלגות ולכן לא נתקעים במצב בודד) אך הוא הרעבה מאחר ואף פילוסוף לא מצליח לאכול. </a:t>
            </a:r>
          </a:p>
          <a:p>
            <a:pPr algn="r" defTabSz="914400" rtl="1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he-I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 defTabSz="914400" rtl="1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he-I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הפילוסופים מייצגים תהליכים </a:t>
            </a:r>
            <a:r>
              <a:rPr lang="he-I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ותהליכונים</a:t>
            </a:r>
            <a:r>
              <a:rPr lang="he-I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שרצים במקביל במחשב. </a:t>
            </a:r>
          </a:p>
          <a:p>
            <a:pPr algn="r" defTabSz="914400" rtl="1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he-I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המזלגות מייצגים משאבים משותפים – זיכרון, קבצים וכדומה.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C798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B5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58693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884</Words>
  <Application>Microsoft Office PowerPoint</Application>
  <PresentationFormat>Widescreen</PresentationFormat>
  <Paragraphs>111</Paragraphs>
  <Slides>19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Wingdings</vt:lpstr>
      <vt:lpstr>Retrospect</vt:lpstr>
      <vt:lpstr>IPC (InterProcess-Communication)</vt:lpstr>
      <vt:lpstr>למה צריך לסנכרן בין תהליכים?</vt:lpstr>
      <vt:lpstr>למה צריך לסנכרן בין תהליכים?</vt:lpstr>
      <vt:lpstr>למה צריך לסנכרן בין תהליכים?</vt:lpstr>
      <vt:lpstr>למה צריך לסנכרן בין תהליכים?</vt:lpstr>
      <vt:lpstr>למה צריך לסנכרן בין תהליכים?</vt:lpstr>
      <vt:lpstr>בעיית הפילוסופים הסועדים</vt:lpstr>
      <vt:lpstr>בעיית הפילוסופים הסועדים - קיפאון</vt:lpstr>
      <vt:lpstr>בעיית הפילוסופים הסועדים - הרעבה</vt:lpstr>
      <vt:lpstr>בעיית הפילוסופים הסועדים - פתרונות</vt:lpstr>
      <vt:lpstr>בעיית הפילוסופים הסועדים - פתרונות</vt:lpstr>
      <vt:lpstr>IPC – signaling and synchronizing</vt:lpstr>
      <vt:lpstr>IPC – signaling and synchronizing</vt:lpstr>
      <vt:lpstr>IPC – signaling and synchronizing</vt:lpstr>
      <vt:lpstr>IPC – signaling and synchronizing</vt:lpstr>
      <vt:lpstr>סנכרון בין תהליכים - בעיות</vt:lpstr>
      <vt:lpstr>סנכרון בין תהליכים - בעיות</vt:lpstr>
      <vt:lpstr>סנכרון בין תהליכים – בעיות ופתרונות</vt:lpstr>
      <vt:lpstr>סנכרון בין תהליכים – סיכום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 (InterProcess-Communication)</dc:title>
  <dc:creator>Nir Dweck</dc:creator>
  <cp:lastModifiedBy>nir dweck</cp:lastModifiedBy>
  <cp:revision>12</cp:revision>
  <dcterms:created xsi:type="dcterms:W3CDTF">2018-09-27T18:14:55Z</dcterms:created>
  <dcterms:modified xsi:type="dcterms:W3CDTF">2022-10-25T18:47:32Z</dcterms:modified>
</cp:coreProperties>
</file>