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2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5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8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4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83EA41-1474-46FA-9E19-8A725B8953E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32020B-3736-485F-A89D-AD7AD1CDA0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7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seudorandom_number_generator#:~:text=An%20early%20computer%2Dbased%20PRNG,seed%20for%20the%20next%20iteration.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igma machine - Wikipedia">
            <a:extLst>
              <a:ext uri="{FF2B5EF4-FFF2-40B4-BE49-F238E27FC236}">
                <a16:creationId xmlns:a16="http://schemas.microsoft.com/office/drawing/2014/main" id="{FE637C48-85D8-4D4B-8F72-F600D74CC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3" r="1" b="2457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8F1C2-943B-42B0-89B6-65600F490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Symmetric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9C24F-196A-4608-B9A1-F343C006B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2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FDF9-78E3-4749-8252-C83E544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הצפנה סימטרית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3962-2F68-4A61-86BB-932F23621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3" y="1845734"/>
            <a:ext cx="10813001" cy="44317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sz="2800" dirty="0"/>
              <a:t>ממשו את האלגוריתם של </a:t>
            </a:r>
            <a:r>
              <a:rPr lang="en-US" sz="2800" dirty="0"/>
              <a:t>Von Neumann</a:t>
            </a:r>
            <a:r>
              <a:rPr lang="he-IL" sz="2800" dirty="0"/>
              <a:t>.</a:t>
            </a:r>
          </a:p>
          <a:p>
            <a:pPr marL="0" indent="0" algn="r" rtl="1">
              <a:buNone/>
            </a:pPr>
            <a:r>
              <a:rPr lang="he-IL" sz="2800" dirty="0"/>
              <a:t>בחרו </a:t>
            </a:r>
            <a:r>
              <a:rPr lang="en-US" sz="2800" dirty="0"/>
              <a:t>seed</a:t>
            </a:r>
            <a:r>
              <a:rPr lang="he-IL" sz="2800" dirty="0"/>
              <a:t> שייתן לכם רצף של לפחות 10 מספרים שונים.</a:t>
            </a:r>
          </a:p>
          <a:p>
            <a:pPr marL="0" indent="0" algn="r" rtl="1">
              <a:buNone/>
            </a:pPr>
            <a:r>
              <a:rPr lang="he-IL" sz="2800" dirty="0"/>
              <a:t>כתבו פונקציה אשר תקבל הודעה באורך של 10 בתים ו </a:t>
            </a:r>
            <a:r>
              <a:rPr lang="en-US" sz="2800" dirty="0"/>
              <a:t>seed</a:t>
            </a:r>
            <a:r>
              <a:rPr lang="he-IL" sz="2800" dirty="0"/>
              <a:t> ותצפין את ההודעה בעזרת הצפנת </a:t>
            </a:r>
            <a:r>
              <a:rPr lang="en-US" sz="2800" dirty="0" err="1"/>
              <a:t>xor</a:t>
            </a:r>
            <a:r>
              <a:rPr lang="he-IL" sz="2800" dirty="0"/>
              <a:t> ו-</a:t>
            </a:r>
            <a:r>
              <a:rPr lang="en-US" sz="2800" dirty="0" err="1"/>
              <a:t>otp</a:t>
            </a:r>
            <a:r>
              <a:rPr lang="he-IL" sz="2800" dirty="0"/>
              <a:t> שנוצר ע"י האלגוריתם של </a:t>
            </a:r>
            <a:r>
              <a:rPr lang="en-US" sz="2800" dirty="0"/>
              <a:t>Von Neumann</a:t>
            </a:r>
            <a:r>
              <a:rPr lang="he-IL" sz="2800" dirty="0"/>
              <a:t>. </a:t>
            </a:r>
          </a:p>
          <a:p>
            <a:pPr marL="0" indent="0" algn="r" rtl="1">
              <a:buNone/>
            </a:pPr>
            <a:r>
              <a:rPr lang="he-IL" sz="2800" dirty="0"/>
              <a:t>כתבו פונקציית </a:t>
            </a:r>
            <a:r>
              <a:rPr lang="en-US" sz="2800" dirty="0"/>
              <a:t>main</a:t>
            </a:r>
            <a:r>
              <a:rPr lang="he-IL" sz="2800" dirty="0"/>
              <a:t> אשר תזמן את הפונקציה אשר כתבתם עם הודעה באורך של 10 תווים ו-</a:t>
            </a:r>
            <a:r>
              <a:rPr lang="en-US" sz="2800" dirty="0"/>
              <a:t>seed</a:t>
            </a:r>
            <a:r>
              <a:rPr lang="he-IL" sz="2800" dirty="0"/>
              <a:t>. שימרו את התוצאה במשתנה </a:t>
            </a:r>
            <a:r>
              <a:rPr lang="en-US" sz="2800" dirty="0"/>
              <a:t>cipher</a:t>
            </a:r>
            <a:r>
              <a:rPr lang="he-IL" sz="2800" dirty="0"/>
              <a:t>.</a:t>
            </a:r>
          </a:p>
          <a:p>
            <a:pPr marL="0" indent="0" algn="r" rtl="1">
              <a:buNone/>
            </a:pPr>
            <a:r>
              <a:rPr lang="he-IL" sz="2800" dirty="0"/>
              <a:t>זמנו את הפונקציה אשר כתבתם עם ה</a:t>
            </a:r>
            <a:r>
              <a:rPr lang="en-US" sz="2800" dirty="0"/>
              <a:t>cipher</a:t>
            </a:r>
            <a:r>
              <a:rPr lang="he-IL" sz="2800" dirty="0"/>
              <a:t> וה-</a:t>
            </a:r>
            <a:r>
              <a:rPr lang="en-US" sz="2800" dirty="0"/>
              <a:t>seed</a:t>
            </a:r>
            <a:r>
              <a:rPr lang="he-IL" sz="2800" dirty="0"/>
              <a:t>. השוו את התוצאה להודעה המקורית.</a:t>
            </a:r>
          </a:p>
          <a:p>
            <a:pPr marL="0" indent="0" algn="r" rtl="1">
              <a:buNone/>
            </a:pPr>
            <a:r>
              <a:rPr lang="he-IL" sz="2800" dirty="0"/>
              <a:t>עבור כל מספר שיצא לכם באלגוריתם של </a:t>
            </a:r>
            <a:r>
              <a:rPr lang="en-US" sz="2800" dirty="0"/>
              <a:t>Von Neumann</a:t>
            </a:r>
            <a:r>
              <a:rPr lang="he-IL" sz="2800" dirty="0"/>
              <a:t> השתמשו במספר </a:t>
            </a:r>
            <a:r>
              <a:rPr lang="en-US" sz="2800" dirty="0"/>
              <a:t>mod 256</a:t>
            </a:r>
            <a:r>
              <a:rPr lang="he-IL" sz="2800" dirty="0"/>
              <a:t>.</a:t>
            </a:r>
          </a:p>
          <a:p>
            <a:pPr marL="0" indent="0" algn="r" rtl="1">
              <a:buNone/>
            </a:pPr>
            <a:r>
              <a:rPr lang="he-IL" sz="2800" dirty="0"/>
              <a:t>הניחו שההודעה מכילה אך ורק תווים </a:t>
            </a:r>
            <a:r>
              <a:rPr lang="en-US" sz="2800" dirty="0"/>
              <a:t>ascii</a:t>
            </a:r>
            <a:r>
              <a:rPr lang="he-IL" sz="2800" dirty="0"/>
              <a:t>.</a:t>
            </a:r>
          </a:p>
          <a:p>
            <a:pPr marL="0" indent="0" algn="r" rtl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740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atrix Code Wallpaper GIFs | Tenor">
            <a:extLst>
              <a:ext uri="{FF2B5EF4-FFF2-40B4-BE49-F238E27FC236}">
                <a16:creationId xmlns:a16="http://schemas.microsoft.com/office/drawing/2014/main" id="{21FAECFC-5C65-406F-8908-57A74A0A86E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26" y="9177"/>
            <a:ext cx="11787973" cy="68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00B12-A46D-4FA6-BD58-C4E960B5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b="1" dirty="0">
                <a:solidFill>
                  <a:srgbClr val="FF0000"/>
                </a:solidFill>
              </a:rPr>
              <a:t>סיכום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449B-3D4E-4E5F-81FD-4D9AAE38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הצפנה סימטרית משתמשת באותו מפתח להצפנה ולפיענוח.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ישנם שני סוגי </a:t>
            </a:r>
            <a:r>
              <a:rPr lang="he-IL" sz="3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הצפנות</a:t>
            </a:r>
            <a:r>
              <a:rPr lang="he-IL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הצפנת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יש לייצר סידרה של מספרים רנדומליים.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אין לחזור על אותו מפתח פעמיים – גודל המפתח כגודל ההודעה.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הצפנת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</a:t>
            </a:r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מצפינה כל פעם בלוק של בתים בעזרת אותו מפתח.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ההצפנה הנפוצה ביותר היום הינה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AES</a:t>
            </a:r>
            <a:r>
              <a:rPr lang="he-IL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AA70-732F-4EAA-8821-8C545E20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למה צריך הצפנה?</a:t>
            </a:r>
            <a:endParaRPr lang="en-US" dirty="0"/>
          </a:p>
        </p:txBody>
      </p:sp>
      <p:pic>
        <p:nvPicPr>
          <p:cNvPr id="1028" name="Picture 4" descr="Index of /~michael/kr1999/7-security">
            <a:extLst>
              <a:ext uri="{FF2B5EF4-FFF2-40B4-BE49-F238E27FC236}">
                <a16:creationId xmlns:a16="http://schemas.microsoft.com/office/drawing/2014/main" id="{98F798DC-D023-4754-9475-DA20F2B4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0" y="1810392"/>
            <a:ext cx="4876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thentication">
            <a:extLst>
              <a:ext uri="{FF2B5EF4-FFF2-40B4-BE49-F238E27FC236}">
                <a16:creationId xmlns:a16="http://schemas.microsoft.com/office/drawing/2014/main" id="{9FBD823E-D6B2-43F9-B281-DF7EAE610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83" y="4093224"/>
            <a:ext cx="6341905" cy="19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664D06-1190-445E-AB4F-08D6CD802B33}"/>
              </a:ext>
            </a:extLst>
          </p:cNvPr>
          <p:cNvSpPr txBox="1"/>
          <p:nvPr/>
        </p:nvSpPr>
        <p:spPr>
          <a:xfrm>
            <a:off x="5621158" y="2330517"/>
            <a:ext cx="229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dirty="0"/>
              <a:t>מניעת האזנה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4CCDF-97CE-4591-A2EC-0D6B01A1B330}"/>
              </a:ext>
            </a:extLst>
          </p:cNvPr>
          <p:cNvSpPr txBox="1"/>
          <p:nvPr/>
        </p:nvSpPr>
        <p:spPr>
          <a:xfrm>
            <a:off x="1833416" y="4462212"/>
            <a:ext cx="2552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dirty="0"/>
              <a:t>מניעת התחזות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97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0027-A21D-43AD-B5BC-0B2746EC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הצפנה סימטרית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52E2-2316-4533-A947-AC33E9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כפי שראינו בכל הצפנים אשר תרגלנו, ישנו מפתח הצפנה הידוע גם למצפין וגם למפענח.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נוכחנו לדעת שעל מנת לפענח את ההודעה, המפענח צריך את המפתח.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האלגוריתם זהה הן להצפנה והן לפיענוח.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הצפנה בה אותו מפתח משמש הן להצפנה והן לפיענוח, נקראת הצפנה סימטרית.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77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4F7F-FB9D-40BA-A8D4-666E0BBB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מספרים רנדומליים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21A2-555D-4FBE-B580-B8E9BFA8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6872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TRNG</a:t>
            </a:r>
            <a:r>
              <a:rPr lang="he-IL" sz="2800" dirty="0"/>
              <a:t> – </a:t>
            </a:r>
            <a:r>
              <a:rPr lang="en-US" sz="2800" dirty="0"/>
              <a:t>True Random Generator</a:t>
            </a:r>
            <a:r>
              <a:rPr lang="he-IL" sz="2800" dirty="0"/>
              <a:t> – יצירת מספרים רנדומליים אמיתיים – פעולה מאד מסובכת ומאד יקרה.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PRNG</a:t>
            </a:r>
            <a:r>
              <a:rPr lang="he-IL" sz="2800" dirty="0"/>
              <a:t> – </a:t>
            </a:r>
            <a:r>
              <a:rPr lang="en-US" sz="2800" dirty="0"/>
              <a:t>Pseudo Random Generator</a:t>
            </a:r>
            <a:r>
              <a:rPr lang="he-IL" sz="2800" dirty="0"/>
              <a:t> – יצירת רצף מספרים דמוי רנדומלי.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Random</a:t>
            </a:r>
            <a:r>
              <a:rPr lang="he-IL" sz="2400" dirty="0"/>
              <a:t> של </a:t>
            </a:r>
            <a:r>
              <a:rPr lang="en-US" sz="2400" dirty="0"/>
              <a:t>C#</a:t>
            </a:r>
            <a:r>
              <a:rPr lang="he-IL" sz="2400" dirty="0"/>
              <a:t>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מתחילים מ-</a:t>
            </a:r>
            <a:r>
              <a:rPr lang="en-US" sz="1800" dirty="0"/>
              <a:t>seed</a:t>
            </a:r>
            <a:r>
              <a:rPr lang="he-IL" sz="1800" dirty="0"/>
              <a:t>. </a:t>
            </a:r>
            <a:endParaRPr lang="en-US" sz="18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i+1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double.Parse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(“1103515245” +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“12345”) % 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31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04004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C362-A675-42B7-A5AD-8A544513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מספרים רנדומליים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E7DA-42BB-4F68-9C08-FE53525A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CSPRNG</a:t>
            </a:r>
            <a:r>
              <a:rPr lang="he-IL" sz="2800" dirty="0"/>
              <a:t> – </a:t>
            </a:r>
            <a:r>
              <a:rPr lang="en-US" sz="2800" dirty="0"/>
              <a:t>Crypto Secure Pseudo Random Generator</a:t>
            </a:r>
            <a:r>
              <a:rPr lang="he-IL" sz="2800" dirty="0"/>
              <a:t> – יצירת רצף מספרים דמוי רנדומלי בטוח שאינו ניתן לחיזוי.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2400" dirty="0"/>
              <a:t>אלגוריתם ליצירת מספרים </a:t>
            </a:r>
            <a:r>
              <a:rPr lang="he-IL" sz="2400" dirty="0" err="1"/>
              <a:t>פסאודו</a:t>
            </a:r>
            <a:r>
              <a:rPr lang="he-IL" sz="2400" dirty="0"/>
              <a:t> רנדומליים יהיה בטוח (ניתן לשימוש בקריפטוגרפיה) רק במידה שכאשר ידוע לתוקף חלק מהמספרים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1,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…..,S</a:t>
            </a:r>
            <a:r>
              <a:rPr lang="en-US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he-IL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/>
              <a:t>הוא לא יוכל לנחש את המספר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he-IL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הגדרה – "צופן יהיה בטוח באופן בלתי תלוי (או בטוח תיאורטית)" אם לא ניתן לשבור אותו אפילו באמצעות כוח עיבוד בלתי מוגבל.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661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FAE-1D0C-4054-A03E-EFE8EE88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519B-93AB-4FA4-8119-31584BD1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OTP</a:t>
            </a:r>
            <a:r>
              <a:rPr lang="he-IL" sz="2800" dirty="0"/>
              <a:t> – </a:t>
            </a:r>
            <a:r>
              <a:rPr lang="en-US" sz="2800" dirty="0"/>
              <a:t>One Time Pad</a:t>
            </a:r>
            <a:r>
              <a:rPr lang="he-IL" sz="2800" dirty="0"/>
              <a:t> – יצירת רצף של ביטים – אשר בעזרתו נצפין את ההודעה.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בהצפנת </a:t>
            </a:r>
            <a:r>
              <a:rPr lang="en-US" sz="2800" dirty="0"/>
              <a:t>stream</a:t>
            </a:r>
            <a:r>
              <a:rPr lang="he-IL" sz="2800" dirty="0"/>
              <a:t> – כל בית בהודעה המקורית יוצפן בעזרת בית אחר.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להתחיל את המפתח ב-</a:t>
            </a:r>
            <a:r>
              <a:rPr lang="en-US" sz="2800" dirty="0"/>
              <a:t>seed</a:t>
            </a:r>
            <a:r>
              <a:rPr lang="he-IL" sz="2800" dirty="0"/>
              <a:t> וממנו נייצר </a:t>
            </a:r>
            <a:r>
              <a:rPr lang="en-US" sz="2800" dirty="0"/>
              <a:t>OTP</a:t>
            </a:r>
            <a:r>
              <a:rPr lang="he-IL" sz="2800" dirty="0"/>
              <a:t> של מספרים רנדומליים.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דוגמה לייצור </a:t>
            </a:r>
            <a:r>
              <a:rPr lang="en-US" sz="2800" dirty="0"/>
              <a:t>OTP</a:t>
            </a:r>
            <a:r>
              <a:rPr lang="he-IL" sz="2800" dirty="0"/>
              <a:t> רנדומלי הינו בעזרת </a:t>
            </a:r>
            <a:r>
              <a:rPr lang="en-US" sz="2800" dirty="0"/>
              <a:t>middle square</a:t>
            </a:r>
            <a:r>
              <a:rPr lang="he-IL" sz="2800" dirty="0"/>
              <a:t> שמצא </a:t>
            </a:r>
            <a:r>
              <a:rPr lang="en-US" sz="2800" dirty="0">
                <a:hlinkClick r:id="rId2"/>
              </a:rPr>
              <a:t>John Von Neumann</a:t>
            </a:r>
            <a:r>
              <a:rPr lang="he-IL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11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DA87-A976-4760-8655-C59A63B7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הצפנה סימטרית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6B1AD-3C78-44DE-B26C-6F104BF7C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901" y="1845734"/>
                <a:ext cx="11065268" cy="4023360"/>
              </a:xfrm>
            </p:spPr>
            <p:txBody>
              <a:bodyPr>
                <a:noAutofit/>
              </a:bodyPr>
              <a:lstStyle/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800" dirty="0"/>
                  <a:t>הצפנה סימטרית נפוצה הינה הצפנת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⊕</m:t>
                    </m:r>
                  </m:oMath>
                </a14:m>
                <a:r>
                  <a:rPr lang="he-IL" sz="2800" dirty="0"/>
                  <a:t> </a:t>
                </a:r>
                <a:r>
                  <a:rPr lang="en-US" sz="2800" dirty="0" err="1"/>
                  <a:t>xor</a:t>
                </a:r>
                <a:r>
                  <a:rPr lang="he-IL" sz="2800" dirty="0"/>
                  <a:t> (נסו לחשוב למה דווקא </a:t>
                </a:r>
                <a:r>
                  <a:rPr lang="en-US" sz="2800" dirty="0" err="1"/>
                  <a:t>xor</a:t>
                </a:r>
                <a:r>
                  <a:rPr lang="he-IL" sz="2800" dirty="0"/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800" dirty="0"/>
                  <a:t>נראה את המתמטיקה:</a:t>
                </a:r>
              </a:p>
              <a:p>
                <a:pPr marL="0" indent="0" algn="l">
                  <a:buNone/>
                </a:pPr>
                <a:r>
                  <a:rPr lang="en-US" sz="2800" dirty="0"/>
                  <a:t>m – message</a:t>
                </a:r>
                <a:br>
                  <a:rPr lang="en-US" sz="2800" dirty="0"/>
                </a:br>
                <a:r>
                  <a:rPr lang="en-US" sz="2800" dirty="0"/>
                  <a:t>K – key</a:t>
                </a:r>
                <a:br>
                  <a:rPr lang="en-US" sz="2800" dirty="0"/>
                </a:br>
                <a:r>
                  <a:rPr lang="en-US" sz="2800" dirty="0"/>
                  <a:t>C – cipher</a:t>
                </a:r>
                <a:br>
                  <a:rPr lang="en-US" sz="2800" dirty="0"/>
                </a:br>
                <a:r>
                  <a:rPr lang="en-US" sz="2800" dirty="0"/>
                  <a:t>S – size (256)</a:t>
                </a: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⊕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%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⊕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) %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 = (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⊕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%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⊕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) %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 =(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 ⊕ 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 ⊕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) ) %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 =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 %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  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6B1AD-3C78-44DE-B26C-6F104BF7C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901" y="1845734"/>
                <a:ext cx="11065268" cy="4023360"/>
              </a:xfrm>
              <a:blipFill>
                <a:blip r:embed="rId2"/>
                <a:stretch>
                  <a:fillRect l="-1983" t="-3030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96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0EF2-B2CC-4F5B-9006-5B7023AB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בעיות בהצפנה סימטרית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5A276-73B6-4125-B5FB-215ECE86A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976253"/>
              </a:xfrm>
            </p:spPr>
            <p:txBody>
              <a:bodyPr>
                <a:normAutofit/>
              </a:bodyPr>
              <a:lstStyle/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800" dirty="0"/>
                  <a:t>רבים מהפרוטוקולים מתחילים עם תחילית ידועה (כגון </a:t>
                </a:r>
                <a:r>
                  <a:rPr lang="en-US" sz="2800" dirty="0"/>
                  <a:t>GET/POST</a:t>
                </a:r>
                <a:r>
                  <a:rPr lang="he-IL" sz="2800" dirty="0"/>
                  <a:t> ב- </a:t>
                </a:r>
                <a:r>
                  <a:rPr lang="en-US" sz="2800" dirty="0"/>
                  <a:t>HTTP</a:t>
                </a:r>
                <a:r>
                  <a:rPr lang="he-IL" sz="2800" dirty="0"/>
                  <a:t>).</a:t>
                </a:r>
              </a:p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800" dirty="0"/>
                  <a:t>נראה מה זה עושה לצופן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⊕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) %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 = (</m:t>
                      </m:r>
                      <m:d>
                        <m:d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⊕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) %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 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 %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5A276-73B6-4125-B5FB-215ECE86A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976253"/>
              </a:xfrm>
              <a:blipFill>
                <a:blip r:embed="rId2"/>
                <a:stretch>
                  <a:fillRect t="-6173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8A9792C-CB6C-4739-A330-9C76A6765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3930361"/>
                <a:ext cx="10058400" cy="197625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800" dirty="0"/>
                  <a:t>מה יקרה אם נצפין פעמיים עם אותו מפתח?</a:t>
                </a:r>
              </a:p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800" dirty="0"/>
                  <a:t>נראה מה זה עושה לצופן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⊕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 %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 %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800" dirty="0"/>
                  <a:t>מאחר ו-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2800" dirty="0"/>
                  <a:t>ו-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2800" dirty="0"/>
                  <a:t>הן הודעות טקסט, ניתן בנקל למצוא אותם (כפי שעשינו עם </a:t>
                </a:r>
                <a:r>
                  <a:rPr lang="he-IL" sz="2800" dirty="0" err="1"/>
                  <a:t>ויז'ינר</a:t>
                </a:r>
                <a:r>
                  <a:rPr lang="he-IL" sz="2800" dirty="0"/>
                  <a:t>).</a:t>
                </a:r>
                <a:endParaRPr lang="en-US" sz="28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8A9792C-CB6C-4739-A330-9C76A6765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930361"/>
                <a:ext cx="10058400" cy="1976253"/>
              </a:xfrm>
              <a:prstGeom prst="rect">
                <a:avLst/>
              </a:prstGeom>
              <a:blipFill>
                <a:blip r:embed="rId3"/>
                <a:stretch>
                  <a:fillRect t="-8951" r="-1879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88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7B8E-3D08-479F-AE07-CFA1FC56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הצפנת בלוק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852E-5967-4CB4-94F3-FBD332F0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180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כפי שראינו הצפנת </a:t>
            </a:r>
            <a:r>
              <a:rPr lang="en-US" sz="2800" dirty="0"/>
              <a:t>stream</a:t>
            </a:r>
            <a:r>
              <a:rPr lang="he-IL" sz="2800" dirty="0"/>
              <a:t> יכולה להיות יעילה רק אם גודל המפתח יהיה כגודל ההודעה.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בהצפנת </a:t>
            </a:r>
            <a:r>
              <a:rPr lang="en-US" sz="2800" dirty="0"/>
              <a:t>block</a:t>
            </a:r>
            <a:r>
              <a:rPr lang="he-IL" sz="2800" dirty="0"/>
              <a:t> אנו מצפינים בכל פעם בלוק של מידע.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ההצפנה משתמשת באלגוריתם לא לינארי על מנת שלא יהיה ניתן לגלות את המפתח למרות ששני בלוקים מוצפנים עם אותו מפתח.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ההצפנה הנפוצה ביותר הינה </a:t>
            </a:r>
            <a:r>
              <a:rPr lang="en-US" sz="2800" dirty="0"/>
              <a:t>AES(Advanced Encryption Standard)</a:t>
            </a:r>
            <a:r>
              <a:rPr lang="he-IL" sz="2800" dirty="0"/>
              <a:t> אשר החליפה את </a:t>
            </a:r>
            <a:r>
              <a:rPr lang="en-US" sz="2800" dirty="0"/>
              <a:t>DES</a:t>
            </a:r>
            <a:r>
              <a:rPr lang="he-IL" sz="2800" dirty="0"/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ההצפנה יכולה לעבוד בלוקים של 128, 192 או 256 ביטים.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ההצפנה מבוססת על בניית מטריצות של </a:t>
            </a:r>
            <a:r>
              <a:rPr lang="en-US" sz="2400" dirty="0"/>
              <a:t>4X4</a:t>
            </a:r>
            <a:r>
              <a:rPr lang="he-IL" sz="2400" dirty="0"/>
              <a:t> ולאחר מכן ביצוע מספר פעולות מתמטיות במספר </a:t>
            </a:r>
            <a:r>
              <a:rPr lang="he-IL" sz="2400" dirty="0" err="1"/>
              <a:t>איטרציות</a:t>
            </a:r>
            <a:r>
              <a:rPr lang="he-IL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830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</TotalTime>
  <Words>676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Wingdings</vt:lpstr>
      <vt:lpstr>Retrospect</vt:lpstr>
      <vt:lpstr>Symmetric encryption</vt:lpstr>
      <vt:lpstr>למה צריך הצפנה?</vt:lpstr>
      <vt:lpstr>הצפנה סימטרית</vt:lpstr>
      <vt:lpstr>מספרים רנדומליים</vt:lpstr>
      <vt:lpstr>מספרים רנדומליים</vt:lpstr>
      <vt:lpstr>OTP</vt:lpstr>
      <vt:lpstr>הצפנה סימטרית</vt:lpstr>
      <vt:lpstr>בעיות בהצפנה סימטרית</vt:lpstr>
      <vt:lpstr>הצפנת בלוק</vt:lpstr>
      <vt:lpstr>תרגיל הצפנה סימטרית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encryption</dc:title>
  <dc:creator>nir dweck</dc:creator>
  <cp:lastModifiedBy>Nir Dweck</cp:lastModifiedBy>
  <cp:revision>11</cp:revision>
  <dcterms:created xsi:type="dcterms:W3CDTF">2021-10-04T14:10:52Z</dcterms:created>
  <dcterms:modified xsi:type="dcterms:W3CDTF">2022-09-07T19:10:35Z</dcterms:modified>
</cp:coreProperties>
</file>