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85" r:id="rId3"/>
    <p:sldId id="286" r:id="rId4"/>
    <p:sldId id="288" r:id="rId5"/>
    <p:sldId id="309" r:id="rId6"/>
    <p:sldId id="312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5" r:id="rId31"/>
    <p:sldId id="336" r:id="rId32"/>
    <p:sldId id="334" r:id="rId33"/>
    <p:sldId id="357" r:id="rId34"/>
    <p:sldId id="337" r:id="rId35"/>
    <p:sldId id="338" r:id="rId36"/>
    <p:sldId id="358" r:id="rId37"/>
    <p:sldId id="359" r:id="rId38"/>
    <p:sldId id="346" r:id="rId39"/>
    <p:sldId id="347" r:id="rId40"/>
    <p:sldId id="360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61" r:id="rId49"/>
    <p:sldId id="35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85"/>
            <p14:sldId id="286"/>
            <p14:sldId id="288"/>
            <p14:sldId id="309"/>
            <p14:sldId id="312"/>
            <p14:sldId id="310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57"/>
            <p14:sldId id="337"/>
            <p14:sldId id="338"/>
            <p14:sldId id="358"/>
            <p14:sldId id="359"/>
            <p14:sldId id="346"/>
            <p14:sldId id="347"/>
            <p14:sldId id="360"/>
            <p14:sldId id="349"/>
            <p14:sldId id="350"/>
            <p14:sldId id="351"/>
            <p14:sldId id="352"/>
            <p14:sldId id="353"/>
            <p14:sldId id="354"/>
            <p14:sldId id="355"/>
            <p14:sldId id="361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0" autoAdjust="0"/>
  </p:normalViewPr>
  <p:slideViewPr>
    <p:cSldViewPr>
      <p:cViewPr varScale="1">
        <p:scale>
          <a:sx n="98" d="100"/>
          <a:sy n="98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OOP – Object oriented Programing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קרדיט: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Instance (</a:t>
            </a:r>
            <a:r>
              <a:rPr lang="he-IL" dirty="0"/>
              <a:t>עצם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אובייקט הוא </a:t>
            </a:r>
            <a:r>
              <a:rPr lang="en-US" sz="2800" dirty="0"/>
              <a:t>instance</a:t>
            </a:r>
            <a:r>
              <a:rPr lang="he-IL" sz="2800" dirty="0"/>
              <a:t> (עצם) של המחלקה ממנה נוצר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לדוגמה: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עוגייה היא </a:t>
            </a:r>
            <a:r>
              <a:rPr lang="en-US" sz="2400" dirty="0"/>
              <a:t>instance</a:t>
            </a:r>
            <a:r>
              <a:rPr lang="he-IL" sz="2400" dirty="0"/>
              <a:t> של תבנית העוגיות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שבתאי הוא </a:t>
            </a:r>
            <a:r>
              <a:rPr lang="en-US" sz="2400" dirty="0"/>
              <a:t>instance</a:t>
            </a:r>
            <a:r>
              <a:rPr lang="he-IL" sz="2400" dirty="0"/>
              <a:t> של המחלקה </a:t>
            </a:r>
            <a:r>
              <a:rPr lang="en-US" sz="2400" dirty="0"/>
              <a:t>Planet</a:t>
            </a:r>
            <a:endParaRPr lang="he-IL" sz="2400" dirty="0"/>
          </a:p>
        </p:txBody>
      </p:sp>
      <p:pic>
        <p:nvPicPr>
          <p:cNvPr id="4" name="Picture 3" descr="https://66.media.tumblr.com/b3fcbb3675d1d5169a194c24d3c00f47/tumblr_n08wsh2dOi1rjiu2eo1_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05064"/>
            <a:ext cx="3543300" cy="235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363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כתיבת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/>
              <a:t>אנחנו מפעילים מגדל פיקוח וצריכים למנוע התנגשויות מטוסים. אבל כל הטייסים השתגעו וטסים בכיוונים אקראיים... משימתנו לעקוב אחרי המיקום של כל המטוסים</a:t>
            </a:r>
          </a:p>
          <a:p>
            <a:pPr algn="r" rtl="1"/>
            <a:endParaRPr lang="en-US" sz="3200" dirty="0"/>
          </a:p>
        </p:txBody>
      </p:sp>
      <p:pic>
        <p:nvPicPr>
          <p:cNvPr id="4" name="Picture 3" descr="http://media.salon.com/2015/05/airplane_autopil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3999761" cy="26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1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הגדרת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ניצור </a:t>
            </a:r>
            <a:r>
              <a:rPr lang="en-US" sz="2800" dirty="0"/>
              <a:t>class</a:t>
            </a:r>
            <a:r>
              <a:rPr lang="he-IL" sz="2800" dirty="0"/>
              <a:t> בשם </a:t>
            </a:r>
            <a:r>
              <a:rPr lang="en-US" sz="2800" dirty="0" err="1"/>
              <a:t>CrazyPlane</a:t>
            </a:r>
            <a:r>
              <a:rPr lang="he-IL" sz="2800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46" y="2960664"/>
            <a:ext cx="45837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80" y="4619414"/>
            <a:ext cx="3129612" cy="21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הסבר מלבני מעוגל 6"/>
          <p:cNvSpPr/>
          <p:nvPr/>
        </p:nvSpPr>
        <p:spPr>
          <a:xfrm flipH="1">
            <a:off x="541787" y="1647614"/>
            <a:ext cx="1981199" cy="873369"/>
          </a:xfrm>
          <a:prstGeom prst="wedgeRoundRectCallout">
            <a:avLst>
              <a:gd name="adj1" fmla="val -24838"/>
              <a:gd name="adj2" fmla="val 86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מקובל ששם ה-</a:t>
            </a:r>
            <a:r>
              <a:rPr lang="en-US" dirty="0"/>
              <a:t>class</a:t>
            </a:r>
            <a:r>
              <a:rPr lang="he-IL" dirty="0"/>
              <a:t> יתחיל באות גדולה</a:t>
            </a:r>
            <a:endParaRPr lang="en-US" dirty="0"/>
          </a:p>
        </p:txBody>
      </p:sp>
      <p:sp>
        <p:nvSpPr>
          <p:cNvPr id="7" name="הסבר מלבני מעוגל 8"/>
          <p:cNvSpPr/>
          <p:nvPr/>
        </p:nvSpPr>
        <p:spPr>
          <a:xfrm flipH="1">
            <a:off x="1151387" y="5305214"/>
            <a:ext cx="1981199" cy="1143000"/>
          </a:xfrm>
          <a:prstGeom prst="wedgeRoundRectCallout">
            <a:avLst>
              <a:gd name="adj1" fmla="val -23744"/>
              <a:gd name="adj2" fmla="val -97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/>
              <a:t>x, y</a:t>
            </a:r>
            <a:r>
              <a:rPr lang="he-IL" dirty="0"/>
              <a:t>- </a:t>
            </a:r>
            <a:r>
              <a:rPr lang="en-US" dirty="0"/>
              <a:t>data attributes</a:t>
            </a:r>
            <a:r>
              <a:rPr lang="he-IL" dirty="0"/>
              <a:t> של ה-</a:t>
            </a:r>
            <a:r>
              <a:rPr lang="en-US" dirty="0"/>
              <a:t>class</a:t>
            </a:r>
          </a:p>
        </p:txBody>
      </p:sp>
      <p:sp>
        <p:nvSpPr>
          <p:cNvPr id="8" name="הסבר מלבני מעוגל 9"/>
          <p:cNvSpPr/>
          <p:nvPr/>
        </p:nvSpPr>
        <p:spPr>
          <a:xfrm flipH="1">
            <a:off x="4427984" y="2943014"/>
            <a:ext cx="2133601" cy="609600"/>
          </a:xfrm>
          <a:prstGeom prst="wedgeRoundRectCallout">
            <a:avLst>
              <a:gd name="adj1" fmla="val 95140"/>
              <a:gd name="adj2" fmla="val 82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מיד נסביר מה זה </a:t>
            </a:r>
            <a:r>
              <a:rPr lang="en-US" dirty="0"/>
              <a:t>__init__</a:t>
            </a:r>
          </a:p>
        </p:txBody>
      </p:sp>
      <p:sp>
        <p:nvSpPr>
          <p:cNvPr id="9" name="הסבר מלבני מעוגל 10"/>
          <p:cNvSpPr/>
          <p:nvPr/>
        </p:nvSpPr>
        <p:spPr>
          <a:xfrm flipH="1">
            <a:off x="5037587" y="3933614"/>
            <a:ext cx="1981199" cy="512885"/>
          </a:xfrm>
          <a:prstGeom prst="wedgeRoundRectCallout">
            <a:avLst>
              <a:gd name="adj1" fmla="val 68529"/>
              <a:gd name="adj2" fmla="val -493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מיד נסביר מה זה </a:t>
            </a:r>
            <a:r>
              <a:rPr lang="en-US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35344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המתודה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המתודה </a:t>
            </a:r>
            <a:r>
              <a:rPr lang="en-US" sz="2800" dirty="0"/>
              <a:t>__</a:t>
            </a:r>
            <a:r>
              <a:rPr lang="en-US" sz="2800" dirty="0" err="1"/>
              <a:t>init</a:t>
            </a:r>
            <a:r>
              <a:rPr lang="en-US" sz="2800" dirty="0"/>
              <a:t>__</a:t>
            </a:r>
            <a:r>
              <a:rPr lang="he-IL" sz="2800" dirty="0"/>
              <a:t> רצה אוטומטית בכל פעם שנוצר </a:t>
            </a:r>
            <a:r>
              <a:rPr lang="en-US" sz="2800" dirty="0"/>
              <a:t>instance</a:t>
            </a:r>
            <a:r>
              <a:rPr lang="he-IL" sz="2800" dirty="0"/>
              <a:t> של </a:t>
            </a:r>
            <a:r>
              <a:rPr lang="en-US" sz="2800" dirty="0" err="1"/>
              <a:t>CrazyPlane</a:t>
            </a:r>
            <a:r>
              <a:rPr lang="he-IL" sz="2800" dirty="0"/>
              <a:t> בזיכרון המחשב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בתוכה נהוג לשים אתחול של ה-</a:t>
            </a:r>
            <a:r>
              <a:rPr lang="en-US" sz="2800" dirty="0"/>
              <a:t>data attributes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בשפת </a:t>
            </a:r>
            <a:r>
              <a:rPr lang="en-US" sz="2800" dirty="0"/>
              <a:t>python</a:t>
            </a:r>
            <a:r>
              <a:rPr lang="he-IL" sz="2800" dirty="0"/>
              <a:t> ידועה בשם </a:t>
            </a:r>
            <a:r>
              <a:rPr lang="en-US" sz="2800" dirty="0"/>
              <a:t>initializer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באופן כללי בעולם ה-</a:t>
            </a:r>
            <a:r>
              <a:rPr lang="en-US" sz="2400" dirty="0"/>
              <a:t>OOP</a:t>
            </a:r>
            <a:r>
              <a:rPr lang="he-IL" sz="2400" dirty="0"/>
              <a:t>: </a:t>
            </a:r>
            <a:r>
              <a:rPr lang="en-US" sz="2400" dirty="0"/>
              <a:t>constructor</a:t>
            </a:r>
            <a:r>
              <a:rPr lang="he-IL" sz="2400" dirty="0"/>
              <a:t>, בנאי, פעולה בונה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041" y="4574501"/>
            <a:ext cx="498763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42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איך </a:t>
            </a:r>
            <a:r>
              <a:rPr lang="en-US" sz="2400" dirty="0"/>
              <a:t>python</a:t>
            </a:r>
            <a:r>
              <a:rPr lang="he-IL" sz="2400" dirty="0"/>
              <a:t> יודע על איזה אובייקט להפעיל את המתודה?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הרי יכולים להיות הרבה </a:t>
            </a:r>
            <a:r>
              <a:rPr lang="en-US" sz="2000" dirty="0"/>
              <a:t>instances</a:t>
            </a:r>
            <a:r>
              <a:rPr lang="he-IL" sz="2000" dirty="0"/>
              <a:t> של אותו </a:t>
            </a:r>
            <a:r>
              <a:rPr lang="en-US" sz="2000" dirty="0"/>
              <a:t>class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תשובה: </a:t>
            </a:r>
            <a:r>
              <a:rPr lang="en-US" sz="2400" dirty="0"/>
              <a:t>self</a:t>
            </a:r>
            <a:r>
              <a:rPr lang="he-IL" sz="2400" dirty="0"/>
              <a:t> מצביע על האובייקט שעליו המתודה פועלת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לכן מוסיפים למתודות את הפרמטר </a:t>
            </a:r>
            <a:r>
              <a:rPr lang="en-US" sz="2400" dirty="0"/>
              <a:t>self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://adnanthetraveller.com/wp-content/uploads/2013/04/self-refle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84" y="3789040"/>
            <a:ext cx="3486150" cy="26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2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CrazyPlane</a:t>
            </a:r>
            <a:r>
              <a:rPr lang="he-IL" dirty="0"/>
              <a:t> - הוספת מתודות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המתודה </a:t>
            </a:r>
            <a:r>
              <a:rPr lang="en-US" sz="2800" dirty="0" err="1"/>
              <a:t>update_position</a:t>
            </a:r>
            <a:r>
              <a:rPr lang="he-IL" sz="2800" dirty="0"/>
              <a:t> משנה את קואורדינטות המטוס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נדרש </a:t>
            </a:r>
            <a:r>
              <a:rPr lang="en-US" sz="2400" dirty="0"/>
              <a:t>import random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המתודה </a:t>
            </a:r>
            <a:r>
              <a:rPr lang="en-US" sz="2800" dirty="0" err="1"/>
              <a:t>get_position</a:t>
            </a:r>
            <a:r>
              <a:rPr lang="he-IL" sz="2800" dirty="0"/>
              <a:t> מאפשרת לקרוא את מיקום המטוס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801" y="4149080"/>
            <a:ext cx="689411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047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CrazyPlane</a:t>
            </a:r>
            <a:r>
              <a:rPr lang="he-IL" dirty="0"/>
              <a:t> - הוספת מתודות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9563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הקוד הבא יוצר אובייקט בשם </a:t>
            </a:r>
            <a:r>
              <a:rPr lang="en-US" dirty="0"/>
              <a:t>plane1</a:t>
            </a:r>
            <a:r>
              <a:rPr lang="he-IL" dirty="0"/>
              <a:t> ומשתמש בו: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חישבו- מה יהיה ערכם של </a:t>
            </a:r>
            <a:r>
              <a:rPr lang="en-US" sz="2400" dirty="0"/>
              <a:t>x, y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יצרנו אובייקט </a:t>
            </a:r>
            <a:r>
              <a:rPr lang="en-US" sz="2000" dirty="0"/>
              <a:t>plane1</a:t>
            </a:r>
            <a:r>
              <a:rPr lang="he-IL" sz="2000" dirty="0"/>
              <a:t> שהוא </a:t>
            </a:r>
            <a:r>
              <a:rPr lang="en-US" sz="2000" dirty="0"/>
              <a:t>instance</a:t>
            </a:r>
            <a:r>
              <a:rPr lang="he-IL" sz="2000" dirty="0"/>
              <a:t> של </a:t>
            </a:r>
            <a:r>
              <a:rPr lang="en-US" sz="2000" dirty="0" err="1"/>
              <a:t>CrazyPlane</a:t>
            </a: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מתודת ה-</a:t>
            </a:r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</a:t>
            </a:r>
            <a:r>
              <a:rPr lang="he-IL" sz="2000" dirty="0"/>
              <a:t> של </a:t>
            </a:r>
            <a:r>
              <a:rPr lang="en-US" sz="2000" dirty="0" err="1"/>
              <a:t>CrazyPlane</a:t>
            </a:r>
            <a:r>
              <a:rPr lang="he-IL" sz="2000" dirty="0"/>
              <a:t> מופעלת אוטומטית ויוצרת משתנים </a:t>
            </a:r>
            <a:r>
              <a:rPr lang="en-US" sz="2000" dirty="0"/>
              <a:t>plane1.x, plane1.y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מתודת </a:t>
            </a:r>
            <a:r>
              <a:rPr lang="en-US" sz="2000" dirty="0" err="1"/>
              <a:t>get_position</a:t>
            </a:r>
            <a:r>
              <a:rPr lang="he-IL" sz="2000" dirty="0"/>
              <a:t> שפועלת על האובייקט </a:t>
            </a:r>
            <a:r>
              <a:rPr lang="en-US" sz="2000" dirty="0"/>
              <a:t>plane1</a:t>
            </a:r>
            <a:r>
              <a:rPr lang="he-IL" sz="2000" dirty="0"/>
              <a:t> מחזירה </a:t>
            </a:r>
            <a:r>
              <a:rPr lang="en-US" sz="2000" dirty="0"/>
              <a:t>tuple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האם שינוי ב </a:t>
            </a:r>
            <a:r>
              <a:rPr lang="en-US" dirty="0"/>
              <a:t>x</a:t>
            </a:r>
            <a:r>
              <a:rPr lang="he-IL" dirty="0"/>
              <a:t> ו </a:t>
            </a:r>
            <a:r>
              <a:rPr lang="en-US" dirty="0"/>
              <a:t>y</a:t>
            </a:r>
            <a:r>
              <a:rPr lang="he-IL" dirty="0"/>
              <a:t> יביא לשינוי מצב ה </a:t>
            </a:r>
            <a:r>
              <a:rPr lang="en-US" dirty="0"/>
              <a:t>instance</a:t>
            </a:r>
            <a:r>
              <a:rPr lang="he-IL" dirty="0"/>
              <a:t>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לא, ה </a:t>
            </a:r>
            <a:r>
              <a:rPr lang="en-US" dirty="0"/>
              <a:t>x</a:t>
            </a:r>
            <a:r>
              <a:rPr lang="he-IL" dirty="0"/>
              <a:t> ו </a:t>
            </a:r>
            <a:r>
              <a:rPr lang="en-US" dirty="0"/>
              <a:t>y</a:t>
            </a:r>
            <a:r>
              <a:rPr lang="he-IL" dirty="0"/>
              <a:t> הם לא אותו </a:t>
            </a:r>
            <a:r>
              <a:rPr lang="en-US" dirty="0"/>
              <a:t>instances</a:t>
            </a:r>
            <a:r>
              <a:rPr lang="he-IL" dirty="0"/>
              <a:t> כמו </a:t>
            </a:r>
            <a:r>
              <a:rPr lang="en-US" dirty="0"/>
              <a:t>plane1.x</a:t>
            </a:r>
            <a:r>
              <a:rPr lang="he-IL" dirty="0"/>
              <a:t> ו </a:t>
            </a:r>
            <a:r>
              <a:rPr lang="en-US" dirty="0"/>
              <a:t>plane1.y</a:t>
            </a:r>
            <a:r>
              <a:rPr lang="he-IL" dirty="0"/>
              <a:t>, ה </a:t>
            </a:r>
            <a:r>
              <a:rPr lang="en-US" dirty="0"/>
              <a:t>id()</a:t>
            </a:r>
            <a:r>
              <a:rPr lang="he-IL" dirty="0"/>
              <a:t> שלהם שונה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974" y="2204864"/>
            <a:ext cx="7437786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70C0"/>
                </a:solidFill>
              </a:rPr>
              <a:t>plane1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CrazyPlane</a:t>
            </a:r>
            <a:r>
              <a:rPr lang="en-US" dirty="0"/>
              <a:t>()</a:t>
            </a:r>
          </a:p>
          <a:p>
            <a:r>
              <a:rPr lang="en-US" dirty="0"/>
              <a:t>    x, y = </a:t>
            </a:r>
            <a:r>
              <a:rPr lang="en-US" b="1" dirty="0">
                <a:solidFill>
                  <a:srgbClr val="0070C0"/>
                </a:solidFill>
              </a:rPr>
              <a:t>plane1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get_position</a:t>
            </a:r>
            <a:r>
              <a:rPr lang="en-US" dirty="0"/>
              <a:t>()</a:t>
            </a:r>
          </a:p>
          <a:p>
            <a:r>
              <a:rPr lang="en-US" dirty="0"/>
              <a:t>    print('Coordinates of plane1: %d, %d' % (x, y))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בניית </a:t>
            </a:r>
            <a:r>
              <a:rPr lang="en-US" dirty="0"/>
              <a:t>class</a:t>
            </a:r>
            <a:r>
              <a:rPr lang="he-IL" dirty="0"/>
              <a:t> משופר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844824"/>
            <a:ext cx="4154800" cy="402336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800" dirty="0"/>
              <a:t>כעת נלמד לבנות </a:t>
            </a:r>
            <a:r>
              <a:rPr lang="en-US" sz="2800" dirty="0"/>
              <a:t>class</a:t>
            </a:r>
            <a:r>
              <a:rPr lang="he-IL" sz="2800" dirty="0"/>
              <a:t> משופר:</a:t>
            </a:r>
          </a:p>
          <a:p>
            <a:pPr lvl="1" algn="r" rtl="1"/>
            <a:r>
              <a:rPr lang="he-IL" sz="2400" dirty="0"/>
              <a:t>ניצור משתנים "מוסתרים"</a:t>
            </a:r>
          </a:p>
          <a:p>
            <a:pPr lvl="1" algn="r" rtl="1"/>
            <a:r>
              <a:rPr lang="he-IL" sz="2400" dirty="0"/>
              <a:t>נהפוך את ה-</a:t>
            </a:r>
            <a:r>
              <a:rPr lang="en-US" sz="2400" dirty="0"/>
              <a:t>class</a:t>
            </a:r>
            <a:r>
              <a:rPr lang="he-IL" sz="2400" dirty="0"/>
              <a:t> למודול שניתן לייבא עם </a:t>
            </a:r>
            <a:r>
              <a:rPr lang="en-US" sz="2400" dirty="0"/>
              <a:t>import</a:t>
            </a:r>
            <a:endParaRPr lang="he-IL" sz="2400" dirty="0"/>
          </a:p>
          <a:p>
            <a:pPr lvl="1" algn="r" rtl="1"/>
            <a:r>
              <a:rPr lang="he-IL" sz="2400" dirty="0"/>
              <a:t>נלמד לקבוע ערכים התחלתיים לאובייקט חדש ב-</a:t>
            </a:r>
            <a:r>
              <a:rPr lang="en-US" sz="2400" dirty="0"/>
              <a:t>class</a:t>
            </a:r>
            <a:endParaRPr lang="he-IL" sz="2400" dirty="0"/>
          </a:p>
          <a:p>
            <a:pPr lvl="1" algn="r" rtl="1"/>
            <a:r>
              <a:rPr lang="he-IL" sz="2400" dirty="0"/>
              <a:t>ניצור פקודת הדפסה מיוחדת ל-</a:t>
            </a:r>
            <a:r>
              <a:rPr lang="en-US" sz="2400" dirty="0"/>
              <a:t>class</a:t>
            </a:r>
            <a:r>
              <a:rPr lang="he-IL" sz="2400" dirty="0"/>
              <a:t> שלנו</a:t>
            </a:r>
          </a:p>
          <a:p>
            <a:pPr lvl="1" algn="r" rtl="1"/>
            <a:r>
              <a:rPr lang="he-IL" sz="2400" dirty="0"/>
              <a:t>ניצור מתודות </a:t>
            </a:r>
            <a:r>
              <a:rPr lang="en-US" sz="2400" dirty="0"/>
              <a:t>accessor</a:t>
            </a:r>
            <a:r>
              <a:rPr lang="he-IL" sz="2400" dirty="0"/>
              <a:t> ו-</a:t>
            </a:r>
            <a:r>
              <a:rPr lang="en-US" sz="2400" dirty="0" err="1"/>
              <a:t>mutator</a:t>
            </a:r>
            <a:endParaRPr lang="he-IL" sz="2400" dirty="0"/>
          </a:p>
          <a:p>
            <a:pPr algn="r" rtl="1"/>
            <a:endParaRPr lang="en-US" sz="2800" dirty="0"/>
          </a:p>
        </p:txBody>
      </p:sp>
      <p:pic>
        <p:nvPicPr>
          <p:cNvPr id="4" name="Picture 3" descr="http://2.bp.blogspot.com/-Xz8Lk29HxjQ/T3dV4eDd5EI/AAAAAAAAAVE/Gn2jy8flZvk/s1600/wizard+to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90" y="2060848"/>
            <a:ext cx="4038600" cy="2784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99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האם אפשר "לחטוף" מטוס?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קטע הקוד הבא דורס את נתוני המיקום של המטוס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בעולם </a:t>
            </a:r>
            <a:r>
              <a:rPr lang="he-IL" sz="2400" dirty="0" err="1"/>
              <a:t>האמיתי</a:t>
            </a:r>
            <a:r>
              <a:rPr lang="he-IL" sz="2400" dirty="0"/>
              <a:t>, התוצאה עלולה להיות התנגשות קטלנית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://i.dailymail.co.uk/i/pix/2015/02/19/25D5F5A600000578-2960450-image-a-174_14243660724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053" y="4319032"/>
            <a:ext cx="3063611" cy="19812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610750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0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"הסתרה" של משתנים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אז איך אפשר למנוע טעויות שיגרמו להתנגשות מטוסים?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"נסתיר" את המשתנים בעזרת תחילית </a:t>
            </a:r>
            <a:r>
              <a:rPr lang="en-US" sz="2800" dirty="0"/>
              <a:t>__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__x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__y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 descr="http://www.researchadministrationdigest.com/wp-content/uploads/2013/08/magician.png?4dc2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6960" y="4093840"/>
            <a:ext cx="2246913" cy="204787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446393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04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4704"/>
            <a:ext cx="8924171" cy="53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/>
              <a:t>"הסתרה" של משתנים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כעת </a:t>
            </a:r>
            <a:r>
              <a:rPr lang="en-US" sz="2400" dirty="0"/>
              <a:t>x</a:t>
            </a:r>
            <a:r>
              <a:rPr lang="he-IL" sz="2400" dirty="0"/>
              <a:t> ו-</a:t>
            </a:r>
            <a:r>
              <a:rPr lang="en-US" sz="2400" dirty="0"/>
              <a:t>y</a:t>
            </a:r>
            <a:r>
              <a:rPr lang="he-IL" sz="2400" dirty="0"/>
              <a:t> נסתרים* ממי שכותבים קוד שמשתמש ב-</a:t>
            </a:r>
            <a:r>
              <a:rPr lang="en-US" sz="2400" dirty="0"/>
              <a:t>class</a:t>
            </a:r>
            <a:r>
              <a:rPr lang="he-IL" sz="2400" dirty="0"/>
              <a:t> שלנו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לפני: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אחרי: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29" y="4681117"/>
            <a:ext cx="665205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229" y="2420888"/>
            <a:ext cx="6324600" cy="148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287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גישה למשתנים מוסתרים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בשפות עיליות ישנו מושג </a:t>
            </a:r>
            <a:r>
              <a:rPr lang="en-US" sz="2800" dirty="0"/>
              <a:t>private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משתנים או מתודות שאי אפשר לגשת אליהם מחוץ ל-</a:t>
            </a:r>
            <a:r>
              <a:rPr lang="en-US" sz="2400" dirty="0"/>
              <a:t>class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 err="1"/>
              <a:t>פייתון</a:t>
            </a:r>
            <a:r>
              <a:rPr lang="he-IL" sz="2800" dirty="0"/>
              <a:t> שפה מיוחדת: יש דרך גישה נסתרת...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351" y="3356992"/>
            <a:ext cx="2057941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203947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529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גישה למשתנים מוסתרים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יקרה כשנבצע </a:t>
            </a:r>
            <a:r>
              <a:rPr lang="en-US" sz="2400" dirty="0" err="1"/>
              <a:t>dir</a:t>
            </a:r>
            <a:r>
              <a:rPr lang="he-IL" sz="2400" dirty="0"/>
              <a:t> על אובייקט </a:t>
            </a:r>
            <a:r>
              <a:rPr lang="en-US" sz="2400" dirty="0" err="1"/>
              <a:t>crazy_plane</a:t>
            </a:r>
            <a:r>
              <a:rPr lang="he-IL" sz="24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ועל כן קטע הקוד הבא ישנה את מיקום המטוס: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76872"/>
            <a:ext cx="3965065" cy="67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10833806" cy="324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34" y="4242258"/>
            <a:ext cx="4602250" cy="698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33" y="5373216"/>
            <a:ext cx="4492723" cy="4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Accessor,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845734"/>
            <a:ext cx="8568952" cy="4607602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tx1"/>
                </a:solidFill>
              </a:rPr>
              <a:t>אז איך ניגשים למשתנים של אובייקט?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המתכנת צריך לדאוג למתודות מתאימות*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Accessor</a:t>
            </a:r>
            <a:r>
              <a:rPr lang="he-IL" sz="2800" dirty="0">
                <a:solidFill>
                  <a:schemeClr val="tx1"/>
                </a:solidFill>
              </a:rPr>
              <a:t>- מתודה שמאפשרת קריאה</a:t>
            </a:r>
            <a:endParaRPr lang="he-IL" sz="3200" dirty="0">
              <a:solidFill>
                <a:schemeClr val="tx1"/>
              </a:solidFill>
            </a:endParaRP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נהוג שהשם מתחיל ב-</a:t>
            </a:r>
            <a:r>
              <a:rPr lang="en-US" sz="2400" dirty="0">
                <a:solidFill>
                  <a:schemeClr val="tx1"/>
                </a:solidFill>
              </a:rPr>
              <a:t>“get”</a:t>
            </a:r>
            <a:endParaRPr lang="he-IL" sz="2400" dirty="0">
              <a:solidFill>
                <a:schemeClr val="tx1"/>
              </a:solidFill>
            </a:endParaRP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דוגמה: המתודה </a:t>
            </a:r>
            <a:r>
              <a:rPr lang="en-US" sz="2400" dirty="0" err="1">
                <a:solidFill>
                  <a:schemeClr val="tx1"/>
                </a:solidFill>
              </a:rPr>
              <a:t>get_position</a:t>
            </a:r>
            <a:r>
              <a:rPr lang="he-IL" sz="2400" dirty="0">
                <a:solidFill>
                  <a:schemeClr val="tx1"/>
                </a:solidFill>
              </a:rPr>
              <a:t>, מאפשרת קריאת המיקום</a:t>
            </a:r>
          </a:p>
          <a:p>
            <a:pPr marL="443484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000" dirty="0" err="1">
                <a:solidFill>
                  <a:schemeClr val="tx1"/>
                </a:solidFill>
              </a:rPr>
              <a:t>Mutator</a:t>
            </a:r>
            <a:r>
              <a:rPr lang="he-IL" sz="3000" dirty="0">
                <a:solidFill>
                  <a:schemeClr val="tx1"/>
                </a:solidFill>
              </a:rPr>
              <a:t>- מתודה שמאפשרת שינוי</a:t>
            </a:r>
            <a:endParaRPr lang="he-IL" sz="2800" dirty="0">
              <a:solidFill>
                <a:schemeClr val="tx1"/>
              </a:solidFill>
            </a:endParaRP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נהוג שהשם מתחיל ב-</a:t>
            </a:r>
            <a:r>
              <a:rPr lang="en-US" sz="2400" dirty="0">
                <a:solidFill>
                  <a:schemeClr val="tx1"/>
                </a:solidFill>
              </a:rPr>
              <a:t>“set”</a:t>
            </a: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e-IL" sz="2400" dirty="0">
                <a:solidFill>
                  <a:schemeClr val="tx1"/>
                </a:solidFill>
              </a:rPr>
              <a:t>אפשר לממש מתודה בשם </a:t>
            </a:r>
            <a:r>
              <a:rPr lang="en-US" sz="2400" dirty="0" err="1">
                <a:solidFill>
                  <a:schemeClr val="tx1"/>
                </a:solidFill>
              </a:rPr>
              <a:t>set_position</a:t>
            </a:r>
            <a:r>
              <a:rPr lang="he-IL" sz="2400" dirty="0">
                <a:solidFill>
                  <a:schemeClr val="tx1"/>
                </a:solidFill>
              </a:rPr>
              <a:t> שמשנה את המיקום</a:t>
            </a:r>
          </a:p>
          <a:p>
            <a:pPr marL="736092" lvl="1" indent="-342900" algn="r" rtl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he-IL" sz="2400" dirty="0">
              <a:solidFill>
                <a:schemeClr val="tx1"/>
              </a:solidFill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tx1"/>
                </a:solidFill>
              </a:rPr>
              <a:t> זה אופציונלי, כלומר אפשר גם להשאיר את המשתנים בתור </a:t>
            </a:r>
            <a:r>
              <a:rPr lang="en-US" sz="2400" dirty="0">
                <a:solidFill>
                  <a:schemeClr val="tx1"/>
                </a:solidFill>
              </a:rPr>
              <a:t>public</a:t>
            </a:r>
            <a:r>
              <a:rPr lang="he-IL" sz="2400" dirty="0">
                <a:solidFill>
                  <a:schemeClr val="tx1"/>
                </a:solidFill>
              </a:rPr>
              <a:t>, אבל שימוש במתודות אלו מונע "דריסות" לא רצויות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https://popularkinetics.files.wordpress.com/2011/01/laurel-and-hardy-meet-santa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646" y="1737360"/>
            <a:ext cx="3017473" cy="1881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458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יצירת מודולים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845734"/>
            <a:ext cx="4226808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נוכל לשמור את ה-</a:t>
            </a:r>
            <a:r>
              <a:rPr lang="en-US" dirty="0"/>
              <a:t>class</a:t>
            </a:r>
            <a:r>
              <a:rPr lang="he-IL" dirty="0"/>
              <a:t> שכתבנו בקובץ נפרד (מודול)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שם הקובץ (לדוגמה) </a:t>
            </a:r>
            <a:r>
              <a:rPr lang="en-US" dirty="0"/>
              <a:t>crazy_plane.py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" y="1825835"/>
            <a:ext cx="4000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כדי להשתמש במודול, נבצע לו </a:t>
            </a:r>
            <a:r>
              <a:rPr lang="en-US" sz="2800" dirty="0"/>
              <a:t>import</a:t>
            </a:r>
            <a:r>
              <a:rPr lang="he-IL" sz="2800" dirty="0"/>
              <a:t> בקובץ הראשי-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66484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proba2.balkanskytrade.com/wp-content/uploads/2016/02/977772211i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937109"/>
            <a:ext cx="1792166" cy="148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95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המשך - </a:t>
            </a:r>
            <a:r>
              <a:rPr lang="en-US" dirty="0"/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לעשות </a:t>
            </a:r>
            <a:r>
              <a:rPr lang="en-US" sz="2800" dirty="0"/>
              <a:t>import</a:t>
            </a:r>
            <a:r>
              <a:rPr lang="he-IL" sz="2800" dirty="0"/>
              <a:t> למודול בדרכים נוספות: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לייבא את ה-</a:t>
            </a:r>
            <a:r>
              <a:rPr lang="en-US" sz="2400" dirty="0"/>
              <a:t>class</a:t>
            </a:r>
            <a:r>
              <a:rPr lang="he-IL" sz="2400" dirty="0"/>
              <a:t> שאנחנו רוצים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לייבא את כל ה-</a:t>
            </a:r>
            <a:r>
              <a:rPr lang="en-US" sz="2400" dirty="0"/>
              <a:t>classes</a:t>
            </a:r>
            <a:r>
              <a:rPr lang="he-IL" sz="2400" dirty="0"/>
              <a:t> שבקובץ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כעת נוכל לכתוב קוד מקוצר: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665" y="2801837"/>
            <a:ext cx="624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59" y="4133266"/>
            <a:ext cx="4600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קבוצה 9"/>
          <p:cNvGrpSpPr/>
          <p:nvPr/>
        </p:nvGrpSpPr>
        <p:grpSpPr>
          <a:xfrm>
            <a:off x="822959" y="5159896"/>
            <a:ext cx="6324600" cy="1219200"/>
            <a:chOff x="609600" y="5181600"/>
            <a:chExt cx="6324600" cy="1219200"/>
          </a:xfrm>
        </p:grpSpPr>
        <p:sp>
          <p:nvSpPr>
            <p:cNvPr id="7" name="הסבר מלבני מעוגל 7"/>
            <p:cNvSpPr/>
            <p:nvPr/>
          </p:nvSpPr>
          <p:spPr>
            <a:xfrm flipH="1">
              <a:off x="4495800" y="5486400"/>
              <a:ext cx="2438400" cy="914400"/>
            </a:xfrm>
            <a:prstGeom prst="wedgeRoundRectCallout">
              <a:avLst>
                <a:gd name="adj1" fmla="val 76253"/>
                <a:gd name="adj2" fmla="val -4900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שם ה-</a:t>
              </a:r>
              <a:r>
                <a:rPr lang="en-US" dirty="0"/>
                <a:t> class</a:t>
              </a:r>
              <a:r>
                <a:rPr lang="he-IL" dirty="0"/>
                <a:t>בלבד. אין צורך בשם המודול.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5181600"/>
              <a:ext cx="38195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691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אתחול של אובייקט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פתחנו שדה תעופה נוסף במיקום 5,5 וחלק מהמטוסים ממריאים ממנו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נאפשר ל-</a:t>
            </a:r>
            <a:r>
              <a:rPr lang="en-US" dirty="0" err="1"/>
              <a:t>CrazyPlane</a:t>
            </a:r>
            <a:r>
              <a:rPr lang="he-IL" dirty="0"/>
              <a:t> לקבל מיקום התחלתי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59" y="2836414"/>
            <a:ext cx="600649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jcfstrategy.com/wp-content/uploads/2015/05/Airport-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759" y="4055614"/>
            <a:ext cx="2911485" cy="1938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30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אתחול אובייקט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כשניצור אובייקט חדש נעביר לו את המיקום כפרמטר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https://cdn2.iconfinder.com/data/icons/location-3/128/Location-25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5592" y="4711080"/>
            <a:ext cx="1676400" cy="16764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5209782" cy="44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882280"/>
            <a:ext cx="2400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796680"/>
            <a:ext cx="7410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468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אתחול אובייקט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לפעמים נרצה שאובייקט יקבל ערך ברירת מחדל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הקוד הבא מכניס את ערכי ברירת המחדל אם לא הועבר פרמטר: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096" y="3501008"/>
            <a:ext cx="618229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49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תכנות פרוצדורלי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79512" y="1860870"/>
            <a:ext cx="7543801" cy="4880498"/>
          </a:xfrm>
        </p:spPr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dirty="0"/>
              <a:t>Void Main()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foo();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Void foo()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proc();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proc1();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proc()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call proc1();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Void proc1()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(“finally”);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dirty="0"/>
              <a:t>}</a:t>
            </a:r>
            <a:endParaRPr lang="he-IL" dirty="0"/>
          </a:p>
          <a:p>
            <a:endParaRPr lang="en-US" sz="700" dirty="0"/>
          </a:p>
        </p:txBody>
      </p:sp>
      <p:sp>
        <p:nvSpPr>
          <p:cNvPr id="21" name="Curved Left Arrow 7"/>
          <p:cNvSpPr/>
          <p:nvPr/>
        </p:nvSpPr>
        <p:spPr>
          <a:xfrm>
            <a:off x="2090107" y="2367707"/>
            <a:ext cx="468599" cy="701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Curved Left Arrow 8"/>
          <p:cNvSpPr/>
          <p:nvPr/>
        </p:nvSpPr>
        <p:spPr>
          <a:xfrm>
            <a:off x="2232724" y="3367343"/>
            <a:ext cx="651964" cy="11683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Curved Left Arrow 9"/>
          <p:cNvSpPr/>
          <p:nvPr/>
        </p:nvSpPr>
        <p:spPr>
          <a:xfrm>
            <a:off x="2324406" y="3645432"/>
            <a:ext cx="806805" cy="1871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4" name="Curved Left Arrow 10"/>
          <p:cNvSpPr/>
          <p:nvPr/>
        </p:nvSpPr>
        <p:spPr>
          <a:xfrm>
            <a:off x="2351258" y="4763380"/>
            <a:ext cx="440076" cy="7776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יצירת אובייקטים מרובים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אפשר ליצור מכל </a:t>
            </a:r>
            <a:r>
              <a:rPr lang="en-US" sz="2800" dirty="0"/>
              <a:t>class</a:t>
            </a:r>
            <a:r>
              <a:rPr lang="he-IL" sz="2800" dirty="0"/>
              <a:t> אובייקטים רבים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אובייקט חייב שם ייחודי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הקוד הבא יוצר 4 אובייקטים ומאתחל אותם: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734345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726" y="5016624"/>
            <a:ext cx="3086101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176" y="5127584"/>
            <a:ext cx="3128963" cy="113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941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לולאה על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נכניס את האובייקטים למבנה נתונים, כגון רשימה, וכך נוכל לבצע עליהם פעולות בלולאה: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http://i39.tinypic.com/292tv1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736" y="3919736"/>
            <a:ext cx="2401574" cy="239357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936" y="3614936"/>
            <a:ext cx="714375" cy="53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8536" y="3614936"/>
            <a:ext cx="623888" cy="5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38136" y="4453136"/>
            <a:ext cx="700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75936" y="4757936"/>
            <a:ext cx="6191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6F1C74-38B4-3D15-07DC-F366AEEC4CF1}"/>
              </a:ext>
            </a:extLst>
          </p:cNvPr>
          <p:cNvSpPr txBox="1"/>
          <p:nvPr/>
        </p:nvSpPr>
        <p:spPr>
          <a:xfrm>
            <a:off x="965608" y="2691606"/>
            <a:ext cx="4976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planes = [</a:t>
            </a:r>
            <a:r>
              <a:rPr lang="en-US" sz="2000" dirty="0" err="1"/>
              <a:t>elal</a:t>
            </a:r>
            <a:r>
              <a:rPr lang="en-US" sz="2000" dirty="0"/>
              <a:t>, americana, </a:t>
            </a:r>
            <a:r>
              <a:rPr lang="en-US" sz="2000" dirty="0" err="1"/>
              <a:t>british</a:t>
            </a:r>
            <a:r>
              <a:rPr lang="en-US" sz="2000" dirty="0"/>
              <a:t>, </a:t>
            </a:r>
            <a:r>
              <a:rPr lang="en-US" sz="2000" dirty="0" err="1"/>
              <a:t>lufthansa</a:t>
            </a:r>
            <a:r>
              <a:rPr lang="en-US" sz="2000" dirty="0"/>
              <a:t>]</a:t>
            </a:r>
          </a:p>
          <a:p>
            <a:r>
              <a:rPr lang="en-US" sz="2000" dirty="0"/>
              <a:t>for plane in planes:</a:t>
            </a:r>
          </a:p>
          <a:p>
            <a:r>
              <a:rPr lang="en-US" sz="2000" dirty="0"/>
              <a:t>	print(plane)</a:t>
            </a:r>
          </a:p>
        </p:txBody>
      </p:sp>
    </p:spTree>
    <p:extLst>
      <p:ext uri="{BB962C8B-B14F-4D97-AF65-F5344CB8AC3E}">
        <p14:creationId xmlns:p14="http://schemas.microsoft.com/office/powerpoint/2010/main" val="3730330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נלמד איך להדפיס בקלות מידע של אובייקט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נוסיף מתודת "קסם" </a:t>
            </a:r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</a:t>
            </a:r>
            <a:r>
              <a:rPr lang="he-IL" dirty="0"/>
              <a:t> ל-</a:t>
            </a:r>
            <a:r>
              <a:rPr lang="en-US" dirty="0"/>
              <a:t>class</a:t>
            </a:r>
            <a:r>
              <a:rPr lang="he-IL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נבצע בתוכנית </a:t>
            </a:r>
            <a:r>
              <a:rPr lang="en-US" dirty="0"/>
              <a:t>print</a:t>
            </a:r>
            <a:r>
              <a:rPr lang="he-IL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איזה פעולה מקבילה יש ב </a:t>
            </a:r>
            <a:r>
              <a:rPr lang="en-US" dirty="0"/>
              <a:t>C#</a:t>
            </a:r>
            <a:r>
              <a:rPr lang="he-IL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 err="1"/>
              <a:t>ToString</a:t>
            </a:r>
            <a:r>
              <a:rPr lang="en-US" dirty="0"/>
              <a:t>()</a:t>
            </a: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59" y="2708920"/>
            <a:ext cx="73056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F31E7-B74D-410D-CD3D-B3F0C9DD488A}"/>
              </a:ext>
            </a:extLst>
          </p:cNvPr>
          <p:cNvSpPr txBox="1"/>
          <p:nvPr/>
        </p:nvSpPr>
        <p:spPr>
          <a:xfrm>
            <a:off x="822959" y="4149080"/>
            <a:ext cx="49731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	plane1.update_position()</a:t>
            </a:r>
          </a:p>
          <a:p>
            <a:r>
              <a:rPr lang="en-US" dirty="0"/>
              <a:t>	x, y = plane1.get_position()</a:t>
            </a:r>
          </a:p>
          <a:p>
            <a:r>
              <a:rPr lang="en-US" dirty="0"/>
              <a:t>	print('Coordinates of plane1: %d, %d' % (x, y))</a:t>
            </a:r>
          </a:p>
        </p:txBody>
      </p:sp>
    </p:spTree>
    <p:extLst>
      <p:ext uri="{BB962C8B-B14F-4D97-AF65-F5344CB8AC3E}">
        <p14:creationId xmlns:p14="http://schemas.microsoft.com/office/powerpoint/2010/main" val="510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דומה מאד למתודה </a:t>
            </a:r>
            <a:r>
              <a:rPr lang="en-US" sz="3200" dirty="0"/>
              <a:t>__str__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תרגיל כיתה: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צרו את המחלקה </a:t>
            </a:r>
            <a:r>
              <a:rPr lang="en-US" sz="2800" dirty="0" err="1"/>
              <a:t>CrazyPlane</a:t>
            </a:r>
            <a:r>
              <a:rPr lang="he-IL" sz="2800" dirty="0"/>
              <a:t> ואת ה </a:t>
            </a:r>
            <a:r>
              <a:rPr lang="en-US" sz="2800" dirty="0"/>
              <a:t>Initializer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הוסיפו למחלקה מתודות </a:t>
            </a:r>
            <a:r>
              <a:rPr lang="en-US" sz="2800" dirty="0"/>
              <a:t>__str__</a:t>
            </a:r>
            <a:r>
              <a:rPr lang="he-IL" sz="2800" dirty="0"/>
              <a:t> ו-</a:t>
            </a:r>
            <a:r>
              <a:rPr lang="en-US" sz="2800" dirty="0"/>
              <a:t>__</a:t>
            </a:r>
            <a:r>
              <a:rPr lang="en-US" sz="2800" dirty="0" err="1"/>
              <a:t>repr</a:t>
            </a:r>
            <a:r>
              <a:rPr lang="en-US" sz="2800" dirty="0"/>
              <a:t>__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בתוך פונקציית ה-</a:t>
            </a:r>
            <a:r>
              <a:rPr lang="en-US" sz="2800" dirty="0"/>
              <a:t>main</a:t>
            </a:r>
            <a:r>
              <a:rPr lang="he-IL" sz="2800" dirty="0"/>
              <a:t>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 צרו אובייקט של </a:t>
            </a:r>
            <a:r>
              <a:rPr lang="en-US" sz="2000" dirty="0" err="1"/>
              <a:t>CrazyPlane</a:t>
            </a:r>
            <a:r>
              <a:rPr lang="he-IL" sz="2000" dirty="0"/>
              <a:t> והדפיסו אותו בעזרת </a:t>
            </a:r>
            <a:r>
              <a:rPr lang="en-US" sz="2000" dirty="0"/>
              <a:t>print</a:t>
            </a:r>
            <a:r>
              <a:rPr lang="he-IL" sz="2000" dirty="0"/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צרו </a:t>
            </a:r>
            <a:r>
              <a:rPr lang="en-US" sz="2000" dirty="0"/>
              <a:t>list</a:t>
            </a:r>
            <a:r>
              <a:rPr lang="he-IL" sz="2000" dirty="0"/>
              <a:t> של 5 אובייקטים מטיפוס </a:t>
            </a:r>
            <a:r>
              <a:rPr lang="en-US" sz="2000" dirty="0" err="1"/>
              <a:t>CrazyPlane</a:t>
            </a:r>
            <a:r>
              <a:rPr lang="he-IL" sz="2000" dirty="0"/>
              <a:t> והדפיסו את ה-</a:t>
            </a:r>
            <a:r>
              <a:rPr lang="en-US" sz="2000" dirty="0"/>
              <a:t>list</a:t>
            </a:r>
            <a:r>
              <a:rPr lang="he-IL" sz="2000" dirty="0"/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נסו למצוא מתי יש שימוש ב-</a:t>
            </a:r>
            <a:r>
              <a:rPr lang="en-US" sz="2000" dirty="0"/>
              <a:t>__str__</a:t>
            </a:r>
            <a:r>
              <a:rPr lang="he-IL" sz="2000" dirty="0"/>
              <a:t> ומתי יש שימוש ב-</a:t>
            </a:r>
            <a:r>
              <a:rPr lang="en-US" sz="2000" dirty="0"/>
              <a:t>__</a:t>
            </a:r>
            <a:r>
              <a:rPr lang="en-US" sz="2000" dirty="0" err="1"/>
              <a:t>repr</a:t>
            </a:r>
            <a:r>
              <a:rPr lang="en-US" sz="2000" dirty="0"/>
              <a:t>__</a:t>
            </a:r>
            <a:endParaRPr lang="he-IL" sz="2000" dirty="0"/>
          </a:p>
          <a:p>
            <a:pPr algn="r" rtl="1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1389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ירושה </a:t>
            </a:r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389695" cy="288032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לעיתים </a:t>
            </a:r>
            <a:r>
              <a:rPr lang="en-US" dirty="0"/>
              <a:t>class</a:t>
            </a:r>
            <a:r>
              <a:rPr lang="he-IL" dirty="0"/>
              <a:t> הוא סוג ספציפי של </a:t>
            </a:r>
            <a:r>
              <a:rPr lang="en-US" dirty="0"/>
              <a:t>class</a:t>
            </a:r>
            <a:r>
              <a:rPr lang="he-IL" dirty="0"/>
              <a:t> אחר: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כלב הוא יונק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קרוקודיל הוא זוחל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יונק הוא חיה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זוחל הוא חיה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נוכל ליצור </a:t>
            </a:r>
            <a:r>
              <a:rPr lang="en-US" dirty="0"/>
              <a:t>class</a:t>
            </a:r>
            <a:r>
              <a:rPr lang="he-IL" dirty="0"/>
              <a:t> שיש לו (מקבל בירושה) את כל התכונות של </a:t>
            </a:r>
            <a:r>
              <a:rPr lang="en-US" dirty="0"/>
              <a:t>class</a:t>
            </a:r>
            <a:r>
              <a:rPr lang="he-IL" dirty="0"/>
              <a:t> אחר ועוד תכונות מיוחדות לו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 descr="Image result for OOP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55963"/>
            <a:ext cx="5387873" cy="26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2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Subclass,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845734"/>
            <a:ext cx="4226808" cy="4023360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ה-</a:t>
            </a:r>
            <a:r>
              <a:rPr lang="en-US" sz="2800" dirty="0"/>
              <a:t>class</a:t>
            </a:r>
            <a:r>
              <a:rPr lang="he-IL" sz="2800" dirty="0"/>
              <a:t> היורש נקרא </a:t>
            </a:r>
            <a:r>
              <a:rPr lang="en-US" sz="2800" dirty="0"/>
              <a:t>subclass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ה-</a:t>
            </a:r>
            <a:r>
              <a:rPr lang="en-US" sz="2800" dirty="0"/>
              <a:t>class</a:t>
            </a:r>
            <a:r>
              <a:rPr lang="he-IL" sz="2800" dirty="0"/>
              <a:t> שיורשים ממנו נקרא </a:t>
            </a:r>
            <a:r>
              <a:rPr lang="en-US" sz="2800" dirty="0"/>
              <a:t>superclass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Teacher</a:t>
            </a:r>
            <a:r>
              <a:rPr lang="he-IL" sz="2800" dirty="0"/>
              <a:t> ו-</a:t>
            </a:r>
            <a:r>
              <a:rPr lang="en-US" sz="2800" dirty="0"/>
              <a:t>Student</a:t>
            </a:r>
            <a:r>
              <a:rPr lang="he-IL" sz="2800" dirty="0"/>
              <a:t> הם </a:t>
            </a:r>
            <a:r>
              <a:rPr lang="en-US" sz="2800" dirty="0"/>
              <a:t>subclasses</a:t>
            </a:r>
            <a:r>
              <a:rPr lang="he-IL" sz="2800" dirty="0"/>
              <a:t> של ה-</a:t>
            </a:r>
            <a:r>
              <a:rPr lang="en-US" sz="2800" dirty="0"/>
              <a:t>superclass</a:t>
            </a:r>
            <a:r>
              <a:rPr lang="he-IL" sz="2800" dirty="0"/>
              <a:t> </a:t>
            </a:r>
            <a:r>
              <a:rPr lang="en-US" sz="2800" dirty="0"/>
              <a:t>“Person”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Cat</a:t>
            </a:r>
            <a:r>
              <a:rPr lang="he-IL" sz="2800" dirty="0"/>
              <a:t> ו-</a:t>
            </a:r>
            <a:r>
              <a:rPr lang="en-US" sz="2800" dirty="0"/>
              <a:t>Dog</a:t>
            </a:r>
            <a:r>
              <a:rPr lang="he-IL" sz="2800" dirty="0"/>
              <a:t> הם </a:t>
            </a:r>
            <a:r>
              <a:rPr lang="en-US" sz="2800" dirty="0"/>
              <a:t>subclasses</a:t>
            </a:r>
            <a:r>
              <a:rPr lang="he-IL" sz="2800" dirty="0"/>
              <a:t> של ה-</a:t>
            </a:r>
            <a:r>
              <a:rPr lang="en-US" sz="2800" dirty="0"/>
              <a:t>superclass</a:t>
            </a:r>
            <a:r>
              <a:rPr lang="he-IL" sz="2800" dirty="0"/>
              <a:t> "</a:t>
            </a:r>
            <a:r>
              <a:rPr lang="en-US" sz="2800" dirty="0"/>
              <a:t>Animal</a:t>
            </a:r>
            <a:r>
              <a:rPr lang="he-IL" sz="2800" dirty="0"/>
              <a:t>"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4" name="קבוצה 16"/>
          <p:cNvGrpSpPr/>
          <p:nvPr/>
        </p:nvGrpSpPr>
        <p:grpSpPr>
          <a:xfrm>
            <a:off x="107504" y="4752818"/>
            <a:ext cx="4191000" cy="2102772"/>
            <a:chOff x="990600" y="4300567"/>
            <a:chExt cx="4191000" cy="2102772"/>
          </a:xfrm>
        </p:grpSpPr>
        <p:pic>
          <p:nvPicPr>
            <p:cNvPr id="11" name="Picture 10" descr="http://www.hscalumet.org/App_downloads/feral%20ca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5318913"/>
              <a:ext cx="1483360" cy="1084426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1160" y="5182290"/>
              <a:ext cx="2250440" cy="1221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מלבן 11"/>
            <p:cNvSpPr/>
            <p:nvPr/>
          </p:nvSpPr>
          <p:spPr>
            <a:xfrm>
              <a:off x="1828800" y="4300567"/>
              <a:ext cx="2057400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Animal</a:t>
              </a:r>
              <a:endParaRPr lang="he-IL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cxnSp>
          <p:nvCxnSpPr>
            <p:cNvPr id="14" name="מחבר ישר 18"/>
            <p:cNvCxnSpPr>
              <a:stCxn id="11" idx="0"/>
              <a:endCxn id="13" idx="2"/>
            </p:cNvCxnSpPr>
            <p:nvPr/>
          </p:nvCxnSpPr>
          <p:spPr>
            <a:xfrm flipV="1">
              <a:off x="1732280" y="4885342"/>
              <a:ext cx="1125220" cy="433571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21"/>
            <p:cNvCxnSpPr>
              <a:stCxn id="13" idx="2"/>
              <a:endCxn id="12" idx="0"/>
            </p:cNvCxnSpPr>
            <p:nvPr/>
          </p:nvCxnSpPr>
          <p:spPr>
            <a:xfrm>
              <a:off x="2857500" y="4885342"/>
              <a:ext cx="1198880" cy="296948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קבוצה 15"/>
          <p:cNvGrpSpPr/>
          <p:nvPr/>
        </p:nvGrpSpPr>
        <p:grpSpPr>
          <a:xfrm>
            <a:off x="35496" y="1809783"/>
            <a:ext cx="3179340" cy="2686462"/>
            <a:chOff x="990600" y="1214661"/>
            <a:chExt cx="3179340" cy="268646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9960"/>
              <a:ext cx="1121940" cy="168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219960"/>
              <a:ext cx="1182172" cy="167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מלבן 20"/>
            <p:cNvSpPr/>
            <p:nvPr/>
          </p:nvSpPr>
          <p:spPr>
            <a:xfrm>
              <a:off x="1536700" y="1214661"/>
              <a:ext cx="2057400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Person</a:t>
              </a:r>
              <a:endParaRPr lang="he-IL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cxnSp>
          <p:nvCxnSpPr>
            <p:cNvPr id="9" name="מחבר ישר 22"/>
            <p:cNvCxnSpPr>
              <a:stCxn id="7" idx="0"/>
              <a:endCxn id="8" idx="2"/>
            </p:cNvCxnSpPr>
            <p:nvPr/>
          </p:nvCxnSpPr>
          <p:spPr>
            <a:xfrm flipV="1">
              <a:off x="1581686" y="1799436"/>
              <a:ext cx="983714" cy="420524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23"/>
            <p:cNvCxnSpPr>
              <a:stCxn id="8" idx="2"/>
              <a:endCxn id="6" idx="0"/>
            </p:cNvCxnSpPr>
            <p:nvPr/>
          </p:nvCxnSpPr>
          <p:spPr>
            <a:xfrm>
              <a:off x="2565400" y="1799436"/>
              <a:ext cx="1043570" cy="420524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092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01AF-94CF-4C7B-BECD-07D5630A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JumboPlane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1E56-5886-4E6E-A49F-741D660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נגדיר את המחלקה </a:t>
            </a:r>
            <a:r>
              <a:rPr lang="en-US" dirty="0" err="1"/>
              <a:t>JumboPlane</a:t>
            </a:r>
            <a:r>
              <a:rPr lang="he-IL" dirty="0"/>
              <a:t> שתירש מ-</a:t>
            </a:r>
            <a:r>
              <a:rPr lang="en-US" dirty="0" err="1"/>
              <a:t>CrazyPlane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class </a:t>
            </a:r>
            <a:r>
              <a:rPr lang="en-US" dirty="0" err="1"/>
              <a:t>JumboPlane</a:t>
            </a:r>
            <a:r>
              <a:rPr lang="en-US" dirty="0"/>
              <a:t>(</a:t>
            </a:r>
            <a:r>
              <a:rPr lang="en-US" dirty="0" err="1"/>
              <a:t>CrazyPlane</a:t>
            </a:r>
            <a:r>
              <a:rPr lang="en-US" dirty="0"/>
              <a:t>):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נגדיר </a:t>
            </a:r>
            <a:r>
              <a:rPr lang="en-US" dirty="0"/>
              <a:t>initializer</a:t>
            </a:r>
            <a:r>
              <a:rPr lang="he-IL" dirty="0"/>
              <a:t> למחלקה </a:t>
            </a:r>
            <a:r>
              <a:rPr lang="en-US" dirty="0" err="1"/>
              <a:t>JumboPlane</a:t>
            </a:r>
            <a:r>
              <a:rPr lang="he-IL" dirty="0"/>
              <a:t> אשר יזמן את ה-</a:t>
            </a:r>
            <a:r>
              <a:rPr lang="en-US" dirty="0"/>
              <a:t>initializer</a:t>
            </a:r>
            <a:r>
              <a:rPr lang="he-IL" dirty="0"/>
              <a:t> של ה-</a:t>
            </a:r>
            <a:r>
              <a:rPr lang="en-US" dirty="0"/>
              <a:t>super class</a:t>
            </a:r>
            <a:r>
              <a:rPr lang="he-IL" dirty="0"/>
              <a:t>.</a:t>
            </a:r>
          </a:p>
          <a:p>
            <a:pPr marL="0" indent="0" algn="l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x=0, y=0):</a:t>
            </a:r>
          </a:p>
          <a:p>
            <a:pPr marL="0" indent="0" algn="l">
              <a:buNone/>
            </a:pPr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נוסיף תכונה של שם היצרן ל-</a:t>
            </a:r>
            <a:r>
              <a:rPr lang="en-US" dirty="0" err="1"/>
              <a:t>JumboPlane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x=0, y=0, man=’Boing’):</a:t>
            </a:r>
          </a:p>
          <a:p>
            <a:pPr marL="0" indent="0" algn="l">
              <a:buNone/>
            </a:pPr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r>
              <a:rPr lang="en-US" dirty="0"/>
              <a:t>		</a:t>
            </a:r>
            <a:r>
              <a:rPr lang="en-US" dirty="0" err="1"/>
              <a:t>self.manufacture</a:t>
            </a:r>
            <a:r>
              <a:rPr lang="en-US" dirty="0"/>
              <a:t> = man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74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D444-298D-4D62-ACEA-A4E0746D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JumboPlane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6783-5E2D-424D-A457-18F4137DA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כתבו את המחלקה </a:t>
            </a:r>
            <a:r>
              <a:rPr lang="en-US" sz="2800" dirty="0" err="1"/>
              <a:t>JumboPlane</a:t>
            </a:r>
            <a:r>
              <a:rPr lang="he-IL" sz="2800" dirty="0"/>
              <a:t> בקובץ נפרד.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הגדירו פונקציה </a:t>
            </a:r>
            <a:r>
              <a:rPr lang="en-US" sz="2800" dirty="0"/>
              <a:t>main</a:t>
            </a:r>
            <a:r>
              <a:rPr lang="he-IL" sz="2800" dirty="0"/>
              <a:t>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צרו אובייקט מטיפוס </a:t>
            </a:r>
            <a:r>
              <a:rPr lang="en-US" sz="2400" dirty="0" err="1"/>
              <a:t>JumboPlane</a:t>
            </a:r>
            <a:r>
              <a:rPr lang="he-IL" sz="2400" dirty="0"/>
              <a:t> והדפיסו אותו.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הודפס?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כדי שיודפס לנו התוכן המלא של </a:t>
            </a:r>
            <a:r>
              <a:rPr lang="en-US" sz="2600" dirty="0" err="1"/>
              <a:t>JumboPlane</a:t>
            </a:r>
            <a:r>
              <a:rPr lang="he-IL" sz="2600" dirty="0"/>
              <a:t> אנחנו צריכים לכתוב מתודה </a:t>
            </a:r>
            <a:r>
              <a:rPr lang="en-US" sz="2600" dirty="0"/>
              <a:t>__str__</a:t>
            </a:r>
            <a:r>
              <a:rPr lang="he-IL" sz="2600" dirty="0"/>
              <a:t> בתוך </a:t>
            </a:r>
            <a:r>
              <a:rPr lang="en-US" sz="2600" dirty="0" err="1"/>
              <a:t>JumboPlane</a:t>
            </a:r>
            <a:r>
              <a:rPr lang="he-IL" sz="2600" dirty="0"/>
              <a:t>. המתודה תזמן את </a:t>
            </a:r>
            <a:r>
              <a:rPr lang="en-US" sz="2600" dirty="0"/>
              <a:t>__str__</a:t>
            </a:r>
            <a:r>
              <a:rPr lang="he-IL" sz="2600" dirty="0"/>
              <a:t> של </a:t>
            </a:r>
            <a:r>
              <a:rPr lang="en-US" sz="2600" dirty="0" err="1"/>
              <a:t>CrazyPlane</a:t>
            </a:r>
            <a:r>
              <a:rPr lang="he-IL" sz="2600" dirty="0"/>
              <a:t>.</a:t>
            </a:r>
          </a:p>
          <a:p>
            <a:pPr marL="0" indent="0" algn="l">
              <a:buNone/>
            </a:pPr>
            <a:r>
              <a:rPr lang="en-US" sz="2600" dirty="0"/>
              <a:t>def __str__(self):</a:t>
            </a:r>
          </a:p>
          <a:p>
            <a:pPr marL="0" indent="0">
              <a:buNone/>
            </a:pPr>
            <a:r>
              <a:rPr lang="en-US" sz="2600" dirty="0"/>
              <a:t>    return </a:t>
            </a:r>
            <a:r>
              <a:rPr lang="en-US" sz="2800" dirty="0"/>
              <a:t>super().__</a:t>
            </a:r>
            <a:r>
              <a:rPr lang="en-US" sz="2600" dirty="0"/>
              <a:t>str__() + ‘,’ + </a:t>
            </a:r>
          </a:p>
          <a:p>
            <a:pPr marL="0" indent="0" algn="l">
              <a:buNone/>
            </a:pPr>
            <a:r>
              <a:rPr lang="en-US" sz="2600" dirty="0"/>
              <a:t>			self manufacture</a:t>
            </a:r>
          </a:p>
        </p:txBody>
      </p:sp>
    </p:spTree>
    <p:extLst>
      <p:ext uri="{BB962C8B-B14F-4D97-AF65-F5344CB8AC3E}">
        <p14:creationId xmlns:p14="http://schemas.microsoft.com/office/powerpoint/2010/main" val="26386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פולימורפיזם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02" y="1845734"/>
            <a:ext cx="4677858" cy="403153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פולימורפיזם היא היכולת של אובייקט ללבוש מספר צורות.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במקרה שלנו האובייקט הוא גם </a:t>
            </a:r>
            <a:r>
              <a:rPr lang="en-US" sz="2800" dirty="0" err="1"/>
              <a:t>CrazyPlane</a:t>
            </a:r>
            <a:r>
              <a:rPr lang="he-IL" sz="2800" dirty="0"/>
              <a:t> וגם </a:t>
            </a:r>
            <a:r>
              <a:rPr lang="en-US" sz="2800" dirty="0" err="1"/>
              <a:t>JumboPlane</a:t>
            </a:r>
            <a:r>
              <a:rPr lang="he-IL" sz="2800" dirty="0"/>
              <a:t>.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 descr="http://www2.sys-con.com/itsg/virtualcd/Java/archives/0508/barnabee/tit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76922"/>
            <a:ext cx="3581398" cy="358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8725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9157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נגדיר מתודה בשם </a:t>
            </a:r>
            <a:r>
              <a:rPr lang="en-US" sz="2800" dirty="0" err="1"/>
              <a:t>what_is_your_craziness</a:t>
            </a:r>
            <a:r>
              <a:rPr lang="en-US" sz="2800" dirty="0"/>
              <a:t>()</a:t>
            </a:r>
            <a:r>
              <a:rPr lang="he-IL" sz="2800" dirty="0"/>
              <a:t> בשתי המחלקות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במחלקה </a:t>
            </a:r>
            <a:r>
              <a:rPr lang="en-US" sz="2800" dirty="0" err="1"/>
              <a:t>CrazyPlane</a:t>
            </a:r>
            <a:r>
              <a:rPr lang="he-IL" sz="2800" dirty="0"/>
              <a:t>:</a:t>
            </a:r>
          </a:p>
          <a:p>
            <a:pPr marL="0" indent="0" algn="l">
              <a:buNone/>
            </a:pPr>
            <a:r>
              <a:rPr lang="en-US" sz="2800" dirty="0"/>
              <a:t>def </a:t>
            </a:r>
            <a:r>
              <a:rPr lang="en-US" sz="2800" dirty="0" err="1"/>
              <a:t>what_is_your_craziness</a:t>
            </a:r>
            <a:r>
              <a:rPr lang="en-US" sz="2800" dirty="0"/>
              <a:t>(self):</a:t>
            </a:r>
          </a:p>
          <a:p>
            <a:pPr marL="0" indent="0" algn="l">
              <a:buNone/>
            </a:pPr>
            <a:r>
              <a:rPr lang="en-US" sz="2800" dirty="0"/>
              <a:t>	return ‘I am a Crazy Plane’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במחלקה </a:t>
            </a:r>
            <a:r>
              <a:rPr lang="en-US" sz="2800" dirty="0" err="1"/>
              <a:t>JamboPlane</a:t>
            </a:r>
            <a:r>
              <a:rPr lang="he-IL" sz="2800" dirty="0"/>
              <a:t>:</a:t>
            </a:r>
          </a:p>
          <a:p>
            <a:pPr marL="0" indent="0" algn="l">
              <a:buNone/>
            </a:pPr>
            <a:r>
              <a:rPr lang="en-US" sz="2800" dirty="0"/>
              <a:t>def </a:t>
            </a:r>
            <a:r>
              <a:rPr lang="en-US" sz="2800" dirty="0" err="1"/>
              <a:t>what_is_your_craziness</a:t>
            </a:r>
            <a:r>
              <a:rPr lang="en-US" sz="2800" dirty="0"/>
              <a:t>(self):</a:t>
            </a:r>
          </a:p>
          <a:p>
            <a:pPr marL="0" indent="0" algn="l">
              <a:buNone/>
            </a:pPr>
            <a:r>
              <a:rPr lang="en-US" sz="2800" dirty="0"/>
              <a:t>	return ‘I am a Crazy Jumbo Plane’</a:t>
            </a:r>
          </a:p>
          <a:p>
            <a:pPr marL="0" indent="0" algn="l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78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קוד ספגטי</a:t>
            </a:r>
            <a:endParaRPr lang="en-US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5"/>
            <a:ext cx="4350140" cy="3960440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41" y="2174811"/>
            <a:ext cx="4930159" cy="33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47A2-ED10-4465-9519-003F7C1D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6DF1-3DF9-46A8-80F6-C9419112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הגדירו </a:t>
            </a:r>
            <a:r>
              <a:rPr lang="en-US" sz="2400" dirty="0"/>
              <a:t>list</a:t>
            </a:r>
            <a:r>
              <a:rPr lang="he-IL" sz="2400" dirty="0"/>
              <a:t> והכניסו לתא הראשון עצם מטיפוס </a:t>
            </a:r>
            <a:r>
              <a:rPr lang="en-US" sz="2400" dirty="0" err="1"/>
              <a:t>CrazyPlane</a:t>
            </a:r>
            <a:r>
              <a:rPr lang="he-IL" sz="2400" dirty="0"/>
              <a:t> ולתא השני עצם מטיפוס </a:t>
            </a:r>
            <a:r>
              <a:rPr lang="en-US" sz="2400" dirty="0" err="1"/>
              <a:t>JumboPlane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צרו לולאה על הרשימה וזמנו בתוכה את המתודה </a:t>
            </a:r>
            <a:r>
              <a:rPr lang="en-US" sz="2400" dirty="0" err="1"/>
              <a:t>what_is_your_craziness</a:t>
            </a:r>
            <a:r>
              <a:rPr lang="en-US" sz="2400" dirty="0"/>
              <a:t>()</a:t>
            </a:r>
            <a:r>
              <a:rPr lang="he-IL" sz="2400" dirty="0"/>
              <a:t> של כל איבר.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כאשר האובייקט הוא מטיפוס </a:t>
            </a:r>
            <a:r>
              <a:rPr lang="en-US" sz="2400" dirty="0" err="1"/>
              <a:t>JumboPlane</a:t>
            </a:r>
            <a:r>
              <a:rPr lang="he-IL" sz="2400" dirty="0"/>
              <a:t> במתודה </a:t>
            </a:r>
            <a:r>
              <a:rPr lang="en-US" sz="2400" dirty="0" err="1"/>
              <a:t>what_is_your_craziness</a:t>
            </a:r>
            <a:r>
              <a:rPr lang="en-US" sz="2400" dirty="0"/>
              <a:t>()</a:t>
            </a:r>
            <a:r>
              <a:rPr lang="he-IL" sz="2400" dirty="0"/>
              <a:t> שלו מבצעת </a:t>
            </a:r>
            <a:r>
              <a:rPr lang="en-US" sz="2400" dirty="0"/>
              <a:t>override</a:t>
            </a:r>
            <a:r>
              <a:rPr lang="he-IL" sz="2400" dirty="0"/>
              <a:t> למתודה המתאימה של המחלקה </a:t>
            </a:r>
            <a:r>
              <a:rPr lang="en-US" sz="2400" dirty="0" err="1"/>
              <a:t>CrazyPlane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כדי שמתודה תבצע </a:t>
            </a:r>
            <a:r>
              <a:rPr lang="en-US" sz="2400" dirty="0"/>
              <a:t>override</a:t>
            </a:r>
            <a:r>
              <a:rPr lang="he-IL" sz="2400" dirty="0"/>
              <a:t> החתימה שלה חייבת להיות זהה לחתימה של המתודה ב-</a:t>
            </a:r>
            <a:r>
              <a:rPr lang="en-US" sz="2400" dirty="0"/>
              <a:t>base class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האם השם </a:t>
            </a:r>
            <a:r>
              <a:rPr lang="en-US" sz="2400" dirty="0"/>
              <a:t>override</a:t>
            </a:r>
            <a:r>
              <a:rPr lang="he-IL" sz="2400" dirty="0"/>
              <a:t> מזכיר לכם משהו מ</a:t>
            </a:r>
            <a:r>
              <a:rPr lang="en-US" sz="2400" dirty="0"/>
              <a:t>C#</a:t>
            </a:r>
            <a:r>
              <a:rPr lang="he-IL" sz="2400" dirty="0"/>
              <a:t>?</a:t>
            </a:r>
          </a:p>
          <a:p>
            <a:pPr marL="201168" lvl="1" indent="0" algn="l">
              <a:buNone/>
            </a:pPr>
            <a:r>
              <a:rPr lang="en-US" sz="2200" dirty="0"/>
              <a:t>public override </a:t>
            </a:r>
            <a:r>
              <a:rPr lang="en-US" sz="2200" dirty="0" err="1"/>
              <a:t>ToString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66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845734"/>
            <a:ext cx="5234920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בבית הספר המעולה של נווה חמציצים נפתחה מגמת סייבר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אובייקט מסוג </a:t>
            </a:r>
            <a:r>
              <a:rPr lang="en-US" sz="2800" dirty="0" err="1"/>
              <a:t>CyberStudent</a:t>
            </a:r>
            <a:r>
              <a:rPr lang="he-IL" sz="2800" dirty="0"/>
              <a:t> הוא כמו </a:t>
            </a:r>
            <a:r>
              <a:rPr lang="en-US" sz="2800" dirty="0"/>
              <a:t>Student</a:t>
            </a:r>
            <a:r>
              <a:rPr lang="he-IL" sz="2800" dirty="0"/>
              <a:t> אך כולל גם: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ציון בסייבר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accessor</a:t>
            </a:r>
            <a:r>
              <a:rPr lang="he-IL" sz="2400" dirty="0"/>
              <a:t> ו-</a:t>
            </a:r>
            <a:r>
              <a:rPr lang="en-US" sz="2400" dirty="0" err="1"/>
              <a:t>mutator</a:t>
            </a:r>
            <a:r>
              <a:rPr lang="he-IL" sz="2400" dirty="0"/>
              <a:t> לציון הסייבר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40" y="4725144"/>
            <a:ext cx="84968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i.ytimg.com/vi/SSVphmPBiE0/hq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440" y="1831926"/>
            <a:ext cx="3124200" cy="2343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5815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isinstance</a:t>
            </a:r>
            <a:r>
              <a:rPr lang="he-IL" dirty="0"/>
              <a:t>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מנהל בית הספר מבקש שכל תלמיד שהציון שלו בסייבר גבוה מ-80 יקבל הודעת </a:t>
            </a:r>
            <a:r>
              <a:rPr lang="en-US" sz="2800" dirty="0"/>
              <a:t>Wow!”</a:t>
            </a:r>
            <a:r>
              <a:rPr lang="he-IL" sz="2800" dirty="0"/>
              <a:t>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b="1" u="sng" dirty="0"/>
              <a:t>כל</a:t>
            </a:r>
            <a:r>
              <a:rPr lang="he-IL" sz="2800" dirty="0"/>
              <a:t> התלמידים נמצאים ב-</a:t>
            </a:r>
            <a:r>
              <a:rPr lang="en-US" sz="2800" dirty="0"/>
              <a:t>list</a:t>
            </a:r>
            <a:r>
              <a:rPr lang="he-IL" sz="2800" dirty="0"/>
              <a:t> שנקרא </a:t>
            </a:r>
            <a:r>
              <a:rPr lang="en-US" sz="2800" dirty="0"/>
              <a:t>students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האם הקוד הבא יעבוד היטב?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... ל-</a:t>
            </a:r>
            <a:r>
              <a:rPr lang="en-US" sz="2800" dirty="0"/>
              <a:t>Student</a:t>
            </a:r>
            <a:r>
              <a:rPr lang="he-IL" sz="2800" dirty="0"/>
              <a:t> אין מתודה </a:t>
            </a:r>
            <a:r>
              <a:rPr lang="en-US" sz="2800" dirty="0" err="1"/>
              <a:t>get_cyber_grade</a:t>
            </a:r>
            <a:r>
              <a:rPr lang="en-US" sz="2800" dirty="0"/>
              <a:t>()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680541"/>
            <a:ext cx="7802563" cy="2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89040"/>
            <a:ext cx="6967094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1107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isinstance</a:t>
            </a:r>
            <a:r>
              <a:rPr lang="he-IL" dirty="0"/>
              <a:t>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080" y="1845734"/>
            <a:ext cx="6623408" cy="46796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הפונקציה </a:t>
            </a:r>
            <a:r>
              <a:rPr lang="en-US" sz="2800" dirty="0" err="1"/>
              <a:t>isinstance</a:t>
            </a:r>
            <a:r>
              <a:rPr lang="he-IL" sz="2800" dirty="0"/>
              <a:t> מאפשרת לבדוק אם אובייקט שייך ל-</a:t>
            </a:r>
            <a:r>
              <a:rPr lang="en-US" sz="2800" dirty="0"/>
              <a:t>class</a:t>
            </a:r>
            <a:r>
              <a:rPr lang="he-IL" sz="2800" dirty="0"/>
              <a:t> כלשהו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מחזירה </a:t>
            </a:r>
            <a:r>
              <a:rPr lang="en-US" sz="2400" dirty="0"/>
              <a:t>True</a:t>
            </a:r>
            <a:r>
              <a:rPr lang="he-IL" sz="2400" dirty="0"/>
              <a:t> או </a:t>
            </a:r>
            <a:r>
              <a:rPr lang="en-US" sz="2400" dirty="0"/>
              <a:t>False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שימו לב- אובייקט תמיד שייך ל-</a:t>
            </a:r>
            <a:r>
              <a:rPr lang="en-US" sz="2400" dirty="0"/>
              <a:t>superclass</a:t>
            </a:r>
            <a:r>
              <a:rPr lang="he-IL" sz="2400" dirty="0"/>
              <a:t> של ה-</a:t>
            </a:r>
            <a:r>
              <a:rPr lang="en-US" sz="2400" dirty="0"/>
              <a:t>class</a:t>
            </a:r>
            <a:r>
              <a:rPr lang="he-IL" sz="2400" dirty="0"/>
              <a:t> שלו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3200" dirty="0" err="1"/>
              <a:t>isinstance</a:t>
            </a:r>
            <a:r>
              <a:rPr lang="en-US" sz="3200" dirty="0"/>
              <a:t>(</a:t>
            </a:r>
            <a:r>
              <a:rPr lang="en-US" sz="3200" dirty="0" err="1"/>
              <a:t>object_name</a:t>
            </a:r>
            <a:r>
              <a:rPr lang="en-US" sz="3200" dirty="0"/>
              <a:t>, </a:t>
            </a:r>
            <a:r>
              <a:rPr lang="en-US" sz="3200" dirty="0" err="1"/>
              <a:t>class_name</a:t>
            </a:r>
            <a:r>
              <a:rPr lang="en-US" sz="3200" dirty="0"/>
              <a:t>)</a:t>
            </a:r>
            <a:endParaRPr lang="he-IL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כעת ניתן לבדוק שאובייקט הוא מסוג </a:t>
            </a:r>
            <a:r>
              <a:rPr lang="en-US" sz="2800" dirty="0" err="1"/>
              <a:t>CyberStudent</a:t>
            </a:r>
            <a:r>
              <a:rPr lang="he-IL" sz="2800" dirty="0"/>
              <a:t> לפני שמנסים לקרוא ל-</a:t>
            </a:r>
            <a:r>
              <a:rPr lang="en-US" sz="2800" dirty="0" err="1"/>
              <a:t>cyber_grade</a:t>
            </a:r>
            <a:r>
              <a:rPr lang="he-IL" sz="2800" dirty="0"/>
              <a:t> שלו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 descr="http://www.deltaconceptsinc.com/blog/wp-content/uploads/2015/12/Dr-Evil-and-Mini-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61378"/>
            <a:ext cx="2305584" cy="3057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9684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isinstance</a:t>
            </a:r>
            <a:r>
              <a:rPr lang="he-IL" dirty="0"/>
              <a:t>- 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נתון: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מה תהיה התוצאה בכל אחת מהשורות הבאות: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73016"/>
            <a:ext cx="5987150" cy="34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20" y="3980112"/>
            <a:ext cx="7252601" cy="31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086" y="4312052"/>
            <a:ext cx="575582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516" y="5052132"/>
            <a:ext cx="631371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946" y="4707666"/>
            <a:ext cx="6898827" cy="35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4513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845734"/>
            <a:ext cx="4010784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עד עכשיו נתקלנו במתודה </a:t>
            </a:r>
            <a:r>
              <a:rPr lang="en-US" sz="2800" dirty="0"/>
              <a:t>__</a:t>
            </a:r>
            <a:r>
              <a:rPr lang="en-US" sz="2800" dirty="0" err="1"/>
              <a:t>str</a:t>
            </a:r>
            <a:r>
              <a:rPr lang="en-US" sz="2800" dirty="0"/>
              <a:t>__</a:t>
            </a:r>
            <a:r>
              <a:rPr lang="he-IL" sz="2800" dirty="0"/>
              <a:t> אשר נקראת כאשר רוצים להפוך את ה </a:t>
            </a:r>
            <a:r>
              <a:rPr lang="en-US" sz="2800" dirty="0"/>
              <a:t>instance</a:t>
            </a:r>
            <a:r>
              <a:rPr lang="he-IL" sz="2800" dirty="0"/>
              <a:t> ל </a:t>
            </a:r>
            <a:r>
              <a:rPr lang="en-US" sz="2800" dirty="0" err="1"/>
              <a:t>str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האם פעם הסתכלתם על אובייקט </a:t>
            </a:r>
            <a:r>
              <a:rPr lang="en-US" sz="2800" dirty="0" err="1"/>
              <a:t>scapy</a:t>
            </a:r>
            <a:r>
              <a:rPr lang="he-IL" sz="28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האם יש לאובייקט שמיוצג בעזרת סוגריים מרובעים ו </a:t>
            </a:r>
            <a:r>
              <a:rPr lang="en-US" sz="2400" dirty="0"/>
              <a:t>IP</a:t>
            </a:r>
            <a:r>
              <a:rPr lang="he-IL" sz="2400" dirty="0"/>
              <a:t> באמת משתנה בשם </a:t>
            </a:r>
            <a:r>
              <a:rPr lang="en-US" sz="2400" dirty="0" err="1"/>
              <a:t>src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09120"/>
            <a:ext cx="364040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Operator overloading</a:t>
            </a:r>
            <a:r>
              <a:rPr lang="he-IL" dirty="0"/>
              <a:t> - המשך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10" y="1988840"/>
            <a:ext cx="6134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9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Operator overloading</a:t>
            </a:r>
            <a:r>
              <a:rPr lang="he-IL" dirty="0"/>
              <a:t>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בכל אובייקט ניתן להגדיר מתודות אשר יבצעו פעולות בסיסיות בשפה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המתודות </a:t>
            </a:r>
            <a:r>
              <a:rPr lang="en-US" sz="2800" dirty="0"/>
              <a:t>__</a:t>
            </a:r>
            <a:r>
              <a:rPr lang="en-US" sz="2800" dirty="0" err="1"/>
              <a:t>getitem</a:t>
            </a:r>
            <a:r>
              <a:rPr lang="en-US" sz="2800" dirty="0"/>
              <a:t>__, __</a:t>
            </a:r>
            <a:r>
              <a:rPr lang="en-US" sz="2800" dirty="0" err="1"/>
              <a:t>setitem</a:t>
            </a:r>
            <a:r>
              <a:rPr lang="en-US" sz="2800" dirty="0"/>
              <a:t>__, __</a:t>
            </a:r>
            <a:r>
              <a:rPr lang="en-US" sz="2800" dirty="0" err="1"/>
              <a:t>delitem</a:t>
            </a:r>
            <a:r>
              <a:rPr lang="en-US" sz="2800" dirty="0"/>
              <a:t>__</a:t>
            </a:r>
            <a:r>
              <a:rPr lang="he-IL" sz="2800" dirty="0"/>
              <a:t> נקראות </a:t>
            </a:r>
            <a:r>
              <a:rPr lang="en-US" sz="2800" dirty="0"/>
              <a:t>slots</a:t>
            </a:r>
            <a:r>
              <a:rPr lang="he-IL" sz="2800" dirty="0"/>
              <a:t> והן מזומנות כאשר אנו פונים לאובייקט עם סוגריים מרובעים.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המתודות </a:t>
            </a:r>
            <a:r>
              <a:rPr lang="en-US" sz="2800" dirty="0"/>
              <a:t>__</a:t>
            </a:r>
            <a:r>
              <a:rPr lang="en-US" sz="2800" dirty="0" err="1"/>
              <a:t>getattr</a:t>
            </a:r>
            <a:r>
              <a:rPr lang="en-US" sz="2800" dirty="0"/>
              <a:t>__, __</a:t>
            </a:r>
            <a:r>
              <a:rPr lang="en-US" sz="2800" dirty="0" err="1"/>
              <a:t>setattr</a:t>
            </a:r>
            <a:r>
              <a:rPr lang="en-US" sz="2800" dirty="0"/>
              <a:t>__, __</a:t>
            </a:r>
            <a:r>
              <a:rPr lang="en-US" sz="2800" dirty="0" err="1"/>
              <a:t>delattr</a:t>
            </a:r>
            <a:r>
              <a:rPr lang="en-US" sz="2800" dirty="0"/>
              <a:t>__</a:t>
            </a:r>
            <a:r>
              <a:rPr lang="he-IL" sz="2800" dirty="0"/>
              <a:t> מזומנות כאשר פונים לתכונה של אובייקט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077072"/>
            <a:ext cx="2376264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Print Packets[0]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733002"/>
            <a:ext cx="304485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Print Packets[0][IP].</a:t>
            </a:r>
            <a:r>
              <a:rPr lang="en-US" sz="2400" dirty="0" err="1"/>
              <a:t>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2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9945-864A-435B-A91B-5036FCA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OOP - </a:t>
            </a:r>
            <a:r>
              <a:rPr lang="he-IL" dirty="0"/>
              <a:t>מושגים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C500-2436-4B0A-AB76-5F605EA9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sz="2400" dirty="0"/>
              <a:t>מחלקה – מגדירה טיפוסים.</a:t>
            </a:r>
          </a:p>
          <a:p>
            <a:pPr algn="r" rtl="1"/>
            <a:r>
              <a:rPr lang="he-IL" sz="2400" dirty="0"/>
              <a:t>אובייקט (עצם, </a:t>
            </a:r>
            <a:r>
              <a:rPr lang="en-US" sz="2400" dirty="0"/>
              <a:t>Instance, object</a:t>
            </a:r>
            <a:r>
              <a:rPr lang="he-IL" sz="2400" dirty="0"/>
              <a:t>) – מופע בודד של משתנה מטיפוס שמוגדר על ידי מחלקה.</a:t>
            </a:r>
          </a:p>
          <a:p>
            <a:pPr algn="r" rtl="1"/>
            <a:r>
              <a:rPr lang="he-IL" sz="2400" dirty="0"/>
              <a:t>שדה (</a:t>
            </a:r>
            <a:r>
              <a:rPr lang="en-US" sz="2400" dirty="0"/>
              <a:t>Field, member</a:t>
            </a:r>
            <a:r>
              <a:rPr lang="he-IL" sz="2400" dirty="0"/>
              <a:t>) – משתנה המכיל תכונה של העצם.</a:t>
            </a:r>
          </a:p>
          <a:p>
            <a:pPr algn="r" rtl="1"/>
            <a:r>
              <a:rPr lang="he-IL" sz="2400" dirty="0"/>
              <a:t>מתודה (</a:t>
            </a:r>
            <a:r>
              <a:rPr lang="en-US" sz="2400" dirty="0"/>
              <a:t>Method</a:t>
            </a:r>
            <a:r>
              <a:rPr lang="he-IL" sz="2400" dirty="0"/>
              <a:t>) – פעולה המתבצעת על עצם.</a:t>
            </a:r>
          </a:p>
          <a:p>
            <a:pPr lvl="1" algn="r" rtl="1"/>
            <a:r>
              <a:rPr lang="en-US" dirty="0"/>
              <a:t>Static method</a:t>
            </a:r>
            <a:r>
              <a:rPr lang="he-IL" dirty="0"/>
              <a:t> – פעולה השייכת למחלקה אך אין לה נגיעה למצב העצם.</a:t>
            </a:r>
            <a:endParaRPr lang="en-US" dirty="0"/>
          </a:p>
          <a:p>
            <a:pPr algn="r" rtl="1"/>
            <a:r>
              <a:rPr lang="he-IL" sz="2400" dirty="0"/>
              <a:t>מצב העצם (</a:t>
            </a:r>
            <a:r>
              <a:rPr lang="en-US" sz="2400" dirty="0"/>
              <a:t>State</a:t>
            </a:r>
            <a:r>
              <a:rPr lang="he-IL" sz="2400" dirty="0"/>
              <a:t>) – אוסף הערכים של שדות העצם.</a:t>
            </a:r>
          </a:p>
          <a:p>
            <a:pPr algn="r" rtl="1"/>
            <a:r>
              <a:rPr lang="en-US" sz="2400" dirty="0"/>
              <a:t>Initializer</a:t>
            </a:r>
            <a:r>
              <a:rPr lang="he-IL" sz="2400" dirty="0"/>
              <a:t>(</a:t>
            </a:r>
            <a:r>
              <a:rPr lang="en-US" sz="2400" dirty="0"/>
              <a:t>constructor</a:t>
            </a:r>
            <a:r>
              <a:rPr lang="he-IL" sz="2400" dirty="0"/>
              <a:t>, פעולה בונה) – הפעולה הבונה של העצם.</a:t>
            </a:r>
          </a:p>
          <a:p>
            <a:pPr algn="r" rtl="1"/>
            <a:r>
              <a:rPr lang="he-IL" sz="2400" dirty="0"/>
              <a:t>אבסטרקציה (</a:t>
            </a:r>
            <a:r>
              <a:rPr lang="en-US" sz="2400" dirty="0"/>
              <a:t>Abstraction</a:t>
            </a:r>
            <a:r>
              <a:rPr lang="he-IL" sz="2400" dirty="0"/>
              <a:t>) – הפשטה.</a:t>
            </a:r>
          </a:p>
          <a:p>
            <a:pPr algn="r" rtl="1"/>
            <a:r>
              <a:rPr lang="he-IL" sz="2400" dirty="0"/>
              <a:t>ירושה (</a:t>
            </a:r>
            <a:r>
              <a:rPr lang="en-US" sz="2400" dirty="0"/>
              <a:t>Inheritance</a:t>
            </a:r>
            <a:r>
              <a:rPr lang="he-IL" sz="2400" dirty="0"/>
              <a:t>) – יחסים בין מחלקות.</a:t>
            </a:r>
          </a:p>
          <a:p>
            <a:pPr algn="r" rtl="1"/>
            <a:r>
              <a:rPr lang="he-IL" sz="2400" dirty="0"/>
              <a:t>פולימורפיזם – היכולת של אובייקט ללבוש מספר צורות.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64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Python OOP</a:t>
            </a:r>
            <a:r>
              <a:rPr lang="he-IL" dirty="0"/>
              <a:t> - 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5734"/>
            <a:ext cx="8568951" cy="4535594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מחלקה מוגדרת בעזרת </a:t>
            </a:r>
            <a:r>
              <a:rPr lang="en-US" sz="2400" dirty="0"/>
              <a:t>class</a:t>
            </a:r>
            <a:r>
              <a:rPr lang="he-IL" sz="2400" dirty="0"/>
              <a:t>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אובייקט נקרא </a:t>
            </a:r>
            <a:r>
              <a:rPr lang="en-US" sz="2400" dirty="0"/>
              <a:t>instance</a:t>
            </a:r>
            <a:r>
              <a:rPr lang="he-IL" sz="2400" dirty="0"/>
              <a:t>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מחלקה יכולה לרשת מחלקה אחרת, אם לא מוגדרת ירושה – המחלקה יורשת מהמחלקה </a:t>
            </a:r>
            <a:r>
              <a:rPr lang="en-US" sz="2400" dirty="0"/>
              <a:t>Object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למחלקה יש תכונות ומתודות.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לכל מתודה מועבר פרמטר נסתר בשם </a:t>
            </a:r>
            <a:r>
              <a:rPr lang="en-US" sz="2400" dirty="0"/>
              <a:t>self</a:t>
            </a:r>
            <a:r>
              <a:rPr lang="he-IL" sz="2400" dirty="0"/>
              <a:t> אשר מצביע ל </a:t>
            </a:r>
            <a:r>
              <a:rPr lang="en-US" sz="2400" dirty="0"/>
              <a:t>instance</a:t>
            </a:r>
            <a:r>
              <a:rPr lang="he-IL" sz="2400" dirty="0"/>
              <a:t>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ניתן להסתיר תכונות ע"י התחילית __.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מתודה במחלקה </a:t>
            </a:r>
            <a:r>
              <a:rPr lang="en-US" sz="2400" dirty="0"/>
              <a:t>A</a:t>
            </a:r>
            <a:r>
              <a:rPr lang="he-IL" sz="2400" dirty="0"/>
              <a:t> אשר יורשת ממחלקה </a:t>
            </a:r>
            <a:r>
              <a:rPr lang="en-US" sz="2400" dirty="0"/>
              <a:t>B</a:t>
            </a:r>
            <a:r>
              <a:rPr lang="he-IL" sz="2400" dirty="0"/>
              <a:t>, עושה </a:t>
            </a:r>
            <a:r>
              <a:rPr lang="en-US" sz="2400" dirty="0"/>
              <a:t>override </a:t>
            </a:r>
            <a:r>
              <a:rPr lang="he-IL" sz="2400" dirty="0"/>
              <a:t> למתודה בעלת אותו שם במחלקה </a:t>
            </a:r>
            <a:r>
              <a:rPr lang="en-US" sz="2400" dirty="0"/>
              <a:t>B</a:t>
            </a:r>
            <a:r>
              <a:rPr lang="he-IL" sz="2400" dirty="0"/>
              <a:t>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ניתן לפנות למתודה במחלקה ממנה יורשים בעזרת </a:t>
            </a:r>
            <a:r>
              <a:rPr lang="en-US" sz="2400" dirty="0"/>
              <a:t>super(</a:t>
            </a:r>
            <a:r>
              <a:rPr lang="en-US" sz="2400" dirty="0" err="1"/>
              <a:t>self.__class</a:t>
            </a:r>
            <a:r>
              <a:rPr lang="en-US" sz="2400" dirty="0"/>
              <a:t>__, self)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ישנן מתודות מיוחדות אשר ממשות אופרטורים בסיסיים בשפה.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5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3999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8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מדוע </a:t>
            </a:r>
            <a:r>
              <a:rPr lang="en-US" dirty="0"/>
              <a:t>Procedural Programming</a:t>
            </a:r>
            <a:r>
              <a:rPr lang="he-IL" dirty="0"/>
              <a:t> אינו מושלם?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נדמיין שכתבנו אוסף של פונקציות גיאומטריות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נקודה במרחב מיוצגת ע"י שני משתנים, </a:t>
            </a:r>
            <a:r>
              <a:rPr lang="en-US" sz="2400" dirty="0"/>
              <a:t>x</a:t>
            </a:r>
            <a:r>
              <a:rPr lang="he-IL" sz="2400" dirty="0"/>
              <a:t> ו-</a:t>
            </a:r>
            <a:r>
              <a:rPr lang="en-US" sz="2400" dirty="0"/>
              <a:t>y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הוחלט לשנות את הייצוג של נקודה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כעת נקודה היא </a:t>
            </a:r>
            <a:r>
              <a:rPr lang="en-US" sz="2400" dirty="0"/>
              <a:t>tuple</a:t>
            </a:r>
            <a:r>
              <a:rPr lang="he-IL" sz="2400" dirty="0"/>
              <a:t> ונוסף לה איבר נוסף-  </a:t>
            </a:r>
            <a:r>
              <a:rPr lang="en-US" sz="2400" dirty="0"/>
              <a:t>(x, y, z)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צריך לשנות גם את הפונקציות </a:t>
            </a:r>
            <a:r>
              <a:rPr lang="he-IL" sz="2800" b="1" dirty="0"/>
              <a:t>וגם את הקוד שקורא להן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היינו רוצים שלקוד שקורא לפונקציה לא יהיה אכפת איך עובדת הפונקציה ואיך המשתנים שלה מיוצגים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המחלקה מצבר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53713"/>
              </p:ext>
            </p:extLst>
          </p:nvPr>
        </p:nvGraphicFramePr>
        <p:xfrm>
          <a:off x="822325" y="1846263"/>
          <a:ext cx="7543800" cy="395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75750178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928781769"/>
                    </a:ext>
                  </a:extLst>
                </a:gridCol>
              </a:tblGrid>
              <a:tr h="2703708"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תכונות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36868"/>
                  </a:ext>
                </a:extLst>
              </a:tr>
              <a:tr h="1255294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66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05993" y="1916832"/>
            <a:ext cx="2088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מתח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הספק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רוחב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אורך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גובה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משקל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כמות לוחות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כמות מים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b="1" dirty="0"/>
              <a:t>תאריך ייצור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2017" y="457272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ספק מתח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האם באחריות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כמה מים נשאר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מתח מסופק</a:t>
            </a:r>
          </a:p>
        </p:txBody>
      </p:sp>
    </p:spTree>
    <p:extLst>
      <p:ext uri="{BB962C8B-B14F-4D97-AF65-F5344CB8AC3E}">
        <p14:creationId xmlns:p14="http://schemas.microsoft.com/office/powerpoint/2010/main" val="16073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טיפוס - מחלקה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טיפוס מאופיין ע"י שני מרכיבים: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התכונות שלו (</a:t>
            </a:r>
            <a:r>
              <a:rPr lang="en-US" sz="2400" dirty="0"/>
              <a:t>members/attributes/fields</a:t>
            </a:r>
            <a:r>
              <a:rPr lang="he-IL" sz="24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הפעולות שלו (</a:t>
            </a:r>
            <a:r>
              <a:rPr lang="en-US" sz="2400" dirty="0"/>
              <a:t>methods</a:t>
            </a:r>
            <a:r>
              <a:rPr lang="he-IL" sz="2400" dirty="0"/>
              <a:t>).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בעולם התכנות טיפוס בעל אותם תכונות ואותם פעולות נקרא מחלקה (</a:t>
            </a:r>
            <a:r>
              <a:rPr lang="en-US" sz="2800" dirty="0"/>
              <a:t>Class</a:t>
            </a:r>
            <a:r>
              <a:rPr lang="he-IL" sz="2800" dirty="0"/>
              <a:t>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מחלקה יש לפחות פעולה בונה אחת.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3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איך </a:t>
            </a:r>
            <a:r>
              <a:rPr lang="en-US" dirty="0"/>
              <a:t>OOP</a:t>
            </a:r>
            <a:r>
              <a:rPr lang="he-IL" dirty="0"/>
              <a:t> משפר את מצבנו?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5734"/>
            <a:ext cx="8136903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זוכרים שרצינו שלקוד שקורא לפונקציה לא יהיה אכפת איך עובדת הפונקציה ואיך המשתנים שלה מיוצגים?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בשימוש במחלקות קוד התוכנית הראשית עובד רק מול מתודות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אפשר לשנות </a:t>
            </a:r>
            <a:r>
              <a:rPr lang="en-US" sz="2800" dirty="0"/>
              <a:t>data attributes</a:t>
            </a:r>
            <a:r>
              <a:rPr lang="he-IL" sz="2800" dirty="0"/>
              <a:t> של אובייקט בלי לשנות את הקוד החיצוני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לקחת את המחלקה ולשכפל אותה להרבה עצמים (</a:t>
            </a:r>
            <a:r>
              <a:rPr lang="en-US" sz="2800" dirty="0"/>
              <a:t>instances</a:t>
            </a:r>
            <a:r>
              <a:rPr lang="he-IL" sz="2800" dirty="0"/>
              <a:t>)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295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7037</TotalTime>
  <Words>2026</Words>
  <Application>Microsoft Office PowerPoint</Application>
  <PresentationFormat>On-screen Show (4:3)</PresentationFormat>
  <Paragraphs>307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Retrospect</vt:lpstr>
      <vt:lpstr>OOP – Object oriented Programing</vt:lpstr>
      <vt:lpstr>PowerPoint Presentation</vt:lpstr>
      <vt:lpstr>תכנות פרוצדורלי</vt:lpstr>
      <vt:lpstr>קוד ספגטי</vt:lpstr>
      <vt:lpstr>PowerPoint Presentation</vt:lpstr>
      <vt:lpstr>מדוע Procedural Programming אינו מושלם?</vt:lpstr>
      <vt:lpstr>המחלקה מצבר</vt:lpstr>
      <vt:lpstr>טיפוס - מחלקה </vt:lpstr>
      <vt:lpstr>איך OOP משפר את מצבנו? </vt:lpstr>
      <vt:lpstr>Instance (עצם)</vt:lpstr>
      <vt:lpstr>כתיבת class</vt:lpstr>
      <vt:lpstr>הגדרת class</vt:lpstr>
      <vt:lpstr>המתודה __init__</vt:lpstr>
      <vt:lpstr>self</vt:lpstr>
      <vt:lpstr>CrazyPlane - הוספת מתודות</vt:lpstr>
      <vt:lpstr>CrazyPlane - הוספת מתודות</vt:lpstr>
      <vt:lpstr>בניית class משופר</vt:lpstr>
      <vt:lpstr>האם אפשר "לחטוף" מטוס?</vt:lpstr>
      <vt:lpstr>"הסתרה" של משתנים</vt:lpstr>
      <vt:lpstr>"הסתרה" של משתנים</vt:lpstr>
      <vt:lpstr>גישה למשתנים מוסתרים</vt:lpstr>
      <vt:lpstr>גישה למשתנים מוסתרים</vt:lpstr>
      <vt:lpstr>Accessor, Mutator</vt:lpstr>
      <vt:lpstr>יצירת מודולים</vt:lpstr>
      <vt:lpstr>import</vt:lpstr>
      <vt:lpstr>המשך - import</vt:lpstr>
      <vt:lpstr>אתחול של אובייקט</vt:lpstr>
      <vt:lpstr>אתחול אובייקט - המשך</vt:lpstr>
      <vt:lpstr>אתחול אובייקט - המשך</vt:lpstr>
      <vt:lpstr>יצירת אובייקטים מרובים</vt:lpstr>
      <vt:lpstr>לולאה על אובייקטים</vt:lpstr>
      <vt:lpstr>__str__</vt:lpstr>
      <vt:lpstr>__repr__</vt:lpstr>
      <vt:lpstr>ירושה inheritance</vt:lpstr>
      <vt:lpstr>Subclass, Superclass</vt:lpstr>
      <vt:lpstr>Class JumboPlane</vt:lpstr>
      <vt:lpstr>Class JumboPlane</vt:lpstr>
      <vt:lpstr>פולימורפיזם</vt:lpstr>
      <vt:lpstr>Method overriding</vt:lpstr>
      <vt:lpstr>Method overriding</vt:lpstr>
      <vt:lpstr>PowerPoint Presentation</vt:lpstr>
      <vt:lpstr>isinstance- המשך</vt:lpstr>
      <vt:lpstr>isinstance- המשך</vt:lpstr>
      <vt:lpstr>isinstance- דוגמאות</vt:lpstr>
      <vt:lpstr>Operator overloading</vt:lpstr>
      <vt:lpstr>Operator overloading - המשך</vt:lpstr>
      <vt:lpstr>Operator overloading - המשך</vt:lpstr>
      <vt:lpstr>OOP - מושגים</vt:lpstr>
      <vt:lpstr>Python OOP - 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190</cp:revision>
  <dcterms:created xsi:type="dcterms:W3CDTF">2015-11-06T15:06:13Z</dcterms:created>
  <dcterms:modified xsi:type="dcterms:W3CDTF">2022-09-12T17:22:28Z</dcterms:modified>
</cp:coreProperties>
</file>