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7434-13A0-A159-68FC-F4E1A73E21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0C4B5F-292A-E0CB-0843-17CCAB895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177BBB-3437-EFC0-DB81-A4285BD876CF}"/>
              </a:ext>
            </a:extLst>
          </p:cNvPr>
          <p:cNvSpPr>
            <a:spLocks noGrp="1"/>
          </p:cNvSpPr>
          <p:nvPr>
            <p:ph type="dt" sz="half" idx="10"/>
          </p:nvPr>
        </p:nvSpPr>
        <p:spPr/>
        <p:txBody>
          <a:bodyPr/>
          <a:lstStyle/>
          <a:p>
            <a:fld id="{EC7356DA-8919-4C51-ADD4-4FE0FA9C8C88}" type="datetimeFigureOut">
              <a:rPr lang="en-US" smtClean="0"/>
              <a:t>5/24/2023</a:t>
            </a:fld>
            <a:endParaRPr lang="en-US"/>
          </a:p>
        </p:txBody>
      </p:sp>
      <p:sp>
        <p:nvSpPr>
          <p:cNvPr id="5" name="Footer Placeholder 4">
            <a:extLst>
              <a:ext uri="{FF2B5EF4-FFF2-40B4-BE49-F238E27FC236}">
                <a16:creationId xmlns:a16="http://schemas.microsoft.com/office/drawing/2014/main" id="{BA8AD443-41B2-6B62-862E-F411B452A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FBEF3-C0DE-657F-AAAD-CFBEDA8A54B4}"/>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3588844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6EC9-7AB1-B993-CFF0-8F81A2366D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C9D54-C86A-91E6-BD1C-AED6155F0B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C30CD-3D97-3CBB-0933-7BD17A72F016}"/>
              </a:ext>
            </a:extLst>
          </p:cNvPr>
          <p:cNvSpPr>
            <a:spLocks noGrp="1"/>
          </p:cNvSpPr>
          <p:nvPr>
            <p:ph type="dt" sz="half" idx="10"/>
          </p:nvPr>
        </p:nvSpPr>
        <p:spPr/>
        <p:txBody>
          <a:bodyPr/>
          <a:lstStyle/>
          <a:p>
            <a:fld id="{EC7356DA-8919-4C51-ADD4-4FE0FA9C8C88}" type="datetimeFigureOut">
              <a:rPr lang="en-US" smtClean="0"/>
              <a:t>5/24/2023</a:t>
            </a:fld>
            <a:endParaRPr lang="en-US"/>
          </a:p>
        </p:txBody>
      </p:sp>
      <p:sp>
        <p:nvSpPr>
          <p:cNvPr id="5" name="Footer Placeholder 4">
            <a:extLst>
              <a:ext uri="{FF2B5EF4-FFF2-40B4-BE49-F238E27FC236}">
                <a16:creationId xmlns:a16="http://schemas.microsoft.com/office/drawing/2014/main" id="{5443CF8D-54F9-E861-0F24-F21394090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274D3-70ED-9520-E509-6C353564917A}"/>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331067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0294DF-4B2E-7833-3A65-1C76F494B5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CF7823-02ED-1E66-61FB-3F09EC58C0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74E35-CECC-E3C8-8376-26BABFB0C683}"/>
              </a:ext>
            </a:extLst>
          </p:cNvPr>
          <p:cNvSpPr>
            <a:spLocks noGrp="1"/>
          </p:cNvSpPr>
          <p:nvPr>
            <p:ph type="dt" sz="half" idx="10"/>
          </p:nvPr>
        </p:nvSpPr>
        <p:spPr/>
        <p:txBody>
          <a:bodyPr/>
          <a:lstStyle/>
          <a:p>
            <a:fld id="{EC7356DA-8919-4C51-ADD4-4FE0FA9C8C88}" type="datetimeFigureOut">
              <a:rPr lang="en-US" smtClean="0"/>
              <a:t>5/24/2023</a:t>
            </a:fld>
            <a:endParaRPr lang="en-US"/>
          </a:p>
        </p:txBody>
      </p:sp>
      <p:sp>
        <p:nvSpPr>
          <p:cNvPr id="5" name="Footer Placeholder 4">
            <a:extLst>
              <a:ext uri="{FF2B5EF4-FFF2-40B4-BE49-F238E27FC236}">
                <a16:creationId xmlns:a16="http://schemas.microsoft.com/office/drawing/2014/main" id="{AD6D3458-8681-F24E-7388-2EEF039DC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09730-5FE4-876A-EC58-E26EA85D35DF}"/>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49378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9924-24C3-2BBE-1561-B3160EB8A1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78BA5E-F02B-B6C9-4D4B-8652854043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A7097-D955-5624-7D25-8A7C270CEE11}"/>
              </a:ext>
            </a:extLst>
          </p:cNvPr>
          <p:cNvSpPr>
            <a:spLocks noGrp="1"/>
          </p:cNvSpPr>
          <p:nvPr>
            <p:ph type="dt" sz="half" idx="10"/>
          </p:nvPr>
        </p:nvSpPr>
        <p:spPr/>
        <p:txBody>
          <a:bodyPr/>
          <a:lstStyle/>
          <a:p>
            <a:fld id="{EC7356DA-8919-4C51-ADD4-4FE0FA9C8C88}" type="datetimeFigureOut">
              <a:rPr lang="en-US" smtClean="0"/>
              <a:t>5/24/2023</a:t>
            </a:fld>
            <a:endParaRPr lang="en-US"/>
          </a:p>
        </p:txBody>
      </p:sp>
      <p:sp>
        <p:nvSpPr>
          <p:cNvPr id="5" name="Footer Placeholder 4">
            <a:extLst>
              <a:ext uri="{FF2B5EF4-FFF2-40B4-BE49-F238E27FC236}">
                <a16:creationId xmlns:a16="http://schemas.microsoft.com/office/drawing/2014/main" id="{45F3F8B7-0E80-270F-A33D-2932C3B51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AD198-632D-B7DF-61F8-18D65EB32071}"/>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386210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54FD-E0A3-6B35-3C78-D184CBCA54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2EE35B-C75B-100C-3402-537B7D5760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CD895-8A35-F172-519C-3D625ED51DE5}"/>
              </a:ext>
            </a:extLst>
          </p:cNvPr>
          <p:cNvSpPr>
            <a:spLocks noGrp="1"/>
          </p:cNvSpPr>
          <p:nvPr>
            <p:ph type="dt" sz="half" idx="10"/>
          </p:nvPr>
        </p:nvSpPr>
        <p:spPr/>
        <p:txBody>
          <a:bodyPr/>
          <a:lstStyle/>
          <a:p>
            <a:fld id="{EC7356DA-8919-4C51-ADD4-4FE0FA9C8C88}" type="datetimeFigureOut">
              <a:rPr lang="en-US" smtClean="0"/>
              <a:t>5/24/2023</a:t>
            </a:fld>
            <a:endParaRPr lang="en-US"/>
          </a:p>
        </p:txBody>
      </p:sp>
      <p:sp>
        <p:nvSpPr>
          <p:cNvPr id="5" name="Footer Placeholder 4">
            <a:extLst>
              <a:ext uri="{FF2B5EF4-FFF2-40B4-BE49-F238E27FC236}">
                <a16:creationId xmlns:a16="http://schemas.microsoft.com/office/drawing/2014/main" id="{B7875D9A-2879-DBF0-4D48-FEF72E178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2DEEE-7C9A-8B7B-C82F-D00E9FD15C07}"/>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119292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0B4E-0E4B-B816-53D6-24BF52AD06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AA090C-A66F-22F1-73CA-80E4C36F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0FE77E-D740-072A-2CE6-AA71C7FFBB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F2F371-F3DA-2832-C3F7-F912ED697FE3}"/>
              </a:ext>
            </a:extLst>
          </p:cNvPr>
          <p:cNvSpPr>
            <a:spLocks noGrp="1"/>
          </p:cNvSpPr>
          <p:nvPr>
            <p:ph type="dt" sz="half" idx="10"/>
          </p:nvPr>
        </p:nvSpPr>
        <p:spPr/>
        <p:txBody>
          <a:bodyPr/>
          <a:lstStyle/>
          <a:p>
            <a:fld id="{EC7356DA-8919-4C51-ADD4-4FE0FA9C8C88}" type="datetimeFigureOut">
              <a:rPr lang="en-US" smtClean="0"/>
              <a:t>5/24/2023</a:t>
            </a:fld>
            <a:endParaRPr lang="en-US"/>
          </a:p>
        </p:txBody>
      </p:sp>
      <p:sp>
        <p:nvSpPr>
          <p:cNvPr id="6" name="Footer Placeholder 5">
            <a:extLst>
              <a:ext uri="{FF2B5EF4-FFF2-40B4-BE49-F238E27FC236}">
                <a16:creationId xmlns:a16="http://schemas.microsoft.com/office/drawing/2014/main" id="{149736C2-E20B-483D-F8C5-02D8FCB57D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2A193-8405-818E-371E-C9C1B009E7AD}"/>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187135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0A64-4FA8-3F8B-A9BC-5EFB690F64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A8031-E022-AD52-1322-5A897BAC8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685E7B-82A7-1D73-BFE8-122B08BF50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C1F51A-9FCE-8D53-3F61-156100B352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1BF355-9D7F-6F44-D28A-9C19A6A40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8EA34D-3F74-820A-11A6-166B8387E08E}"/>
              </a:ext>
            </a:extLst>
          </p:cNvPr>
          <p:cNvSpPr>
            <a:spLocks noGrp="1"/>
          </p:cNvSpPr>
          <p:nvPr>
            <p:ph type="dt" sz="half" idx="10"/>
          </p:nvPr>
        </p:nvSpPr>
        <p:spPr/>
        <p:txBody>
          <a:bodyPr/>
          <a:lstStyle/>
          <a:p>
            <a:fld id="{EC7356DA-8919-4C51-ADD4-4FE0FA9C8C88}" type="datetimeFigureOut">
              <a:rPr lang="en-US" smtClean="0"/>
              <a:t>5/24/2023</a:t>
            </a:fld>
            <a:endParaRPr lang="en-US"/>
          </a:p>
        </p:txBody>
      </p:sp>
      <p:sp>
        <p:nvSpPr>
          <p:cNvPr id="8" name="Footer Placeholder 7">
            <a:extLst>
              <a:ext uri="{FF2B5EF4-FFF2-40B4-BE49-F238E27FC236}">
                <a16:creationId xmlns:a16="http://schemas.microsoft.com/office/drawing/2014/main" id="{55546127-43CF-156B-580C-48AC4DFC09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65A8D2-46C5-B419-786F-A3A4E860D2F0}"/>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533065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63F5-0E61-7AD6-AFCD-053036B2CB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B4DCAC-B663-6FF6-B07B-B8F093DFC18B}"/>
              </a:ext>
            </a:extLst>
          </p:cNvPr>
          <p:cNvSpPr>
            <a:spLocks noGrp="1"/>
          </p:cNvSpPr>
          <p:nvPr>
            <p:ph type="dt" sz="half" idx="10"/>
          </p:nvPr>
        </p:nvSpPr>
        <p:spPr/>
        <p:txBody>
          <a:bodyPr/>
          <a:lstStyle/>
          <a:p>
            <a:fld id="{EC7356DA-8919-4C51-ADD4-4FE0FA9C8C88}" type="datetimeFigureOut">
              <a:rPr lang="en-US" smtClean="0"/>
              <a:t>5/24/2023</a:t>
            </a:fld>
            <a:endParaRPr lang="en-US"/>
          </a:p>
        </p:txBody>
      </p:sp>
      <p:sp>
        <p:nvSpPr>
          <p:cNvPr id="4" name="Footer Placeholder 3">
            <a:extLst>
              <a:ext uri="{FF2B5EF4-FFF2-40B4-BE49-F238E27FC236}">
                <a16:creationId xmlns:a16="http://schemas.microsoft.com/office/drawing/2014/main" id="{46B93926-AA24-FBB4-7E23-3E5F1C090B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DF5C99-733E-F1F1-17EC-361CECE1CFF4}"/>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335754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42BF9C-A2E9-387C-6564-6471E1E3D6A9}"/>
              </a:ext>
            </a:extLst>
          </p:cNvPr>
          <p:cNvSpPr>
            <a:spLocks noGrp="1"/>
          </p:cNvSpPr>
          <p:nvPr>
            <p:ph type="dt" sz="half" idx="10"/>
          </p:nvPr>
        </p:nvSpPr>
        <p:spPr/>
        <p:txBody>
          <a:bodyPr/>
          <a:lstStyle/>
          <a:p>
            <a:fld id="{EC7356DA-8919-4C51-ADD4-4FE0FA9C8C88}" type="datetimeFigureOut">
              <a:rPr lang="en-US" smtClean="0"/>
              <a:t>5/24/2023</a:t>
            </a:fld>
            <a:endParaRPr lang="en-US"/>
          </a:p>
        </p:txBody>
      </p:sp>
      <p:sp>
        <p:nvSpPr>
          <p:cNvPr id="3" name="Footer Placeholder 2">
            <a:extLst>
              <a:ext uri="{FF2B5EF4-FFF2-40B4-BE49-F238E27FC236}">
                <a16:creationId xmlns:a16="http://schemas.microsoft.com/office/drawing/2014/main" id="{2E6A322C-79A4-59EB-0928-9F17648A01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D09810-1532-3AC4-87EF-703AC7488DDC}"/>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371848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EF1E-8586-165A-5C5B-1C5793DA4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1523B-483F-BFA9-5A4F-2CF40A92F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5CB516-C532-5F15-9999-0C9983670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CD0E6-DE40-CCD0-8786-BBDA7FAA70C3}"/>
              </a:ext>
            </a:extLst>
          </p:cNvPr>
          <p:cNvSpPr>
            <a:spLocks noGrp="1"/>
          </p:cNvSpPr>
          <p:nvPr>
            <p:ph type="dt" sz="half" idx="10"/>
          </p:nvPr>
        </p:nvSpPr>
        <p:spPr/>
        <p:txBody>
          <a:bodyPr/>
          <a:lstStyle/>
          <a:p>
            <a:fld id="{EC7356DA-8919-4C51-ADD4-4FE0FA9C8C88}" type="datetimeFigureOut">
              <a:rPr lang="en-US" smtClean="0"/>
              <a:t>5/24/2023</a:t>
            </a:fld>
            <a:endParaRPr lang="en-US"/>
          </a:p>
        </p:txBody>
      </p:sp>
      <p:sp>
        <p:nvSpPr>
          <p:cNvPr id="6" name="Footer Placeholder 5">
            <a:extLst>
              <a:ext uri="{FF2B5EF4-FFF2-40B4-BE49-F238E27FC236}">
                <a16:creationId xmlns:a16="http://schemas.microsoft.com/office/drawing/2014/main" id="{43C86F11-D0A9-6F58-CCBC-C5C38FF03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387B3-5190-C798-7C8B-0FB6F406F400}"/>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310355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E988-7653-0776-D3F5-87A950ED5D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09FE69-E0CD-E57B-6EBA-47DDBC7BD9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9D9E56-E10B-0B83-9BF6-903A97CC4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9B1EA-4E5A-0FBF-CE8E-F2A944C5BE4E}"/>
              </a:ext>
            </a:extLst>
          </p:cNvPr>
          <p:cNvSpPr>
            <a:spLocks noGrp="1"/>
          </p:cNvSpPr>
          <p:nvPr>
            <p:ph type="dt" sz="half" idx="10"/>
          </p:nvPr>
        </p:nvSpPr>
        <p:spPr/>
        <p:txBody>
          <a:bodyPr/>
          <a:lstStyle/>
          <a:p>
            <a:fld id="{EC7356DA-8919-4C51-ADD4-4FE0FA9C8C88}" type="datetimeFigureOut">
              <a:rPr lang="en-US" smtClean="0"/>
              <a:t>5/24/2023</a:t>
            </a:fld>
            <a:endParaRPr lang="en-US"/>
          </a:p>
        </p:txBody>
      </p:sp>
      <p:sp>
        <p:nvSpPr>
          <p:cNvPr id="6" name="Footer Placeholder 5">
            <a:extLst>
              <a:ext uri="{FF2B5EF4-FFF2-40B4-BE49-F238E27FC236}">
                <a16:creationId xmlns:a16="http://schemas.microsoft.com/office/drawing/2014/main" id="{EADECDCB-8A34-CDE4-D328-E7A0B5016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AAE0F-27CA-25CD-3A2B-93ED32B565C7}"/>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3441186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33F31-C956-DD9A-4953-E5D5675A7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267F29-39F8-8FB6-4C0A-B99DEFF8F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102A9-0A6A-E971-7235-3F696CC0E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356DA-8919-4C51-ADD4-4FE0FA9C8C88}" type="datetimeFigureOut">
              <a:rPr lang="en-US" smtClean="0"/>
              <a:t>5/24/2023</a:t>
            </a:fld>
            <a:endParaRPr lang="en-US"/>
          </a:p>
        </p:txBody>
      </p:sp>
      <p:sp>
        <p:nvSpPr>
          <p:cNvPr id="5" name="Footer Placeholder 4">
            <a:extLst>
              <a:ext uri="{FF2B5EF4-FFF2-40B4-BE49-F238E27FC236}">
                <a16:creationId xmlns:a16="http://schemas.microsoft.com/office/drawing/2014/main" id="{5615A522-3921-7E56-F8F6-1B7CE94706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21CDCA-B838-20CC-BACE-F546D59053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5F2D4-D05C-4C12-A4AD-102F58F578AD}" type="slidenum">
              <a:rPr lang="en-US" smtClean="0"/>
              <a:t>‹#›</a:t>
            </a:fld>
            <a:endParaRPr lang="en-US"/>
          </a:p>
        </p:txBody>
      </p:sp>
    </p:spTree>
    <p:extLst>
      <p:ext uri="{BB962C8B-B14F-4D97-AF65-F5344CB8AC3E}">
        <p14:creationId xmlns:p14="http://schemas.microsoft.com/office/powerpoint/2010/main" val="794177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81B6FC-21B8-9CEE-7B67-6869DC11F71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792018" cy="6858000"/>
          </a:xfrm>
          <a:prstGeom prst="rect">
            <a:avLst/>
          </a:prstGeom>
          <a:noFill/>
          <a:ln>
            <a:noFill/>
          </a:ln>
        </p:spPr>
      </p:pic>
      <p:sp>
        <p:nvSpPr>
          <p:cNvPr id="2" name="Title 1">
            <a:extLst>
              <a:ext uri="{FF2B5EF4-FFF2-40B4-BE49-F238E27FC236}">
                <a16:creationId xmlns:a16="http://schemas.microsoft.com/office/drawing/2014/main" id="{F6D7638C-88A1-BD1D-7F52-73DEBA65D761}"/>
              </a:ext>
            </a:extLst>
          </p:cNvPr>
          <p:cNvSpPr>
            <a:spLocks noGrp="1"/>
          </p:cNvSpPr>
          <p:nvPr>
            <p:ph type="ctrTitle"/>
          </p:nvPr>
        </p:nvSpPr>
        <p:spPr>
          <a:xfrm>
            <a:off x="1524000" y="2235200"/>
            <a:ext cx="9144000" cy="2387600"/>
          </a:xfrm>
        </p:spPr>
        <p:txBody>
          <a:bodyPr>
            <a:normAutofit fontScale="90000"/>
          </a:bodyPr>
          <a:lstStyle/>
          <a:p>
            <a:pPr rtl="1"/>
            <a:r>
              <a:rPr lang="he-IL" sz="4400" b="1" kern="100" dirty="0">
                <a:effectLst/>
                <a:latin typeface="Calibri Light" panose="020F0302020204030204" pitchFamily="34" charset="0"/>
                <a:ea typeface="Times New Roman" panose="02020603050405020304" pitchFamily="18" charset="0"/>
                <a:cs typeface="Times New Roman" panose="02020603050405020304" pitchFamily="18" charset="0"/>
              </a:rPr>
              <a:t>אפליקציה לתקשורת בין אנשים </a:t>
            </a:r>
            <a:r>
              <a:rPr lang="he-IL" sz="4400" b="1" kern="100" dirty="0">
                <a:effectLst/>
                <a:latin typeface="Calibri Light" panose="020F0302020204030204" pitchFamily="34" charset="0"/>
                <a:ea typeface="Times New Roman" panose="02020603050405020304" pitchFamily="18" charset="0"/>
                <a:cs typeface="Arial" panose="020B0604020202020204" pitchFamily="34" charset="0"/>
              </a:rPr>
              <a:t>–</a:t>
            </a:r>
            <a:r>
              <a:rPr lang="he-IL" sz="4400" b="1" kern="100" dirty="0">
                <a:effectLst/>
                <a:latin typeface="Calibri Light" panose="020F0302020204030204" pitchFamily="34" charset="0"/>
                <a:ea typeface="Times New Roman" panose="02020603050405020304" pitchFamily="18" charset="0"/>
                <a:cs typeface="Times New Roman" panose="02020603050405020304" pitchFamily="18" charset="0"/>
              </a:rPr>
              <a:t> שליחת הודעות, קבצים וביצוע שיחות - </a:t>
            </a:r>
            <a:r>
              <a:rPr lang="en-US" sz="4400" b="1" kern="100" dirty="0" err="1">
                <a:effectLst/>
                <a:latin typeface="Calibri Light" panose="020F0302020204030204" pitchFamily="34" charset="0"/>
                <a:ea typeface="Times New Roman" panose="02020603050405020304" pitchFamily="18" charset="0"/>
                <a:cs typeface="Times New Roman" panose="02020603050405020304" pitchFamily="18" charset="0"/>
              </a:rPr>
              <a:t>ChatEase</a:t>
            </a:r>
            <a:br>
              <a:rPr lang="en-US" sz="4400" b="1" kern="10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8000" b="1" dirty="0"/>
          </a:p>
        </p:txBody>
      </p:sp>
    </p:spTree>
    <p:extLst>
      <p:ext uri="{BB962C8B-B14F-4D97-AF65-F5344CB8AC3E}">
        <p14:creationId xmlns:p14="http://schemas.microsoft.com/office/powerpoint/2010/main" val="3955871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E9A3-6A17-95C9-FEEC-CF77801832ED}"/>
              </a:ext>
            </a:extLst>
          </p:cNvPr>
          <p:cNvSpPr>
            <a:spLocks noGrp="1"/>
          </p:cNvSpPr>
          <p:nvPr>
            <p:ph type="title"/>
          </p:nvPr>
        </p:nvSpPr>
        <p:spPr>
          <a:xfrm>
            <a:off x="1235015" y="94891"/>
            <a:ext cx="10515600" cy="1121434"/>
          </a:xfrm>
        </p:spPr>
        <p:txBody>
          <a:bodyPr/>
          <a:lstStyle/>
          <a:p>
            <a:pPr algn="r" rtl="1"/>
            <a:r>
              <a:rPr lang="he-IL" dirty="0"/>
              <a:t>רפלקציה</a:t>
            </a:r>
            <a:endParaRPr lang="en-US" dirty="0"/>
          </a:p>
        </p:txBody>
      </p:sp>
      <p:sp>
        <p:nvSpPr>
          <p:cNvPr id="3" name="Content Placeholder 2">
            <a:extLst>
              <a:ext uri="{FF2B5EF4-FFF2-40B4-BE49-F238E27FC236}">
                <a16:creationId xmlns:a16="http://schemas.microsoft.com/office/drawing/2014/main" id="{ABC77094-005B-3495-86A1-47ED52724DAC}"/>
              </a:ext>
            </a:extLst>
          </p:cNvPr>
          <p:cNvSpPr>
            <a:spLocks noGrp="1"/>
          </p:cNvSpPr>
          <p:nvPr>
            <p:ph idx="1"/>
          </p:nvPr>
        </p:nvSpPr>
        <p:spPr>
          <a:xfrm>
            <a:off x="96328" y="1017916"/>
            <a:ext cx="11999343" cy="5840083"/>
          </a:xfrm>
        </p:spPr>
        <p:txBody>
          <a:bodyPr>
            <a:normAutofit lnSpcReduction="10000"/>
          </a:bodyPr>
          <a:lstStyle/>
          <a:p>
            <a:pPr marL="0" marR="0" algn="r" rtl="1">
              <a:lnSpc>
                <a:spcPct val="107000"/>
              </a:lnSpc>
              <a:spcBef>
                <a:spcPts val="0"/>
              </a:spcBef>
              <a:spcAft>
                <a:spcPts val="800"/>
              </a:spcAft>
            </a:pPr>
            <a:r>
              <a:rPr lang="he-IL" sz="1600" b="1" kern="100" dirty="0">
                <a:effectLst/>
                <a:latin typeface="Calibri" panose="020F0502020204030204" pitchFamily="34" charset="0"/>
                <a:ea typeface="Calibri" panose="020F0502020204030204" pitchFamily="34" charset="0"/>
                <a:cs typeface="Arial" panose="020B0604020202020204" pitchFamily="34" charset="0"/>
              </a:rPr>
              <a:t>איך הייתה עבורו העבודה על הפרויקט?</a:t>
            </a:r>
            <a:br>
              <a:rPr lang="en-US" sz="1600" b="1" kern="100" dirty="0">
                <a:effectLst/>
                <a:latin typeface="Calibri" panose="020F0502020204030204" pitchFamily="34" charset="0"/>
                <a:ea typeface="Calibri" panose="020F0502020204030204" pitchFamily="34" charset="0"/>
                <a:cs typeface="Arial" panose="020B0604020202020204" pitchFamily="34" charset="0"/>
              </a:rPr>
            </a:br>
            <a:r>
              <a:rPr lang="he-IL" sz="1600" kern="100" dirty="0">
                <a:effectLst/>
                <a:latin typeface="Calibri" panose="020F0502020204030204" pitchFamily="34" charset="0"/>
                <a:ea typeface="Calibri" panose="020F0502020204030204" pitchFamily="34" charset="0"/>
                <a:cs typeface="Arial" panose="020B0604020202020204" pitchFamily="34" charset="0"/>
              </a:rPr>
              <a:t>היה לי כיף לעבוד על הפרויקט, חשבתי על זה עוד משנה שעברה אחרי שעשיתי את הפרויקט שאני רוצה לעשות השנה גרסה טובה יותר של הפרויקט של יא עם יותר פיצ'רים ושתראה גם הרבה יותר טוב, שנה שעברה השתמשתי ב</a:t>
            </a:r>
            <a:r>
              <a:rPr lang="en-US" sz="1600" kern="100" dirty="0" err="1">
                <a:effectLst/>
                <a:latin typeface="Calibri" panose="020F0502020204030204" pitchFamily="34" charset="0"/>
                <a:ea typeface="Calibri" panose="020F0502020204030204" pitchFamily="34" charset="0"/>
                <a:cs typeface="Arial" panose="020B0604020202020204" pitchFamily="34" charset="0"/>
              </a:rPr>
              <a:t>tkinter</a:t>
            </a:r>
            <a:r>
              <a:rPr lang="he-IL" sz="1600" kern="100" dirty="0">
                <a:effectLst/>
                <a:latin typeface="Calibri" panose="020F0502020204030204" pitchFamily="34" charset="0"/>
                <a:ea typeface="Calibri" panose="020F0502020204030204" pitchFamily="34" charset="0"/>
                <a:cs typeface="Arial" panose="020B0604020202020204" pitchFamily="34" charset="0"/>
              </a:rPr>
              <a:t> ואפשר לעשות שם דברים יפים אבל זה לא מתקרב בכלל למה שאפשר לעשות עם </a:t>
            </a:r>
            <a:r>
              <a:rPr lang="en-US" sz="1600" kern="100" dirty="0">
                <a:effectLst/>
                <a:latin typeface="Calibri" panose="020F0502020204030204" pitchFamily="34" charset="0"/>
                <a:ea typeface="Calibri" panose="020F0502020204030204" pitchFamily="34" charset="0"/>
                <a:cs typeface="Arial" panose="020B0604020202020204" pitchFamily="34" charset="0"/>
              </a:rPr>
              <a:t>html</a:t>
            </a:r>
            <a:r>
              <a:rPr lang="he-IL" sz="1600" kern="100" dirty="0">
                <a:effectLst/>
                <a:latin typeface="Calibri" panose="020F0502020204030204" pitchFamily="34" charset="0"/>
                <a:ea typeface="Calibri" panose="020F0502020204030204" pitchFamily="34" charset="0"/>
                <a:cs typeface="Arial" panose="020B0604020202020204" pitchFamily="34" charset="0"/>
              </a:rPr>
              <a:t> ועם </a:t>
            </a:r>
            <a:r>
              <a:rPr lang="en-US" sz="1600" kern="100" dirty="0" err="1">
                <a:effectLst/>
                <a:latin typeface="Calibri" panose="020F0502020204030204" pitchFamily="34" charset="0"/>
                <a:ea typeface="Calibri" panose="020F0502020204030204" pitchFamily="34" charset="0"/>
                <a:cs typeface="Arial" panose="020B0604020202020204" pitchFamily="34" charset="0"/>
              </a:rPr>
              <a:t>css</a:t>
            </a:r>
            <a:r>
              <a:rPr lang="he-IL" sz="1600" kern="100" dirty="0">
                <a:effectLst/>
                <a:latin typeface="Calibri" panose="020F0502020204030204" pitchFamily="34" charset="0"/>
                <a:ea typeface="Calibri" panose="020F0502020204030204" pitchFamily="34" charset="0"/>
                <a:cs typeface="Arial" panose="020B0604020202020204" pitchFamily="34" charset="0"/>
              </a:rPr>
              <a:t>. בהתחלה השנה השתמשתי גם עם </a:t>
            </a:r>
            <a:r>
              <a:rPr lang="en-US" sz="1600" kern="100" dirty="0" err="1">
                <a:effectLst/>
                <a:latin typeface="Calibri" panose="020F0502020204030204" pitchFamily="34" charset="0"/>
                <a:ea typeface="Calibri" panose="020F0502020204030204" pitchFamily="34" charset="0"/>
                <a:cs typeface="Arial" panose="020B0604020202020204" pitchFamily="34" charset="0"/>
              </a:rPr>
              <a:t>tkinter</a:t>
            </a:r>
            <a:r>
              <a:rPr lang="he-IL" sz="1600" kern="100" dirty="0">
                <a:effectLst/>
                <a:latin typeface="Calibri" panose="020F0502020204030204" pitchFamily="34" charset="0"/>
                <a:ea typeface="Calibri" panose="020F0502020204030204" pitchFamily="34" charset="0"/>
                <a:cs typeface="Arial" panose="020B0604020202020204" pitchFamily="34" charset="0"/>
              </a:rPr>
              <a:t> וחיפשתי דרכים לעשות את זה יפה יותר ושראיתי שאין </a:t>
            </a:r>
            <a:r>
              <a:rPr lang="he-IL" sz="1600" kern="100" dirty="0" err="1">
                <a:effectLst/>
                <a:latin typeface="Calibri" panose="020F0502020204030204" pitchFamily="34" charset="0"/>
                <a:ea typeface="Calibri" panose="020F0502020204030204" pitchFamily="34" charset="0"/>
                <a:cs typeface="Arial" panose="020B0604020202020204" pitchFamily="34" charset="0"/>
              </a:rPr>
              <a:t>כלכך</a:t>
            </a:r>
            <a:r>
              <a:rPr lang="he-IL" sz="1600" kern="100" dirty="0">
                <a:effectLst/>
                <a:latin typeface="Calibri" panose="020F0502020204030204" pitchFamily="34" charset="0"/>
                <a:ea typeface="Calibri" panose="020F0502020204030204" pitchFamily="34" charset="0"/>
                <a:cs typeface="Arial" panose="020B0604020202020204" pitchFamily="34" charset="0"/>
              </a:rPr>
              <a:t> דרך ממש לעצב את כל ה</a:t>
            </a:r>
            <a:r>
              <a:rPr lang="en-US" sz="1600" kern="100" dirty="0">
                <a:effectLst/>
                <a:latin typeface="Calibri" panose="020F0502020204030204" pitchFamily="34" charset="0"/>
                <a:ea typeface="Calibri" panose="020F0502020204030204" pitchFamily="34" charset="0"/>
                <a:cs typeface="Arial" panose="020B0604020202020204" pitchFamily="34" charset="0"/>
              </a:rPr>
              <a:t>widgets</a:t>
            </a:r>
            <a:r>
              <a:rPr lang="he-IL" sz="1600" kern="100" dirty="0">
                <a:effectLst/>
                <a:latin typeface="Calibri" panose="020F0502020204030204" pitchFamily="34" charset="0"/>
                <a:ea typeface="Calibri" panose="020F0502020204030204" pitchFamily="34" charset="0"/>
                <a:cs typeface="Arial" panose="020B0604020202020204" pitchFamily="34" charset="0"/>
              </a:rPr>
              <a:t> החלטתי לחפש משהו אחר.</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he-IL" sz="1600" b="1" kern="100" dirty="0">
                <a:effectLst/>
                <a:latin typeface="Calibri" panose="020F0502020204030204" pitchFamily="34" charset="0"/>
                <a:ea typeface="Calibri" panose="020F0502020204030204" pitchFamily="34" charset="0"/>
                <a:cs typeface="Arial" panose="020B0604020202020204" pitchFamily="34" charset="0"/>
              </a:rPr>
              <a:t>מה הקשיים / אתגרים שעמדו בפניו</a:t>
            </a:r>
            <a:br>
              <a:rPr lang="en-US" sz="1600" b="1" kern="100" dirty="0">
                <a:effectLst/>
                <a:latin typeface="Calibri" panose="020F0502020204030204" pitchFamily="34" charset="0"/>
                <a:ea typeface="Calibri" panose="020F0502020204030204" pitchFamily="34" charset="0"/>
                <a:cs typeface="Arial" panose="020B0604020202020204" pitchFamily="34" charset="0"/>
              </a:rPr>
            </a:br>
            <a:r>
              <a:rPr lang="he-IL" sz="1600" kern="100" dirty="0">
                <a:effectLst/>
                <a:latin typeface="Calibri" panose="020F0502020204030204" pitchFamily="34" charset="0"/>
                <a:ea typeface="Calibri" panose="020F0502020204030204" pitchFamily="34" charset="0"/>
                <a:cs typeface="Arial" panose="020B0604020202020204" pitchFamily="34" charset="0"/>
              </a:rPr>
              <a:t>בהתחלה עשיתי את הפרויקט עם </a:t>
            </a:r>
            <a:r>
              <a:rPr lang="he-IL" sz="1600" kern="100" dirty="0" err="1">
                <a:effectLst/>
                <a:latin typeface="Calibri" panose="020F0502020204030204" pitchFamily="34" charset="0"/>
                <a:ea typeface="Calibri" panose="020F0502020204030204" pitchFamily="34" charset="0"/>
                <a:cs typeface="Arial" panose="020B0604020202020204" pitchFamily="34" charset="0"/>
              </a:rPr>
              <a:t>סוקט</a:t>
            </a:r>
            <a:r>
              <a:rPr lang="he-IL" sz="1600" kern="100" dirty="0">
                <a:effectLst/>
                <a:latin typeface="Calibri" panose="020F0502020204030204" pitchFamily="34" charset="0"/>
                <a:ea typeface="Calibri" panose="020F0502020204030204" pitchFamily="34" charset="0"/>
                <a:cs typeface="Arial" panose="020B0604020202020204" pitchFamily="34" charset="0"/>
              </a:rPr>
              <a:t> של </a:t>
            </a:r>
            <a:r>
              <a:rPr lang="en-US" sz="1600" kern="100" dirty="0" err="1">
                <a:effectLst/>
                <a:latin typeface="Calibri" panose="020F0502020204030204" pitchFamily="34" charset="0"/>
                <a:ea typeface="Calibri" panose="020F0502020204030204" pitchFamily="34" charset="0"/>
                <a:cs typeface="Arial" panose="020B0604020202020204" pitchFamily="34" charset="0"/>
              </a:rPr>
              <a:t>ssl</a:t>
            </a:r>
            <a:r>
              <a:rPr lang="he-IL" sz="1600" kern="100" dirty="0">
                <a:effectLst/>
                <a:latin typeface="Calibri" panose="020F0502020204030204" pitchFamily="34" charset="0"/>
                <a:ea typeface="Calibri" panose="020F0502020204030204" pitchFamily="34" charset="0"/>
                <a:cs typeface="Arial" panose="020B0604020202020204" pitchFamily="34" charset="0"/>
              </a:rPr>
              <a:t> ויש </a:t>
            </a:r>
            <a:r>
              <a:rPr lang="he-IL" sz="1600" kern="100" dirty="0" err="1">
                <a:effectLst/>
                <a:latin typeface="Calibri" panose="020F0502020204030204" pitchFamily="34" charset="0"/>
                <a:ea typeface="Calibri" panose="020F0502020204030204" pitchFamily="34" charset="0"/>
                <a:cs typeface="Arial" panose="020B0604020202020204" pitchFamily="34" charset="0"/>
              </a:rPr>
              <a:t>אצלהם</a:t>
            </a:r>
            <a:r>
              <a:rPr lang="he-IL" sz="1600" kern="100" dirty="0">
                <a:effectLst/>
                <a:latin typeface="Calibri" panose="020F0502020204030204" pitchFamily="34" charset="0"/>
                <a:ea typeface="Calibri" panose="020F0502020204030204" pitchFamily="34" charset="0"/>
                <a:cs typeface="Arial" panose="020B0604020202020204" pitchFamily="34" charset="0"/>
              </a:rPr>
              <a:t> בעיה שמעבירים הרבה מידע בפעם אחת זה פשוט נתקע אז הייתי צריך לממש את זה בעצמי, זה החלק של ה</a:t>
            </a:r>
            <a:r>
              <a:rPr lang="en-US" sz="1600" kern="100" dirty="0">
                <a:effectLst/>
                <a:latin typeface="Calibri" panose="020F0502020204030204" pitchFamily="34" charset="0"/>
                <a:ea typeface="Calibri" panose="020F0502020204030204" pitchFamily="34" charset="0"/>
                <a:cs typeface="Arial" panose="020B0604020202020204" pitchFamily="34" charset="0"/>
              </a:rPr>
              <a:t>aes.py</a:t>
            </a:r>
            <a:r>
              <a:rPr lang="he-IL" sz="1600" kern="100" dirty="0">
                <a:effectLst/>
                <a:latin typeface="Calibri" panose="020F0502020204030204" pitchFamily="34" charset="0"/>
                <a:ea typeface="Calibri" panose="020F0502020204030204" pitchFamily="34" charset="0"/>
                <a:cs typeface="Arial" panose="020B0604020202020204" pitchFamily="34" charset="0"/>
              </a:rPr>
              <a:t> ושל ה</a:t>
            </a:r>
            <a:r>
              <a:rPr lang="en-US" sz="1600" kern="100" dirty="0">
                <a:effectLst/>
                <a:latin typeface="Calibri" panose="020F0502020204030204" pitchFamily="34" charset="0"/>
                <a:ea typeface="Calibri" panose="020F0502020204030204" pitchFamily="34" charset="0"/>
                <a:cs typeface="Arial" panose="020B0604020202020204" pitchFamily="34" charset="0"/>
              </a:rPr>
              <a:t>client_encrypted_protocol_socket.py</a:t>
            </a:r>
            <a:r>
              <a:rPr lang="he-IL" sz="1600" kern="100" dirty="0">
                <a:effectLst/>
                <a:latin typeface="Calibri" panose="020F0502020204030204" pitchFamily="34" charset="0"/>
                <a:ea typeface="Calibri" panose="020F0502020204030204" pitchFamily="34" charset="0"/>
                <a:cs typeface="Arial" panose="020B0604020202020204" pitchFamily="34" charset="0"/>
              </a:rPr>
              <a:t> ושל ה</a:t>
            </a:r>
            <a:r>
              <a:rPr lang="en-US" sz="1600" kern="100" dirty="0">
                <a:effectLst/>
                <a:latin typeface="Calibri" panose="020F0502020204030204" pitchFamily="34" charset="0"/>
                <a:ea typeface="Calibri" panose="020F0502020204030204" pitchFamily="34" charset="0"/>
                <a:cs typeface="Arial" panose="020B0604020202020204" pitchFamily="34" charset="0"/>
              </a:rPr>
              <a:t>sever_encrypted_protocol_socket.py</a:t>
            </a:r>
            <a:r>
              <a:rPr lang="he-IL" sz="1600" kern="100" dirty="0">
                <a:effectLst/>
                <a:latin typeface="Calibri" panose="020F0502020204030204" pitchFamily="34" charset="0"/>
                <a:ea typeface="Calibri" panose="020F0502020204030204" pitchFamily="34" charset="0"/>
                <a:cs typeface="Arial" panose="020B0604020202020204" pitchFamily="34" charset="0"/>
              </a:rPr>
              <a:t>, אשר מחליפים מפתח חיצוני ומעבירים את המפתח ל</a:t>
            </a:r>
            <a:r>
              <a:rPr lang="en-US" sz="1600" kern="100" dirty="0">
                <a:effectLst/>
                <a:latin typeface="Calibri" panose="020F0502020204030204" pitchFamily="34" charset="0"/>
                <a:ea typeface="Calibri" panose="020F0502020204030204" pitchFamily="34" charset="0"/>
                <a:cs typeface="Arial" panose="020B0604020202020204" pitchFamily="34" charset="0"/>
              </a:rPr>
              <a:t>AES</a:t>
            </a:r>
            <a:r>
              <a:rPr lang="he-IL" sz="1600" kern="100" dirty="0">
                <a:effectLst/>
                <a:latin typeface="Calibri" panose="020F0502020204030204" pitchFamily="34" charset="0"/>
                <a:ea typeface="Calibri" panose="020F0502020204030204" pitchFamily="34" charset="0"/>
                <a:cs typeface="Arial" panose="020B0604020202020204" pitchFamily="34" charset="0"/>
              </a:rPr>
              <a:t> להמשך התקשורת בצורה מוצפנת (עם </a:t>
            </a:r>
            <a:r>
              <a:rPr lang="en-US" sz="1600" kern="100" dirty="0">
                <a:effectLst/>
                <a:latin typeface="Calibri" panose="020F0502020204030204" pitchFamily="34" charset="0"/>
                <a:ea typeface="Calibri" panose="020F0502020204030204" pitchFamily="34" charset="0"/>
                <a:cs typeface="Arial" panose="020B0604020202020204" pitchFamily="34" charset="0"/>
              </a:rPr>
              <a:t>RSA</a:t>
            </a:r>
            <a:r>
              <a:rPr lang="he-IL" sz="1600" kern="100" dirty="0">
                <a:effectLst/>
                <a:latin typeface="Calibri" panose="020F0502020204030204" pitchFamily="34" charset="0"/>
                <a:ea typeface="Calibri" panose="020F0502020204030204" pitchFamily="34" charset="0"/>
                <a:cs typeface="Arial" panose="020B0604020202020204" pitchFamily="34" charset="0"/>
              </a:rPr>
              <a:t> עם המפתח הציבורי של השרת) ואז כל התקשורת ממשיכה עם הצפנת </a:t>
            </a:r>
            <a:r>
              <a:rPr lang="en-US" sz="1600" kern="100" dirty="0">
                <a:effectLst/>
                <a:latin typeface="Calibri" panose="020F0502020204030204" pitchFamily="34" charset="0"/>
                <a:ea typeface="Calibri" panose="020F0502020204030204" pitchFamily="34" charset="0"/>
                <a:cs typeface="Arial" panose="020B0604020202020204" pitchFamily="34" charset="0"/>
              </a:rPr>
              <a:t>AES</a:t>
            </a:r>
            <a:r>
              <a:rPr lang="he-IL" sz="1600" kern="100" dirty="0">
                <a:effectLst/>
                <a:latin typeface="Calibri" panose="020F0502020204030204" pitchFamily="34" charset="0"/>
                <a:ea typeface="Calibri" panose="020F0502020204030204" pitchFamily="34" charset="0"/>
                <a:cs typeface="Arial" panose="020B0604020202020204" pitchFamily="34" charset="0"/>
              </a:rPr>
              <a:t>, למדתי ככה עוד קצת על הצפנה.</a:t>
            </a:r>
            <a:br>
              <a:rPr lang="en-US" sz="1600" kern="100" dirty="0">
                <a:latin typeface="Calibri" panose="020F0502020204030204" pitchFamily="34" charset="0"/>
                <a:ea typeface="Calibri" panose="020F0502020204030204" pitchFamily="34" charset="0"/>
                <a:cs typeface="Arial" panose="020B0604020202020204" pitchFamily="34" charset="0"/>
              </a:rPr>
            </a:br>
            <a:br>
              <a:rPr lang="en-US" sz="1600" kern="100" dirty="0">
                <a:latin typeface="Calibri" panose="020F0502020204030204" pitchFamily="34" charset="0"/>
                <a:ea typeface="Calibri" panose="020F0502020204030204" pitchFamily="34" charset="0"/>
                <a:cs typeface="Arial" panose="020B0604020202020204" pitchFamily="34" charset="0"/>
              </a:rPr>
            </a:br>
            <a:r>
              <a:rPr lang="he-IL" sz="1600" kern="100" dirty="0">
                <a:effectLst/>
                <a:latin typeface="Calibri" panose="020F0502020204030204" pitchFamily="34" charset="0"/>
                <a:ea typeface="Calibri" panose="020F0502020204030204" pitchFamily="34" charset="0"/>
                <a:cs typeface="Arial" panose="020B0604020202020204" pitchFamily="34" charset="0"/>
              </a:rPr>
              <a:t>בנוסף כל הקטע של השיחות זה היה משהו שלא עשיתי אף פעם וידעתי שזה לא יהיה הכי פשוט אבל כשהתחלתי ממש את השיחות ראיתי שצריך למצוא דרך לעשות את השרת ממש מהיר ויעיל אחרת יהיה תקיעות. בגרסה הראשונה של השיחות שעשיתי השרת לא היה מספיק מהיר (עבור כמה משתמשים) וראיתי שמה שקורה זה שבכמה שניות הראשונות זה עובד חלק ואחרי זה מתחיל להצטבר חבילות אצל השרת שהוא לא מספיק להפיץ לכל הלקוחות ואז מתחיל להיתקע. המשכתי ליצור עוד גרסאות וניסיתי דברים חדשים ובדקתי את זה בפועל עם חברים על מחשבים שונים עד שראיתי שזה עובד כמו שצריך.</a:t>
            </a:r>
          </a:p>
          <a:p>
            <a:pPr marL="0" marR="0" algn="r" rtl="1">
              <a:lnSpc>
                <a:spcPct val="107000"/>
              </a:lnSpc>
              <a:spcBef>
                <a:spcPts val="0"/>
              </a:spcBef>
              <a:spcAft>
                <a:spcPts val="800"/>
              </a:spcAft>
            </a:pPr>
            <a:r>
              <a:rPr lang="he-IL" sz="1600" b="1" kern="100" dirty="0">
                <a:latin typeface="Calibri" panose="020F0502020204030204" pitchFamily="34" charset="0"/>
                <a:ea typeface="Calibri" panose="020F0502020204030204" pitchFamily="34" charset="0"/>
                <a:cs typeface="Arial" panose="020B0604020202020204" pitchFamily="34" charset="0"/>
              </a:rPr>
              <a:t>מה אתם מרגישים שהעבודה על הפרויקט נתנה לכם?</a:t>
            </a:r>
            <a:br>
              <a:rPr lang="en-US" sz="1600" b="1" kern="100" dirty="0">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אני מרגיש שהבנתי יותר את כל הקטע של הצפנה. </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והכי חשוב שלמדתי עוד 3 שפות תכנות שלא ידעתי לפני </a:t>
            </a:r>
            <a:r>
              <a:rPr lang="en-US" sz="1800" dirty="0">
                <a:effectLst/>
                <a:latin typeface="Calibri" panose="020F0502020204030204" pitchFamily="34" charset="0"/>
                <a:ea typeface="Calibri" panose="020F0502020204030204" pitchFamily="34" charset="0"/>
                <a:cs typeface="Arial" panose="020B0604020202020204" pitchFamily="34" charset="0"/>
              </a:rPr>
              <a:t>HTML</a:t>
            </a:r>
            <a:r>
              <a:rPr lang="he-IL"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CSS</a:t>
            </a:r>
            <a:r>
              <a:rPr lang="he-IL"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JS</a:t>
            </a:r>
            <a:r>
              <a:rPr lang="he-IL" sz="1800" dirty="0">
                <a:effectLst/>
                <a:latin typeface="Calibri" panose="020F0502020204030204" pitchFamily="34" charset="0"/>
                <a:ea typeface="Calibri" panose="020F0502020204030204" pitchFamily="34" charset="0"/>
                <a:cs typeface="Arial" panose="020B0604020202020204" pitchFamily="34" charset="0"/>
              </a:rPr>
              <a: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מצאתי בעצמי פתרונות לעוד כל מיני דברים כמו הנעילה של </a:t>
            </a:r>
            <a:r>
              <a:rPr lang="he-IL" sz="1800" dirty="0" err="1">
                <a:effectLst/>
                <a:latin typeface="Calibri" panose="020F0502020204030204" pitchFamily="34" charset="0"/>
                <a:ea typeface="Calibri" panose="020F0502020204030204" pitchFamily="34" charset="0"/>
                <a:cs typeface="Arial" panose="020B0604020202020204" pitchFamily="34" charset="0"/>
              </a:rPr>
              <a:t>הצאטים</a:t>
            </a:r>
            <a:r>
              <a:rPr lang="he-IL" sz="1800" dirty="0">
                <a:effectLst/>
                <a:latin typeface="Calibri" panose="020F0502020204030204" pitchFamily="34" charset="0"/>
                <a:ea typeface="Calibri" panose="020F0502020204030204" pitchFamily="34" charset="0"/>
                <a:cs typeface="Arial" panose="020B0604020202020204" pitchFamily="34" charset="0"/>
              </a:rPr>
              <a:t> ואיך ליעל את השרת של השיחות.</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למדתי קצת על אודיו ב</a:t>
            </a:r>
            <a:r>
              <a:rPr lang="en-US" sz="1800" dirty="0">
                <a:effectLst/>
                <a:latin typeface="Calibri" panose="020F0502020204030204" pitchFamily="34" charset="0"/>
                <a:ea typeface="Calibri" panose="020F0502020204030204" pitchFamily="34" charset="0"/>
                <a:cs typeface="Arial" panose="020B0604020202020204" pitchFamily="34" charset="0"/>
              </a:rPr>
              <a:t>python</a:t>
            </a:r>
            <a:r>
              <a:rPr lang="he-IL" sz="1800" dirty="0">
                <a:effectLst/>
                <a:latin typeface="Calibri" panose="020F0502020204030204" pitchFamily="34" charset="0"/>
                <a:ea typeface="Calibri" panose="020F0502020204030204" pitchFamily="34" charset="0"/>
                <a:cs typeface="Arial" panose="020B0604020202020204" pitchFamily="34" charset="0"/>
              </a:rPr>
              <a:t>.</a:t>
            </a:r>
            <a:endParaRPr lang="he-IL" sz="1600" kern="1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76641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80B6-244E-420F-7B6A-1B16B61A9A73}"/>
              </a:ext>
            </a:extLst>
          </p:cNvPr>
          <p:cNvSpPr>
            <a:spLocks noGrp="1"/>
          </p:cNvSpPr>
          <p:nvPr>
            <p:ph type="title"/>
          </p:nvPr>
        </p:nvSpPr>
        <p:spPr/>
        <p:txBody>
          <a:bodyPr/>
          <a:lstStyle/>
          <a:p>
            <a:pPr algn="r" rtl="1"/>
            <a:r>
              <a:rPr lang="he-IL" dirty="0"/>
              <a:t>תקציר הפרויקט</a:t>
            </a:r>
            <a:endParaRPr lang="en-US" dirty="0"/>
          </a:p>
        </p:txBody>
      </p:sp>
      <p:sp>
        <p:nvSpPr>
          <p:cNvPr id="3" name="Content Placeholder 2">
            <a:extLst>
              <a:ext uri="{FF2B5EF4-FFF2-40B4-BE49-F238E27FC236}">
                <a16:creationId xmlns:a16="http://schemas.microsoft.com/office/drawing/2014/main" id="{8F67A493-B49F-5983-5DA0-44AAB1EA8359}"/>
              </a:ext>
            </a:extLst>
          </p:cNvPr>
          <p:cNvSpPr>
            <a:spLocks noGrp="1"/>
          </p:cNvSpPr>
          <p:nvPr>
            <p:ph idx="1"/>
          </p:nvPr>
        </p:nvSpPr>
        <p:spPr/>
        <p:txBody>
          <a:bodyPr/>
          <a:lstStyle/>
          <a:p>
            <a:pPr algn="r" rtl="1"/>
            <a:r>
              <a:rPr lang="he-IL" dirty="0"/>
              <a:t>הפרויקט מאפשר תקשורת בין אנשים דרך המחשב בצורה של הודעות, תמונות, קבצים וגם שיחות.</a:t>
            </a:r>
          </a:p>
          <a:p>
            <a:pPr marL="0" indent="0" algn="r" rtl="1">
              <a:buNone/>
            </a:pPr>
            <a:endParaRPr lang="he-IL" dirty="0"/>
          </a:p>
          <a:p>
            <a:pPr algn="r" rtl="1"/>
            <a:r>
              <a:rPr lang="he-IL" dirty="0"/>
              <a:t>הפרויקט מכיל 2 צדדים: צד שרת, צד לקוח (צד הלקוח גם מפוצל).</a:t>
            </a:r>
          </a:p>
          <a:p>
            <a:pPr algn="r" rtl="1"/>
            <a:r>
              <a:rPr lang="he-IL" dirty="0"/>
              <a:t>צד שרת – השרת מכיל כמה </a:t>
            </a:r>
            <a:r>
              <a:rPr lang="he-IL" dirty="0" err="1"/>
              <a:t>דאטאבייסים</a:t>
            </a:r>
            <a:r>
              <a:rPr lang="he-IL" dirty="0"/>
              <a:t> (שאני יצרתי) שמכילים מידע על המשתמשים וגם מערכת קבצים אשר שומרת את כל </a:t>
            </a:r>
            <a:r>
              <a:rPr lang="he-IL" dirty="0" err="1"/>
              <a:t>הצאטים</a:t>
            </a:r>
            <a:r>
              <a:rPr lang="he-IL" dirty="0"/>
              <a:t>.</a:t>
            </a:r>
          </a:p>
          <a:p>
            <a:pPr algn="r" rtl="1"/>
            <a:r>
              <a:rPr lang="he-IL" dirty="0"/>
              <a:t>צד לקוח – בלקוח יש </a:t>
            </a:r>
            <a:r>
              <a:rPr lang="en-US" dirty="0"/>
              <a:t>GUI</a:t>
            </a:r>
            <a:r>
              <a:rPr lang="he-IL" dirty="0"/>
              <a:t> אשר בנוי מ</a:t>
            </a:r>
            <a:r>
              <a:rPr lang="en-US" dirty="0"/>
              <a:t>HTML</a:t>
            </a:r>
            <a:r>
              <a:rPr lang="he-IL" dirty="0"/>
              <a:t>, </a:t>
            </a:r>
            <a:r>
              <a:rPr lang="en-US" dirty="0"/>
              <a:t>CSS</a:t>
            </a:r>
            <a:r>
              <a:rPr lang="he-IL" dirty="0"/>
              <a:t> ו</a:t>
            </a:r>
            <a:r>
              <a:rPr lang="en-US" dirty="0"/>
              <a:t>JS</a:t>
            </a:r>
            <a:r>
              <a:rPr lang="he-IL" dirty="0"/>
              <a:t> וגם יש </a:t>
            </a:r>
            <a:r>
              <a:rPr lang="en-US" dirty="0"/>
              <a:t>Python</a:t>
            </a:r>
            <a:r>
              <a:rPr lang="he-IL" dirty="0"/>
              <a:t> בגלל החלוקה הזאת צד הלקוח בעצם מפוצל גם ל2 – ה</a:t>
            </a:r>
            <a:r>
              <a:rPr lang="en-US" dirty="0"/>
              <a:t>Python</a:t>
            </a:r>
            <a:r>
              <a:rPr lang="he-IL" dirty="0"/>
              <a:t> </a:t>
            </a:r>
            <a:r>
              <a:rPr lang="he-IL" dirty="0" err="1"/>
              <a:t>וה</a:t>
            </a:r>
            <a:r>
              <a:rPr lang="en-US" dirty="0"/>
              <a:t>GUI</a:t>
            </a:r>
            <a:r>
              <a:rPr lang="he-IL" dirty="0"/>
              <a:t> אשר מתקשרים </a:t>
            </a:r>
            <a:r>
              <a:rPr lang="he-IL" dirty="0" err="1"/>
              <a:t>בינהם</a:t>
            </a:r>
            <a:r>
              <a:rPr lang="he-IL" dirty="0"/>
              <a:t> בעזרת ספרייה בשם </a:t>
            </a:r>
            <a:r>
              <a:rPr lang="en-US" dirty="0"/>
              <a:t>eel</a:t>
            </a:r>
            <a:r>
              <a:rPr lang="he-IL" dirty="0"/>
              <a:t>.</a:t>
            </a:r>
          </a:p>
        </p:txBody>
      </p:sp>
    </p:spTree>
    <p:extLst>
      <p:ext uri="{BB962C8B-B14F-4D97-AF65-F5344CB8AC3E}">
        <p14:creationId xmlns:p14="http://schemas.microsoft.com/office/powerpoint/2010/main" val="101232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75D3-6693-1634-3FF8-401B02695F8A}"/>
              </a:ext>
            </a:extLst>
          </p:cNvPr>
          <p:cNvSpPr>
            <a:spLocks noGrp="1"/>
          </p:cNvSpPr>
          <p:nvPr>
            <p:ph type="title"/>
          </p:nvPr>
        </p:nvSpPr>
        <p:spPr/>
        <p:txBody>
          <a:bodyPr/>
          <a:lstStyle/>
          <a:p>
            <a:pPr algn="r" rtl="1"/>
            <a:r>
              <a:rPr lang="he-IL" dirty="0"/>
              <a:t>אלמנטים שנלמדו ומומשו בפרויקט</a:t>
            </a:r>
            <a:endParaRPr lang="en-US" dirty="0"/>
          </a:p>
        </p:txBody>
      </p:sp>
      <p:sp>
        <p:nvSpPr>
          <p:cNvPr id="3" name="Content Placeholder 2">
            <a:extLst>
              <a:ext uri="{FF2B5EF4-FFF2-40B4-BE49-F238E27FC236}">
                <a16:creationId xmlns:a16="http://schemas.microsoft.com/office/drawing/2014/main" id="{628804CD-1E05-24D1-066B-D469396876BC}"/>
              </a:ext>
            </a:extLst>
          </p:cNvPr>
          <p:cNvSpPr>
            <a:spLocks noGrp="1"/>
          </p:cNvSpPr>
          <p:nvPr>
            <p:ph idx="1"/>
          </p:nvPr>
        </p:nvSpPr>
        <p:spPr/>
        <p:txBody>
          <a:bodyPr>
            <a:normAutofit fontScale="92500" lnSpcReduction="10000"/>
          </a:bodyPr>
          <a:lstStyle/>
          <a:p>
            <a:pPr algn="r" rtl="1"/>
            <a:r>
              <a:rPr lang="he-IL" dirty="0"/>
              <a:t>תקשורת מוצפנת – כל התקשורת בפרויקט מוצפנת.</a:t>
            </a:r>
          </a:p>
          <a:p>
            <a:pPr algn="r" rtl="1"/>
            <a:r>
              <a:rPr lang="he-IL" dirty="0"/>
              <a:t>התקשורת בפרויקט משתמשת בעיקר ב</a:t>
            </a:r>
            <a:r>
              <a:rPr lang="en-US" dirty="0"/>
              <a:t>TCP</a:t>
            </a:r>
            <a:r>
              <a:rPr lang="he-IL" dirty="0"/>
              <a:t> אך גם ב</a:t>
            </a:r>
            <a:r>
              <a:rPr lang="en-US" dirty="0"/>
              <a:t>UDP</a:t>
            </a:r>
            <a:r>
              <a:rPr lang="he-IL" dirty="0"/>
              <a:t> בשביל שיחות.</a:t>
            </a:r>
          </a:p>
          <a:p>
            <a:pPr algn="r" rtl="1"/>
            <a:r>
              <a:rPr lang="he-IL" dirty="0"/>
              <a:t>פרוטוקול: כל הודעה תתחיל בפקודה (מרופדת ל30 תווים) ואז עבור כל שדה יש קודם את אורך השדה (מרופד ל15 תווים) ואז השדה עצמו, חוץ מהשדה האחרון אשר אין בו צורך לאורך מאחר וברמת </a:t>
            </a:r>
            <a:r>
              <a:rPr lang="he-IL" dirty="0" err="1"/>
              <a:t>הסוקט</a:t>
            </a:r>
            <a:r>
              <a:rPr lang="he-IL" dirty="0"/>
              <a:t> יצרתי מחלקה לשרת וללקוח שעוטפת את </a:t>
            </a:r>
            <a:r>
              <a:rPr lang="he-IL" dirty="0" err="1"/>
              <a:t>הסוקט</a:t>
            </a:r>
            <a:r>
              <a:rPr lang="he-IL" dirty="0"/>
              <a:t> בעוד פרוטוקול וגם מצפינה את כל התעבורה הפרוטוקול ברמת </a:t>
            </a:r>
            <a:r>
              <a:rPr lang="he-IL" dirty="0" err="1"/>
              <a:t>הסוקט</a:t>
            </a:r>
            <a:r>
              <a:rPr lang="he-IL" dirty="0"/>
              <a:t> הוא שקודם כל נשלח אורך ההודעה שתוארה לפני (מרופד ל30 תווים) ואז נשלחת ההודעה עצמה. במקרה של הודעת סנכרון נשלח מילון אשר כל מפתח זה שם קובץ וכל ערך זה הקובץ עצמו.</a:t>
            </a:r>
          </a:p>
          <a:p>
            <a:pPr algn="r" rtl="1"/>
            <a:r>
              <a:rPr lang="he-IL" dirty="0"/>
              <a:t>בשיחות </a:t>
            </a:r>
            <a:r>
              <a:rPr lang="he-IL" dirty="0" err="1"/>
              <a:t>בסוקטים</a:t>
            </a:r>
            <a:r>
              <a:rPr lang="he-IL" dirty="0"/>
              <a:t> של ה</a:t>
            </a:r>
            <a:r>
              <a:rPr lang="en-US" dirty="0"/>
              <a:t>UDP</a:t>
            </a:r>
            <a:r>
              <a:rPr lang="he-IL" dirty="0"/>
              <a:t> אין פרוטוקול פשוט שולחים ישר את ה</a:t>
            </a:r>
            <a:r>
              <a:rPr lang="en-US" dirty="0"/>
              <a:t>stream</a:t>
            </a:r>
            <a:r>
              <a:rPr lang="he-IL" dirty="0"/>
              <a:t> של האודיו וגם מקבלים ישר את ה</a:t>
            </a:r>
            <a:r>
              <a:rPr lang="en-US" dirty="0"/>
              <a:t>stream</a:t>
            </a:r>
            <a:r>
              <a:rPr lang="he-IL" dirty="0"/>
              <a:t>.</a:t>
            </a:r>
          </a:p>
        </p:txBody>
      </p:sp>
    </p:spTree>
    <p:extLst>
      <p:ext uri="{BB962C8B-B14F-4D97-AF65-F5344CB8AC3E}">
        <p14:creationId xmlns:p14="http://schemas.microsoft.com/office/powerpoint/2010/main" val="382183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2DAC-A91A-A116-EF95-87C5F18D2252}"/>
              </a:ext>
            </a:extLst>
          </p:cNvPr>
          <p:cNvSpPr>
            <a:spLocks noGrp="1"/>
          </p:cNvSpPr>
          <p:nvPr>
            <p:ph type="title"/>
          </p:nvPr>
        </p:nvSpPr>
        <p:spPr/>
        <p:txBody>
          <a:bodyPr/>
          <a:lstStyle/>
          <a:p>
            <a:pPr algn="r" rtl="1"/>
            <a:r>
              <a:rPr lang="he-IL" dirty="0"/>
              <a:t>אלמנטים שנלמדו ומומשו בפרויקט - המשך</a:t>
            </a:r>
            <a:endParaRPr lang="en-US" dirty="0"/>
          </a:p>
        </p:txBody>
      </p:sp>
      <p:sp>
        <p:nvSpPr>
          <p:cNvPr id="3" name="Content Placeholder 2">
            <a:extLst>
              <a:ext uri="{FF2B5EF4-FFF2-40B4-BE49-F238E27FC236}">
                <a16:creationId xmlns:a16="http://schemas.microsoft.com/office/drawing/2014/main" id="{7AFC059D-EB6C-3D0E-06D5-C71F910B3A42}"/>
              </a:ext>
            </a:extLst>
          </p:cNvPr>
          <p:cNvSpPr>
            <a:spLocks noGrp="1"/>
          </p:cNvSpPr>
          <p:nvPr>
            <p:ph idx="1"/>
          </p:nvPr>
        </p:nvSpPr>
        <p:spPr/>
        <p:txBody>
          <a:bodyPr/>
          <a:lstStyle/>
          <a:p>
            <a:pPr algn="r" rtl="1"/>
            <a:r>
              <a:rPr lang="he-IL" dirty="0"/>
              <a:t>תכנות מונחה עצמים: בפרויקט יש 7 מחלקות שונות. מחלקה אחת אחראית על הצפנה, עוד 2 שאחראיות על תקשורת ברמת </a:t>
            </a:r>
            <a:r>
              <a:rPr lang="he-IL" dirty="0" err="1"/>
              <a:t>הסוקטים</a:t>
            </a:r>
            <a:r>
              <a:rPr lang="he-IL" dirty="0"/>
              <a:t> (אחת ללקוח אחת לשרת), עוד 1 שאחראית על הפרוטוקול בצד של הלקוח ועוד 3 אשר ביחד בונות את ה</a:t>
            </a:r>
            <a:r>
              <a:rPr lang="en-US" dirty="0"/>
              <a:t>database</a:t>
            </a:r>
            <a:r>
              <a:rPr lang="he-IL" dirty="0"/>
              <a:t> של השרת.</a:t>
            </a:r>
          </a:p>
          <a:p>
            <a:pPr algn="r" rtl="1"/>
            <a:r>
              <a:rPr lang="he-IL" dirty="0"/>
              <a:t>ניהול קבצים: מתבצע בעיקר בצד של השרת, המידע הכללי והסיסמאות של כל משתמש מאוחסנים בעזרת ה</a:t>
            </a:r>
            <a:r>
              <a:rPr lang="en-US" dirty="0"/>
              <a:t>database</a:t>
            </a:r>
            <a:r>
              <a:rPr lang="he-IL" dirty="0"/>
              <a:t> אך כל </a:t>
            </a:r>
            <a:r>
              <a:rPr lang="he-IL" dirty="0" err="1"/>
              <a:t>הצאטים</a:t>
            </a:r>
            <a:r>
              <a:rPr lang="he-IL" dirty="0"/>
              <a:t> מאוחסנים בתור מערכת קבצים. גם בצד הלקוח יש קבצים אך השרת שולח בצורה שהלקוח רק צריך לשמור אותם ולא צריך להתעסק אפילו באיפה לשמור.</a:t>
            </a:r>
            <a:endParaRPr lang="en-US" dirty="0"/>
          </a:p>
        </p:txBody>
      </p:sp>
    </p:spTree>
    <p:extLst>
      <p:ext uri="{BB962C8B-B14F-4D97-AF65-F5344CB8AC3E}">
        <p14:creationId xmlns:p14="http://schemas.microsoft.com/office/powerpoint/2010/main" val="221970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2DAC-A91A-A116-EF95-87C5F18D2252}"/>
              </a:ext>
            </a:extLst>
          </p:cNvPr>
          <p:cNvSpPr>
            <a:spLocks noGrp="1"/>
          </p:cNvSpPr>
          <p:nvPr>
            <p:ph type="title"/>
          </p:nvPr>
        </p:nvSpPr>
        <p:spPr/>
        <p:txBody>
          <a:bodyPr/>
          <a:lstStyle/>
          <a:p>
            <a:pPr algn="r" rtl="1"/>
            <a:r>
              <a:rPr lang="he-IL" dirty="0"/>
              <a:t>אלמנטים שנלמדו ומומשו בפרויקט - המשך</a:t>
            </a:r>
            <a:endParaRPr lang="en-US" dirty="0"/>
          </a:p>
        </p:txBody>
      </p:sp>
      <p:sp>
        <p:nvSpPr>
          <p:cNvPr id="3" name="Content Placeholder 2">
            <a:extLst>
              <a:ext uri="{FF2B5EF4-FFF2-40B4-BE49-F238E27FC236}">
                <a16:creationId xmlns:a16="http://schemas.microsoft.com/office/drawing/2014/main" id="{7AFC059D-EB6C-3D0E-06D5-C71F910B3A42}"/>
              </a:ext>
            </a:extLst>
          </p:cNvPr>
          <p:cNvSpPr>
            <a:spLocks noGrp="1"/>
          </p:cNvSpPr>
          <p:nvPr>
            <p:ph idx="1"/>
          </p:nvPr>
        </p:nvSpPr>
        <p:spPr/>
        <p:txBody>
          <a:bodyPr/>
          <a:lstStyle/>
          <a:p>
            <a:pPr algn="r" rtl="1"/>
            <a:r>
              <a:rPr lang="he-IL" dirty="0"/>
              <a:t>ניהול וסנכרון (</a:t>
            </a:r>
            <a:r>
              <a:rPr lang="en-US" dirty="0"/>
              <a:t>threads</a:t>
            </a:r>
            <a:r>
              <a:rPr lang="he-IL" dirty="0"/>
              <a:t> &amp; </a:t>
            </a:r>
            <a:r>
              <a:rPr lang="en-US" dirty="0"/>
              <a:t>processes</a:t>
            </a:r>
            <a:r>
              <a:rPr lang="he-IL" dirty="0"/>
              <a:t>): בפרויקט אני משתמש גם ב</a:t>
            </a:r>
            <a:r>
              <a:rPr lang="en-US" dirty="0"/>
              <a:t>threads</a:t>
            </a:r>
            <a:r>
              <a:rPr lang="he-IL" dirty="0"/>
              <a:t> וגם ב</a:t>
            </a:r>
            <a:r>
              <a:rPr lang="en-US" dirty="0"/>
              <a:t>processes</a:t>
            </a:r>
            <a:r>
              <a:rPr lang="he-IL" dirty="0"/>
              <a:t>, לדוגמה בצד השרת עבור כל לקוח אני פותח </a:t>
            </a:r>
            <a:r>
              <a:rPr lang="en-US" dirty="0"/>
              <a:t>thread</a:t>
            </a:r>
            <a:r>
              <a:rPr lang="he-IL" dirty="0"/>
              <a:t> ועבור כל שיחה שהלקוח מתחיל אני פותח </a:t>
            </a:r>
            <a:r>
              <a:rPr lang="en-US" dirty="0"/>
              <a:t>process</a:t>
            </a:r>
            <a:r>
              <a:rPr lang="he-IL" dirty="0"/>
              <a:t> עבור השרת שיחות הספציפי הזה (וגם בתור השרת נפתחים עוד </a:t>
            </a:r>
            <a:r>
              <a:rPr lang="en-US" dirty="0"/>
              <a:t>process</a:t>
            </a:r>
            <a:r>
              <a:rPr lang="he-IL" dirty="0"/>
              <a:t>ים), בצד של הלקוח יש </a:t>
            </a:r>
            <a:r>
              <a:rPr lang="en-US" dirty="0"/>
              <a:t>thread</a:t>
            </a:r>
            <a:r>
              <a:rPr lang="he-IL" dirty="0"/>
              <a:t> שדואג לסנכרון עם השרת ועבור כל בקשה שהיא גדולה (לדוגמה העלאת תמונה או קובץ) אני פותח </a:t>
            </a:r>
            <a:r>
              <a:rPr lang="en-US" dirty="0"/>
              <a:t>thread</a:t>
            </a:r>
            <a:r>
              <a:rPr lang="he-IL" dirty="0"/>
              <a:t> נפרד כדי לא לתקוע את שאר האפליקציה. בשביל סנכרון בין הכל אני משתמש גם ב</a:t>
            </a:r>
            <a:r>
              <a:rPr lang="en-US" dirty="0"/>
              <a:t>Lock</a:t>
            </a:r>
            <a:r>
              <a:rPr lang="he-IL" dirty="0"/>
              <a:t> מהספרייה של </a:t>
            </a:r>
            <a:r>
              <a:rPr lang="en-US" dirty="0"/>
              <a:t>threading</a:t>
            </a:r>
            <a:r>
              <a:rPr lang="he-IL" dirty="0"/>
              <a:t> וגם מהספרייה </a:t>
            </a:r>
            <a:r>
              <a:rPr lang="en-US" dirty="0"/>
              <a:t>multiprocessing</a:t>
            </a:r>
            <a:r>
              <a:rPr lang="he-IL" dirty="0"/>
              <a:t> וגם משתמש במנעול שיצרתי בעצמי (שבסופו של דבר זה תיקייה שיוצרים ומוחקים).</a:t>
            </a:r>
            <a:endParaRPr lang="en-US" dirty="0"/>
          </a:p>
        </p:txBody>
      </p:sp>
    </p:spTree>
    <p:extLst>
      <p:ext uri="{BB962C8B-B14F-4D97-AF65-F5344CB8AC3E}">
        <p14:creationId xmlns:p14="http://schemas.microsoft.com/office/powerpoint/2010/main" val="169492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2DAC-A91A-A116-EF95-87C5F18D2252}"/>
              </a:ext>
            </a:extLst>
          </p:cNvPr>
          <p:cNvSpPr>
            <a:spLocks noGrp="1"/>
          </p:cNvSpPr>
          <p:nvPr>
            <p:ph type="title"/>
          </p:nvPr>
        </p:nvSpPr>
        <p:spPr/>
        <p:txBody>
          <a:bodyPr/>
          <a:lstStyle/>
          <a:p>
            <a:pPr algn="r" rtl="1"/>
            <a:r>
              <a:rPr lang="he-IL" dirty="0"/>
              <a:t>אלמנטים שנלמדו ומומשו בפרויקט - המשך</a:t>
            </a:r>
            <a:endParaRPr lang="en-US" dirty="0"/>
          </a:p>
        </p:txBody>
      </p:sp>
      <p:sp>
        <p:nvSpPr>
          <p:cNvPr id="3" name="Content Placeholder 2">
            <a:extLst>
              <a:ext uri="{FF2B5EF4-FFF2-40B4-BE49-F238E27FC236}">
                <a16:creationId xmlns:a16="http://schemas.microsoft.com/office/drawing/2014/main" id="{7AFC059D-EB6C-3D0E-06D5-C71F910B3A42}"/>
              </a:ext>
            </a:extLst>
          </p:cNvPr>
          <p:cNvSpPr>
            <a:spLocks noGrp="1"/>
          </p:cNvSpPr>
          <p:nvPr>
            <p:ph idx="1"/>
          </p:nvPr>
        </p:nvSpPr>
        <p:spPr/>
        <p:txBody>
          <a:bodyPr>
            <a:normAutofit fontScale="92500"/>
          </a:bodyPr>
          <a:lstStyle/>
          <a:p>
            <a:pPr algn="r" rtl="1"/>
            <a:r>
              <a:rPr lang="he-IL" dirty="0"/>
              <a:t>ממשקי חומרה: בפרויקט אני משתמש במיקרופון ברמקול של המחשב על מנת לבצע שיחות והקלטות.</a:t>
            </a:r>
          </a:p>
          <a:p>
            <a:pPr algn="r" rtl="1"/>
            <a:r>
              <a:rPr lang="he-IL" dirty="0"/>
              <a:t>הצפנה ואבטחה: כפי שציינתי כבר כל התקשורת בין השרת ללקוח מוצפנת. ההצפנה מתבצעת כך:</a:t>
            </a:r>
            <a:br>
              <a:rPr lang="en-US" dirty="0"/>
            </a:br>
            <a:r>
              <a:rPr lang="he-IL" dirty="0"/>
              <a:t>ישר שלקוח מתחבר השרת שולח את ה</a:t>
            </a:r>
            <a:r>
              <a:rPr lang="en-US" dirty="0"/>
              <a:t>public key</a:t>
            </a:r>
            <a:r>
              <a:rPr lang="he-IL" dirty="0"/>
              <a:t> שלו.</a:t>
            </a:r>
            <a:br>
              <a:rPr lang="en-US" dirty="0"/>
            </a:br>
            <a:r>
              <a:rPr lang="he-IL" dirty="0"/>
              <a:t>הלקוח לוקח אותו ושולח לו הודעה מוצפנת המכילה מפתח להצפנה בעזרת </a:t>
            </a:r>
            <a:r>
              <a:rPr lang="en-US" dirty="0"/>
              <a:t>AES</a:t>
            </a:r>
            <a:r>
              <a:rPr lang="he-IL" dirty="0"/>
              <a:t>.</a:t>
            </a:r>
            <a:br>
              <a:rPr lang="en-US" dirty="0"/>
            </a:br>
            <a:r>
              <a:rPr lang="he-IL" dirty="0"/>
              <a:t>השרת מקבל את ההודעה ומפענח בעזרת ה</a:t>
            </a:r>
            <a:r>
              <a:rPr lang="en-US" dirty="0"/>
              <a:t>private key</a:t>
            </a:r>
            <a:r>
              <a:rPr lang="he-IL" dirty="0"/>
              <a:t> שלו ומעכשיו כל התקשורת מוצפנת ב</a:t>
            </a:r>
            <a:r>
              <a:rPr lang="en-US" dirty="0"/>
              <a:t>AES</a:t>
            </a:r>
            <a:r>
              <a:rPr lang="he-IL" dirty="0"/>
              <a:t> באמצעות המפתח שהלקוח העביר.</a:t>
            </a:r>
          </a:p>
          <a:p>
            <a:pPr algn="r" rtl="1"/>
            <a:r>
              <a:rPr lang="he-IL" dirty="0"/>
              <a:t>עיבוד תמונה: יש בדיקה של גודל תמונה (כשמעלים תמונת פרופיל) ויש גם קוד שהופך את התמונה לעגולה אך כבר לא בשימוש כי יותר נוח לעשות את זה מה</a:t>
            </a:r>
            <a:r>
              <a:rPr lang="en-US" dirty="0" err="1"/>
              <a:t>css</a:t>
            </a:r>
            <a:r>
              <a:rPr lang="he-IL" dirty="0"/>
              <a:t> (הקוד עדיין נמצא בקובץ </a:t>
            </a:r>
            <a:r>
              <a:rPr lang="en-US" dirty="0"/>
              <a:t>photo_tools.py</a:t>
            </a:r>
            <a:r>
              <a:rPr lang="he-IL" dirty="0"/>
              <a:t>).</a:t>
            </a:r>
            <a:endParaRPr lang="en-US" dirty="0"/>
          </a:p>
        </p:txBody>
      </p:sp>
    </p:spTree>
    <p:extLst>
      <p:ext uri="{BB962C8B-B14F-4D97-AF65-F5344CB8AC3E}">
        <p14:creationId xmlns:p14="http://schemas.microsoft.com/office/powerpoint/2010/main" val="54735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6187-FE34-61FF-68B2-EB82B9B4BC41}"/>
              </a:ext>
            </a:extLst>
          </p:cNvPr>
          <p:cNvSpPr>
            <a:spLocks noGrp="1"/>
          </p:cNvSpPr>
          <p:nvPr>
            <p:ph type="title"/>
          </p:nvPr>
        </p:nvSpPr>
        <p:spPr/>
        <p:txBody>
          <a:bodyPr/>
          <a:lstStyle/>
          <a:p>
            <a:pPr algn="r" rtl="1"/>
            <a:r>
              <a:rPr lang="he-IL" dirty="0"/>
              <a:t>קטעי קוד חשובים</a:t>
            </a:r>
            <a:endParaRPr lang="en-US" dirty="0"/>
          </a:p>
        </p:txBody>
      </p:sp>
      <p:sp>
        <p:nvSpPr>
          <p:cNvPr id="3" name="Content Placeholder 2">
            <a:extLst>
              <a:ext uri="{FF2B5EF4-FFF2-40B4-BE49-F238E27FC236}">
                <a16:creationId xmlns:a16="http://schemas.microsoft.com/office/drawing/2014/main" id="{982AB222-12D2-D9B5-5A42-2AFBBCE3B3FE}"/>
              </a:ext>
            </a:extLst>
          </p:cNvPr>
          <p:cNvSpPr>
            <a:spLocks noGrp="1"/>
          </p:cNvSpPr>
          <p:nvPr>
            <p:ph idx="1"/>
          </p:nvPr>
        </p:nvSpPr>
        <p:spPr>
          <a:xfrm>
            <a:off x="5052291" y="1573323"/>
            <a:ext cx="6892636" cy="4351338"/>
          </a:xfrm>
        </p:spPr>
        <p:txBody>
          <a:bodyPr>
            <a:normAutofit lnSpcReduction="10000"/>
          </a:bodyPr>
          <a:lstStyle/>
          <a:p>
            <a:pPr algn="r" rtl="1"/>
            <a:r>
              <a:rPr lang="he-IL" dirty="0"/>
              <a:t>קטע קוד זה מכיל את הנעילה של קבצים שבעצם מאפשרת לנעול רק </a:t>
            </a:r>
            <a:r>
              <a:rPr lang="he-IL" dirty="0" err="1"/>
              <a:t>צאט</a:t>
            </a:r>
            <a:r>
              <a:rPr lang="he-IL" dirty="0"/>
              <a:t> מסוים ולא לנעול את כל הלקוחות שמנסים לשלוח הודעה בכללי אלא לנעול רק את אלא שמנסים לשלוח הודעה לאותו </a:t>
            </a:r>
            <a:r>
              <a:rPr lang="he-IL" dirty="0" err="1"/>
              <a:t>הצאט</a:t>
            </a:r>
            <a:r>
              <a:rPr lang="he-IL" dirty="0"/>
              <a:t> באותו הזמן.</a:t>
            </a:r>
          </a:p>
          <a:p>
            <a:pPr algn="r" rtl="1"/>
            <a:r>
              <a:rPr lang="he-IL" dirty="0"/>
              <a:t>ניתן לעשות זאת גם עם מנעולים (</a:t>
            </a:r>
            <a:r>
              <a:rPr lang="en-US" dirty="0"/>
              <a:t>Lock</a:t>
            </a:r>
            <a:r>
              <a:rPr lang="he-IL" dirty="0"/>
              <a:t>) אך זה יוצא מסורבל יותר וגם אם מסתכלים על הפרויקט בצורה גדולה אז יש הרבה לקוחות שמחוברים בו זמנים והרבה </a:t>
            </a:r>
            <a:r>
              <a:rPr lang="he-IL" dirty="0" err="1"/>
              <a:t>צאטים</a:t>
            </a:r>
            <a:r>
              <a:rPr lang="he-IL" dirty="0"/>
              <a:t> אם נחזיק עבור כל </a:t>
            </a:r>
            <a:r>
              <a:rPr lang="he-IL" dirty="0" err="1"/>
              <a:t>צאט</a:t>
            </a:r>
            <a:r>
              <a:rPr lang="he-IL" dirty="0"/>
              <a:t> מנעול זה ייקח לנו הרבה זיכרון לכן הפתרון הזה יעיל יותר.</a:t>
            </a:r>
            <a:endParaRPr lang="en-US" dirty="0"/>
          </a:p>
        </p:txBody>
      </p:sp>
      <p:pic>
        <p:nvPicPr>
          <p:cNvPr id="8" name="Picture 7">
            <a:extLst>
              <a:ext uri="{FF2B5EF4-FFF2-40B4-BE49-F238E27FC236}">
                <a16:creationId xmlns:a16="http://schemas.microsoft.com/office/drawing/2014/main" id="{0154F812-C226-4342-F78E-CC37EFEA8D6E}"/>
              </a:ext>
            </a:extLst>
          </p:cNvPr>
          <p:cNvPicPr>
            <a:picLocks noChangeAspect="1"/>
          </p:cNvPicPr>
          <p:nvPr/>
        </p:nvPicPr>
        <p:blipFill>
          <a:blip r:embed="rId2"/>
          <a:stretch>
            <a:fillRect/>
          </a:stretch>
        </p:blipFill>
        <p:spPr>
          <a:xfrm>
            <a:off x="101599" y="1554504"/>
            <a:ext cx="5144656" cy="4118044"/>
          </a:xfrm>
          <a:prstGeom prst="rect">
            <a:avLst/>
          </a:prstGeom>
        </p:spPr>
      </p:pic>
    </p:spTree>
    <p:extLst>
      <p:ext uri="{BB962C8B-B14F-4D97-AF65-F5344CB8AC3E}">
        <p14:creationId xmlns:p14="http://schemas.microsoft.com/office/powerpoint/2010/main" val="334824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6187-FE34-61FF-68B2-EB82B9B4BC41}"/>
              </a:ext>
            </a:extLst>
          </p:cNvPr>
          <p:cNvSpPr>
            <a:spLocks noGrp="1"/>
          </p:cNvSpPr>
          <p:nvPr>
            <p:ph type="title"/>
          </p:nvPr>
        </p:nvSpPr>
        <p:spPr/>
        <p:txBody>
          <a:bodyPr/>
          <a:lstStyle/>
          <a:p>
            <a:pPr algn="r" rtl="1"/>
            <a:r>
              <a:rPr lang="he-IL" dirty="0"/>
              <a:t>קטעי קוד חשובים</a:t>
            </a:r>
            <a:endParaRPr lang="en-US" dirty="0"/>
          </a:p>
        </p:txBody>
      </p:sp>
      <p:sp>
        <p:nvSpPr>
          <p:cNvPr id="3" name="Content Placeholder 2">
            <a:extLst>
              <a:ext uri="{FF2B5EF4-FFF2-40B4-BE49-F238E27FC236}">
                <a16:creationId xmlns:a16="http://schemas.microsoft.com/office/drawing/2014/main" id="{982AB222-12D2-D9B5-5A42-2AFBBCE3B3FE}"/>
              </a:ext>
            </a:extLst>
          </p:cNvPr>
          <p:cNvSpPr>
            <a:spLocks noGrp="1"/>
          </p:cNvSpPr>
          <p:nvPr>
            <p:ph idx="1"/>
          </p:nvPr>
        </p:nvSpPr>
        <p:spPr>
          <a:xfrm>
            <a:off x="247073" y="1573323"/>
            <a:ext cx="11697854" cy="3183404"/>
          </a:xfrm>
        </p:spPr>
        <p:txBody>
          <a:bodyPr>
            <a:normAutofit/>
          </a:bodyPr>
          <a:lstStyle/>
          <a:p>
            <a:pPr algn="r" rtl="1"/>
            <a:r>
              <a:rPr lang="he-IL" dirty="0"/>
              <a:t>שליחת המפתח הציבורי של השרת ללקוח ושליחת המפתח להצפנת </a:t>
            </a:r>
            <a:r>
              <a:rPr lang="en-US" dirty="0"/>
              <a:t>AES</a:t>
            </a:r>
            <a:r>
              <a:rPr lang="he-IL" dirty="0"/>
              <a:t> לשרת על מנת שהתקשורת תהיה מוצפנת.</a:t>
            </a:r>
          </a:p>
          <a:p>
            <a:pPr algn="r" rtl="1"/>
            <a:r>
              <a:rPr lang="he-IL" dirty="0"/>
              <a:t>ללא קטעי הקוד האלו ההצפנה לא הייתה אפשרית וכל התקשורת בין הלקוח לשרת הייתה חשופה.</a:t>
            </a:r>
            <a:endParaRPr lang="en-US" dirty="0"/>
          </a:p>
        </p:txBody>
      </p:sp>
      <p:pic>
        <p:nvPicPr>
          <p:cNvPr id="7" name="Picture 6">
            <a:extLst>
              <a:ext uri="{FF2B5EF4-FFF2-40B4-BE49-F238E27FC236}">
                <a16:creationId xmlns:a16="http://schemas.microsoft.com/office/drawing/2014/main" id="{8E1AA252-2C31-33C9-E56F-F966541DACBD}"/>
              </a:ext>
            </a:extLst>
          </p:cNvPr>
          <p:cNvPicPr>
            <a:picLocks noChangeAspect="1"/>
          </p:cNvPicPr>
          <p:nvPr/>
        </p:nvPicPr>
        <p:blipFill>
          <a:blip r:embed="rId2"/>
          <a:stretch>
            <a:fillRect/>
          </a:stretch>
        </p:blipFill>
        <p:spPr>
          <a:xfrm>
            <a:off x="0" y="5116944"/>
            <a:ext cx="5975927" cy="1739904"/>
          </a:xfrm>
          <a:prstGeom prst="rect">
            <a:avLst/>
          </a:prstGeom>
        </p:spPr>
      </p:pic>
      <p:pic>
        <p:nvPicPr>
          <p:cNvPr id="10" name="Picture 9">
            <a:extLst>
              <a:ext uri="{FF2B5EF4-FFF2-40B4-BE49-F238E27FC236}">
                <a16:creationId xmlns:a16="http://schemas.microsoft.com/office/drawing/2014/main" id="{9A5BCC05-4F7B-D9FB-DA9C-1E9831DD233A}"/>
              </a:ext>
            </a:extLst>
          </p:cNvPr>
          <p:cNvPicPr>
            <a:picLocks noChangeAspect="1"/>
          </p:cNvPicPr>
          <p:nvPr/>
        </p:nvPicPr>
        <p:blipFill>
          <a:blip r:embed="rId3"/>
          <a:stretch>
            <a:fillRect/>
          </a:stretch>
        </p:blipFill>
        <p:spPr>
          <a:xfrm>
            <a:off x="6216072" y="5277797"/>
            <a:ext cx="5975927" cy="1580203"/>
          </a:xfrm>
          <a:prstGeom prst="rect">
            <a:avLst/>
          </a:prstGeom>
        </p:spPr>
      </p:pic>
    </p:spTree>
    <p:extLst>
      <p:ext uri="{BB962C8B-B14F-4D97-AF65-F5344CB8AC3E}">
        <p14:creationId xmlns:p14="http://schemas.microsoft.com/office/powerpoint/2010/main" val="354643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567F-CD16-C2CD-314A-183F3C6D40AF}"/>
              </a:ext>
            </a:extLst>
          </p:cNvPr>
          <p:cNvSpPr>
            <a:spLocks noGrp="1"/>
          </p:cNvSpPr>
          <p:nvPr>
            <p:ph type="title"/>
          </p:nvPr>
        </p:nvSpPr>
        <p:spPr/>
        <p:txBody>
          <a:bodyPr/>
          <a:lstStyle/>
          <a:p>
            <a:pPr algn="r" rtl="1"/>
            <a:r>
              <a:rPr lang="he-IL" dirty="0"/>
              <a:t>קטעי קוד חשובים</a:t>
            </a:r>
            <a:endParaRPr lang="en-US" dirty="0"/>
          </a:p>
        </p:txBody>
      </p:sp>
      <p:sp>
        <p:nvSpPr>
          <p:cNvPr id="3" name="Content Placeholder 2">
            <a:extLst>
              <a:ext uri="{FF2B5EF4-FFF2-40B4-BE49-F238E27FC236}">
                <a16:creationId xmlns:a16="http://schemas.microsoft.com/office/drawing/2014/main" id="{7CC24A84-F3A7-8DFC-89DE-DF175EBDBBA8}"/>
              </a:ext>
            </a:extLst>
          </p:cNvPr>
          <p:cNvSpPr>
            <a:spLocks noGrp="1"/>
          </p:cNvSpPr>
          <p:nvPr>
            <p:ph idx="1"/>
          </p:nvPr>
        </p:nvSpPr>
        <p:spPr/>
        <p:txBody>
          <a:bodyPr/>
          <a:lstStyle/>
          <a:p>
            <a:pPr algn="r" rtl="1"/>
            <a:r>
              <a:rPr lang="he-IL" dirty="0"/>
              <a:t>עוד קוד שחשוב זה כל המודול של ה</a:t>
            </a:r>
            <a:r>
              <a:rPr lang="en-US" dirty="0"/>
              <a:t>database</a:t>
            </a:r>
            <a:r>
              <a:rPr lang="he-IL" dirty="0"/>
              <a:t> – </a:t>
            </a:r>
            <a:r>
              <a:rPr lang="en-US" dirty="0" err="1"/>
              <a:t>SyncDB</a:t>
            </a:r>
            <a:r>
              <a:rPr lang="he-IL" dirty="0"/>
              <a:t> אשר מאפשר שמירה של מידע במילונית בצורה מסונכרנת בין </a:t>
            </a:r>
            <a:r>
              <a:rPr lang="en-US" dirty="0"/>
              <a:t>threads</a:t>
            </a:r>
            <a:r>
              <a:rPr lang="he-IL" dirty="0"/>
              <a:t> ובין </a:t>
            </a:r>
            <a:r>
              <a:rPr lang="en-US" dirty="0"/>
              <a:t>processes</a:t>
            </a:r>
            <a:r>
              <a:rPr lang="he-IL" dirty="0"/>
              <a:t> והשימוש בו בפרויקט הוא גדול.</a:t>
            </a:r>
          </a:p>
          <a:p>
            <a:pPr algn="r" rtl="1"/>
            <a:r>
              <a:rPr lang="he-IL" dirty="0"/>
              <a:t>כל הסיסמאות וכל המידע של מי נמצא באיזה </a:t>
            </a:r>
            <a:r>
              <a:rPr lang="he-IL" dirty="0" err="1"/>
              <a:t>צאט</a:t>
            </a:r>
            <a:r>
              <a:rPr lang="he-IL" dirty="0"/>
              <a:t> והמרה בין אימייל של לקוח לבין השם משתמש שלו והסטטוס של הלקוח (מחובר/נראה לאחרונה) נשמר בעזרת ה</a:t>
            </a:r>
            <a:r>
              <a:rPr lang="en-US" dirty="0"/>
              <a:t>database</a:t>
            </a:r>
            <a:r>
              <a:rPr lang="he-IL" dirty="0"/>
              <a:t>ים האלו </a:t>
            </a:r>
            <a:r>
              <a:rPr lang="he-IL" dirty="0" err="1"/>
              <a:t>שמתמשים</a:t>
            </a:r>
            <a:r>
              <a:rPr lang="he-IL" dirty="0"/>
              <a:t> במודול </a:t>
            </a:r>
            <a:r>
              <a:rPr lang="en-US" dirty="0" err="1"/>
              <a:t>SyncDB</a:t>
            </a:r>
            <a:r>
              <a:rPr lang="he-IL" dirty="0"/>
              <a:t>.</a:t>
            </a:r>
            <a:endParaRPr lang="en-US" dirty="0"/>
          </a:p>
        </p:txBody>
      </p:sp>
    </p:spTree>
    <p:extLst>
      <p:ext uri="{BB962C8B-B14F-4D97-AF65-F5344CB8AC3E}">
        <p14:creationId xmlns:p14="http://schemas.microsoft.com/office/powerpoint/2010/main" val="4114812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1156</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אפליקציה לתקשורת בין אנשים – שליחת הודעות, קבצים וביצוע שיחות - ChatEase </vt:lpstr>
      <vt:lpstr>תקציר הפרויקט</vt:lpstr>
      <vt:lpstr>אלמנטים שנלמדו ומומשו בפרויקט</vt:lpstr>
      <vt:lpstr>אלמנטים שנלמדו ומומשו בפרויקט - המשך</vt:lpstr>
      <vt:lpstr>אלמנטים שנלמדו ומומשו בפרויקט - המשך</vt:lpstr>
      <vt:lpstr>אלמנטים שנלמדו ומומשו בפרויקט - המשך</vt:lpstr>
      <vt:lpstr>קטעי קוד חשובים</vt:lpstr>
      <vt:lpstr>קטעי קוד חשובים</vt:lpstr>
      <vt:lpstr>קטעי קוד חשובים</vt:lpstr>
      <vt:lpstr>רפלקציה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אפליקציה לתקשורת בין אנשים – שליחת הודעות, קבצים וביצוע שיחות - ChatEase </dc:title>
  <dc:creator>Omer</dc:creator>
  <cp:lastModifiedBy>Omer</cp:lastModifiedBy>
  <cp:revision>3</cp:revision>
  <dcterms:created xsi:type="dcterms:W3CDTF">2023-05-24T19:15:43Z</dcterms:created>
  <dcterms:modified xsi:type="dcterms:W3CDTF">2023-05-24T20:32:26Z</dcterms:modified>
</cp:coreProperties>
</file>