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D849DF-1602-4462-AC12-C8E764FA2DF5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7B9872-6F89-4D90-8195-76B5C310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146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900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3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0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39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954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66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46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01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7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6E62DB3-ABA6-435D-93C0-79D92726CC9E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99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08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6E62DB3-ABA6-435D-93C0-79D92726CC9E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729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KE6suBSKLoOFJxkVIptD7gnOna2f0THJ?usp=sharing" TargetMode="External"/><Relationship Id="rId2" Type="http://schemas.openxmlformats.org/officeDocument/2006/relationships/hyperlink" Target="https://wiki.python.org/moin/GuiProgramm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ordonlesti.com/use-tkinter-without-mainloop/" TargetMode="External"/><Relationship Id="rId4" Type="http://schemas.openxmlformats.org/officeDocument/2006/relationships/hyperlink" Target="https://sebsauvage.net/python/gui/#impor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GUI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512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7357C-08AC-4A45-A5FC-AA1838A3D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GUI Vs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28899-0791-4057-9A6A-A4AC676F1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en-US" sz="2800" dirty="0"/>
              <a:t>GUI</a:t>
            </a:r>
            <a:r>
              <a:rPr lang="he-IL" sz="2800" dirty="0"/>
              <a:t> - </a:t>
            </a:r>
            <a:r>
              <a:rPr lang="en-US" sz="2800" dirty="0"/>
              <a:t>Graphical User Interface</a:t>
            </a:r>
            <a:r>
              <a:rPr lang="he-IL" sz="2800" dirty="0"/>
              <a:t>.</a:t>
            </a:r>
            <a:br>
              <a:rPr lang="en-US" sz="2800" dirty="0"/>
            </a:br>
            <a:r>
              <a:rPr lang="en-US" sz="2800" dirty="0"/>
              <a:t> </a:t>
            </a:r>
            <a:r>
              <a:rPr lang="he-IL" sz="2800" dirty="0"/>
              <a:t>ממשק משתמש גרפי</a:t>
            </a:r>
            <a:r>
              <a:rPr lang="en-US" sz="2800" dirty="0"/>
              <a:t>.</a:t>
            </a:r>
            <a:endParaRPr lang="he-IL" sz="2800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en-US" sz="2800" dirty="0"/>
              <a:t>CLI</a:t>
            </a:r>
            <a:r>
              <a:rPr lang="he-IL" sz="2800" dirty="0"/>
              <a:t>  - </a:t>
            </a:r>
            <a:r>
              <a:rPr lang="en-US" sz="2800" dirty="0"/>
              <a:t>Command Line Interface</a:t>
            </a:r>
            <a:r>
              <a:rPr lang="he-IL" sz="2800" dirty="0"/>
              <a:t>.</a:t>
            </a:r>
            <a:br>
              <a:rPr lang="en-US" sz="2800" dirty="0"/>
            </a:br>
            <a:r>
              <a:rPr lang="he-IL" sz="2800" dirty="0"/>
              <a:t>ממש' משתמש טקסטואלי.</a:t>
            </a:r>
            <a:endParaRPr lang="en-US" sz="2800" dirty="0"/>
          </a:p>
          <a:p>
            <a:pPr algn="l">
              <a:buFont typeface="Wingdings" panose="05000000000000000000" pitchFamily="2" charset="2"/>
              <a:buChar char="Ø"/>
            </a:pPr>
            <a:endParaRPr lang="en-US" dirty="0"/>
          </a:p>
          <a:p>
            <a:pPr algn="l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1034" name="Picture 10" descr="Text Mode User Interfaces">
            <a:extLst>
              <a:ext uri="{FF2B5EF4-FFF2-40B4-BE49-F238E27FC236}">
                <a16:creationId xmlns:a16="http://schemas.microsoft.com/office/drawing/2014/main" id="{9A072774-543D-44D1-BF0D-AEBF1CA22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880" y="4144491"/>
            <a:ext cx="48768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icture containing text, white, screenshot&#10;&#10;Description automatically generated">
            <a:extLst>
              <a:ext uri="{FF2B5EF4-FFF2-40B4-BE49-F238E27FC236}">
                <a16:creationId xmlns:a16="http://schemas.microsoft.com/office/drawing/2014/main" id="{F72AF242-86B0-460B-B14B-F0E67AF71D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7360"/>
            <a:ext cx="6278879" cy="451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357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F74D9-E650-41FD-AFB0-F0E14B2BA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GUI Vs CLI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0B589E0-A62A-481F-8C45-BD30FA4C26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7370921"/>
              </p:ext>
            </p:extLst>
          </p:nvPr>
        </p:nvGraphicFramePr>
        <p:xfrm>
          <a:off x="1552575" y="2028507"/>
          <a:ext cx="9144000" cy="4208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400762197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58792346"/>
                    </a:ext>
                  </a:extLst>
                </a:gridCol>
              </a:tblGrid>
              <a:tr h="70135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GUI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CLI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619788"/>
                  </a:ext>
                </a:extLst>
              </a:tr>
              <a:tr h="701357">
                <a:tc>
                  <a:txBody>
                    <a:bodyPr/>
                    <a:lstStyle/>
                    <a:p>
                      <a:pPr algn="r" rtl="1"/>
                      <a:r>
                        <a:rPr lang="he-IL" sz="2800" dirty="0"/>
                        <a:t>פונה לקהל הרחב.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2800" dirty="0"/>
                        <a:t>פונה למשתמש מקצועי.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920149"/>
                  </a:ext>
                </a:extLst>
              </a:tr>
              <a:tr h="701357">
                <a:tc>
                  <a:txBody>
                    <a:bodyPr/>
                    <a:lstStyle/>
                    <a:p>
                      <a:pPr algn="r" rtl="1"/>
                      <a:r>
                        <a:rPr lang="he-IL" sz="2800" dirty="0"/>
                        <a:t>דורש סמן 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2800" dirty="0"/>
                        <a:t>דורש מקלדת.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760761"/>
                  </a:ext>
                </a:extLst>
              </a:tr>
              <a:tr h="701357">
                <a:tc>
                  <a:txBody>
                    <a:bodyPr/>
                    <a:lstStyle/>
                    <a:p>
                      <a:pPr algn="r" rtl="1"/>
                      <a:r>
                        <a:rPr lang="he-IL" sz="2800" dirty="0"/>
                        <a:t>משתמש באמצעים גרפיים.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2800" dirty="0"/>
                        <a:t>משתמש במסך דמוי </a:t>
                      </a:r>
                      <a:r>
                        <a:rPr lang="en-US" sz="2800" dirty="0"/>
                        <a:t>command</a:t>
                      </a:r>
                      <a:r>
                        <a:rPr lang="he-IL" sz="2800" dirty="0"/>
                        <a:t>.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342547"/>
                  </a:ext>
                </a:extLst>
              </a:tr>
              <a:tr h="701357">
                <a:tc>
                  <a:txBody>
                    <a:bodyPr/>
                    <a:lstStyle/>
                    <a:p>
                      <a:pPr algn="r" rtl="1"/>
                      <a:r>
                        <a:rPr lang="he-IL" sz="2800" dirty="0"/>
                        <a:t>דורש אמצעים גרפיים מורכבים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2800" dirty="0"/>
                        <a:t>דורש אמצעי גרפיקה פשוטים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609821"/>
                  </a:ext>
                </a:extLst>
              </a:tr>
              <a:tr h="701357">
                <a:tc>
                  <a:txBody>
                    <a:bodyPr/>
                    <a:lstStyle/>
                    <a:p>
                      <a:pPr algn="r" rtl="1"/>
                      <a:r>
                        <a:rPr lang="he-IL" sz="2800" dirty="0"/>
                        <a:t>תכנות מונחה אירועים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2800" dirty="0"/>
                        <a:t>תכנות סדרתי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414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9679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ED104-8CAC-4B7E-935C-0C93B5518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Widget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FB75E5A-C30D-432D-A0FF-00DD921CB098}"/>
              </a:ext>
            </a:extLst>
          </p:cNvPr>
          <p:cNvGrpSpPr/>
          <p:nvPr/>
        </p:nvGrpSpPr>
        <p:grpSpPr>
          <a:xfrm>
            <a:off x="1234425" y="2054218"/>
            <a:ext cx="1180481" cy="905914"/>
            <a:chOff x="1234425" y="2054218"/>
            <a:chExt cx="1180481" cy="90591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A059280-001F-4D2E-A696-9444D23FC17C}"/>
                </a:ext>
              </a:extLst>
            </p:cNvPr>
            <p:cNvSpPr txBox="1"/>
            <p:nvPr/>
          </p:nvSpPr>
          <p:spPr>
            <a:xfrm>
              <a:off x="1414488" y="2590800"/>
              <a:ext cx="8203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Button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F42FD48-68B4-46FD-9668-B8AA3FEE0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4425" y="2054218"/>
              <a:ext cx="1180481" cy="536582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01F2515-7CBE-4E78-A780-A0D6C49FA84F}"/>
              </a:ext>
            </a:extLst>
          </p:cNvPr>
          <p:cNvGrpSpPr/>
          <p:nvPr/>
        </p:nvGrpSpPr>
        <p:grpSpPr>
          <a:xfrm>
            <a:off x="3719293" y="2775466"/>
            <a:ext cx="1405449" cy="1090580"/>
            <a:chOff x="2926299" y="2054218"/>
            <a:chExt cx="1405449" cy="109058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DCE42A8-007B-45BF-8471-2FF59D0444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68626" y="2054218"/>
              <a:ext cx="920797" cy="723937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2487FDA-BF13-4D0B-9065-8DD0600F777B}"/>
                </a:ext>
              </a:extLst>
            </p:cNvPr>
            <p:cNvSpPr txBox="1"/>
            <p:nvPr/>
          </p:nvSpPr>
          <p:spPr>
            <a:xfrm>
              <a:off x="2926299" y="2775466"/>
              <a:ext cx="14054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Radio button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6FDBEA7-C9B4-4C6B-82F9-5153B75ABEE3}"/>
              </a:ext>
            </a:extLst>
          </p:cNvPr>
          <p:cNvGrpSpPr/>
          <p:nvPr/>
        </p:nvGrpSpPr>
        <p:grpSpPr>
          <a:xfrm>
            <a:off x="6382222" y="2396602"/>
            <a:ext cx="1416123" cy="2033118"/>
            <a:chOff x="5023206" y="2054218"/>
            <a:chExt cx="1416123" cy="2033118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CE6BD62-A0B3-4F04-A23D-6BCDE7AB7C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23206" y="2054218"/>
              <a:ext cx="1416123" cy="166378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7D1CFD6-D7D9-4458-AC66-00706CBC5C25}"/>
                </a:ext>
              </a:extLst>
            </p:cNvPr>
            <p:cNvSpPr txBox="1"/>
            <p:nvPr/>
          </p:nvSpPr>
          <p:spPr>
            <a:xfrm>
              <a:off x="5161880" y="3718004"/>
              <a:ext cx="1138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Check box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5C13511-09FC-4125-938F-2F6F8B21D9CA}"/>
              </a:ext>
            </a:extLst>
          </p:cNvPr>
          <p:cNvGrpSpPr/>
          <p:nvPr/>
        </p:nvGrpSpPr>
        <p:grpSpPr>
          <a:xfrm>
            <a:off x="8882119" y="2980515"/>
            <a:ext cx="2124371" cy="2402450"/>
            <a:chOff x="6996838" y="2054218"/>
            <a:chExt cx="2124371" cy="240245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E24BA33-4089-4018-B659-ED96E3C9FC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96838" y="2054218"/>
              <a:ext cx="2124371" cy="197195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DDAFEC5-EDC6-4989-AE08-BD5CD1D84F5E}"/>
                </a:ext>
              </a:extLst>
            </p:cNvPr>
            <p:cNvSpPr txBox="1"/>
            <p:nvPr/>
          </p:nvSpPr>
          <p:spPr>
            <a:xfrm>
              <a:off x="7106583" y="4087336"/>
              <a:ext cx="1904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Select/Drop Down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9D4370B-A6D3-4D56-A2A6-A4AF1DAE01E2}"/>
              </a:ext>
            </a:extLst>
          </p:cNvPr>
          <p:cNvGrpSpPr/>
          <p:nvPr/>
        </p:nvGrpSpPr>
        <p:grpSpPr>
          <a:xfrm>
            <a:off x="1462663" y="3413161"/>
            <a:ext cx="724001" cy="667683"/>
            <a:chOff x="1462663" y="3413161"/>
            <a:chExt cx="724001" cy="667683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0D095D58-1DF6-411D-8130-49E7197D3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62663" y="3413161"/>
              <a:ext cx="724001" cy="304843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34716FA-94E6-44C6-A84C-24016AC5915A}"/>
                </a:ext>
              </a:extLst>
            </p:cNvPr>
            <p:cNvSpPr txBox="1"/>
            <p:nvPr/>
          </p:nvSpPr>
          <p:spPr>
            <a:xfrm>
              <a:off x="1483063" y="3711512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Label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B793EF7-DFD2-4087-A521-E45FB888A8B6}"/>
              </a:ext>
            </a:extLst>
          </p:cNvPr>
          <p:cNvGrpSpPr/>
          <p:nvPr/>
        </p:nvGrpSpPr>
        <p:grpSpPr>
          <a:xfrm>
            <a:off x="3168626" y="4735097"/>
            <a:ext cx="2876951" cy="1293386"/>
            <a:chOff x="2388192" y="4457736"/>
            <a:chExt cx="2876951" cy="1293386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84719124-0F23-4DEF-B679-02D701092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88192" y="4457736"/>
              <a:ext cx="2876951" cy="924054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E54514F-BD5F-428C-9DAA-60FA621830C8}"/>
                </a:ext>
              </a:extLst>
            </p:cNvPr>
            <p:cNvSpPr txBox="1"/>
            <p:nvPr/>
          </p:nvSpPr>
          <p:spPr>
            <a:xfrm>
              <a:off x="3806749" y="5381790"/>
              <a:ext cx="565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0107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6C250-41D7-494C-9F23-7D1AB7CB4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Rendering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56A24-6DD1-4706-9F03-FD0164AFB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סידור ה-</a:t>
            </a:r>
            <a:r>
              <a:rPr lang="en-US" sz="2800" dirty="0"/>
              <a:t>widgets</a:t>
            </a:r>
            <a:r>
              <a:rPr lang="he-IL" sz="2800" dirty="0"/>
              <a:t> יכול להתבצע במספר שיטות: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סידור לפי סדר (</a:t>
            </a:r>
            <a:r>
              <a:rPr lang="en-US" sz="2400" dirty="0"/>
              <a:t>pack()</a:t>
            </a:r>
            <a:r>
              <a:rPr lang="he-IL" sz="2400" dirty="0"/>
              <a:t>).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סידור בטבלה (</a:t>
            </a:r>
            <a:r>
              <a:rPr lang="en-US" sz="2400" dirty="0"/>
              <a:t>grid()</a:t>
            </a:r>
            <a:r>
              <a:rPr lang="he-IL" sz="2400" dirty="0"/>
              <a:t>).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מיקום גאומטרי (</a:t>
            </a:r>
            <a:r>
              <a:rPr lang="en-US" sz="2400" dirty="0"/>
              <a:t>place()</a:t>
            </a:r>
            <a:r>
              <a:rPr lang="he-IL" sz="2400" dirty="0"/>
              <a:t>).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רצוי לסדר את ה-</a:t>
            </a:r>
            <a:r>
              <a:rPr lang="en-US" sz="2800" dirty="0"/>
              <a:t>widgets</a:t>
            </a:r>
            <a:r>
              <a:rPr lang="he-IL" sz="2800" dirty="0"/>
              <a:t> בקבוצות ולהשתמש ב-</a:t>
            </a:r>
            <a:r>
              <a:rPr lang="en-US" sz="2800" dirty="0"/>
              <a:t>widget</a:t>
            </a:r>
            <a:r>
              <a:rPr lang="he-IL" sz="2800" dirty="0"/>
              <a:t> מאגד ולבנות את הגרפיקה בשכבות.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56799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C67D-ADA1-48A6-9A50-F382BC136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תכנות מונחה אירועים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EE4ED-2817-4DAB-AF93-EAD0E3F33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ברגע שמתרחש אירוע – מתבצע זימון של פונקציה/מתודה – </a:t>
            </a:r>
            <a:r>
              <a:rPr lang="en-US" sz="2800" dirty="0"/>
              <a:t>Call Back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יש לבצע רישום מוקדם של </a:t>
            </a:r>
            <a:r>
              <a:rPr lang="en-US" sz="2800" dirty="0"/>
              <a:t>call backs</a:t>
            </a:r>
            <a:r>
              <a:rPr lang="he-IL" sz="2800" dirty="0"/>
              <a:t> לאירועים.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4E3B75-0E2B-4520-8E03-144AE9544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05" y="3282059"/>
            <a:ext cx="9545382" cy="30770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E2BF0D-E638-4344-B646-AAF6028EB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9718" y="3282059"/>
            <a:ext cx="6201640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512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DBEE6-873A-4721-8990-073254A56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TkInter</a:t>
            </a:r>
            <a:r>
              <a:rPr lang="en-US" dirty="0"/>
              <a:t> Event Loop</a:t>
            </a:r>
          </a:p>
        </p:txBody>
      </p:sp>
      <p:pic>
        <p:nvPicPr>
          <p:cNvPr id="3074" name="Picture 2" descr="TkDocs Tutorial - Event Loop">
            <a:extLst>
              <a:ext uri="{FF2B5EF4-FFF2-40B4-BE49-F238E27FC236}">
                <a16:creationId xmlns:a16="http://schemas.microsoft.com/office/drawing/2014/main" id="{9C2D3B5D-5FC1-4AED-A195-D57BB102E35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06" y="1854652"/>
            <a:ext cx="4867085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5F0628-5DC8-41F3-BF7C-37783E645F14}"/>
              </a:ext>
            </a:extLst>
          </p:cNvPr>
          <p:cNvSpPr txBox="1"/>
          <p:nvPr/>
        </p:nvSpPr>
        <p:spPr>
          <a:xfrm>
            <a:off x="5980921" y="1951024"/>
            <a:ext cx="561266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he-IL" sz="2800" dirty="0"/>
              <a:t>לאחר הפקודה</a:t>
            </a:r>
          </a:p>
          <a:p>
            <a:pPr marL="285750" indent="-285750" algn="r" rtl="1">
              <a:buClr>
                <a:srgbClr val="00B0F0"/>
              </a:buClr>
              <a:buFont typeface="Wingdings" panose="05000000000000000000" pitchFamily="2" charset="2"/>
              <a:buChar char="Ø"/>
            </a:pPr>
            <a:endParaRPr lang="he-IL" sz="2800" dirty="0"/>
          </a:p>
          <a:p>
            <a:pPr marL="285750" indent="-285750" algn="r" rtl="1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he-IL" sz="2800" dirty="0"/>
              <a:t>רץ ה-</a:t>
            </a:r>
            <a:r>
              <a:rPr lang="en-US" sz="2800" dirty="0"/>
              <a:t>Event Loop</a:t>
            </a:r>
            <a:r>
              <a:rPr lang="he-IL" sz="2800" dirty="0"/>
              <a:t>.</a:t>
            </a:r>
          </a:p>
          <a:p>
            <a:pPr marL="285750" indent="-285750" algn="r" rtl="1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he-IL" sz="2800" dirty="0"/>
              <a:t>בכל פעם שמתרחש אירוע, ה-</a:t>
            </a:r>
            <a:r>
              <a:rPr lang="en-US" sz="2800" dirty="0"/>
              <a:t>Even Loop</a:t>
            </a:r>
            <a:r>
              <a:rPr lang="he-IL" sz="2800" dirty="0"/>
              <a:t> מזמן את ה-</a:t>
            </a:r>
            <a:r>
              <a:rPr lang="en-US" sz="2800" dirty="0"/>
              <a:t>call back</a:t>
            </a:r>
            <a:r>
              <a:rPr lang="he-IL" sz="2800" dirty="0"/>
              <a:t> הרשום.</a:t>
            </a:r>
          </a:p>
          <a:p>
            <a:pPr marL="285750" indent="-285750" algn="r" rtl="1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he-IL" sz="2800" dirty="0"/>
              <a:t>כל פעם יזומן </a:t>
            </a:r>
            <a:r>
              <a:rPr lang="en-US" sz="2800" dirty="0"/>
              <a:t>call back</a:t>
            </a:r>
            <a:r>
              <a:rPr lang="he-IL" sz="2800" dirty="0"/>
              <a:t> יחיד ולכן על ה-</a:t>
            </a:r>
            <a:r>
              <a:rPr lang="en-US" sz="2800" dirty="0"/>
              <a:t>call back</a:t>
            </a:r>
            <a:r>
              <a:rPr lang="he-IL" sz="2800" dirty="0"/>
              <a:t> להיות מהיר.</a:t>
            </a:r>
          </a:p>
          <a:p>
            <a:pPr marL="285750" indent="-285750" algn="r" rtl="1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he-IL" sz="2800" dirty="0"/>
              <a:t>שאר ה-</a:t>
            </a:r>
            <a:r>
              <a:rPr lang="en-US" sz="2800" dirty="0"/>
              <a:t>call backs</a:t>
            </a:r>
            <a:r>
              <a:rPr lang="he-IL" sz="2800" dirty="0"/>
              <a:t> ימתינו בתור.</a:t>
            </a:r>
          </a:p>
          <a:p>
            <a:pPr marL="285750" indent="-285750" algn="r" rtl="1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he-IL" sz="2800" dirty="0"/>
              <a:t>במידה והטיפול לוקח זמן יש להשתמש ב-</a:t>
            </a:r>
            <a:r>
              <a:rPr lang="en-US" sz="2800" dirty="0"/>
              <a:t>thread</a:t>
            </a:r>
            <a:r>
              <a:rPr lang="he-IL" sz="2800" dirty="0"/>
              <a:t> נפרד.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1C800B-5D95-49F2-9CE1-A48391610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921" y="2043303"/>
            <a:ext cx="2381582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938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DBEE6-873A-4721-8990-073254A56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TkInter</a:t>
            </a:r>
            <a:r>
              <a:rPr lang="en-US" dirty="0"/>
              <a:t> Event Loop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5F0628-5DC8-41F3-BF7C-37783E645F14}"/>
              </a:ext>
            </a:extLst>
          </p:cNvPr>
          <p:cNvSpPr txBox="1"/>
          <p:nvPr/>
        </p:nvSpPr>
        <p:spPr>
          <a:xfrm>
            <a:off x="5980921" y="1951024"/>
            <a:ext cx="561266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he-IL" sz="2800" dirty="0"/>
              <a:t>יש לשים לב שלאחר הזימון של </a:t>
            </a:r>
            <a:r>
              <a:rPr lang="en-US" sz="2800" dirty="0" err="1"/>
              <a:t>mainloop</a:t>
            </a:r>
            <a:r>
              <a:rPr lang="en-US" sz="2800" dirty="0"/>
              <a:t>()</a:t>
            </a:r>
            <a:r>
              <a:rPr lang="he-IL" sz="2800" dirty="0"/>
              <a:t>, התוכנית לא תמשיך.</a:t>
            </a:r>
          </a:p>
          <a:p>
            <a:pPr marL="285750" indent="-285750" algn="r" rtl="1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he-IL" sz="2800" dirty="0"/>
              <a:t>ישנם מספר פתרונות לפתור זאת:</a:t>
            </a:r>
          </a:p>
          <a:p>
            <a:pPr marL="742950" lvl="1" indent="-285750" algn="r" rtl="1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he-IL" sz="2800" dirty="0"/>
              <a:t>שימוש ב-</a:t>
            </a:r>
            <a:r>
              <a:rPr lang="en-US" sz="2800" dirty="0"/>
              <a:t>threads</a:t>
            </a:r>
            <a:r>
              <a:rPr lang="he-IL" sz="2800" dirty="0"/>
              <a:t>.</a:t>
            </a:r>
          </a:p>
          <a:p>
            <a:pPr marL="742950" lvl="1" indent="-285750" algn="r" rtl="1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he-IL" sz="2800" dirty="0"/>
              <a:t>שימוש ב-</a:t>
            </a:r>
            <a:r>
              <a:rPr lang="en-US" sz="2800" dirty="0"/>
              <a:t>after()</a:t>
            </a:r>
            <a:r>
              <a:rPr lang="he-IL" sz="2800" dirty="0"/>
              <a:t>.</a:t>
            </a:r>
          </a:p>
          <a:p>
            <a:pPr marL="742950" lvl="1" indent="-285750" algn="r" rtl="1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he-IL" sz="2800" dirty="0"/>
              <a:t>לא להשתמש ב-</a:t>
            </a:r>
            <a:r>
              <a:rPr lang="en-US" sz="2800" dirty="0" err="1"/>
              <a:t>mainloop</a:t>
            </a:r>
            <a:r>
              <a:rPr lang="he-IL" sz="2800" dirty="0"/>
              <a:t> ולהשתמש ב-</a:t>
            </a:r>
            <a:r>
              <a:rPr lang="en-US" sz="2800" dirty="0"/>
              <a:t>update()</a:t>
            </a:r>
            <a:r>
              <a:rPr lang="he-IL" sz="2800" dirty="0"/>
              <a:t>.</a:t>
            </a: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1C800B-5D95-49F2-9CE1-A48391610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202" y="3195689"/>
            <a:ext cx="2381582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316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8F940-0A87-48F2-A559-2C6F698EE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קישורים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E9601-A62E-4BBA-AE6D-2F6F8FB04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55259"/>
            <a:ext cx="10058400" cy="4023360"/>
          </a:xfrm>
        </p:spPr>
        <p:txBody>
          <a:bodyPr/>
          <a:lstStyle/>
          <a:p>
            <a:pPr marL="0" indent="0" algn="ctr">
              <a:buNone/>
            </a:pPr>
            <a:endParaRPr lang="en-US" dirty="0">
              <a:hlinkClick r:id="rId2"/>
            </a:endParaRPr>
          </a:p>
          <a:p>
            <a:pPr marL="0" indent="0" algn="ctr">
              <a:buNone/>
            </a:pPr>
            <a:endParaRPr lang="en-US" dirty="0">
              <a:hlinkClick r:id="rId2"/>
            </a:endParaRPr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https://drive.google.com/drive/folders/1KE6suBSKLoOFJxkVIptD7gnOna2f0THJ?usp=sharing</a:t>
            </a:r>
            <a:endParaRPr lang="en-US" dirty="0"/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https://wiki.python.org/moin/GuiProgramming</a:t>
            </a:r>
            <a:endParaRPr lang="he-IL" dirty="0"/>
          </a:p>
          <a:p>
            <a:pPr marL="0" indent="0" algn="ctr">
              <a:buNone/>
            </a:pPr>
            <a:r>
              <a:rPr lang="en-US" dirty="0">
                <a:hlinkClick r:id="rId4"/>
              </a:rPr>
              <a:t>https://sebsauvage.net/python/gui/#import</a:t>
            </a:r>
            <a:endParaRPr lang="he-IL" dirty="0"/>
          </a:p>
          <a:p>
            <a:pPr marL="0" indent="0" algn="ctr">
              <a:buNone/>
            </a:pPr>
            <a:r>
              <a:rPr lang="en-US" dirty="0">
                <a:hlinkClick r:id="rId5"/>
              </a:rPr>
              <a:t>https://gordonlesti.com/use-tkinter-without-mainloop/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9787341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292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Wingdings</vt:lpstr>
      <vt:lpstr>Retrospect</vt:lpstr>
      <vt:lpstr>GUI</vt:lpstr>
      <vt:lpstr>GUI Vs CLI</vt:lpstr>
      <vt:lpstr>GUI Vs CLI</vt:lpstr>
      <vt:lpstr>Widget</vt:lpstr>
      <vt:lpstr>Rendering</vt:lpstr>
      <vt:lpstr>תכנות מונחה אירועים</vt:lpstr>
      <vt:lpstr>TkInter Event Loop</vt:lpstr>
      <vt:lpstr>TkInter Event Loop</vt:lpstr>
      <vt:lpstr>קישורים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Nir Dweck</dc:creator>
  <cp:lastModifiedBy>nir dweck</cp:lastModifiedBy>
  <cp:revision>26</cp:revision>
  <dcterms:created xsi:type="dcterms:W3CDTF">2018-09-05T15:57:30Z</dcterms:created>
  <dcterms:modified xsi:type="dcterms:W3CDTF">2020-11-30T15:29:21Z</dcterms:modified>
</cp:coreProperties>
</file>