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he-il/windows/win32/apiindex/windows-api-l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ynchapi/nf-synchapi-openmutexw" TargetMode="External"/><Relationship Id="rId2" Type="http://schemas.openxmlformats.org/officeDocument/2006/relationships/hyperlink" Target="https://docs.microsoft.com/en-us/windows/win32/api/synchapi/nf-synchapi-createmutex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windows/win32/api/synchapi/nf-synchapi-waitforsingleobject" TargetMode="External"/><Relationship Id="rId4" Type="http://schemas.openxmlformats.org/officeDocument/2006/relationships/hyperlink" Target="https://docs.microsoft.com/en-us/windows/win32/api/synchapi/nf-synchapi-releasemute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gadgets/2019/03/how-microsoft-found-a-huawei-driver-that-opened-systems-up-to-attack/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 err="1"/>
              <a:t>winAPI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CBC1-5669-44DB-B4D4-23DD2DF7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26C0-92F5-4B7A-B0E2-17B08A71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על מנת לגשת להתקני החומרה אנחנו זקוקים לקריאות מערכת הפעלה (</a:t>
            </a:r>
            <a:r>
              <a:rPr lang="en-US" sz="2800" dirty="0"/>
              <a:t>system calls</a:t>
            </a:r>
            <a:r>
              <a:rPr lang="he-IL" sz="2800" dirty="0"/>
              <a:t>).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במערכת חלונות הקריאות הללו מסופקות בעזרת ה-</a:t>
            </a:r>
            <a:r>
              <a:rPr lang="en-US" sz="2800" dirty="0" err="1"/>
              <a:t>winAPI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ישנם מעטפות עבור </a:t>
            </a:r>
            <a:r>
              <a:rPr lang="he-IL" sz="2800" dirty="0" err="1"/>
              <a:t>פייתון</a:t>
            </a:r>
            <a:r>
              <a:rPr lang="he-IL" sz="2800" dirty="0"/>
              <a:t> כגון </a:t>
            </a:r>
            <a:r>
              <a:rPr lang="en-US" sz="2800" dirty="0"/>
              <a:t>pywin32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הקריאות עושות שימוש נרחב ב-</a:t>
            </a:r>
            <a:r>
              <a:rPr lang="en-US" sz="2800" dirty="0"/>
              <a:t>handles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בסוף הקריאה, על מנת לקבל הרשאות </a:t>
            </a:r>
            <a:r>
              <a:rPr lang="en-US" sz="2800" dirty="0"/>
              <a:t>kernel</a:t>
            </a:r>
            <a:r>
              <a:rPr lang="he-IL" sz="2800" dirty="0"/>
              <a:t>, משתמשים במנגנון הפסיקות.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0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11DF-07BC-40E1-AE95-45A2D079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winAPI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F737-0EE4-49E8-A018-960DF574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845734"/>
            <a:ext cx="11249025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API – Application Program Interface</a:t>
            </a:r>
            <a:r>
              <a:rPr lang="he-IL" sz="2800" dirty="0"/>
              <a:t> – ממשק תכנותי.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winAPI</a:t>
            </a:r>
            <a:r>
              <a:rPr lang="he-IL" sz="2800" dirty="0"/>
              <a:t> – ממשק תכנותי של מערכת ההפעלה </a:t>
            </a:r>
            <a:r>
              <a:rPr lang="en-US" sz="2800" dirty="0"/>
              <a:t>windows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תיעוד מלא של הממשק קיים ב-</a:t>
            </a: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https://docs.microsoft.com/he-il/windows/win32/apiindex/windows-api-list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הממשק נועד לעבודה ב-</a:t>
            </a:r>
            <a:r>
              <a:rPr lang="en-US" sz="2800" dirty="0"/>
              <a:t>c</a:t>
            </a:r>
            <a:r>
              <a:rPr lang="he-IL" sz="2800" dirty="0"/>
              <a:t>,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אנחנו נעבוד עם ספריות שעוטפות את הממשק עבור </a:t>
            </a:r>
            <a:r>
              <a:rPr lang="he-IL" sz="2600" dirty="0" err="1"/>
              <a:t>פייתון</a:t>
            </a:r>
            <a:r>
              <a:rPr lang="he-IL" sz="2600" dirty="0"/>
              <a:t> – </a:t>
            </a:r>
            <a:r>
              <a:rPr lang="en-US" sz="2600" dirty="0"/>
              <a:t>pywin32</a:t>
            </a:r>
            <a:r>
              <a:rPr lang="he-IL" sz="26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750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A375-3E36-4979-BE0D-46C86AE7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קריאה מודרכת - </a:t>
            </a:r>
            <a:r>
              <a:rPr lang="en-US" dirty="0"/>
              <a:t>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F3A0-D54B-41EB-A12B-8B288F48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3141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המדריך מחולק לפי נושאים – יש למצוא את שם הממשק.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נקודות שחשוב לחפש בתיעוד: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מה הפרמטרים לפונקציות ומה המשמעות/מגבלות שלהם?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מה הערך החזרה? איך אני בודק אותו נכון?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האם מותר לי תמיד לקרוא לפונקציה הזאת?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האם יש הערות מיוחדות?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האם יש פונקציות קשורות מעניינות?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באיזו ספרייה הפונקציה ממומשת? (</a:t>
            </a:r>
            <a:r>
              <a:rPr lang="en-US" sz="2000" dirty="0"/>
              <a:t>DLL</a:t>
            </a:r>
            <a:r>
              <a:rPr lang="he-IL" sz="2000" dirty="0"/>
              <a:t>)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פונקציות סנכרון: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 err="1">
                <a:hlinkClick r:id="rId2"/>
              </a:rPr>
              <a:t>CreateMutexA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 err="1">
                <a:hlinkClick r:id="rId3"/>
              </a:rPr>
              <a:t>OpenMutexW</a:t>
            </a:r>
            <a:r>
              <a:rPr lang="en-US" sz="2400" dirty="0">
                <a:hlinkClick r:id="rId3"/>
              </a:rPr>
              <a:t> 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8ED4CB-061A-43F2-8455-BCDA24A944DE}"/>
              </a:ext>
            </a:extLst>
          </p:cNvPr>
          <p:cNvSpPr txBox="1">
            <a:spLocks/>
          </p:cNvSpPr>
          <p:nvPr/>
        </p:nvSpPr>
        <p:spPr>
          <a:xfrm>
            <a:off x="5276851" y="5126143"/>
            <a:ext cx="3318510" cy="1360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 err="1">
                <a:hlinkClick r:id="rId4"/>
              </a:rPr>
              <a:t>ReleaseMutex</a:t>
            </a:r>
            <a:r>
              <a:rPr lang="en-US" sz="2400" dirty="0">
                <a:hlinkClick r:id="rId4"/>
              </a:rPr>
              <a:t> 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 err="1">
                <a:hlinkClick r:id="rId5"/>
              </a:rPr>
              <a:t>WaitForSingleObject</a:t>
            </a:r>
            <a:r>
              <a:rPr lang="en-US" sz="2400" dirty="0">
                <a:hlinkClick r:id="rId3"/>
              </a:rPr>
              <a:t>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0975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AEC0-555B-40F6-BF05-A9BC45A8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winAPI</a:t>
            </a:r>
            <a:r>
              <a:rPr lang="en-US" dirty="0"/>
              <a:t> -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0328-C575-45A1-8229-F26A2D6E8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36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800" dirty="0"/>
              <a:t>פתחו שני טרמינלים והריצו את הפקודות בהתאם למספרים שמשמאלם: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4383-73A7-4770-AF2C-9BA72404D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1407"/>
            <a:ext cx="5835950" cy="252923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1B3B24-C9B1-4E70-83D2-372D16BE4F03}"/>
              </a:ext>
            </a:extLst>
          </p:cNvPr>
          <p:cNvGrpSpPr/>
          <p:nvPr/>
        </p:nvGrpSpPr>
        <p:grpSpPr>
          <a:xfrm>
            <a:off x="99545" y="2591406"/>
            <a:ext cx="5835950" cy="2153313"/>
            <a:chOff x="99545" y="2591406"/>
            <a:chExt cx="5835950" cy="21533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7322A7-61EA-4AEB-BD06-9C04519CD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45" y="2591406"/>
              <a:ext cx="5835950" cy="2153313"/>
            </a:xfrm>
            <a:prstGeom prst="rect">
              <a:avLst/>
            </a:prstGeom>
          </p:spPr>
        </p:pic>
        <p:sp>
          <p:nvSpPr>
            <p:cNvPr id="8" name="Heptagon 7">
              <a:extLst>
                <a:ext uri="{FF2B5EF4-FFF2-40B4-BE49-F238E27FC236}">
                  <a16:creationId xmlns:a16="http://schemas.microsoft.com/office/drawing/2014/main" id="{52CEBEC3-B48F-4479-8DBD-647FC21450C0}"/>
                </a:ext>
              </a:extLst>
            </p:cNvPr>
            <p:cNvSpPr/>
            <p:nvPr/>
          </p:nvSpPr>
          <p:spPr>
            <a:xfrm>
              <a:off x="99545" y="3687242"/>
              <a:ext cx="243205" cy="250825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2</a:t>
              </a:r>
              <a:endParaRPr lang="en-US" dirty="0"/>
            </a:p>
          </p:txBody>
        </p:sp>
        <p:sp>
          <p:nvSpPr>
            <p:cNvPr id="10" name="Heptagon 9">
              <a:extLst>
                <a:ext uri="{FF2B5EF4-FFF2-40B4-BE49-F238E27FC236}">
                  <a16:creationId xmlns:a16="http://schemas.microsoft.com/office/drawing/2014/main" id="{BD3826D2-7CD4-4B67-8356-40E18F6E12B5}"/>
                </a:ext>
              </a:extLst>
            </p:cNvPr>
            <p:cNvSpPr/>
            <p:nvPr/>
          </p:nvSpPr>
          <p:spPr>
            <a:xfrm>
              <a:off x="99545" y="4075718"/>
              <a:ext cx="243205" cy="250825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4</a:t>
              </a:r>
              <a:endParaRPr lang="en-US" dirty="0"/>
            </a:p>
          </p:txBody>
        </p:sp>
        <p:sp>
          <p:nvSpPr>
            <p:cNvPr id="12" name="Heptagon 11">
              <a:extLst>
                <a:ext uri="{FF2B5EF4-FFF2-40B4-BE49-F238E27FC236}">
                  <a16:creationId xmlns:a16="http://schemas.microsoft.com/office/drawing/2014/main" id="{CB9C9707-B5E3-4E31-AF11-ECE8A96B2FAA}"/>
                </a:ext>
              </a:extLst>
            </p:cNvPr>
            <p:cNvSpPr/>
            <p:nvPr/>
          </p:nvSpPr>
          <p:spPr>
            <a:xfrm>
              <a:off x="100999" y="4436556"/>
              <a:ext cx="243205" cy="250825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6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CC9436-A27E-480E-8179-3C534E33E0B5}"/>
              </a:ext>
            </a:extLst>
          </p:cNvPr>
          <p:cNvGrpSpPr/>
          <p:nvPr/>
        </p:nvGrpSpPr>
        <p:grpSpPr>
          <a:xfrm>
            <a:off x="6095999" y="3730611"/>
            <a:ext cx="256708" cy="1309983"/>
            <a:chOff x="6095999" y="3730611"/>
            <a:chExt cx="256708" cy="1309983"/>
          </a:xfrm>
        </p:grpSpPr>
        <p:sp>
          <p:nvSpPr>
            <p:cNvPr id="14" name="Heptagon 13">
              <a:extLst>
                <a:ext uri="{FF2B5EF4-FFF2-40B4-BE49-F238E27FC236}">
                  <a16:creationId xmlns:a16="http://schemas.microsoft.com/office/drawing/2014/main" id="{38BA336C-BE83-4EB8-AAE8-076E6A356B52}"/>
                </a:ext>
              </a:extLst>
            </p:cNvPr>
            <p:cNvSpPr/>
            <p:nvPr/>
          </p:nvSpPr>
          <p:spPr>
            <a:xfrm>
              <a:off x="6109502" y="3730611"/>
              <a:ext cx="243205" cy="250825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1</a:t>
              </a:r>
              <a:endParaRPr lang="en-US" dirty="0"/>
            </a:p>
          </p:txBody>
        </p:sp>
        <p:sp>
          <p:nvSpPr>
            <p:cNvPr id="16" name="Heptagon 15">
              <a:extLst>
                <a:ext uri="{FF2B5EF4-FFF2-40B4-BE49-F238E27FC236}">
                  <a16:creationId xmlns:a16="http://schemas.microsoft.com/office/drawing/2014/main" id="{D99A85D3-30E4-48F9-9EC9-D17E38F57B19}"/>
                </a:ext>
              </a:extLst>
            </p:cNvPr>
            <p:cNvSpPr/>
            <p:nvPr/>
          </p:nvSpPr>
          <p:spPr>
            <a:xfrm>
              <a:off x="6096000" y="4094754"/>
              <a:ext cx="243205" cy="250825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3</a:t>
              </a:r>
              <a:endParaRPr lang="en-US" dirty="0"/>
            </a:p>
          </p:txBody>
        </p:sp>
        <p:sp>
          <p:nvSpPr>
            <p:cNvPr id="18" name="Heptagon 17">
              <a:extLst>
                <a:ext uri="{FF2B5EF4-FFF2-40B4-BE49-F238E27FC236}">
                  <a16:creationId xmlns:a16="http://schemas.microsoft.com/office/drawing/2014/main" id="{30058482-C516-41E9-A831-C921966DD4A5}"/>
                </a:ext>
              </a:extLst>
            </p:cNvPr>
            <p:cNvSpPr/>
            <p:nvPr/>
          </p:nvSpPr>
          <p:spPr>
            <a:xfrm>
              <a:off x="6109502" y="4425626"/>
              <a:ext cx="243205" cy="250825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5</a:t>
              </a:r>
              <a:endParaRPr lang="en-US" dirty="0"/>
            </a:p>
          </p:txBody>
        </p:sp>
        <p:sp>
          <p:nvSpPr>
            <p:cNvPr id="20" name="Heptagon 19">
              <a:extLst>
                <a:ext uri="{FF2B5EF4-FFF2-40B4-BE49-F238E27FC236}">
                  <a16:creationId xmlns:a16="http://schemas.microsoft.com/office/drawing/2014/main" id="{8015B115-63B2-4619-AE42-2F376E559351}"/>
                </a:ext>
              </a:extLst>
            </p:cNvPr>
            <p:cNvSpPr/>
            <p:nvPr/>
          </p:nvSpPr>
          <p:spPr>
            <a:xfrm>
              <a:off x="6095999" y="4789769"/>
              <a:ext cx="243205" cy="250825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246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43E2-93C2-4339-88B7-A242CDCA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3CB1-5055-49BD-9F11-40CEBA2B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כפי שאנו רואים במרבית הפונקציות נקרא תחילה לפונקציית </a:t>
            </a:r>
            <a:r>
              <a:rPr lang="en-US" sz="2800" dirty="0"/>
              <a:t>create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פונקציה זו תבדוק את ההרשאות של התהליך המבקש ובמידה ויש בידו את ההרשאות הנדרשות, תייצר אובייקט במערכת ההפעלה ותחזיר </a:t>
            </a:r>
            <a:r>
              <a:rPr lang="en-US" sz="2800" dirty="0"/>
              <a:t>handle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להתייחס ל-</a:t>
            </a:r>
            <a:r>
              <a:rPr lang="en-US" sz="2800" dirty="0"/>
              <a:t>handle</a:t>
            </a:r>
            <a:r>
              <a:rPr lang="he-IL" sz="2800" dirty="0"/>
              <a:t> כממפתח במילון.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בכל פעולה בהמשך, נדרש למסור את ה-</a:t>
            </a:r>
            <a:r>
              <a:rPr lang="en-US" sz="2800" dirty="0"/>
              <a:t>handle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7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044-502F-4661-8CB5-B3A46EEB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קונבנציית שמות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DE69-4D4D-468A-9F0A-12524DD6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ניתן לראות שישנן פונקציות עם סיומת </a:t>
            </a:r>
            <a:r>
              <a:rPr lang="en-US" sz="3200" dirty="0"/>
              <a:t>Ex </a:t>
            </a:r>
            <a:r>
              <a:rPr lang="he-IL" sz="3200" dirty="0"/>
              <a:t> - פונקציות אלו מרחיבות את הפונקציות הבסיסיות שנשמרו על מנת לאפשר תאימות לאחור.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סיומת </a:t>
            </a:r>
            <a:r>
              <a:rPr lang="en-US" sz="3200" dirty="0"/>
              <a:t>W</a:t>
            </a:r>
            <a:r>
              <a:rPr lang="he-IL" sz="3200" dirty="0"/>
              <a:t> מול סיומת </a:t>
            </a:r>
            <a:r>
              <a:rPr lang="en-US" sz="3200" dirty="0"/>
              <a:t>A</a:t>
            </a:r>
            <a:r>
              <a:rPr lang="he-IL" sz="3200" dirty="0"/>
              <a:t> – נוגעת לקידוד של מחרוזות: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/>
              <a:t>A</a:t>
            </a:r>
            <a:r>
              <a:rPr lang="he-IL" sz="2800" dirty="0"/>
              <a:t> – </a:t>
            </a:r>
            <a:r>
              <a:rPr lang="en-US" sz="2800" dirty="0"/>
              <a:t>ascii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/>
              <a:t>W</a:t>
            </a:r>
            <a:r>
              <a:rPr lang="he-IL" sz="2800" dirty="0"/>
              <a:t> - </a:t>
            </a:r>
            <a:r>
              <a:rPr lang="en-US" sz="2800" dirty="0"/>
              <a:t>Unicode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בהרבה מקרים נרצה לדעת מה הגורם לשגיאה, במקרים אלו ניתן לקרוא ל-</a:t>
            </a:r>
            <a:r>
              <a:rPr lang="en-US" sz="2800" dirty="0" err="1"/>
              <a:t>GetLastError</a:t>
            </a:r>
            <a:r>
              <a:rPr lang="he-IL" sz="2800" dirty="0"/>
              <a:t> כדי לקבל את השגיאה המדויקת.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93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ACF-E023-4097-B0B6-1C9F0D80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מערכת ההרשאות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582A-FEB2-48A8-B42C-62A0BFF29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במעבדי ה-8086: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/>
              <a:t>16 bit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לגשת ישירות לחומרה.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המעבד עובד ב-</a:t>
            </a:r>
            <a:r>
              <a:rPr lang="en-US" sz="2800" dirty="0"/>
              <a:t>real-mode</a:t>
            </a:r>
            <a:r>
              <a:rPr lang="he-IL" sz="2800" dirty="0"/>
              <a:t> כל תוכנה יכולה לגשת לכל תא בזיכרון.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איזה בעיות זה יוצר?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מעבדי 386 והלאה: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32</a:t>
            </a:r>
            <a:r>
              <a:rPr lang="en-US" sz="2800" dirty="0"/>
              <a:t> bit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לא ניתן לגשת ישירות לחומרה.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מעבר לארכיטקטורת </a:t>
            </a:r>
            <a:r>
              <a:rPr lang="en-US" sz="2800" dirty="0"/>
              <a:t>protected-mode</a:t>
            </a:r>
            <a:r>
              <a:rPr lang="he-IL" sz="2800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0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C1B8B-3A7A-4A2C-ADCA-521F0090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Protected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4588-2516-4639-AA3B-11F9DC63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7" y="2006455"/>
            <a:ext cx="4001315" cy="4055097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ED23-2AC9-41BF-B2BD-C2C9DB79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תוכנה רצה בטבעת שלה.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רק תוכנה שרצה בטבעת 0 </a:t>
            </a:r>
            <a:r>
              <a:rPr lang="en-US" sz="2400" dirty="0"/>
              <a:t>(Kernel)</a:t>
            </a:r>
            <a:r>
              <a:rPr lang="he-IL" sz="2400" dirty="0"/>
              <a:t> יכולה לגשת להתקני חומרה.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טבעות 1 ו-2 תוכננו לתוכנות שצריכות הרשאות גבוהות יותר כגון </a:t>
            </a:r>
            <a:r>
              <a:rPr lang="en-US" sz="2400" dirty="0"/>
              <a:t>drivers</a:t>
            </a:r>
            <a:r>
              <a:rPr lang="he-IL" sz="2400" dirty="0"/>
              <a:t>.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בפועל אין בהן כמעט שימוש וה-</a:t>
            </a:r>
            <a:r>
              <a:rPr lang="en-US" sz="2000" dirty="0"/>
              <a:t>drivers</a:t>
            </a:r>
            <a:r>
              <a:rPr lang="he-IL" sz="2000" dirty="0"/>
              <a:t> רצים בהרשאות של ה-</a:t>
            </a:r>
            <a:r>
              <a:rPr lang="en-US" sz="2000" dirty="0"/>
              <a:t>kernel</a:t>
            </a:r>
            <a:r>
              <a:rPr lang="he-IL" sz="2000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ואכן ב-2019 גילו </a:t>
            </a:r>
            <a:r>
              <a:rPr lang="en-US" sz="2000" dirty="0"/>
              <a:t>driver</a:t>
            </a:r>
            <a:r>
              <a:rPr lang="he-IL" sz="2000" dirty="0"/>
              <a:t> של </a:t>
            </a:r>
            <a:r>
              <a:rPr lang="en-US" sz="2000" dirty="0" err="1"/>
              <a:t>Huawai</a:t>
            </a:r>
            <a:r>
              <a:rPr lang="he-IL" sz="2000" dirty="0"/>
              <a:t> שיצר בעיית אבטחה מאד גדולה</a:t>
            </a:r>
          </a:p>
          <a:p>
            <a:pPr marL="201168" lvl="1" indent="0" algn="r" rtl="1">
              <a:buNone/>
            </a:pPr>
            <a:r>
              <a:rPr lang="en-US" sz="2000" dirty="0">
                <a:hlinkClick r:id="rId3"/>
              </a:rPr>
              <a:t>https://arstechnica.com/gadgets/2019/03/how-microsoft-found-a-huawei-driver-that-opened-systems-up-to-attack/</a:t>
            </a:r>
            <a:endParaRPr lang="en-US" sz="20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12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6F5B-3346-449B-8E0E-0F08E180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10EBB-AE48-4A5A-91D0-CE6827B0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94" y="645106"/>
            <a:ext cx="3226823" cy="5247747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C3AF-09D7-4311-AEE1-37C45CCF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2198914"/>
            <a:ext cx="5861956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winAPI</a:t>
            </a:r>
            <a:r>
              <a:rPr lang="he-IL" sz="2800" dirty="0"/>
              <a:t> מאפשר ממשק לקריאות מערכת הפעלה.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אך הן נקראות מה-</a:t>
            </a:r>
            <a:r>
              <a:rPr lang="en-US" sz="2800" dirty="0"/>
              <a:t>User land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כיצד הן ייגשו בסופו של דבר לחומרה וירוצו ב-</a:t>
            </a:r>
            <a:r>
              <a:rPr lang="en-US" sz="2800" dirty="0"/>
              <a:t>kernel mode</a:t>
            </a:r>
            <a:r>
              <a:rPr lang="he-IL" sz="28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b="1" dirty="0"/>
              <a:t>בעזרת מנגנון הפסיקות.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2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winAPI</vt:lpstr>
      <vt:lpstr>winAPI</vt:lpstr>
      <vt:lpstr>קריאה מודרכת - mutex</vt:lpstr>
      <vt:lpstr>winAPI - mutex</vt:lpstr>
      <vt:lpstr>Handles and Objects</vt:lpstr>
      <vt:lpstr>קונבנציית שמות</vt:lpstr>
      <vt:lpstr>מערכת ההרשאות</vt:lpstr>
      <vt:lpstr>Protected mode</vt:lpstr>
      <vt:lpstr>System call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winAPI</dc:title>
  <dc:creator>nir dweck</dc:creator>
  <cp:lastModifiedBy>nir dweck</cp:lastModifiedBy>
  <cp:revision>3</cp:revision>
  <dcterms:created xsi:type="dcterms:W3CDTF">2020-10-07T12:49:47Z</dcterms:created>
  <dcterms:modified xsi:type="dcterms:W3CDTF">2020-11-04T09:40:47Z</dcterms:modified>
</cp:coreProperties>
</file>