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849DF-1602-4462-AC12-C8E764FA2DF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B9872-6F89-4D90-8195-76B5C310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4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95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6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4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0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62DB3-ABA6-435D-93C0-79D92726CC9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62DB3-ABA6-435D-93C0-79D92726CC9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2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  <a:r>
              <a:rPr lang="he-IL" dirty="0"/>
              <a:t> </a:t>
            </a:r>
            <a:r>
              <a:rPr lang="en-US" dirty="0"/>
              <a:t>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1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357C-08AC-4A45-A5FC-AA1838A3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  <a:r>
              <a:rPr lang="he-IL" dirty="0"/>
              <a:t> </a:t>
            </a:r>
            <a:r>
              <a:rPr lang="en-US" dirty="0"/>
              <a:t>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28899-0791-4057-9A6A-A4AC676F1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4064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מה זה </a:t>
            </a:r>
            <a:r>
              <a:rPr lang="en-US" sz="2800" dirty="0"/>
              <a:t>DB</a:t>
            </a:r>
            <a:r>
              <a:rPr lang="he-IL" sz="2800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אמצעי המשמש לאחסון מסודר של נתונים במחשב, לשם </a:t>
            </a:r>
            <a:r>
              <a:rPr lang="he-IL" sz="2600" dirty="0" err="1"/>
              <a:t>אחזורם</a:t>
            </a:r>
            <a:r>
              <a:rPr lang="he-IL" sz="2600" dirty="0"/>
              <a:t> ועיבודם.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הגישה והניהול של בסיס הנתונים נעשה ע"י מערכת מחשב ייחודית </a:t>
            </a:r>
            <a:r>
              <a:rPr lang="en-US" sz="2600" dirty="0"/>
              <a:t>DBMS (Data Base Management System)</a:t>
            </a:r>
            <a:r>
              <a:rPr lang="he-IL" sz="26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למה צריך </a:t>
            </a:r>
            <a:r>
              <a:rPr lang="en-US" sz="2800" dirty="0"/>
              <a:t>DB</a:t>
            </a:r>
            <a:r>
              <a:rPr lang="he-IL" sz="2800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הפרדה של הנתונים מקוד התוכנה (יכולה להיות הפרדה לוגית או פיסית).</a:t>
            </a:r>
            <a:endParaRPr lang="en-US" sz="26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6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6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600" dirty="0"/>
              <a:t>פיתוח מערכות המתמחות בניהול נתונים.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600" dirty="0"/>
              <a:t>Persistency</a:t>
            </a:r>
            <a:r>
              <a:rPr lang="he-IL" sz="2600" dirty="0"/>
              <a:t>.</a:t>
            </a:r>
            <a:endParaRPr lang="en-US" sz="26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6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6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algn="l">
              <a:buFont typeface="Wingdings" panose="05000000000000000000" pitchFamily="2" charset="2"/>
              <a:buChar char="Ø"/>
            </a:pPr>
            <a:endParaRPr lang="en-US" dirty="0"/>
          </a:p>
          <a:p>
            <a:pPr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73903-8E0E-4CF4-8859-C07A2CDA3B8B}"/>
              </a:ext>
            </a:extLst>
          </p:cNvPr>
          <p:cNvSpPr txBox="1"/>
          <p:nvPr/>
        </p:nvSpPr>
        <p:spPr>
          <a:xfrm>
            <a:off x="5282428" y="4309232"/>
            <a:ext cx="3587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dirty="0"/>
              <a:t>תכנון מודולרי.</a:t>
            </a:r>
          </a:p>
          <a:p>
            <a:pPr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dirty="0"/>
              <a:t>שימוש בנתונים ע"י אפליקציות רבות.</a:t>
            </a:r>
          </a:p>
          <a:p>
            <a:pPr algn="r" rt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3917A-F901-4ADC-8DE1-BB6A32E81B88}"/>
              </a:ext>
            </a:extLst>
          </p:cNvPr>
          <p:cNvSpPr txBox="1"/>
          <p:nvPr/>
        </p:nvSpPr>
        <p:spPr>
          <a:xfrm>
            <a:off x="8870333" y="4309232"/>
            <a:ext cx="1587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dirty="0"/>
              <a:t>ניהול עומסים.</a:t>
            </a:r>
          </a:p>
          <a:p>
            <a:pPr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dirty="0"/>
              <a:t>אבטחה.</a:t>
            </a:r>
          </a:p>
        </p:txBody>
      </p:sp>
    </p:spTree>
    <p:extLst>
      <p:ext uri="{BB962C8B-B14F-4D97-AF65-F5344CB8AC3E}">
        <p14:creationId xmlns:p14="http://schemas.microsoft.com/office/powerpoint/2010/main" val="321635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F74D9-E650-41FD-AFB0-F0E14B2B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Relational Data Bae</a:t>
            </a:r>
          </a:p>
        </p:txBody>
      </p:sp>
      <p:pic>
        <p:nvPicPr>
          <p:cNvPr id="7" name="Picture 6" descr="A picture containing text, indoor, white&#10;&#10;Description automatically generated">
            <a:extLst>
              <a:ext uri="{FF2B5EF4-FFF2-40B4-BE49-F238E27FC236}">
                <a16:creationId xmlns:a16="http://schemas.microsoft.com/office/drawing/2014/main" id="{56B09C68-3D54-4CDA-B6D9-59A990BF8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99"/>
            <a:ext cx="8001708" cy="253347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926BBD-8258-4D4A-A45F-F93F47FB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מרבית בסיסי הנתונים הם יחסיים </a:t>
            </a:r>
            <a:r>
              <a:rPr lang="en-US" dirty="0"/>
              <a:t>(Relational)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הם מורכבים מטבלאות: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הטבלה מכילה עמודות.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בדרך כלל לפחות עמודה אחת מוגדרת כמפתח (עמודה שערכה ייחודי).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כל שורה נקראת רשומה.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ערכי העמודות השונות בכל רשומה הם תכונות של ישות מסוימת.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ישנם יחסים בין טבלאות (טבלה יכולה להכיל עמודה שהיא מפתח של טבלה אחרת)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CE8509-9E93-4D74-BF24-661F111C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E8BA98-E13C-403B-AC96-75E203799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74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MySQL là gì? Tại sao nên sử dụng MySQL?">
            <a:extLst>
              <a:ext uri="{FF2B5EF4-FFF2-40B4-BE49-F238E27FC236}">
                <a16:creationId xmlns:a16="http://schemas.microsoft.com/office/drawing/2014/main" id="{5487D5DF-38DA-4678-B970-7597D3588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4" y="2968257"/>
            <a:ext cx="1967981" cy="103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verriding the USER_TABLES and USER_VIEWS Public Synonyms - Deep in the Code">
            <a:extLst>
              <a:ext uri="{FF2B5EF4-FFF2-40B4-BE49-F238E27FC236}">
                <a16:creationId xmlns:a16="http://schemas.microsoft.com/office/drawing/2014/main" id="{A5F89A8D-7EE2-4372-BE7A-C37672A75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551" y="2904585"/>
            <a:ext cx="2334208" cy="10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QL Server drop user failed: “The database principal owns a schema in the  database, and cannot be dropped. (Microsoft SQL Server, Error: 15138)” -  Michele di Nuzzo">
            <a:extLst>
              <a:ext uri="{FF2B5EF4-FFF2-40B4-BE49-F238E27FC236}">
                <a16:creationId xmlns:a16="http://schemas.microsoft.com/office/drawing/2014/main" id="{CC4AABF7-908F-4863-93E6-01E6C6EDE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935" y="2904585"/>
            <a:ext cx="2334208" cy="111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we dramatically optimised query time in PostgreSQL DB | by Amulya Kumar  Sahoo | hirewithparam | Medium">
            <a:extLst>
              <a:ext uri="{FF2B5EF4-FFF2-40B4-BE49-F238E27FC236}">
                <a16:creationId xmlns:a16="http://schemas.microsoft.com/office/drawing/2014/main" id="{B29BE810-587A-4A92-A89C-519FE2A14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551" y="4451086"/>
            <a:ext cx="2334208" cy="116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84D9994-A2A7-40D3-890B-9AF5B152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87" y="4267935"/>
            <a:ext cx="1850578" cy="185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67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D104-8CAC-4B7E-935C-0C93B551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סוגים נוספים של בסיסי נתונים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B92A-F0A2-483D-994F-FC5779E74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Object Data base</a:t>
            </a:r>
            <a:r>
              <a:rPr lang="he-IL" sz="2800" dirty="0"/>
              <a:t> - בסיס נתונים המחזיק אובייקטים.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לרוב האובייקטים יוחזקו בשפת תיאור אובייקט כגון </a:t>
            </a:r>
            <a:r>
              <a:rPr lang="en-US" sz="2400" dirty="0"/>
              <a:t>Json</a:t>
            </a:r>
            <a:r>
              <a:rPr lang="he-IL" sz="24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 err="1"/>
              <a:t>NoSql</a:t>
            </a:r>
            <a:r>
              <a:rPr lang="he-IL" sz="2800" dirty="0"/>
              <a:t> – בסיס נתונים המחזיק את הנתונים בשיטות שונות אך לא במבנה טבלאי: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Key-Value</a:t>
            </a:r>
            <a:r>
              <a:rPr lang="he-IL" sz="2400" dirty="0"/>
              <a:t>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Graph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סוגים נוספים.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24" name="Picture 12" descr="How we dramatically optimised query time in PostgreSQL DB | by Amulya Kumar  Sahoo | hirewithparam | Medium">
            <a:extLst>
              <a:ext uri="{FF2B5EF4-FFF2-40B4-BE49-F238E27FC236}">
                <a16:creationId xmlns:a16="http://schemas.microsoft.com/office/drawing/2014/main" id="{69817F65-5C25-4EE5-90EF-FABF870F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1909222"/>
            <a:ext cx="2334208" cy="116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Redis? A gentle introduction using Ruby">
            <a:extLst>
              <a:ext uri="{FF2B5EF4-FFF2-40B4-BE49-F238E27FC236}">
                <a16:creationId xmlns:a16="http://schemas.microsoft.com/office/drawing/2014/main" id="{D56452CC-D101-4564-B48E-AE2E3A404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4601449"/>
            <a:ext cx="28956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10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C250-41D7-494C-9F23-7D1AB7CB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6A24-6DD1-4706-9F03-FD0164AF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SQL (Structured Query Language)</a:t>
            </a:r>
            <a:r>
              <a:rPr lang="he-IL" sz="2800" dirty="0"/>
              <a:t> – שפת התכנות הנפוצה לבצע פעולות בבסיס נתונים יחסי.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בדרך כלל הפקודה נשלחת לבסיס הנתונים מעל קשר </a:t>
            </a:r>
            <a:r>
              <a:rPr lang="en-US" sz="2800" dirty="0"/>
              <a:t>TCP</a:t>
            </a:r>
            <a:r>
              <a:rPr lang="he-IL" sz="2800" dirty="0"/>
              <a:t>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</a:rPr>
              <a:t>INSERT INTO </a:t>
            </a:r>
            <a:r>
              <a:rPr lang="en-US" sz="2800" dirty="0"/>
              <a:t>&lt;Table name&gt; (column list) </a:t>
            </a:r>
            <a:r>
              <a:rPr lang="en-US" sz="2800" dirty="0">
                <a:solidFill>
                  <a:srgbClr val="0070C0"/>
                </a:solidFill>
              </a:rPr>
              <a:t>VALUES</a:t>
            </a:r>
            <a:r>
              <a:rPr lang="en-US" sz="2800" dirty="0"/>
              <a:t> (values);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</a:rPr>
              <a:t>SELECT</a:t>
            </a:r>
            <a:r>
              <a:rPr lang="en-US" sz="2800" dirty="0"/>
              <a:t> &lt;columns&gt; </a:t>
            </a:r>
            <a:r>
              <a:rPr lang="en-US" sz="2800" dirty="0">
                <a:solidFill>
                  <a:srgbClr val="0070C0"/>
                </a:solidFill>
              </a:rPr>
              <a:t>FROM</a:t>
            </a:r>
            <a:r>
              <a:rPr lang="en-US" sz="2800" dirty="0"/>
              <a:t> &lt;Table Name&gt; [</a:t>
            </a:r>
            <a:r>
              <a:rPr lang="en-US" sz="2800" dirty="0">
                <a:solidFill>
                  <a:srgbClr val="0070C0"/>
                </a:solidFill>
              </a:rPr>
              <a:t>WHERE</a:t>
            </a:r>
            <a:r>
              <a:rPr lang="en-US" sz="2800" dirty="0"/>
              <a:t> &lt;condition&gt;]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</a:rPr>
              <a:t>UPDATE</a:t>
            </a:r>
            <a:r>
              <a:rPr lang="en-US" sz="2800" dirty="0"/>
              <a:t> &lt;Table Name&gt; </a:t>
            </a:r>
            <a:r>
              <a:rPr lang="en-US" sz="2800" dirty="0">
                <a:solidFill>
                  <a:srgbClr val="0070C0"/>
                </a:solidFill>
              </a:rPr>
              <a:t>SET</a:t>
            </a:r>
            <a:r>
              <a:rPr lang="en-US" sz="2800" dirty="0"/>
              <a:t> column = value [</a:t>
            </a:r>
            <a:r>
              <a:rPr lang="en-US" sz="2800" dirty="0">
                <a:solidFill>
                  <a:srgbClr val="0070C0"/>
                </a:solidFill>
              </a:rPr>
              <a:t>WHERE</a:t>
            </a:r>
            <a:r>
              <a:rPr lang="en-US" sz="2800" dirty="0"/>
              <a:t> &lt;condition&gt;]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</a:rPr>
              <a:t>DELETE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FROM</a:t>
            </a:r>
            <a:r>
              <a:rPr lang="en-US" sz="2800" dirty="0"/>
              <a:t> &lt;Table Name&gt; [</a:t>
            </a:r>
            <a:r>
              <a:rPr lang="en-US" sz="2800" dirty="0">
                <a:solidFill>
                  <a:srgbClr val="0070C0"/>
                </a:solidFill>
              </a:rPr>
              <a:t>WHERE</a:t>
            </a:r>
            <a:r>
              <a:rPr lang="en-US" sz="2800" dirty="0"/>
              <a:t> &lt;condition&gt;]</a:t>
            </a:r>
          </a:p>
        </p:txBody>
      </p:sp>
    </p:spTree>
    <p:extLst>
      <p:ext uri="{BB962C8B-B14F-4D97-AF65-F5344CB8AC3E}">
        <p14:creationId xmlns:p14="http://schemas.microsoft.com/office/powerpoint/2010/main" val="285679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C67D-ADA1-48A6-9A50-F382BC13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EE4ED-2817-4DAB-AF93-EAD0E3F3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ORM (Object Relational Mapping)</a:t>
            </a:r>
            <a:r>
              <a:rPr lang="he-IL" sz="2800" dirty="0"/>
              <a:t> – טכניקה של המרת היחסים בבסיס הנתונים לאובייקטים בתוכנה.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בדרך כלל דורשת ידע רב הן בתוכנה והן בבסיס הנתונים וזוללת משאבים.</a:t>
            </a:r>
          </a:p>
          <a:p>
            <a:pPr marL="0" indent="0" algn="r" rtl="1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35124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292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Data Base</vt:lpstr>
      <vt:lpstr>Data Base</vt:lpstr>
      <vt:lpstr>Relational Data Bae</vt:lpstr>
      <vt:lpstr>סוגים נוספים של בסיסי נתונים</vt:lpstr>
      <vt:lpstr>SQL</vt:lpstr>
      <vt:lpstr>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</dc:title>
  <dc:creator>nir dweck</dc:creator>
  <cp:lastModifiedBy>nir dweck</cp:lastModifiedBy>
  <cp:revision>7</cp:revision>
  <dcterms:created xsi:type="dcterms:W3CDTF">2020-12-01T17:49:08Z</dcterms:created>
  <dcterms:modified xsi:type="dcterms:W3CDTF">2020-12-08T05:46:15Z</dcterms:modified>
</cp:coreProperties>
</file>