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85" r:id="rId6"/>
    <p:sldId id="273" r:id="rId7"/>
    <p:sldId id="264" r:id="rId8"/>
    <p:sldId id="259" r:id="rId9"/>
    <p:sldId id="278" r:id="rId10"/>
    <p:sldId id="277" r:id="rId11"/>
    <p:sldId id="279" r:id="rId12"/>
    <p:sldId id="276" r:id="rId13"/>
    <p:sldId id="280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849DF-1602-4462-AC12-C8E764FA2DF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B9872-6F89-4D90-8195-76B5C310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4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5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6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4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62DB3-ABA6-435D-93C0-79D92726CC9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62DB3-ABA6-435D-93C0-79D92726CC9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2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file_signatur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2Gxqv3bJCk?feature=oem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he-IL" dirty="0"/>
              <a:t>מערכות קבצים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rt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351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מערכות קבצים - </a:t>
            </a:r>
            <a:r>
              <a:rPr lang="en-US" dirty="0" err="1"/>
              <a:t>EXTx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2518"/>
          </a:xfrm>
        </p:spPr>
        <p:txBody>
          <a:bodyPr>
            <a:normAutofit/>
          </a:bodyPr>
          <a:lstStyle/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en-US" sz="2400" dirty="0"/>
              <a:t>ext2/3/4</a:t>
            </a:r>
          </a:p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בשימוש נרחב ב </a:t>
            </a:r>
            <a:r>
              <a:rPr lang="en-US" sz="2400" dirty="0" err="1"/>
              <a:t>linux</a:t>
            </a:r>
            <a:r>
              <a:rPr lang="he-IL" sz="2400" dirty="0"/>
              <a:t>.</a:t>
            </a:r>
          </a:p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תמיכה בתכונות רבות.</a:t>
            </a:r>
          </a:p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פרטי הקבצים מוחזקים בטבלת </a:t>
            </a:r>
            <a:r>
              <a:rPr lang="en-US" sz="2400" dirty="0" err="1"/>
              <a:t>inode</a:t>
            </a:r>
            <a:r>
              <a:rPr lang="he-IL" sz="2400" dirty="0"/>
              <a:t>.</a:t>
            </a:r>
          </a:p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התיקיות הן קבצים כאשר בכל תיקייה כתובים צמדים של &lt;שם קובץ, </a:t>
            </a:r>
            <a:r>
              <a:rPr lang="en-US" sz="2400" dirty="0" err="1"/>
              <a:t>inode</a:t>
            </a:r>
            <a:r>
              <a:rPr lang="en-US" sz="2400" dirty="0"/>
              <a:t> ID</a:t>
            </a:r>
            <a:r>
              <a:rPr lang="he-IL" sz="2400" dirty="0"/>
              <a:t>&gt;.</a:t>
            </a:r>
          </a:p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23047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5C34-F5BA-4203-BC68-3C4915CC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מערכות קבצים נוספות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24EE-251D-40F2-B0FC-51DF1B367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HFS ,+ - Mac\iOS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Btrfs</a:t>
            </a:r>
            <a:r>
              <a:rPr lang="en-US" sz="2400" dirty="0"/>
              <a:t> – Linux</a:t>
            </a:r>
            <a:endParaRPr lang="he-IL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SqaushFs</a:t>
            </a:r>
            <a:r>
              <a:rPr lang="en-US" sz="2400" dirty="0"/>
              <a:t> – Embedded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ZFS – Solaris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GUID – Win10 – includes dynamic number of partitions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ויש עוד מערכות רבות וטובות...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951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dirty="0"/>
              <a:t>RAID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 שילוב של כמה דיסקים פיזיים למען שיפורי ביצועים/יעילות ושמירה על המידע במקרה של תקלה</a:t>
            </a:r>
            <a:endParaRPr lang="en-US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0 – כותבים כל חלק מהמידע לדיסק כלשהו</a:t>
            </a:r>
            <a:r>
              <a:rPr lang="en-US" sz="2400" dirty="0"/>
              <a:t>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1 – משתפים את כל המידע בין כל הדיסקים.</a:t>
            </a:r>
            <a:endParaRPr lang="en-US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5 – מפזרים בלוקים לוגים בין הדיסקים השונים, ושומרים </a:t>
            </a:r>
            <a:r>
              <a:rPr lang="en-US" sz="2400" dirty="0"/>
              <a:t>parity</a:t>
            </a:r>
            <a:r>
              <a:rPr lang="he-IL" sz="2400" dirty="0"/>
              <a:t> בין הדיסקים השונים</a:t>
            </a:r>
            <a:r>
              <a:rPr lang="en-US" sz="2400" dirty="0"/>
              <a:t>.</a:t>
            </a:r>
            <a:endParaRPr lang="he-IL" sz="2400" dirty="0"/>
          </a:p>
          <a:p>
            <a:pPr marL="566928" lvl="1" indent="-4572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44587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427CB-0DDE-4AA7-970C-7BD60FFB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סיכום</a:t>
            </a:r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915956C-3310-4504-88A3-95760435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2" y="849820"/>
            <a:ext cx="5451627" cy="483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5079-0420-4A0F-84E1-2CA1882E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מערכות קבצים שומרות את תוכן הקובץ.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מערכות קבצים שומרות מידע על הקובץ.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מערכות קבצים שומרות מידע מערכתי.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מערכות קבצים מקשרות בין ארגון הקבצים בצורה ברורה לבן אנוש לבין ארגון הקבצים בחומרה.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מערכות קבצים מתקדמות ומשתנות עם הזמן.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66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95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151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C934-6655-445F-9710-C3B3BC00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קבצים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06B75-4D9A-4DC3-A2A3-3D354FA72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אנחנו נוטים להבדיל בין שני קטגוריות של קבצים: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קבצים טקסטואליים</a:t>
            </a:r>
            <a:r>
              <a:rPr lang="en-US" sz="2400" dirty="0"/>
              <a:t>:</a:t>
            </a:r>
            <a:endParaRPr lang="he-IL" sz="2400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1800" dirty="0"/>
              <a:t>מבנים מופרדים על ידי שורות (כמו קוד </a:t>
            </a:r>
            <a:r>
              <a:rPr lang="en-US" sz="1800" dirty="0"/>
              <a:t>python</a:t>
            </a:r>
            <a:r>
              <a:rPr lang="he-IL" sz="1800" dirty="0"/>
              <a:t>)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1800" dirty="0"/>
              <a:t>מבנים מופרדים על ידי בלוקים (</a:t>
            </a:r>
            <a:r>
              <a:rPr lang="en-US" sz="1800" dirty="0"/>
              <a:t>xml</a:t>
            </a:r>
            <a:r>
              <a:rPr lang="he-IL" sz="1800" dirty="0"/>
              <a:t>, </a:t>
            </a:r>
            <a:r>
              <a:rPr lang="en-US" sz="1800" dirty="0"/>
              <a:t>json</a:t>
            </a:r>
            <a:r>
              <a:rPr lang="he-IL" sz="1800" dirty="0"/>
              <a:t>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קבצים בינריים</a:t>
            </a:r>
            <a:r>
              <a:rPr lang="en-US" sz="2400" dirty="0"/>
              <a:t>: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1800" dirty="0"/>
              <a:t>הכל נשמר באופן הכי פשוט על הדיסק.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1800" dirty="0"/>
              <a:t>הקובץ לא קריא ב </a:t>
            </a:r>
            <a:r>
              <a:rPr lang="en-US" sz="1800" dirty="0"/>
              <a:t>text editor</a:t>
            </a:r>
            <a:r>
              <a:rPr lang="he-IL" sz="1800" dirty="0"/>
              <a:t> כגון</a:t>
            </a:r>
            <a:r>
              <a:rPr lang="en-US" sz="1800" dirty="0"/>
              <a:t> </a:t>
            </a:r>
            <a:r>
              <a:rPr lang="he-IL" sz="1800" dirty="0"/>
              <a:t> </a:t>
            </a:r>
            <a:r>
              <a:rPr lang="en-US" sz="1800" dirty="0"/>
              <a:t>notepad++</a:t>
            </a:r>
            <a:r>
              <a:rPr lang="he-IL" sz="1800" dirty="0"/>
              <a:t>.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1800" dirty="0"/>
              <a:t>בד"כ מוסיפים מידע כגון חתימה המזהה את סוג הקובץ. (</a:t>
            </a:r>
            <a:r>
              <a:rPr lang="en-US" sz="1800" dirty="0">
                <a:hlinkClick r:id="rId2"/>
              </a:rPr>
              <a:t>https://en.wikipedia.org/wiki/List_of_file_signatures</a:t>
            </a:r>
            <a:r>
              <a:rPr lang="he-IL" sz="1800" dirty="0"/>
              <a:t>)</a:t>
            </a:r>
          </a:p>
          <a:p>
            <a:pPr marL="0" indent="0" algn="r" rtl="1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9379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BDEA-2824-48E9-A1DF-AE73AAC8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תרגיל קובץ בינרי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D854-34B9-4A89-A27D-DE2C381D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294" y="1845734"/>
            <a:ext cx="5283386" cy="4023360"/>
          </a:xfrm>
        </p:spPr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התקינו את התוכנה </a:t>
            </a:r>
            <a:r>
              <a:rPr lang="en-US" sz="2400" dirty="0"/>
              <a:t>CFF Explorer</a:t>
            </a:r>
            <a:r>
              <a:rPr lang="he-IL" sz="2400" dirty="0"/>
              <a:t>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צרו קובץ </a:t>
            </a:r>
            <a:r>
              <a:rPr lang="en-US" sz="2400" dirty="0"/>
              <a:t>word</a:t>
            </a:r>
            <a:r>
              <a:rPr lang="he-IL" sz="2400" dirty="0"/>
              <a:t>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כווצו את הקובץ בעזרת </a:t>
            </a:r>
            <a:r>
              <a:rPr lang="en-US" sz="2400" dirty="0"/>
              <a:t>zip</a:t>
            </a:r>
            <a:r>
              <a:rPr lang="he-IL" sz="2400" dirty="0"/>
              <a:t>.</a:t>
            </a:r>
            <a:endParaRPr lang="en-US" sz="2400" dirty="0"/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לחצו על הכפתור הימני והסתכלו על מאפייני הקובץ.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פיתחו את ה </a:t>
            </a:r>
            <a:r>
              <a:rPr lang="en-US" sz="2400" dirty="0"/>
              <a:t>CFF Explorer</a:t>
            </a:r>
            <a:r>
              <a:rPr lang="he-IL" sz="2400" dirty="0"/>
              <a:t> ובחרו את קובץ ה </a:t>
            </a:r>
            <a:r>
              <a:rPr lang="en-US" sz="2400" dirty="0"/>
              <a:t>zip</a:t>
            </a:r>
            <a:r>
              <a:rPr lang="he-IL" sz="2400" dirty="0"/>
              <a:t>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400" dirty="0"/>
              <a:t>זהו את החתימה של </a:t>
            </a:r>
            <a:r>
              <a:rPr lang="en-US" sz="2400" dirty="0"/>
              <a:t>zip</a:t>
            </a:r>
            <a:r>
              <a:rPr lang="he-IL" sz="2400" dirty="0"/>
              <a:t> (</a:t>
            </a:r>
            <a:r>
              <a:rPr lang="en-US" sz="2400" dirty="0"/>
              <a:t>50 4B 03 04</a:t>
            </a:r>
            <a:r>
              <a:rPr lang="he-IL" sz="2400" dirty="0"/>
              <a:t> או </a:t>
            </a:r>
            <a:r>
              <a:rPr lang="en-US" sz="2400" dirty="0"/>
              <a:t>50 4B 05 06</a:t>
            </a:r>
            <a:r>
              <a:rPr lang="he-IL" sz="2400" dirty="0"/>
              <a:t>).</a:t>
            </a:r>
          </a:p>
          <a:p>
            <a:pPr marL="457200" indent="-457200" algn="r" rtl="1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1E297-2A46-44BF-9B16-CE7BEA05513D}"/>
              </a:ext>
            </a:extLst>
          </p:cNvPr>
          <p:cNvSpPr txBox="1"/>
          <p:nvPr/>
        </p:nvSpPr>
        <p:spPr>
          <a:xfrm>
            <a:off x="623844" y="1845734"/>
            <a:ext cx="4703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Clr>
                <a:srgbClr val="00B0F0"/>
              </a:buClr>
              <a:buFont typeface="+mj-lt"/>
              <a:buAutoNum type="arabicPeriod" startAt="7"/>
            </a:pPr>
            <a:r>
              <a:rPr lang="he-IL" sz="2400" dirty="0"/>
              <a:t>שנו את סיומת הקובץ מ </a:t>
            </a:r>
            <a:r>
              <a:rPr lang="en-US" sz="2400" dirty="0"/>
              <a:t>zip</a:t>
            </a:r>
            <a:r>
              <a:rPr lang="he-IL" sz="2400" dirty="0"/>
              <a:t> ל </a:t>
            </a:r>
            <a:r>
              <a:rPr lang="en-US" sz="2400" dirty="0"/>
              <a:t>docx</a:t>
            </a:r>
            <a:r>
              <a:rPr lang="he-IL" sz="2400" dirty="0"/>
              <a:t>.</a:t>
            </a:r>
          </a:p>
          <a:p>
            <a:pPr marL="457200" indent="-457200" algn="r" rtl="1">
              <a:buClr>
                <a:srgbClr val="00B0F0"/>
              </a:buClr>
              <a:buFont typeface="+mj-lt"/>
              <a:buAutoNum type="arabicPeriod" startAt="7"/>
            </a:pPr>
            <a:r>
              <a:rPr lang="he-IL" sz="2400" dirty="0"/>
              <a:t>לחצו על הכפתור הימני והסתכלו על מאפייני הקובץ.</a:t>
            </a:r>
          </a:p>
          <a:p>
            <a:pPr marL="457200" indent="-457200" algn="r" rtl="1">
              <a:buClr>
                <a:srgbClr val="00B0F0"/>
              </a:buClr>
              <a:buFont typeface="+mj-lt"/>
              <a:buAutoNum type="arabicPeriod" startAt="7"/>
            </a:pPr>
            <a:r>
              <a:rPr lang="he-IL" sz="2400" dirty="0"/>
              <a:t>האם המאפיינים השתנו?</a:t>
            </a:r>
          </a:p>
          <a:p>
            <a:pPr marL="457200" indent="-457200" algn="r" rtl="1">
              <a:buClr>
                <a:srgbClr val="00B0F0"/>
              </a:buClr>
              <a:buFont typeface="+mj-lt"/>
              <a:buAutoNum type="arabicPeriod" startAt="7"/>
            </a:pPr>
            <a:r>
              <a:rPr lang="he-IL" sz="2400" dirty="0"/>
              <a:t>פיתחו מחדש את הקובץ בעזרת ה </a:t>
            </a:r>
            <a:r>
              <a:rPr lang="en-US" sz="2400" dirty="0"/>
              <a:t>CFF Explorer</a:t>
            </a:r>
            <a:r>
              <a:rPr lang="he-IL" sz="2400" dirty="0"/>
              <a:t>.</a:t>
            </a:r>
          </a:p>
          <a:p>
            <a:pPr marL="457200" indent="-457200" algn="r" rtl="1">
              <a:buClr>
                <a:srgbClr val="00B0F0"/>
              </a:buClr>
              <a:buFont typeface="+mj-lt"/>
              <a:buAutoNum type="arabicPeriod" startAt="7"/>
            </a:pPr>
            <a:r>
              <a:rPr lang="he-IL" sz="2400" dirty="0"/>
              <a:t>האם החתימה השתנתה?</a:t>
            </a:r>
          </a:p>
          <a:p>
            <a:pPr marL="457200" indent="-457200" algn="r" rtl="1">
              <a:buClr>
                <a:srgbClr val="00B0F0"/>
              </a:buClr>
              <a:buFont typeface="+mj-lt"/>
              <a:buAutoNum type="arabicPeriod" startAt="7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836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1ED0-AFD9-4511-B4D5-2D837579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קובץ </a:t>
            </a:r>
            <a:r>
              <a:rPr lang="en-US" dirty="0"/>
              <a:t>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72C9A-25E3-4B2C-AAED-D96DF121F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קובץ </a:t>
            </a:r>
            <a:r>
              <a:rPr lang="en-US" sz="2400" dirty="0"/>
              <a:t>PE</a:t>
            </a:r>
            <a:r>
              <a:rPr lang="he-IL" sz="2400" dirty="0"/>
              <a:t> הינו קובץ הרצה של </a:t>
            </a:r>
            <a:r>
              <a:rPr lang="en-US" sz="2400" dirty="0"/>
              <a:t>windows</a:t>
            </a:r>
            <a:r>
              <a:rPr lang="he-IL" sz="24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מה יהיה בקובץ?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איזה פונקציות הוא צריך וממי.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איזה פונקציות הוא מייצא.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איפה הקוד בפנים.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משאבים פנימיים נוספים.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200" dirty="0"/>
              <a:t>מצאו את הקובץ </a:t>
            </a:r>
            <a:r>
              <a:rPr lang="en-US" sz="2400" dirty="0"/>
              <a:t>mshtml.dll</a:t>
            </a:r>
            <a:r>
              <a:rPr lang="he-IL" sz="2400" dirty="0"/>
              <a:t> ופתחו אותו בעזרת </a:t>
            </a:r>
            <a:r>
              <a:rPr lang="en-US" dirty="0"/>
              <a:t>CFF Explorer</a:t>
            </a:r>
            <a:r>
              <a:rPr lang="he-IL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200" dirty="0"/>
              <a:t>נסו להבין מה הוא מכיל.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476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27CB-0DDE-4AA7-970C-7BD60FFB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dirty="0"/>
              <a:t>סיכום קבצים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5079-0420-4A0F-84E1-2CA1882E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498" y="1845734"/>
            <a:ext cx="6005182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ראינו את ההבדלים בין קובץ בינרי לקובץ טקסטואלי.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ראינו את החתימה שנמצאת בחלק מהקבצים הבינריים ולמה היא משמשת.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ראינו מה מכיל קובץ הרצה של </a:t>
            </a:r>
            <a:r>
              <a:rPr lang="en-US" sz="2400" dirty="0"/>
              <a:t>windows</a:t>
            </a:r>
            <a:r>
              <a:rPr lang="he-IL" sz="2400" dirty="0"/>
              <a:t>.</a:t>
            </a:r>
            <a:endParaRPr lang="en-US" sz="2400" dirty="0"/>
          </a:p>
        </p:txBody>
      </p:sp>
      <p:pic>
        <p:nvPicPr>
          <p:cNvPr id="2050" name="Picture 2" descr="Image result for the matrix gif">
            <a:extLst>
              <a:ext uri="{FF2B5EF4-FFF2-40B4-BE49-F238E27FC236}">
                <a16:creationId xmlns:a16="http://schemas.microsoft.com/office/drawing/2014/main" id="{75BD040F-0170-4DCE-BC27-379B5110962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84" y="2181370"/>
            <a:ext cx="4469450" cy="335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2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קבצים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למה צריך קבצים?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איזה סוגי קבצים אנחנו מכירים?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מה ההבדל בין סוגי הקבצים?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על אילו חומרות שומרים קבצים?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42275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220"/>
            <a:ext cx="10396882" cy="1151965"/>
          </a:xfrm>
        </p:spPr>
        <p:txBody>
          <a:bodyPr/>
          <a:lstStyle/>
          <a:p>
            <a:pPr algn="ctr" rtl="1"/>
            <a:r>
              <a:rPr lang="he-IL" dirty="0"/>
              <a:t>תזכורת על ייצוג בינרי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432518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הכל במחשב זה ביטים – תכלס הכל זה בתים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Little Endian\Big Endian</a:t>
            </a:r>
            <a:r>
              <a:rPr lang="he-IL" sz="2800" dirty="0"/>
              <a:t> (מתקשורת ואסמבלר)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מחרוזות כרצף בתים</a:t>
            </a:r>
            <a:endParaRPr lang="en-US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200" dirty="0"/>
              <a:t>C-String</a:t>
            </a:r>
            <a:r>
              <a:rPr lang="he-IL" sz="2200" dirty="0"/>
              <a:t> – עם </a:t>
            </a:r>
            <a:r>
              <a:rPr lang="en-US" sz="2200" dirty="0"/>
              <a:t>Null terminator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Pascal String</a:t>
            </a:r>
            <a:r>
              <a:rPr lang="he-IL" sz="2400" dirty="0"/>
              <a:t> – אורך ואז המחרוזת</a:t>
            </a:r>
            <a:endParaRPr lang="en-US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UNICODE_STRING</a:t>
            </a:r>
            <a:r>
              <a:rPr lang="he-IL" sz="2400" dirty="0"/>
              <a:t> – אורך, גודל, ומחרוזת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החבילה </a:t>
            </a:r>
            <a:r>
              <a:rPr lang="en-US" sz="2800" dirty="0"/>
              <a:t>struct</a:t>
            </a:r>
            <a:r>
              <a:rPr lang="he-IL" sz="2800" dirty="0"/>
              <a:t> של </a:t>
            </a:r>
            <a:r>
              <a:rPr lang="en-US" sz="2800" dirty="0"/>
              <a:t>python</a:t>
            </a:r>
            <a:endParaRPr lang="he-IL" sz="2800" dirty="0"/>
          </a:p>
          <a:p>
            <a:pPr marL="0" indent="0">
              <a:buNone/>
            </a:pPr>
            <a:r>
              <a:rPr lang="en-US" dirty="0" err="1"/>
              <a:t>comm_socket.send</a:t>
            </a:r>
            <a:r>
              <a:rPr lang="en-US" dirty="0"/>
              <a:t>(</a:t>
            </a:r>
            <a:r>
              <a:rPr lang="en-US" dirty="0" err="1"/>
              <a:t>struct.pack</a:t>
            </a:r>
            <a:r>
              <a:rPr lang="en-US" dirty="0"/>
              <a:t>('H', </a:t>
            </a:r>
            <a:r>
              <a:rPr lang="en-US" dirty="0" err="1"/>
              <a:t>socket.htons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(ANSWER))))</a:t>
            </a:r>
          </a:p>
          <a:p>
            <a:pPr marL="0" indent="0">
              <a:buNone/>
            </a:pPr>
            <a:r>
              <a:rPr lang="en-US" dirty="0" err="1"/>
              <a:t>packet_len</a:t>
            </a:r>
            <a:r>
              <a:rPr lang="en-US" dirty="0"/>
              <a:t> = </a:t>
            </a:r>
            <a:r>
              <a:rPr lang="en-US" dirty="0" err="1"/>
              <a:t>socket.ntohs</a:t>
            </a:r>
            <a:r>
              <a:rPr lang="en-US" dirty="0"/>
              <a:t>(</a:t>
            </a:r>
            <a:r>
              <a:rPr lang="en-US" dirty="0" err="1"/>
              <a:t>struct.unpack</a:t>
            </a:r>
            <a:r>
              <a:rPr lang="en-US" dirty="0"/>
              <a:t>('H', </a:t>
            </a:r>
            <a:r>
              <a:rPr lang="en-US" dirty="0" err="1"/>
              <a:t>client_socket.recv</a:t>
            </a:r>
            <a:r>
              <a:rPr lang="en-US" dirty="0"/>
              <a:t>(MAX_PACKET))[0])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453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/>
              <a:t>מערכת קבצים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5622"/>
            <a:ext cx="10058400" cy="4023360"/>
          </a:xfrm>
        </p:spPr>
        <p:txBody>
          <a:bodyPr>
            <a:normAutofit/>
          </a:bodyPr>
          <a:lstStyle/>
          <a:p>
            <a:pPr marL="395478" lvl="1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מה אנחנו צריכים לשמור בקובץ?</a:t>
            </a:r>
          </a:p>
          <a:p>
            <a:pPr marL="395478" lvl="1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he-IL" sz="2400" dirty="0"/>
          </a:p>
          <a:p>
            <a:pPr marL="395478" lvl="1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he-IL" sz="2400" dirty="0"/>
          </a:p>
          <a:p>
            <a:pPr marL="395478" lvl="1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he-IL" sz="2400" dirty="0"/>
          </a:p>
          <a:p>
            <a:pPr marL="395478" lvl="1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he-IL" sz="2400" dirty="0"/>
          </a:p>
          <a:p>
            <a:pPr marL="395478" lvl="1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he-IL" sz="2400" dirty="0"/>
          </a:p>
          <a:p>
            <a:pPr marL="395478" lvl="1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he-IL" sz="2400" dirty="0"/>
          </a:p>
          <a:p>
            <a:pPr marL="395478" lvl="1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מה אנחנו דורשים ממערכת קבצים?</a:t>
            </a:r>
          </a:p>
          <a:p>
            <a:pPr marL="578358" lvl="2" indent="-28575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he-IL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151233-120A-491A-8752-7221CDE4FD01}"/>
              </a:ext>
            </a:extLst>
          </p:cNvPr>
          <p:cNvGrpSpPr/>
          <p:nvPr/>
        </p:nvGrpSpPr>
        <p:grpSpPr>
          <a:xfrm>
            <a:off x="5487798" y="2267147"/>
            <a:ext cx="5294194" cy="2503249"/>
            <a:chOff x="2299982" y="2669818"/>
            <a:chExt cx="5294194" cy="25032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F6DC7A-6559-4CDA-94BD-48CB94652388}"/>
                </a:ext>
              </a:extLst>
            </p:cNvPr>
            <p:cNvSpPr txBox="1"/>
            <p:nvPr/>
          </p:nvSpPr>
          <p:spPr>
            <a:xfrm>
              <a:off x="6031683" y="2669818"/>
              <a:ext cx="1562493" cy="759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1158" lvl="1" indent="-285750" algn="r" rtl="1">
                <a:spcBef>
                  <a:spcPts val="400"/>
                </a:spcBef>
                <a:buClr>
                  <a:srgbClr val="0070C0"/>
                </a:buClr>
                <a:buSzPct val="68000"/>
                <a:buFont typeface="Wingdings" panose="05000000000000000000" pitchFamily="2" charset="2"/>
                <a:buChar char="Ø"/>
              </a:pPr>
              <a:r>
                <a:rPr lang="he-IL" sz="2000" dirty="0"/>
                <a:t>את המידע.</a:t>
              </a:r>
            </a:p>
            <a:p>
              <a:pPr marL="121158" lvl="1" indent="-285750" algn="r" rtl="1">
                <a:spcBef>
                  <a:spcPts val="400"/>
                </a:spcBef>
                <a:buClr>
                  <a:srgbClr val="0070C0"/>
                </a:buClr>
                <a:buSzPct val="68000"/>
                <a:buFont typeface="Wingdings" panose="05000000000000000000" pitchFamily="2" charset="2"/>
                <a:buChar char="Ø"/>
              </a:pPr>
              <a:r>
                <a:rPr lang="he-IL" sz="2000" dirty="0"/>
                <a:t>שם הקובץ.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340572-B65D-4397-B731-6F9BD70E76EB}"/>
                </a:ext>
              </a:extLst>
            </p:cNvPr>
            <p:cNvSpPr txBox="1"/>
            <p:nvPr/>
          </p:nvSpPr>
          <p:spPr>
            <a:xfrm>
              <a:off x="3934437" y="2669818"/>
              <a:ext cx="2097246" cy="2503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1158" lvl="1" indent="-285750" algn="r" rtl="1">
                <a:spcBef>
                  <a:spcPts val="400"/>
                </a:spcBef>
                <a:buClr>
                  <a:srgbClr val="0070C0"/>
                </a:buClr>
                <a:buSzPct val="68000"/>
                <a:buFont typeface="Wingdings" panose="05000000000000000000" pitchFamily="2" charset="2"/>
                <a:buChar char="Ø"/>
              </a:pPr>
              <a:r>
                <a:rPr lang="he-IL" sz="2000" dirty="0"/>
                <a:t>מי הבעלים של הקובץ.</a:t>
              </a:r>
            </a:p>
            <a:p>
              <a:pPr marL="121158" lvl="1" indent="-285750" algn="r" rtl="1">
                <a:spcBef>
                  <a:spcPts val="400"/>
                </a:spcBef>
                <a:buClr>
                  <a:srgbClr val="0070C0"/>
                </a:buClr>
                <a:buSzPct val="68000"/>
                <a:buFont typeface="Wingdings" panose="05000000000000000000" pitchFamily="2" charset="2"/>
                <a:buChar char="Ø"/>
              </a:pPr>
              <a:r>
                <a:rPr lang="he-IL" sz="2000" dirty="0"/>
                <a:t>מתי נוצר.</a:t>
              </a:r>
            </a:p>
            <a:p>
              <a:pPr marL="121158" lvl="1" indent="-285750" algn="r" rtl="1">
                <a:spcBef>
                  <a:spcPts val="400"/>
                </a:spcBef>
                <a:buClr>
                  <a:srgbClr val="0070C0"/>
                </a:buClr>
                <a:buSzPct val="68000"/>
                <a:buFont typeface="Wingdings" panose="05000000000000000000" pitchFamily="2" charset="2"/>
                <a:buChar char="Ø"/>
              </a:pPr>
              <a:r>
                <a:rPr lang="he-IL" sz="2000" dirty="0"/>
                <a:t>הרשאות.</a:t>
              </a:r>
            </a:p>
            <a:p>
              <a:pPr marL="121158" lvl="1" indent="-285750" algn="r" rtl="1">
                <a:spcBef>
                  <a:spcPts val="400"/>
                </a:spcBef>
                <a:buClr>
                  <a:srgbClr val="0070C0"/>
                </a:buClr>
                <a:buSzPct val="68000"/>
                <a:buFont typeface="Wingdings" panose="05000000000000000000" pitchFamily="2" charset="2"/>
                <a:buChar char="Ø"/>
              </a:pPr>
              <a:r>
                <a:rPr lang="he-IL" sz="2000" dirty="0"/>
                <a:t>מיקום בדיסק.</a:t>
              </a:r>
            </a:p>
            <a:p>
              <a:pPr marL="121158" lvl="1" indent="-285750" algn="r" rtl="1">
                <a:spcBef>
                  <a:spcPts val="400"/>
                </a:spcBef>
                <a:buClr>
                  <a:srgbClr val="0070C0"/>
                </a:buClr>
                <a:buSzPct val="68000"/>
                <a:buFont typeface="Wingdings" panose="05000000000000000000" pitchFamily="2" charset="2"/>
                <a:buChar char="Ø"/>
              </a:pPr>
              <a:r>
                <a:rPr lang="he-IL" sz="2000" dirty="0"/>
                <a:t>גודל.</a:t>
              </a:r>
            </a:p>
            <a:p>
              <a:pPr marL="121158" lvl="1" indent="-285750" algn="r" rtl="1">
                <a:spcBef>
                  <a:spcPts val="400"/>
                </a:spcBef>
                <a:buClr>
                  <a:srgbClr val="0070C0"/>
                </a:buClr>
                <a:buSzPct val="68000"/>
                <a:buFont typeface="Wingdings" panose="05000000000000000000" pitchFamily="2" charset="2"/>
                <a:buChar char="Ø"/>
              </a:pPr>
              <a:r>
                <a:rPr lang="he-IL" sz="2000" dirty="0"/>
                <a:t>סוג.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0006FF-FE93-4696-BCFB-BC482EDF9CE0}"/>
                </a:ext>
              </a:extLst>
            </p:cNvPr>
            <p:cNvSpPr txBox="1"/>
            <p:nvPr/>
          </p:nvSpPr>
          <p:spPr>
            <a:xfrm>
              <a:off x="2299982" y="2669818"/>
              <a:ext cx="1869347" cy="1118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1158" lvl="1" indent="-285750" algn="r" rtl="1">
                <a:spcBef>
                  <a:spcPts val="400"/>
                </a:spcBef>
                <a:buClr>
                  <a:srgbClr val="0070C0"/>
                </a:buClr>
                <a:buSzPct val="68000"/>
                <a:buFont typeface="Wingdings" panose="05000000000000000000" pitchFamily="2" charset="2"/>
                <a:buChar char="Ø"/>
              </a:pPr>
              <a:r>
                <a:rPr lang="he-IL" sz="2000" dirty="0"/>
                <a:t>תיקון עצמי.</a:t>
              </a:r>
            </a:p>
            <a:p>
              <a:pPr marL="121158" lvl="1" indent="-285750" algn="r" rtl="1">
                <a:spcBef>
                  <a:spcPts val="400"/>
                </a:spcBef>
                <a:buClr>
                  <a:srgbClr val="0070C0"/>
                </a:buClr>
                <a:buSzPct val="68000"/>
                <a:buFont typeface="Wingdings" panose="05000000000000000000" pitchFamily="2" charset="2"/>
                <a:buChar char="Ø"/>
              </a:pPr>
              <a:r>
                <a:rPr lang="he-IL" sz="2000" dirty="0"/>
                <a:t>הצפנה.</a:t>
              </a:r>
            </a:p>
            <a:p>
              <a:pPr marL="121158" lvl="1" indent="-285750" algn="r" rtl="1">
                <a:spcBef>
                  <a:spcPts val="400"/>
                </a:spcBef>
                <a:buClr>
                  <a:srgbClr val="0070C0"/>
                </a:buClr>
                <a:buSzPct val="68000"/>
                <a:buFont typeface="Wingdings" panose="05000000000000000000" pitchFamily="2" charset="2"/>
                <a:buChar char="Ø"/>
              </a:pPr>
              <a:r>
                <a:rPr lang="he-IL" sz="2000" dirty="0"/>
                <a:t>דחיסה.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6A29022-5494-4194-896F-A60130F70FFA}"/>
              </a:ext>
            </a:extLst>
          </p:cNvPr>
          <p:cNvSpPr txBox="1"/>
          <p:nvPr/>
        </p:nvSpPr>
        <p:spPr>
          <a:xfrm>
            <a:off x="872455" y="4314369"/>
            <a:ext cx="5659599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1158" lvl="1" indent="-285750" algn="r" rtl="1">
              <a:spcBef>
                <a:spcPts val="400"/>
              </a:spcBef>
              <a:buClr>
                <a:srgbClr val="00B0F0"/>
              </a:buClr>
              <a:buSzPct val="68000"/>
              <a:buFont typeface="Wingdings" panose="05000000000000000000" pitchFamily="2" charset="2"/>
              <a:buChar char="Ø"/>
            </a:pPr>
            <a:r>
              <a:rPr lang="he-IL" dirty="0"/>
              <a:t>הפרדה בין קבצים</a:t>
            </a:r>
          </a:p>
          <a:p>
            <a:pPr marL="121158" lvl="1" indent="-285750" algn="r" rtl="1">
              <a:spcBef>
                <a:spcPts val="400"/>
              </a:spcBef>
              <a:buClr>
                <a:srgbClr val="00B0F0"/>
              </a:buClr>
              <a:buSzPct val="68000"/>
              <a:buFont typeface="Wingdings" panose="05000000000000000000" pitchFamily="2" charset="2"/>
              <a:buChar char="Ø"/>
            </a:pPr>
            <a:r>
              <a:rPr lang="he-IL" dirty="0"/>
              <a:t>ניהול אמצעי האחסון (חומרה).</a:t>
            </a:r>
          </a:p>
          <a:p>
            <a:pPr marL="121158" lvl="1" indent="-285750" algn="r" rtl="1">
              <a:spcBef>
                <a:spcPts val="400"/>
              </a:spcBef>
              <a:buClr>
                <a:srgbClr val="00B0F0"/>
              </a:buClr>
              <a:buSzPct val="68000"/>
              <a:buFont typeface="Wingdings" panose="05000000000000000000" pitchFamily="2" charset="2"/>
              <a:buChar char="Ø"/>
            </a:pPr>
            <a:r>
              <a:rPr lang="he-IL" dirty="0"/>
              <a:t>גיבוי.</a:t>
            </a:r>
          </a:p>
          <a:p>
            <a:pPr marL="121158" lvl="1" indent="-285750" algn="r" rtl="1">
              <a:spcBef>
                <a:spcPts val="400"/>
              </a:spcBef>
              <a:buClr>
                <a:srgbClr val="00B0F0"/>
              </a:buClr>
              <a:buSzPct val="68000"/>
              <a:buFont typeface="Wingdings" panose="05000000000000000000" pitchFamily="2" charset="2"/>
              <a:buChar char="Ø"/>
            </a:pPr>
            <a:r>
              <a:rPr lang="he-IL" dirty="0"/>
              <a:t>תמיכה בפעולות על הקבצים (קריאה/כתיבה/יצירה/מחיקה).</a:t>
            </a:r>
          </a:p>
          <a:p>
            <a:pPr marL="121158" lvl="1" indent="-285750" algn="r" rtl="1">
              <a:spcBef>
                <a:spcPts val="400"/>
              </a:spcBef>
              <a:buClr>
                <a:srgbClr val="00B0F0"/>
              </a:buClr>
              <a:buSzPct val="68000"/>
              <a:buFont typeface="Wingdings" panose="05000000000000000000" pitchFamily="2" charset="2"/>
              <a:buChar char="Ø"/>
            </a:pPr>
            <a:r>
              <a:rPr lang="he-IL" dirty="0"/>
              <a:t>ביצועים.</a:t>
            </a:r>
          </a:p>
          <a:p>
            <a:pPr marL="121158" lvl="1" indent="-285750" algn="r" rtl="1">
              <a:spcBef>
                <a:spcPts val="400"/>
              </a:spcBef>
              <a:buClr>
                <a:srgbClr val="00B0F0"/>
              </a:buClr>
              <a:buSzPct val="68000"/>
              <a:buFont typeface="Wingdings" panose="05000000000000000000" pitchFamily="2" charset="2"/>
              <a:buChar char="Ø"/>
            </a:pPr>
            <a:r>
              <a:rPr lang="he-IL" dirty="0"/>
              <a:t>ניהול הקבצים הפתוחים.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245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D7EB-8DBD-414E-AC40-A3BB53FD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מערכות קבצים - הגדרה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8D1B-0CAB-4112-B66C-5D35331F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מערכת קבצים היא </a:t>
            </a:r>
            <a:r>
              <a:rPr lang="he-IL" sz="2400" b="1" dirty="0"/>
              <a:t>שיטה לאחסון וארגון קבצים </a:t>
            </a:r>
            <a:r>
              <a:rPr lang="he-IL" sz="2400" dirty="0"/>
              <a:t>במחשב על מנת להקל על הגישה אליהם.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באופן יותר פורמלי, מערכת קבצים היא </a:t>
            </a:r>
            <a:r>
              <a:rPr lang="he-IL" sz="2400" b="1" dirty="0"/>
              <a:t>מסד נתונים</a:t>
            </a:r>
            <a:r>
              <a:rPr lang="he-IL" sz="2400" dirty="0"/>
              <a:t> ייעודי עבור אחסון, ארגון, מניפולציה, ואחזור של נתונים. ועוד...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altLang="en-US" sz="2400" b="1" dirty="0"/>
              <a:t>תפקידה</a:t>
            </a:r>
            <a:r>
              <a:rPr lang="he-IL" altLang="en-US" sz="2400" dirty="0"/>
              <a:t> העיקרי של מערכת הקבצים הוא לאפשר למערכת ההפעלה של המחשב אחסון ואחזור יעיל של מידע על גבי הזיכרון </a:t>
            </a:r>
            <a:r>
              <a:rPr lang="he-IL" altLang="en-US" sz="2400" u="sng" dirty="0"/>
              <a:t>החיצוני</a:t>
            </a:r>
            <a:r>
              <a:rPr lang="he-IL" altLang="en-US" sz="2400" dirty="0"/>
              <a:t> במהירות וביעילות.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615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4EA71CF-71AE-4029-A51A-E96A33E1E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6868" y="634946"/>
            <a:ext cx="4592874" cy="1450757"/>
          </a:xfrm>
        </p:spPr>
        <p:txBody>
          <a:bodyPr>
            <a:normAutofit/>
          </a:bodyPr>
          <a:lstStyle/>
          <a:p>
            <a:r>
              <a:rPr lang="he-IL" dirty="0"/>
              <a:t>קצת פיזיקה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36D462-32CA-4058-B468-46ED800E1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79458" cy="6334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77CCE5-0BA8-4CBA-9065-3593464F5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A526C2-F21D-4D67-B00A-ACDE6AC3E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rgbClr val="BF9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9811F6-4939-4D83-9E6C-81C58C0C0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656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3261855-F4A6-4CA4-88AC-E5BC3E56D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rgbClr val="5D5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8A128F-35D7-41DA-AD80-D3CA15A4C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ttp://www.pcguide.com/ref/hdd/z_ibm_ultrastar36zx.jpg">
            <a:extLst>
              <a:ext uri="{FF2B5EF4-FFF2-40B4-BE49-F238E27FC236}">
                <a16:creationId xmlns:a16="http://schemas.microsoft.com/office/drawing/2014/main" id="{3A790199-630B-480B-92B0-F600DFDE1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6" r="13994" b="5"/>
          <a:stretch/>
        </p:blipFill>
        <p:spPr bwMode="auto">
          <a:xfrm>
            <a:off x="460396" y="410296"/>
            <a:ext cx="2765033" cy="323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6868" y="2198914"/>
            <a:ext cx="4592874" cy="367018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רוב מערכות הקבצים שאנו מכירים נבנו כדי לנהל דיסק קשיח.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A</a:t>
            </a:r>
            <a:r>
              <a:rPr lang="he-IL" sz="2400" dirty="0"/>
              <a:t> – מסלול </a:t>
            </a:r>
            <a:r>
              <a:rPr lang="en-US" sz="2400" dirty="0"/>
              <a:t>(Track)</a:t>
            </a:r>
            <a:r>
              <a:rPr lang="he-IL" sz="2400" dirty="0"/>
              <a:t>.</a:t>
            </a:r>
            <a:endParaRPr lang="en-US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B</a:t>
            </a:r>
            <a:r>
              <a:rPr lang="he-IL" sz="2400" dirty="0"/>
              <a:t> – סקטור גאומטרי.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C</a:t>
            </a:r>
            <a:r>
              <a:rPr lang="he-IL" sz="2400" dirty="0"/>
              <a:t> – סקטור גודל קריאה/כתיבה מינימלי מהחומרה.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D</a:t>
            </a:r>
            <a:r>
              <a:rPr lang="he-IL" sz="2400" dirty="0"/>
              <a:t> – אשכול </a:t>
            </a:r>
            <a:r>
              <a:rPr lang="en-US" sz="2400" dirty="0"/>
              <a:t>(cluster)</a:t>
            </a:r>
            <a:r>
              <a:rPr lang="he-IL" sz="2400" dirty="0"/>
              <a:t> – הגודל המינימלי לקובץ.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004EB8-4203-4A4D-9DBD-5CD88D17A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BF9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D56AED-5533-44C0-8963-62F35659E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D5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https://upload.wikimedia.org/wikipedia/commons/thumb/a/ae/Disk-structure2.svg/1024px-Disk-structure2.svg.png">
            <a:extLst>
              <a:ext uri="{FF2B5EF4-FFF2-40B4-BE49-F238E27FC236}">
                <a16:creationId xmlns:a16="http://schemas.microsoft.com/office/drawing/2014/main" id="{07E5696D-A1F7-4D8D-B0BF-11F383C18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13" y="2705775"/>
            <a:ext cx="2978833" cy="297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31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220"/>
            <a:ext cx="10396882" cy="1151965"/>
          </a:xfrm>
        </p:spPr>
        <p:txBody>
          <a:bodyPr/>
          <a:lstStyle/>
          <a:p>
            <a:pPr algn="ctr"/>
            <a:r>
              <a:rPr lang="he-IL" dirty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8621"/>
            <a:ext cx="10439399" cy="4700047"/>
          </a:xfrm>
        </p:spPr>
        <p:txBody>
          <a:bodyPr>
            <a:normAutofit fontScale="85000" lnSpcReduction="2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4000" dirty="0"/>
              <a:t>הורידו את הקובץ </a:t>
            </a:r>
            <a:r>
              <a:rPr lang="en-US" sz="4000" dirty="0"/>
              <a:t>ntfsinfo64.exe</a:t>
            </a:r>
            <a:r>
              <a:rPr lang="he-IL" sz="4000" dirty="0"/>
              <a:t> מהמודל.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4000" dirty="0"/>
              <a:t>פיתחו </a:t>
            </a:r>
            <a:r>
              <a:rPr lang="en-US" sz="4000" dirty="0" err="1"/>
              <a:t>cmd</a:t>
            </a:r>
            <a:r>
              <a:rPr lang="he-IL" sz="4000" dirty="0"/>
              <a:t> בתור אדמיניסטרטור והריצו את </a:t>
            </a:r>
            <a:r>
              <a:rPr lang="en-US" sz="4000" dirty="0"/>
              <a:t>ntfsinfo64.exe</a:t>
            </a:r>
            <a:endParaRPr lang="he-IL" sz="4000" dirty="0"/>
          </a:p>
          <a:p>
            <a:pPr marL="0" indent="0">
              <a:buNone/>
            </a:pPr>
            <a:r>
              <a:rPr lang="en-US" sz="4000" dirty="0">
                <a:highlight>
                  <a:srgbClr val="C0C0C0"/>
                </a:highlight>
              </a:rPr>
              <a:t>.\ntfsinfo64.exe c:</a:t>
            </a:r>
          </a:p>
          <a:p>
            <a:pPr marL="1035558" lvl="1" indent="-742950" algn="r" rtl="1">
              <a:buFont typeface="+mj-lt"/>
              <a:buAutoNum type="alphaLcParenR"/>
            </a:pPr>
            <a:r>
              <a:rPr lang="he-IL" sz="3800" dirty="0"/>
              <a:t>גלו מה גודל האשכול.</a:t>
            </a:r>
          </a:p>
          <a:p>
            <a:pPr marL="1035558" lvl="1" indent="-742950" algn="r" rtl="1">
              <a:buFont typeface="+mj-lt"/>
              <a:buAutoNum type="alphaLcParenR"/>
            </a:pPr>
            <a:r>
              <a:rPr lang="he-IL" sz="3800" dirty="0"/>
              <a:t>ייצרו קובץ טקסט וכתבו בו </a:t>
            </a:r>
            <a:r>
              <a:rPr lang="en-US" sz="3800" dirty="0"/>
              <a:t>5K</a:t>
            </a:r>
            <a:r>
              <a:rPr lang="he-IL" sz="3800" dirty="0"/>
              <a:t> בתים.</a:t>
            </a:r>
            <a:endParaRPr lang="en-US" sz="3800" dirty="0"/>
          </a:p>
          <a:p>
            <a:pPr marL="1035558" lvl="1" indent="-742950" algn="r" rtl="1">
              <a:buFont typeface="+mj-lt"/>
              <a:buAutoNum type="alphaLcParenR"/>
            </a:pPr>
            <a:r>
              <a:rPr lang="he-IL" sz="3800" dirty="0"/>
              <a:t>לחצו על הכפתור הימני ובחנו את מאפייני הקובץ (</a:t>
            </a:r>
            <a:r>
              <a:rPr lang="en-US" sz="3800" dirty="0"/>
              <a:t>properties</a:t>
            </a:r>
            <a:r>
              <a:rPr lang="he-IL" sz="3800" dirty="0"/>
              <a:t>).</a:t>
            </a:r>
          </a:p>
          <a:p>
            <a:pPr marL="1035558" lvl="1" indent="-742950" algn="r" rtl="1">
              <a:buFont typeface="+mj-lt"/>
              <a:buAutoNum type="alphaLcParenR"/>
            </a:pPr>
            <a:r>
              <a:rPr lang="he-IL" sz="3800" dirty="0"/>
              <a:t>בדקו מה הגודל הקובץ ומה גודלו על הדיסק (במערכות מסוימות יתכן ותצטרכו לייצר קובץ של כ- </a:t>
            </a:r>
            <a:r>
              <a:rPr lang="en-US" sz="3800" dirty="0"/>
              <a:t>1K</a:t>
            </a:r>
            <a:r>
              <a:rPr lang="he-IL" sz="3800" dirty="0"/>
              <a:t> ולאחר מכן להקטין אותו).</a:t>
            </a:r>
          </a:p>
          <a:p>
            <a:pPr marL="1035558" lvl="1" indent="-742950" algn="r" rtl="1">
              <a:buFont typeface="+mj-lt"/>
              <a:buAutoNum type="alphaLcParenR"/>
            </a:pPr>
            <a:r>
              <a:rPr lang="he-IL" sz="3800" dirty="0"/>
              <a:t>הסבירו את הממצאים בעזרת התוצאות של סעיף </a:t>
            </a:r>
            <a:r>
              <a:rPr lang="en-US" sz="3800" dirty="0"/>
              <a:t>a</a:t>
            </a:r>
            <a:r>
              <a:rPr lang="he-IL" sz="3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מערכות קבצים - </a:t>
            </a:r>
            <a:r>
              <a:rPr lang="en-US" dirty="0"/>
              <a:t>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0844" y="1845734"/>
            <a:ext cx="6464836" cy="4432518"/>
          </a:xfrm>
        </p:spPr>
        <p:txBody>
          <a:bodyPr>
            <a:normAutofit fontScale="92500"/>
          </a:bodyPr>
          <a:lstStyle/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משפחת מערכות קבצים (</a:t>
            </a:r>
            <a:r>
              <a:rPr lang="en-US" sz="2400" dirty="0"/>
              <a:t>FAT, FAT12, FAT16, FAT32</a:t>
            </a:r>
            <a:r>
              <a:rPr lang="he-IL" sz="2400" dirty="0"/>
              <a:t>).</a:t>
            </a:r>
          </a:p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בזמן </a:t>
            </a:r>
            <a:r>
              <a:rPr lang="he-IL" sz="2400" dirty="0" err="1"/>
              <a:t>פירמוט</a:t>
            </a:r>
            <a:r>
              <a:rPr lang="he-IL" sz="2400" dirty="0"/>
              <a:t> הדיסק נוצרת טבלה סטטית </a:t>
            </a:r>
            <a:r>
              <a:rPr lang="en-US" sz="2400" dirty="0"/>
              <a:t>(File Allocation Table)</a:t>
            </a:r>
            <a:r>
              <a:rPr lang="he-IL" sz="2400" dirty="0"/>
              <a:t> המכילה איבר עבור כל סקטור בדיסק.</a:t>
            </a:r>
          </a:p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הערכים של האיברים יכולים להיות הסקטור הבא בקובץ/סימן לכך שזה הסקטור האחרון בקובץ/סימן שהסקטור לא בשימוש/סימן שהסקטור הוא אזור מיוחד בדיסק.</a:t>
            </a:r>
          </a:p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en-US" sz="2400" dirty="0"/>
              <a:t>FAT12</a:t>
            </a:r>
            <a:r>
              <a:rPr lang="he-IL" sz="2400" dirty="0"/>
              <a:t> – תומך עד </a:t>
            </a:r>
            <a:r>
              <a:rPr lang="en-US" sz="2400" dirty="0"/>
              <a:t>4M</a:t>
            </a:r>
            <a:r>
              <a:rPr lang="he-IL" sz="2400" dirty="0"/>
              <a:t> אשכולות </a:t>
            </a:r>
            <a:r>
              <a:rPr lang="en-US" sz="2400" dirty="0"/>
              <a:t>(clusters)</a:t>
            </a:r>
            <a:r>
              <a:rPr lang="he-IL" sz="2400" dirty="0"/>
              <a:t>.</a:t>
            </a:r>
          </a:p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en-US" sz="2400" dirty="0"/>
              <a:t>FAT32</a:t>
            </a:r>
            <a:r>
              <a:rPr lang="he-IL" sz="2400" dirty="0"/>
              <a:t> -  תומך עד </a:t>
            </a:r>
            <a:r>
              <a:rPr lang="en-US" sz="2400" dirty="0"/>
              <a:t>256G</a:t>
            </a:r>
            <a:r>
              <a:rPr lang="he-IL" sz="2400" dirty="0"/>
              <a:t> אשכולות </a:t>
            </a:r>
            <a:r>
              <a:rPr lang="en-US" sz="2400" dirty="0"/>
              <a:t>(clusters)</a:t>
            </a:r>
            <a:r>
              <a:rPr lang="he-IL" sz="2400" dirty="0"/>
              <a:t>.</a:t>
            </a:r>
          </a:p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לכל תיקייה יש טבלה בעלת מבנה קבוע המכילה את הקבצים/תיקיות אשר נמצאים בה.</a:t>
            </a:r>
          </a:p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he-IL" sz="2400" dirty="0"/>
          </a:p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he-IL" sz="2400" dirty="0"/>
          </a:p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he-IL" sz="2400" dirty="0"/>
          </a:p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he-IL" sz="2400" dirty="0"/>
          </a:p>
        </p:txBody>
      </p:sp>
      <p:pic>
        <p:nvPicPr>
          <p:cNvPr id="4" name="Online Media 3" title="File Allocation Table">
            <a:hlinkClick r:id="" action="ppaction://media"/>
            <a:extLst>
              <a:ext uri="{FF2B5EF4-FFF2-40B4-BE49-F238E27FC236}">
                <a16:creationId xmlns:a16="http://schemas.microsoft.com/office/drawing/2014/main" id="{60984AD6-AA54-BDA0-F5FA-F310A0068FF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7257" y="1930400"/>
            <a:ext cx="433823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4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מערכות קבצים - </a:t>
            </a:r>
            <a:r>
              <a:rPr lang="en-US" dirty="0"/>
              <a:t>NTFS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2518"/>
          </a:xfrm>
        </p:spPr>
        <p:txBody>
          <a:bodyPr>
            <a:normAutofit/>
          </a:bodyPr>
          <a:lstStyle/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en-US" sz="2400" dirty="0"/>
              <a:t>New Technology File System</a:t>
            </a:r>
            <a:r>
              <a:rPr lang="he-IL" sz="2400" dirty="0"/>
              <a:t>.</a:t>
            </a:r>
          </a:p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גודל האשכול ומספר האשכולות הוא דינמי.</a:t>
            </a:r>
          </a:p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תומכת בתכונות רבות (</a:t>
            </a:r>
            <a:r>
              <a:rPr lang="en-US" sz="2400" dirty="0"/>
              <a:t>journaling</a:t>
            </a:r>
            <a:r>
              <a:rPr lang="he-IL" sz="2400" dirty="0"/>
              <a:t>, </a:t>
            </a:r>
            <a:r>
              <a:rPr lang="en-US" sz="2400" dirty="0"/>
              <a:t>links</a:t>
            </a:r>
            <a:r>
              <a:rPr lang="he-IL" sz="2400" dirty="0"/>
              <a:t>, דחיסה, ניהול גרסאות, </a:t>
            </a:r>
            <a:r>
              <a:rPr lang="en-US" sz="2400" dirty="0"/>
              <a:t>transactions</a:t>
            </a:r>
            <a:r>
              <a:rPr lang="he-IL" sz="2400" dirty="0"/>
              <a:t>, אבטחה, הצפנה ועוד...).</a:t>
            </a:r>
          </a:p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2400" dirty="0"/>
              <a:t>מכיל סט של קבצי </a:t>
            </a:r>
            <a:r>
              <a:rPr lang="en-US" sz="2400" dirty="0"/>
              <a:t>meta data</a:t>
            </a:r>
            <a:r>
              <a:rPr lang="he-IL" sz="2400" dirty="0"/>
              <a:t> כגון</a:t>
            </a:r>
            <a:r>
              <a:rPr lang="en-US" sz="2400" dirty="0"/>
              <a:t>:</a:t>
            </a:r>
          </a:p>
          <a:p>
            <a:pPr marL="635508" lvl="2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en-US" sz="2000" dirty="0"/>
              <a:t>Volume Boot Record (VBR)</a:t>
            </a:r>
            <a:r>
              <a:rPr lang="he-IL" sz="2000" dirty="0"/>
              <a:t>.</a:t>
            </a:r>
          </a:p>
          <a:p>
            <a:pPr marL="635508" lvl="2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en-US" sz="2000" dirty="0"/>
              <a:t>Master File Table (MFT)</a:t>
            </a:r>
            <a:r>
              <a:rPr lang="he-IL" sz="2000" dirty="0"/>
              <a:t> – טבלה המכילה את כל הנתונים על התיקיות והקבצים.</a:t>
            </a:r>
          </a:p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he-IL" sz="2400" dirty="0"/>
          </a:p>
          <a:p>
            <a:pPr marL="452628" lvl="1" indent="-3429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941061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968</Words>
  <Application>Microsoft Office PowerPoint</Application>
  <PresentationFormat>Widescreen</PresentationFormat>
  <Paragraphs>135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</vt:lpstr>
      <vt:lpstr>Retrospect</vt:lpstr>
      <vt:lpstr>מערכות קבצים</vt:lpstr>
      <vt:lpstr>קבצים</vt:lpstr>
      <vt:lpstr>תזכורת על ייצוג בינרי</vt:lpstr>
      <vt:lpstr>מערכת קבצים</vt:lpstr>
      <vt:lpstr>מערכות קבצים - הגדרה</vt:lpstr>
      <vt:lpstr>קצת פיזיקה</vt:lpstr>
      <vt:lpstr>תרגיל</vt:lpstr>
      <vt:lpstr>מערכות קבצים - FAT</vt:lpstr>
      <vt:lpstr>מערכות קבצים - NTFS</vt:lpstr>
      <vt:lpstr>מערכות קבצים - EXTx</vt:lpstr>
      <vt:lpstr>מערכות קבצים נוספות</vt:lpstr>
      <vt:lpstr>RAID</vt:lpstr>
      <vt:lpstr>סיכום</vt:lpstr>
      <vt:lpstr>קבצים</vt:lpstr>
      <vt:lpstr>תרגיל קובץ בינרי</vt:lpstr>
      <vt:lpstr>קובץ PE</vt:lpstr>
      <vt:lpstr>סיכום קבצים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מערכות קבצים</dc:title>
  <dc:creator>Nir Dweck</dc:creator>
  <cp:lastModifiedBy>nir dweck</cp:lastModifiedBy>
  <cp:revision>22</cp:revision>
  <dcterms:created xsi:type="dcterms:W3CDTF">2018-12-29T14:43:15Z</dcterms:created>
  <dcterms:modified xsi:type="dcterms:W3CDTF">2022-12-06T18:20:44Z</dcterms:modified>
</cp:coreProperties>
</file>