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81" r:id="rId22"/>
    <p:sldId id="274" r:id="rId23"/>
    <p:sldId id="275" r:id="rId24"/>
    <p:sldId id="276" r:id="rId25"/>
    <p:sldId id="277"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2D8C19-4584-4619-BE9D-D7F63C1FEA8F}">
  <a:tblStyle styleId="{E82D8C19-4584-4619-BE9D-D7F63C1FEA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16822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29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556c6e3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556c6e3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570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55bb9d0a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55bb9d0a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will focus on the bolded items in our proposal. Training of volunteer peer counselors will also be emphasized. Also optimizing better and faster allocation of resources (i.e., psychiatrists) for those with severe depression.</a:t>
            </a:r>
            <a:endParaRPr/>
          </a:p>
        </p:txBody>
      </p:sp>
    </p:spTree>
    <p:extLst>
      <p:ext uri="{BB962C8B-B14F-4D97-AF65-F5344CB8AC3E}">
        <p14:creationId xmlns:p14="http://schemas.microsoft.com/office/powerpoint/2010/main" val="58986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555bc2c0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555bc2c0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975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555bc2c0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555bc2c0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106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555bc2c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555bc2c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93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555bc2c0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555bc2c0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29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556c6e3e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556c6e3e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62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56c6e3e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556c6e3e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99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556c6e3e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556c6e3e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0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5a52940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5a5294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82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555bc2c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555bc2c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3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556c6e3e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556c6e3e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9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55bb9d0a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55bb9d0a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91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55bb9d0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55bb9d0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341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55bb9d0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55bb9d0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Example: The treatment-resistant ‘Anhedonia’ subtype is attributed to errors in the default mode and reward circuits. Research suggests it can be successfully treated with transcranial magnetic stimulation, a noninvasive therapy that uses magnetic fields to stimulate nerve cells and is approved for treatment-resistant depression, and pramipexole (a Parkinson’s drug)</a:t>
            </a:r>
            <a:endParaRPr/>
          </a:p>
        </p:txBody>
      </p:sp>
    </p:spTree>
    <p:extLst>
      <p:ext uri="{BB962C8B-B14F-4D97-AF65-F5344CB8AC3E}">
        <p14:creationId xmlns:p14="http://schemas.microsoft.com/office/powerpoint/2010/main" val="2148579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555bc2c0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555bc2c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08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56c6e3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56c6e3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31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56c6e3e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56c6e3e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177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556c6e3e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556c6e3e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55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556c6e3e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556c6e3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422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555bc2c0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555bc2c0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62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556c6e3e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556c6e3e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11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1BB46-B604-4D44-B9FB-2F83AB42D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15146E-775E-B041-A192-F6A9B38BB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5BB7E3-BEDE-8C4F-818F-CBD88135C017}"/>
              </a:ext>
            </a:extLst>
          </p:cNvPr>
          <p:cNvSpPr>
            <a:spLocks noGrp="1"/>
          </p:cNvSpPr>
          <p:nvPr>
            <p:ph type="dt" sz="half" idx="10"/>
          </p:nvPr>
        </p:nvSpPr>
        <p:spPr>
          <a:xfrm>
            <a:off x="628650" y="4767263"/>
            <a:ext cx="2057400" cy="273844"/>
          </a:xfrm>
          <a:prstGeom prst="rect">
            <a:avLst/>
          </a:prstGeom>
        </p:spPr>
        <p:txBody>
          <a:bodyPr/>
          <a:lstStyle/>
          <a:p>
            <a:fld id="{29FEF008-4DE2-8643-8B16-9B2CC1561F0E}" type="datetimeFigureOut">
              <a:rPr lang="en-US" smtClean="0"/>
              <a:t>11/17/2019</a:t>
            </a:fld>
            <a:endParaRPr lang="en-US"/>
          </a:p>
        </p:txBody>
      </p:sp>
      <p:sp>
        <p:nvSpPr>
          <p:cNvPr id="5" name="Footer Placeholder 4">
            <a:extLst>
              <a:ext uri="{FF2B5EF4-FFF2-40B4-BE49-F238E27FC236}">
                <a16:creationId xmlns="" xmlns:a16="http://schemas.microsoft.com/office/drawing/2014/main" id="{E8E30368-EF6F-A248-8EA5-C58A44A6199A}"/>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5B5599C0-1783-6847-98B0-5756470C5982}"/>
              </a:ext>
            </a:extLst>
          </p:cNvPr>
          <p:cNvSpPr>
            <a:spLocks noGrp="1"/>
          </p:cNvSpPr>
          <p:nvPr>
            <p:ph type="sldNum" sz="quarter" idx="12"/>
          </p:nvPr>
        </p:nvSpPr>
        <p:spPr/>
        <p:txBody>
          <a:bodyPr/>
          <a:lstStyle/>
          <a:p>
            <a:fld id="{8DD1E26B-AD6B-B043-9C7B-BE40D5D7709A}" type="slidenum">
              <a:rPr lang="en-US" smtClean="0"/>
              <a:t>‹#›</a:t>
            </a:fld>
            <a:endParaRPr lang="en-US"/>
          </a:p>
        </p:txBody>
      </p:sp>
    </p:spTree>
    <p:extLst>
      <p:ext uri="{BB962C8B-B14F-4D97-AF65-F5344CB8AC3E}">
        <p14:creationId xmlns:p14="http://schemas.microsoft.com/office/powerpoint/2010/main" val="36513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anada" TargetMode="External"/><Relationship Id="rId3" Type="http://schemas.openxmlformats.org/officeDocument/2006/relationships/hyperlink" Target="https://en.wikipedia.org/wiki/United_Nations" TargetMode="External"/><Relationship Id="rId7" Type="http://schemas.openxmlformats.org/officeDocument/2006/relationships/hyperlink" Target="https://en.wikipedia.org/wiki/Swede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en.wikipedia.org/wiki/Norway" TargetMode="External"/><Relationship Id="rId5" Type="http://schemas.openxmlformats.org/officeDocument/2006/relationships/hyperlink" Target="https://en.wikipedia.org/wiki/Denmark" TargetMode="External"/><Relationship Id="rId10" Type="http://schemas.openxmlformats.org/officeDocument/2006/relationships/hyperlink" Target="https://en.wikipedia.org/wiki/Russia" TargetMode="External"/><Relationship Id="rId4" Type="http://schemas.openxmlformats.org/officeDocument/2006/relationships/hyperlink" Target="https://en.wikipedia.org/wiki/Finland" TargetMode="External"/><Relationship Id="rId9" Type="http://schemas.openxmlformats.org/officeDocument/2006/relationships/hyperlink" Target="https://en.wikipedia.org/wiki/United_State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outh_Sudan" TargetMode="External"/><Relationship Id="rId3" Type="http://schemas.openxmlformats.org/officeDocument/2006/relationships/hyperlink" Target="https://en.wikipedia.org/wiki/United_Nations" TargetMode="External"/><Relationship Id="rId7" Type="http://schemas.openxmlformats.org/officeDocument/2006/relationships/hyperlink" Target="https://en.wikipedia.org/wiki/Tanzani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en.wikipedia.org/wiki/Rwanda" TargetMode="External"/><Relationship Id="rId5" Type="http://schemas.openxmlformats.org/officeDocument/2006/relationships/hyperlink" Target="https://en.wikipedia.org/wiki/Haiti" TargetMode="External"/><Relationship Id="rId4" Type="http://schemas.openxmlformats.org/officeDocument/2006/relationships/hyperlink" Target="https://en.wikipedia.org/wiki/Finlan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87900" y="350250"/>
            <a:ext cx="8673000" cy="160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Datamind: Addressing </a:t>
            </a:r>
            <a:r>
              <a:rPr lang="en" sz="4800" dirty="0"/>
              <a:t>youth depression &amp; suicide </a:t>
            </a:r>
            <a:r>
              <a:rPr lang="en" sz="4800" dirty="0" smtClean="0"/>
              <a:t>in Finland</a:t>
            </a:r>
            <a:endParaRPr sz="4800" dirty="0"/>
          </a:p>
        </p:txBody>
      </p:sp>
      <p:sp>
        <p:nvSpPr>
          <p:cNvPr id="55" name="Google Shape;55;p13"/>
          <p:cNvSpPr txBox="1">
            <a:spLocks noGrp="1"/>
          </p:cNvSpPr>
          <p:nvPr>
            <p:ph type="subTitle" idx="1"/>
          </p:nvPr>
        </p:nvSpPr>
        <p:spPr>
          <a:xfrm>
            <a:off x="387900" y="1984750"/>
            <a:ext cx="85206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Junction 2019 Helsinki Hackathon</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CGI/Sitra Healthtech Challenge:</a:t>
            </a: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Reimagine mental health care</a:t>
            </a:r>
            <a:endParaRPr sz="2400"/>
          </a:p>
        </p:txBody>
      </p:sp>
      <p:sp>
        <p:nvSpPr>
          <p:cNvPr id="56" name="Google Shape;56;p13"/>
          <p:cNvSpPr txBox="1">
            <a:spLocks noGrp="1"/>
          </p:cNvSpPr>
          <p:nvPr>
            <p:ph type="subTitle" idx="1"/>
          </p:nvPr>
        </p:nvSpPr>
        <p:spPr>
          <a:xfrm>
            <a:off x="540300" y="3321850"/>
            <a:ext cx="8520600" cy="17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Team name: CommonSens</a:t>
            </a:r>
            <a:endParaRPr sz="1400"/>
          </a:p>
          <a:p>
            <a:pPr marL="0" lvl="0" indent="0" algn="l" rtl="0">
              <a:spcBef>
                <a:spcPts val="0"/>
              </a:spcBef>
              <a:spcAft>
                <a:spcPts val="0"/>
              </a:spcAft>
              <a:buClr>
                <a:schemeClr val="dk1"/>
              </a:buClr>
              <a:buSzPts val="1100"/>
              <a:buFont typeface="Arial"/>
              <a:buNone/>
            </a:pPr>
            <a:r>
              <a:rPr lang="en" sz="1400"/>
              <a:t>Team members:</a:t>
            </a:r>
            <a:endParaRPr sz="1400"/>
          </a:p>
          <a:p>
            <a:pPr marL="0" lvl="0" indent="0" algn="l" rtl="0">
              <a:spcBef>
                <a:spcPts val="0"/>
              </a:spcBef>
              <a:spcAft>
                <a:spcPts val="0"/>
              </a:spcAft>
              <a:buClr>
                <a:schemeClr val="dk1"/>
              </a:buClr>
              <a:buSzPts val="1100"/>
              <a:buFont typeface="Arial"/>
              <a:buNone/>
            </a:pPr>
            <a:r>
              <a:rPr lang="en" sz="1400"/>
              <a:t>Sahar Elsayes</a:t>
            </a:r>
            <a:endParaRPr sz="1400"/>
          </a:p>
          <a:p>
            <a:pPr marL="0" lvl="0" indent="0" algn="l" rtl="0">
              <a:spcBef>
                <a:spcPts val="0"/>
              </a:spcBef>
              <a:spcAft>
                <a:spcPts val="0"/>
              </a:spcAft>
              <a:buClr>
                <a:schemeClr val="dk1"/>
              </a:buClr>
              <a:buSzPts val="1100"/>
              <a:buFont typeface="Arial"/>
              <a:buNone/>
            </a:pPr>
            <a:r>
              <a:rPr lang="en" sz="1400"/>
              <a:t>Daniel Gregory</a:t>
            </a:r>
            <a:endParaRPr sz="1400"/>
          </a:p>
          <a:p>
            <a:pPr marL="0" lvl="0" indent="0" algn="l" rtl="0">
              <a:spcBef>
                <a:spcPts val="0"/>
              </a:spcBef>
              <a:spcAft>
                <a:spcPts val="0"/>
              </a:spcAft>
              <a:buClr>
                <a:schemeClr val="dk1"/>
              </a:buClr>
              <a:buSzPts val="1100"/>
              <a:buFont typeface="Arial"/>
              <a:buNone/>
            </a:pPr>
            <a:r>
              <a:rPr lang="en" sz="1400"/>
              <a:t>Garold Murdachaew</a:t>
            </a:r>
            <a:endParaRPr sz="1400"/>
          </a:p>
          <a:p>
            <a:pPr marL="0" lvl="0" indent="0" algn="l" rtl="0">
              <a:spcBef>
                <a:spcPts val="0"/>
              </a:spcBef>
              <a:spcAft>
                <a:spcPts val="0"/>
              </a:spcAft>
              <a:buClr>
                <a:schemeClr val="dk1"/>
              </a:buClr>
              <a:buSzPts val="1100"/>
              <a:buFont typeface="Arial"/>
              <a:buNone/>
            </a:pPr>
            <a:r>
              <a:rPr lang="en" sz="1400"/>
              <a:t>Omer Nizri</a:t>
            </a:r>
            <a:endParaRPr sz="1400"/>
          </a:p>
          <a:p>
            <a:pPr marL="0" lvl="0" indent="0" algn="l" rtl="0">
              <a:spcBef>
                <a:spcPts val="0"/>
              </a:spcBef>
              <a:spcAft>
                <a:spcPts val="0"/>
              </a:spcAft>
              <a:buClr>
                <a:schemeClr val="dk1"/>
              </a:buClr>
              <a:buSzPts val="1100"/>
              <a:buFont typeface="Arial"/>
              <a:buNone/>
            </a:pPr>
            <a:r>
              <a:rPr lang="en" sz="1400"/>
              <a:t>Aliya Yakubova (consultant)</a:t>
            </a:r>
            <a:endParaRPr sz="1400"/>
          </a:p>
        </p:txBody>
      </p:sp>
      <p:pic>
        <p:nvPicPr>
          <p:cNvPr id="57" name="Google Shape;57;p13"/>
          <p:cNvPicPr preferRelativeResize="0"/>
          <p:nvPr/>
        </p:nvPicPr>
        <p:blipFill>
          <a:blip r:embed="rId3">
            <a:alphaModFix/>
          </a:blip>
          <a:stretch>
            <a:fillRect/>
          </a:stretch>
        </p:blipFill>
        <p:spPr>
          <a:xfrm>
            <a:off x="6217200" y="2222125"/>
            <a:ext cx="2152650" cy="21240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225150" y="112025"/>
            <a:ext cx="8693700" cy="10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Suicide rates in Finland have dropped over past 20 years … but not so much for youth</a:t>
            </a:r>
            <a:endParaRPr/>
          </a:p>
          <a:p>
            <a:pPr marL="0" lvl="0" indent="0" algn="l" rtl="0">
              <a:spcBef>
                <a:spcPts val="0"/>
              </a:spcBef>
              <a:spcAft>
                <a:spcPts val="0"/>
              </a:spcAft>
              <a:buClr>
                <a:schemeClr val="dk1"/>
              </a:buClr>
              <a:buSzPts val="1100"/>
              <a:buFont typeface="Arial"/>
              <a:buNone/>
            </a:pPr>
            <a:endParaRPr/>
          </a:p>
        </p:txBody>
      </p:sp>
      <p:pic>
        <p:nvPicPr>
          <p:cNvPr id="119" name="Google Shape;119;p22"/>
          <p:cNvPicPr preferRelativeResize="0"/>
          <p:nvPr/>
        </p:nvPicPr>
        <p:blipFill>
          <a:blip r:embed="rId3">
            <a:alphaModFix/>
          </a:blip>
          <a:stretch>
            <a:fillRect/>
          </a:stretch>
        </p:blipFill>
        <p:spPr>
          <a:xfrm>
            <a:off x="74950" y="1409450"/>
            <a:ext cx="6790918" cy="3247830"/>
          </a:xfrm>
          <a:prstGeom prst="rect">
            <a:avLst/>
          </a:prstGeom>
          <a:noFill/>
          <a:ln>
            <a:noFill/>
          </a:ln>
        </p:spPr>
      </p:pic>
      <p:sp>
        <p:nvSpPr>
          <p:cNvPr id="120" name="Google Shape;120;p22"/>
          <p:cNvSpPr txBox="1"/>
          <p:nvPr/>
        </p:nvSpPr>
        <p:spPr>
          <a:xfrm>
            <a:off x="6942075" y="1409450"/>
            <a:ext cx="2180100" cy="3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Youth suicide rates have not dropped as much and in fact have recently risen slightly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(Suicide as cause of death for young people often dominates because mortality due to other causes is low)</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solidFill>
                  <a:schemeClr val="dk1"/>
                </a:solidFill>
                <a:highlight>
                  <a:srgbClr val="FFFFFF"/>
                </a:highlight>
              </a:rPr>
              <a:t>Finnish young people (15-24) suicide mortality in Finland is high compared to  EU average</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There is a problem!</a:t>
            </a:r>
            <a:endParaRPr sz="1200">
              <a:solidFill>
                <a:schemeClr val="dk1"/>
              </a:solidFill>
              <a:highlight>
                <a:srgbClr val="FFFFFF"/>
              </a:highligh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127925"/>
            <a:ext cx="8520600" cy="6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03030"/>
                </a:solidFill>
                <a:highlight>
                  <a:schemeClr val="lt1"/>
                </a:highlight>
              </a:rPr>
              <a:t>New national suicide prevention program (part of Finnish national mental health strategy for 2019-2030)</a:t>
            </a:r>
            <a:endParaRPr sz="2400"/>
          </a:p>
          <a:p>
            <a:pPr marL="0" lvl="0" indent="0" algn="l" rtl="0">
              <a:spcBef>
                <a:spcPts val="0"/>
              </a:spcBef>
              <a:spcAft>
                <a:spcPts val="0"/>
              </a:spcAft>
              <a:buNone/>
            </a:pPr>
            <a:endParaRPr sz="2400">
              <a:solidFill>
                <a:srgbClr val="303030"/>
              </a:solidFill>
              <a:highlight>
                <a:srgbClr val="FFFFFF"/>
              </a:highlight>
            </a:endParaRPr>
          </a:p>
        </p:txBody>
      </p:sp>
      <p:sp>
        <p:nvSpPr>
          <p:cNvPr id="126" name="Google Shape;126;p23"/>
          <p:cNvSpPr txBox="1">
            <a:spLocks noGrp="1"/>
          </p:cNvSpPr>
          <p:nvPr>
            <p:ph type="body" idx="1"/>
          </p:nvPr>
        </p:nvSpPr>
        <p:spPr>
          <a:xfrm>
            <a:off x="311700" y="937800"/>
            <a:ext cx="8520600" cy="41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i="1"/>
              <a:t>Objective is to reduce suicide rates 10% (goal of the WHO for all member countries) by:</a:t>
            </a:r>
            <a:endParaRPr sz="1600" i="1"/>
          </a:p>
          <a:p>
            <a:pPr marL="0" lvl="0" indent="0" algn="l" rtl="0">
              <a:spcBef>
                <a:spcPts val="1600"/>
              </a:spcBef>
              <a:spcAft>
                <a:spcPts val="0"/>
              </a:spcAft>
              <a:buClr>
                <a:schemeClr val="dk1"/>
              </a:buClr>
              <a:buSzPts val="1100"/>
              <a:buFont typeface="Arial"/>
              <a:buNone/>
            </a:pPr>
            <a:r>
              <a:rPr lang="en" sz="1600" b="1"/>
              <a:t>Increase training of social and health professionals</a:t>
            </a:r>
            <a:endParaRPr sz="1600" b="1"/>
          </a:p>
          <a:p>
            <a:pPr marL="0" lvl="0" indent="0" algn="l" rtl="0">
              <a:spcBef>
                <a:spcPts val="1600"/>
              </a:spcBef>
              <a:spcAft>
                <a:spcPts val="0"/>
              </a:spcAft>
              <a:buClr>
                <a:schemeClr val="dk1"/>
              </a:buClr>
              <a:buSzPts val="1100"/>
              <a:buFont typeface="Arial"/>
              <a:buNone/>
            </a:pPr>
            <a:r>
              <a:rPr lang="en" sz="1600" b="1"/>
              <a:t>More efficient use of evidence-based practices and new electronic methods in particular</a:t>
            </a:r>
            <a:endParaRPr sz="1600" b="1"/>
          </a:p>
          <a:p>
            <a:pPr marL="0" lvl="0" indent="0" algn="l" rtl="0">
              <a:spcBef>
                <a:spcPts val="1600"/>
              </a:spcBef>
              <a:spcAft>
                <a:spcPts val="0"/>
              </a:spcAft>
              <a:buClr>
                <a:schemeClr val="dk1"/>
              </a:buClr>
              <a:buSzPts val="1100"/>
              <a:buFont typeface="Arial"/>
              <a:buNone/>
            </a:pPr>
            <a:r>
              <a:rPr lang="en" sz="1600"/>
              <a:t>Closely monitor those who attempted suicide; offer appropriate services immediately after attempt</a:t>
            </a:r>
            <a:endParaRPr sz="1600"/>
          </a:p>
          <a:p>
            <a:pPr marL="0" lvl="0" indent="0" algn="l" rtl="0">
              <a:spcBef>
                <a:spcPts val="1600"/>
              </a:spcBef>
              <a:spcAft>
                <a:spcPts val="0"/>
              </a:spcAft>
              <a:buClr>
                <a:schemeClr val="dk1"/>
              </a:buClr>
              <a:buSzPts val="1100"/>
              <a:buFont typeface="Arial"/>
              <a:buNone/>
            </a:pPr>
            <a:r>
              <a:rPr lang="en" sz="1600"/>
              <a:t>Offer support to family of suicide victims / survivors</a:t>
            </a:r>
            <a:endParaRPr sz="1600"/>
          </a:p>
          <a:p>
            <a:pPr marL="0" lvl="0" indent="0" algn="l" rtl="0">
              <a:spcBef>
                <a:spcPts val="1600"/>
              </a:spcBef>
              <a:spcAft>
                <a:spcPts val="0"/>
              </a:spcAft>
              <a:buClr>
                <a:schemeClr val="dk1"/>
              </a:buClr>
              <a:buSzPts val="1100"/>
              <a:buFont typeface="Arial"/>
              <a:buNone/>
            </a:pPr>
            <a:r>
              <a:rPr lang="en" sz="1600"/>
              <a:t>More cooperation between experts, early support offered by organisations / health care system</a:t>
            </a:r>
            <a:endParaRPr sz="1600"/>
          </a:p>
          <a:p>
            <a:pPr marL="0" lvl="0" indent="0" algn="l" rtl="0">
              <a:spcBef>
                <a:spcPts val="1600"/>
              </a:spcBef>
              <a:spcAft>
                <a:spcPts val="1600"/>
              </a:spcAft>
              <a:buNone/>
            </a:pPr>
            <a:r>
              <a:rPr lang="en" sz="1600"/>
              <a:t>Strongly support high-quality and humane care culture</a:t>
            </a:r>
            <a:endParaRPr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38550"/>
            <a:ext cx="8520600" cy="10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Prevention is better &amp; cheaper than cure:</a:t>
            </a:r>
            <a:endParaRPr/>
          </a:p>
          <a:p>
            <a:pPr marL="0" lvl="0" indent="0" algn="l" rtl="0">
              <a:spcBef>
                <a:spcPts val="0"/>
              </a:spcBef>
              <a:spcAft>
                <a:spcPts val="0"/>
              </a:spcAft>
              <a:buNone/>
            </a:pPr>
            <a:r>
              <a:rPr lang="en"/>
              <a:t>Investment during (early) childhood is critical</a:t>
            </a:r>
            <a:r>
              <a:rPr lang="en" baseline="30000"/>
              <a:t>1</a:t>
            </a:r>
            <a:endParaRPr baseline="30000"/>
          </a:p>
        </p:txBody>
      </p:sp>
      <p:sp>
        <p:nvSpPr>
          <p:cNvPr id="132" name="Google Shape;132;p2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Young mothers &amp; infants (pre-natal &amp; post-natal)</a:t>
            </a:r>
            <a:endParaRPr/>
          </a:p>
          <a:p>
            <a:pPr marL="0" lvl="0" indent="0" algn="l" rtl="0">
              <a:spcBef>
                <a:spcPts val="1600"/>
              </a:spcBef>
              <a:spcAft>
                <a:spcPts val="0"/>
              </a:spcAft>
              <a:buNone/>
            </a:pPr>
            <a:r>
              <a:rPr lang="en"/>
              <a:t>	Health, diet, avoidance of drugs &amp; alcohol, social support</a:t>
            </a:r>
            <a:endParaRPr/>
          </a:p>
          <a:p>
            <a:pPr marL="0" lvl="0" indent="0" algn="l" rtl="0">
              <a:spcBef>
                <a:spcPts val="1600"/>
              </a:spcBef>
              <a:spcAft>
                <a:spcPts val="0"/>
              </a:spcAft>
              <a:buNone/>
            </a:pPr>
            <a:r>
              <a:rPr lang="en"/>
              <a:t>(Finland &amp; Nordic countries are good at this)</a:t>
            </a:r>
            <a:endParaRPr/>
          </a:p>
          <a:p>
            <a:pPr marL="0" lvl="0" indent="0" algn="l" rtl="0">
              <a:spcBef>
                <a:spcPts val="1600"/>
              </a:spcBef>
              <a:spcAft>
                <a:spcPts val="0"/>
              </a:spcAft>
              <a:buNone/>
            </a:pPr>
            <a:r>
              <a:rPr lang="en"/>
              <a:t>We propose this in addition: Peer mentoring of young parents</a:t>
            </a:r>
            <a:endParaRPr/>
          </a:p>
          <a:p>
            <a:pPr marL="0" lvl="0" indent="0" algn="l" rtl="0">
              <a:spcBef>
                <a:spcPts val="1600"/>
              </a:spcBef>
              <a:spcAft>
                <a:spcPts val="0"/>
              </a:spcAft>
              <a:buNone/>
            </a:pPr>
            <a:r>
              <a:rPr lang="en"/>
              <a:t>	Mothers</a:t>
            </a:r>
            <a:endParaRPr/>
          </a:p>
          <a:p>
            <a:pPr marL="0" lvl="0" indent="0" algn="l" rtl="0">
              <a:spcBef>
                <a:spcPts val="1600"/>
              </a:spcBef>
              <a:spcAft>
                <a:spcPts val="1600"/>
              </a:spcAft>
              <a:buNone/>
            </a:pPr>
            <a:r>
              <a:rPr lang="en"/>
              <a:t>	Fathers</a:t>
            </a:r>
            <a:endParaRPr baseline="30000"/>
          </a:p>
        </p:txBody>
      </p:sp>
      <p:sp>
        <p:nvSpPr>
          <p:cNvPr id="133" name="Google Shape;133;p24"/>
          <p:cNvSpPr txBox="1"/>
          <p:nvPr/>
        </p:nvSpPr>
        <p:spPr>
          <a:xfrm>
            <a:off x="5743350" y="4361425"/>
            <a:ext cx="3214800" cy="4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aseline="30000">
                <a:solidFill>
                  <a:schemeClr val="dk2"/>
                </a:solidFill>
              </a:rPr>
              <a:t>1</a:t>
            </a:r>
            <a:r>
              <a:rPr lang="en" sz="1000">
                <a:solidFill>
                  <a:schemeClr val="dk2"/>
                </a:solidFill>
              </a:rPr>
              <a:t>It takes a village to raise a child -- African proverb</a:t>
            </a:r>
            <a:endParaRPr sz="1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young adulthood is difficult, with many pressures</a:t>
            </a:r>
            <a:endParaRPr/>
          </a:p>
        </p:txBody>
      </p:sp>
      <p:sp>
        <p:nvSpPr>
          <p:cNvPr id="139" name="Google Shape;139;p25"/>
          <p:cNvSpPr txBox="1">
            <a:spLocks noGrp="1"/>
          </p:cNvSpPr>
          <p:nvPr>
            <p:ph type="body" idx="1"/>
          </p:nvPr>
        </p:nvSpPr>
        <p:spPr>
          <a:xfrm>
            <a:off x="311700" y="1192750"/>
            <a:ext cx="8520600" cy="29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School &amp; life decisions</a:t>
            </a:r>
            <a:endParaRPr/>
          </a:p>
          <a:p>
            <a:pPr marL="0" lvl="0" indent="0" algn="l" rtl="0">
              <a:spcBef>
                <a:spcPts val="1600"/>
              </a:spcBef>
              <a:spcAft>
                <a:spcPts val="0"/>
              </a:spcAft>
              <a:buNone/>
            </a:pPr>
            <a:r>
              <a:rPr lang="en"/>
              <a:t>Peers</a:t>
            </a:r>
            <a:endParaRPr/>
          </a:p>
          <a:p>
            <a:pPr marL="0" lvl="0" indent="0" algn="l" rtl="0">
              <a:spcBef>
                <a:spcPts val="1600"/>
              </a:spcBef>
              <a:spcAft>
                <a:spcPts val="0"/>
              </a:spcAft>
              <a:buNone/>
            </a:pPr>
            <a:r>
              <a:rPr lang="en"/>
              <a:t>Sexuality</a:t>
            </a:r>
            <a:endParaRPr/>
          </a:p>
          <a:p>
            <a:pPr marL="0" lvl="0" indent="0" algn="l" rtl="0">
              <a:spcBef>
                <a:spcPts val="1600"/>
              </a:spcBef>
              <a:spcAft>
                <a:spcPts val="1600"/>
              </a:spcAft>
              <a:buNone/>
            </a:pPr>
            <a:r>
              <a:rPr lang="en"/>
              <a:t>Social media</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169250"/>
            <a:ext cx="8520600" cy="5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ideas to improve youth mental health</a:t>
            </a:r>
            <a:endParaRPr/>
          </a:p>
        </p:txBody>
      </p:sp>
      <p:sp>
        <p:nvSpPr>
          <p:cNvPr id="145" name="Google Shape;145;p26"/>
          <p:cNvSpPr txBox="1">
            <a:spLocks noGrp="1"/>
          </p:cNvSpPr>
          <p:nvPr>
            <p:ph type="body" idx="1"/>
          </p:nvPr>
        </p:nvSpPr>
        <p:spPr>
          <a:xfrm>
            <a:off x="311700" y="771475"/>
            <a:ext cx="8520600" cy="40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Data-driven triage &amp; assessment of depression severity</a:t>
            </a:r>
            <a:endParaRPr/>
          </a:p>
          <a:p>
            <a:pPr marL="0" lvl="0" indent="0" algn="l" rtl="0">
              <a:spcBef>
                <a:spcPts val="1600"/>
              </a:spcBef>
              <a:spcAft>
                <a:spcPts val="0"/>
              </a:spcAft>
              <a:buNone/>
            </a:pPr>
            <a:r>
              <a:rPr lang="en"/>
              <a:t>	Severe -&gt; Immediate assistance (currently there is an unacceptable delay)</a:t>
            </a:r>
            <a:endParaRPr/>
          </a:p>
          <a:p>
            <a:pPr marL="0" lvl="0" indent="457200" algn="l" rtl="0">
              <a:spcBef>
                <a:spcPts val="1600"/>
              </a:spcBef>
              <a:spcAft>
                <a:spcPts val="0"/>
              </a:spcAft>
              <a:buNone/>
            </a:pPr>
            <a:r>
              <a:rPr lang="en"/>
              <a:t>Moderate-to-mild -&gt; Peer-support, referral</a:t>
            </a:r>
            <a:endParaRPr/>
          </a:p>
          <a:p>
            <a:pPr marL="0" lvl="0" indent="0" algn="l" rtl="0">
              <a:spcBef>
                <a:spcPts val="1600"/>
              </a:spcBef>
              <a:spcAft>
                <a:spcPts val="0"/>
              </a:spcAft>
              <a:buNone/>
            </a:pPr>
            <a:r>
              <a:rPr lang="en"/>
              <a:t>Volunteer organization</a:t>
            </a:r>
            <a:r>
              <a:rPr lang="en" baseline="30000"/>
              <a:t>1</a:t>
            </a:r>
            <a:r>
              <a:rPr lang="en"/>
              <a:t> connected to Mieli</a:t>
            </a:r>
            <a:r>
              <a:rPr lang="en" baseline="30000"/>
              <a:t>2</a:t>
            </a:r>
            <a:r>
              <a:rPr lang="en"/>
              <a:t> that can match at-risk youth to   trained &amp; supervised peer support:</a:t>
            </a:r>
            <a:endParaRPr/>
          </a:p>
          <a:p>
            <a:pPr marL="0" lvl="0" indent="0" algn="l" rtl="0">
              <a:spcBef>
                <a:spcPts val="1600"/>
              </a:spcBef>
              <a:spcAft>
                <a:spcPts val="0"/>
              </a:spcAft>
              <a:buNone/>
            </a:pPr>
            <a:r>
              <a:rPr lang="en"/>
              <a:t>	In-person meetings</a:t>
            </a:r>
            <a:endParaRPr/>
          </a:p>
          <a:p>
            <a:pPr marL="0" lvl="0" indent="0" algn="l" rtl="0">
              <a:spcBef>
                <a:spcPts val="1600"/>
              </a:spcBef>
              <a:spcAft>
                <a:spcPts val="0"/>
              </a:spcAft>
              <a:buNone/>
            </a:pPr>
            <a:r>
              <a:rPr lang="en"/>
              <a:t>	Video conferencing</a:t>
            </a:r>
            <a:endParaRPr/>
          </a:p>
          <a:p>
            <a:pPr marL="0" lvl="0" indent="0" algn="l" rtl="0">
              <a:spcBef>
                <a:spcPts val="1600"/>
              </a:spcBef>
              <a:spcAft>
                <a:spcPts val="1600"/>
              </a:spcAft>
              <a:buNone/>
            </a:pPr>
            <a:r>
              <a:rPr lang="en"/>
              <a:t>Longitudinal tracking of treatment outcomes</a:t>
            </a:r>
            <a:endParaRPr/>
          </a:p>
        </p:txBody>
      </p:sp>
      <p:sp>
        <p:nvSpPr>
          <p:cNvPr id="146" name="Google Shape;146;p26"/>
          <p:cNvSpPr txBox="1"/>
          <p:nvPr/>
        </p:nvSpPr>
        <p:spPr>
          <a:xfrm>
            <a:off x="5743350" y="4132825"/>
            <a:ext cx="3214800" cy="72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aseline="30000">
                <a:solidFill>
                  <a:schemeClr val="dk2"/>
                </a:solidFill>
              </a:rPr>
              <a:t>1</a:t>
            </a:r>
            <a:r>
              <a:rPr lang="en" sz="1000">
                <a:solidFill>
                  <a:schemeClr val="dk2"/>
                </a:solidFill>
              </a:rPr>
              <a:t>Analogous to Big Brothers &amp; Big Sisters USA</a:t>
            </a:r>
            <a:endParaRPr sz="1000">
              <a:solidFill>
                <a:schemeClr val="dk2"/>
              </a:solidFill>
            </a:endParaRPr>
          </a:p>
          <a:p>
            <a:pPr marL="0" lvl="0" indent="0" algn="l" rtl="0">
              <a:lnSpc>
                <a:spcPct val="115000"/>
              </a:lnSpc>
              <a:spcBef>
                <a:spcPts val="1600"/>
              </a:spcBef>
              <a:spcAft>
                <a:spcPts val="1600"/>
              </a:spcAft>
              <a:buClr>
                <a:schemeClr val="dk1"/>
              </a:buClr>
              <a:buSzPts val="1100"/>
              <a:buFont typeface="Arial"/>
              <a:buNone/>
            </a:pPr>
            <a:r>
              <a:rPr lang="en" sz="1000" baseline="30000">
                <a:solidFill>
                  <a:schemeClr val="dk2"/>
                </a:solidFill>
              </a:rPr>
              <a:t>2</a:t>
            </a:r>
            <a:r>
              <a:rPr lang="en" sz="1000">
                <a:solidFill>
                  <a:schemeClr val="dk2"/>
                </a:solidFill>
              </a:rPr>
              <a:t>Mental Health Finland</a:t>
            </a:r>
            <a:endParaRPr sz="1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802763" y="-89537"/>
            <a:ext cx="7538473" cy="532257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178775" y="85175"/>
            <a:ext cx="8760300" cy="808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600"/>
              </a:spcAft>
              <a:buNone/>
            </a:pPr>
            <a:r>
              <a:rPr lang="en" sz="1700"/>
              <a:t>Common data-driven approach to classifying degree of depression: </a:t>
            </a:r>
            <a:r>
              <a:rPr lang="en" sz="1700">
                <a:solidFill>
                  <a:srgbClr val="32325D"/>
                </a:solidFill>
                <a:highlight>
                  <a:srgbClr val="F7F7FA"/>
                </a:highlight>
              </a:rPr>
              <a:t>Patient Health Questionnaire</a:t>
            </a:r>
            <a:r>
              <a:rPr lang="en" sz="1700" baseline="30000">
                <a:solidFill>
                  <a:srgbClr val="32325D"/>
                </a:solidFill>
                <a:highlight>
                  <a:srgbClr val="F7F7FA"/>
                </a:highlight>
              </a:rPr>
              <a:t>1</a:t>
            </a:r>
            <a:r>
              <a:rPr lang="en" sz="1700">
                <a:solidFill>
                  <a:srgbClr val="32325D"/>
                </a:solidFill>
                <a:highlight>
                  <a:srgbClr val="F7F7FA"/>
                </a:highlight>
              </a:rPr>
              <a:t> (If initial assessment PHQ-2 &gt; 2, then if PHQ-9 &gt; 9 -&gt; depression serious)</a:t>
            </a:r>
            <a:endParaRPr sz="1700"/>
          </a:p>
        </p:txBody>
      </p:sp>
      <p:sp>
        <p:nvSpPr>
          <p:cNvPr id="157" name="Google Shape;157;p28"/>
          <p:cNvSpPr txBox="1">
            <a:spLocks noGrp="1"/>
          </p:cNvSpPr>
          <p:nvPr>
            <p:ph type="body" idx="1"/>
          </p:nvPr>
        </p:nvSpPr>
        <p:spPr>
          <a:xfrm>
            <a:off x="311700" y="893675"/>
            <a:ext cx="8520600" cy="413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32325D"/>
                </a:solidFill>
                <a:highlight>
                  <a:schemeClr val="lt1"/>
                </a:highlight>
              </a:rPr>
              <a:t>How often have they been bothered by the following over the past 2 weeks?</a:t>
            </a:r>
            <a:endParaRPr sz="1200">
              <a:solidFill>
                <a:srgbClr val="32325D"/>
              </a:solidFill>
              <a:highlight>
                <a:schemeClr val="lt1"/>
              </a:highlight>
            </a:endParaRPr>
          </a:p>
          <a:p>
            <a:pPr marL="0" lvl="0" indent="0" algn="l" rtl="0">
              <a:lnSpc>
                <a:spcPct val="100000"/>
              </a:lnSpc>
              <a:spcBef>
                <a:spcPts val="0"/>
              </a:spcBef>
              <a:spcAft>
                <a:spcPts val="0"/>
              </a:spcAft>
              <a:buClr>
                <a:schemeClr val="dk1"/>
              </a:buClr>
              <a:buSzPts val="1100"/>
              <a:buFont typeface="Arial"/>
              <a:buNone/>
            </a:pPr>
            <a:endParaRPr sz="1200">
              <a:solidFill>
                <a:srgbClr val="32325D"/>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200">
                <a:solidFill>
                  <a:srgbClr val="32325D"/>
                </a:solidFill>
                <a:highlight>
                  <a:srgbClr val="FFFFFF"/>
                </a:highlight>
              </a:rPr>
              <a:t>0=Not at all   1=Several days   2=More than half the days   3=Nearly every day</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1. </a:t>
            </a:r>
            <a:r>
              <a:rPr lang="en" sz="1200" b="1">
                <a:solidFill>
                  <a:srgbClr val="32325D"/>
                </a:solidFill>
                <a:highlight>
                  <a:srgbClr val="FFFFFF"/>
                </a:highlight>
              </a:rPr>
              <a:t>Little interest or pleasure</a:t>
            </a:r>
            <a:r>
              <a:rPr lang="en" sz="1200">
                <a:solidFill>
                  <a:srgbClr val="32325D"/>
                </a:solidFill>
                <a:highlight>
                  <a:srgbClr val="FFFFFF"/>
                </a:highlight>
              </a:rPr>
              <a:t> in doing things?</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2. Feeling down, </a:t>
            </a:r>
            <a:r>
              <a:rPr lang="en" sz="1200" b="1">
                <a:solidFill>
                  <a:srgbClr val="32325D"/>
                </a:solidFill>
                <a:highlight>
                  <a:srgbClr val="FFFFFF"/>
                </a:highlight>
              </a:rPr>
              <a:t>depressed</a:t>
            </a:r>
            <a:r>
              <a:rPr lang="en" sz="1200">
                <a:solidFill>
                  <a:srgbClr val="32325D"/>
                </a:solidFill>
                <a:highlight>
                  <a:srgbClr val="FFFFFF"/>
                </a:highlight>
              </a:rPr>
              <a:t>, or hopeless?</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3. Trouble falling or staying asleep, or </a:t>
            </a:r>
            <a:r>
              <a:rPr lang="en" sz="1200" b="1">
                <a:solidFill>
                  <a:srgbClr val="32325D"/>
                </a:solidFill>
                <a:highlight>
                  <a:srgbClr val="FFFFFF"/>
                </a:highlight>
              </a:rPr>
              <a:t>sleeping </a:t>
            </a:r>
            <a:r>
              <a:rPr lang="en" sz="1200">
                <a:solidFill>
                  <a:srgbClr val="32325D"/>
                </a:solidFill>
                <a:highlight>
                  <a:srgbClr val="FFFFFF"/>
                </a:highlight>
              </a:rPr>
              <a:t>too much?</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4. Feeling </a:t>
            </a:r>
            <a:r>
              <a:rPr lang="en" sz="1200" b="1">
                <a:solidFill>
                  <a:srgbClr val="32325D"/>
                </a:solidFill>
                <a:highlight>
                  <a:srgbClr val="FFFFFF"/>
                </a:highlight>
              </a:rPr>
              <a:t>tired </a:t>
            </a:r>
            <a:r>
              <a:rPr lang="en" sz="1200">
                <a:solidFill>
                  <a:srgbClr val="32325D"/>
                </a:solidFill>
                <a:highlight>
                  <a:srgbClr val="FFFFFF"/>
                </a:highlight>
              </a:rPr>
              <a:t>or having little energy?</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5. Poor </a:t>
            </a:r>
            <a:r>
              <a:rPr lang="en" sz="1200" b="1">
                <a:solidFill>
                  <a:srgbClr val="32325D"/>
                </a:solidFill>
                <a:highlight>
                  <a:srgbClr val="FFFFFF"/>
                </a:highlight>
              </a:rPr>
              <a:t>appetite </a:t>
            </a:r>
            <a:r>
              <a:rPr lang="en" sz="1200">
                <a:solidFill>
                  <a:srgbClr val="32325D"/>
                </a:solidFill>
                <a:highlight>
                  <a:srgbClr val="FFFFFF"/>
                </a:highlight>
              </a:rPr>
              <a:t>or overeating?</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6. Feeling bad about yourself - or that you are a </a:t>
            </a:r>
            <a:r>
              <a:rPr lang="en" sz="1200" b="1">
                <a:solidFill>
                  <a:srgbClr val="32325D"/>
                </a:solidFill>
                <a:highlight>
                  <a:srgbClr val="FFFFFF"/>
                </a:highlight>
              </a:rPr>
              <a:t>failure </a:t>
            </a:r>
            <a:r>
              <a:rPr lang="en" sz="1200">
                <a:solidFill>
                  <a:srgbClr val="32325D"/>
                </a:solidFill>
                <a:highlight>
                  <a:srgbClr val="FFFFFF"/>
                </a:highlight>
              </a:rPr>
              <a:t>or have let yourself or your family down?</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7. </a:t>
            </a:r>
            <a:r>
              <a:rPr lang="en" sz="1200" b="1">
                <a:solidFill>
                  <a:srgbClr val="32325D"/>
                </a:solidFill>
                <a:highlight>
                  <a:srgbClr val="FFFFFF"/>
                </a:highlight>
              </a:rPr>
              <a:t>Trouble concentrating</a:t>
            </a:r>
            <a:r>
              <a:rPr lang="en" sz="1200">
                <a:solidFill>
                  <a:srgbClr val="32325D"/>
                </a:solidFill>
                <a:highlight>
                  <a:srgbClr val="FFFFFF"/>
                </a:highlight>
              </a:rPr>
              <a:t> on things, such as reading the newspaper or watching television?</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8. </a:t>
            </a:r>
            <a:r>
              <a:rPr lang="en" sz="1200" b="1">
                <a:solidFill>
                  <a:srgbClr val="32325D"/>
                </a:solidFill>
                <a:highlight>
                  <a:srgbClr val="FFFFFF"/>
                </a:highlight>
              </a:rPr>
              <a:t>Moving or speaking so slowly</a:t>
            </a:r>
            <a:r>
              <a:rPr lang="en" sz="1200">
                <a:solidFill>
                  <a:srgbClr val="32325D"/>
                </a:solidFill>
                <a:highlight>
                  <a:srgbClr val="FFFFFF"/>
                </a:highlight>
              </a:rPr>
              <a:t> that other people could have noticed?</a:t>
            </a: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    Or the opposite - being so fidgety or </a:t>
            </a:r>
            <a:r>
              <a:rPr lang="en" sz="1200" b="1">
                <a:solidFill>
                  <a:srgbClr val="32325D"/>
                </a:solidFill>
                <a:highlight>
                  <a:srgbClr val="FFFFFF"/>
                </a:highlight>
              </a:rPr>
              <a:t>restless </a:t>
            </a:r>
            <a:r>
              <a:rPr lang="en" sz="1200">
                <a:solidFill>
                  <a:srgbClr val="32325D"/>
                </a:solidFill>
                <a:highlight>
                  <a:srgbClr val="FFFFFF"/>
                </a:highlight>
              </a:rPr>
              <a:t>that you have been moving around a lot more than usual?</a:t>
            </a:r>
            <a:endParaRPr sz="1200">
              <a:solidFill>
                <a:srgbClr val="32325D"/>
              </a:solidFill>
              <a:highlight>
                <a:srgbClr val="FFFFFF"/>
              </a:highlight>
            </a:endParaRPr>
          </a:p>
          <a:p>
            <a:pPr marL="0" lvl="0" indent="0" algn="l" rtl="0">
              <a:lnSpc>
                <a:spcPct val="100000"/>
              </a:lnSpc>
              <a:spcBef>
                <a:spcPts val="0"/>
              </a:spcBef>
              <a:spcAft>
                <a:spcPts val="0"/>
              </a:spcAft>
              <a:buNone/>
            </a:pPr>
            <a:endParaRPr sz="1200">
              <a:solidFill>
                <a:srgbClr val="32325D"/>
              </a:solidFill>
              <a:highlight>
                <a:srgbClr val="FFFFFF"/>
              </a:highlight>
            </a:endParaRPr>
          </a:p>
          <a:p>
            <a:pPr marL="0" lvl="0" indent="0" algn="l" rtl="0">
              <a:lnSpc>
                <a:spcPct val="100000"/>
              </a:lnSpc>
              <a:spcBef>
                <a:spcPts val="0"/>
              </a:spcBef>
              <a:spcAft>
                <a:spcPts val="0"/>
              </a:spcAft>
              <a:buNone/>
            </a:pPr>
            <a:r>
              <a:rPr lang="en" sz="1200">
                <a:solidFill>
                  <a:srgbClr val="32325D"/>
                </a:solidFill>
                <a:highlight>
                  <a:srgbClr val="FFFFFF"/>
                </a:highlight>
              </a:rPr>
              <a:t>9. </a:t>
            </a:r>
            <a:r>
              <a:rPr lang="en" sz="1200" b="1">
                <a:solidFill>
                  <a:srgbClr val="32325D"/>
                </a:solidFill>
                <a:highlight>
                  <a:srgbClr val="FFFFFF"/>
                </a:highlight>
              </a:rPr>
              <a:t>Thoughts that you would be better off dead</a:t>
            </a:r>
            <a:r>
              <a:rPr lang="en" sz="1200">
                <a:solidFill>
                  <a:srgbClr val="32325D"/>
                </a:solidFill>
                <a:highlight>
                  <a:srgbClr val="FFFFFF"/>
                </a:highlight>
              </a:rPr>
              <a:t>, or of </a:t>
            </a:r>
            <a:r>
              <a:rPr lang="en" sz="1200" b="1">
                <a:solidFill>
                  <a:srgbClr val="32325D"/>
                </a:solidFill>
                <a:highlight>
                  <a:srgbClr val="FFFFFF"/>
                </a:highlight>
              </a:rPr>
              <a:t>hurting yourself</a:t>
            </a:r>
            <a:r>
              <a:rPr lang="en" sz="1200">
                <a:solidFill>
                  <a:srgbClr val="32325D"/>
                </a:solidFill>
                <a:highlight>
                  <a:srgbClr val="FFFFFF"/>
                </a:highlight>
              </a:rPr>
              <a:t> in some way?</a:t>
            </a:r>
            <a:endParaRPr sz="1200"/>
          </a:p>
        </p:txBody>
      </p:sp>
      <p:sp>
        <p:nvSpPr>
          <p:cNvPr id="158" name="Google Shape;158;p28"/>
          <p:cNvSpPr txBox="1"/>
          <p:nvPr/>
        </p:nvSpPr>
        <p:spPr>
          <a:xfrm>
            <a:off x="6587200" y="4653075"/>
            <a:ext cx="2556900" cy="49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baseline="30000">
                <a:solidFill>
                  <a:schemeClr val="dk2"/>
                </a:solidFill>
              </a:rPr>
              <a:t>1</a:t>
            </a:r>
            <a:r>
              <a:rPr lang="en" sz="1050">
                <a:solidFill>
                  <a:srgbClr val="222222"/>
                </a:solidFill>
                <a:highlight>
                  <a:srgbClr val="FFFFFF"/>
                </a:highlight>
              </a:rPr>
              <a:t>Diagnostic and Statistical Manual of Mental Disorders (DSM-IV &amp; V)</a:t>
            </a:r>
            <a:endParaRPr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124925"/>
            <a:ext cx="8520600" cy="733200"/>
          </a:xfrm>
          <a:prstGeom prst="rect">
            <a:avLst/>
          </a:prstGeom>
        </p:spPr>
        <p:txBody>
          <a:bodyPr spcFirstLastPara="1" wrap="square" lIns="91425" tIns="91425" rIns="91425" bIns="91425" anchor="t" anchorCtr="0">
            <a:noAutofit/>
          </a:bodyPr>
          <a:lstStyle/>
          <a:p>
            <a:pPr marL="0" lvl="0" indent="0" algn="l" rtl="0">
              <a:lnSpc>
                <a:spcPct val="130000"/>
              </a:lnSpc>
              <a:spcBef>
                <a:spcPts val="1700"/>
              </a:spcBef>
              <a:spcAft>
                <a:spcPts val="400"/>
              </a:spcAft>
              <a:buNone/>
            </a:pPr>
            <a:r>
              <a:rPr lang="en" sz="2400">
                <a:highlight>
                  <a:srgbClr val="FFFFFF"/>
                </a:highlight>
              </a:rPr>
              <a:t>Interpretation of PHQ-9 score</a:t>
            </a:r>
            <a:endParaRPr sz="2400"/>
          </a:p>
        </p:txBody>
      </p:sp>
      <p:graphicFrame>
        <p:nvGraphicFramePr>
          <p:cNvPr id="164" name="Google Shape;164;p29"/>
          <p:cNvGraphicFramePr/>
          <p:nvPr/>
        </p:nvGraphicFramePr>
        <p:xfrm>
          <a:off x="772025" y="696075"/>
          <a:ext cx="7239000" cy="2959257"/>
        </p:xfrm>
        <a:graphic>
          <a:graphicData uri="http://schemas.openxmlformats.org/drawingml/2006/table">
            <a:tbl>
              <a:tblPr>
                <a:noFill/>
                <a:tableStyleId>{E82D8C19-4584-4619-BE9D-D7F63C1FEA8F}</a:tableStyleId>
              </a:tblPr>
              <a:tblGrid>
                <a:gridCol w="2413000"/>
                <a:gridCol w="2413000"/>
                <a:gridCol w="2413000"/>
              </a:tblGrid>
              <a:tr h="381000">
                <a:tc>
                  <a:txBody>
                    <a:bodyPr/>
                    <a:lstStyle/>
                    <a:p>
                      <a:pPr marL="0" lvl="0" indent="0" algn="ctr" rtl="0">
                        <a:lnSpc>
                          <a:spcPct val="115000"/>
                        </a:lnSpc>
                        <a:spcBef>
                          <a:spcPts val="1100"/>
                        </a:spcBef>
                        <a:spcAft>
                          <a:spcPts val="1100"/>
                        </a:spcAft>
                        <a:buNone/>
                      </a:pPr>
                      <a:r>
                        <a:rPr lang="en" sz="1050" b="1">
                          <a:solidFill>
                            <a:srgbClr val="222222"/>
                          </a:solidFill>
                          <a:highlight>
                            <a:srgbClr val="F8F9FA"/>
                          </a:highlight>
                        </a:rPr>
                        <a:t>PHQ-9 Score</a:t>
                      </a:r>
                      <a:endParaRPr sz="1050" b="1">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1050" b="1">
                          <a:solidFill>
                            <a:srgbClr val="222222"/>
                          </a:solidFill>
                          <a:highlight>
                            <a:srgbClr val="F8F9FA"/>
                          </a:highlight>
                        </a:rPr>
                        <a:t>Depression severity</a:t>
                      </a:r>
                      <a:endParaRPr sz="1050" b="1">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1050" b="1">
                          <a:solidFill>
                            <a:srgbClr val="222222"/>
                          </a:solidFill>
                          <a:highlight>
                            <a:srgbClr val="F8F9FA"/>
                          </a:highlight>
                        </a:rPr>
                        <a:t>Suggested Intervention</a:t>
                      </a:r>
                      <a:endParaRPr sz="1050" b="1">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r>
              <a:tr h="381000">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0-4</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None-minimal</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None</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381000">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5-9</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Mild</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Repeat PHQ-9 at follow-up</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381000">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10-14</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Moderate</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Make treatment plan, consider counseling, follow-up, and/or prescription drugs</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381000">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15-19</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Moderately Severe</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Prescribe prescription drugs and counseling</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381000">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20-27</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Severe</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1050">
                          <a:solidFill>
                            <a:srgbClr val="222222"/>
                          </a:solidFill>
                          <a:highlight>
                            <a:srgbClr val="F8F9FA"/>
                          </a:highlight>
                        </a:rPr>
                        <a:t>Prescribe prescription drugs. If there are poor responses to treatment, immediately refer the patient to a mental health specialist for counseling.</a:t>
                      </a:r>
                      <a:endParaRPr sz="105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our app will gather</a:t>
            </a:r>
            <a:endParaRPr/>
          </a:p>
        </p:txBody>
      </p:sp>
      <p:sp>
        <p:nvSpPr>
          <p:cNvPr id="170" name="Google Shape;170;p30"/>
          <p:cNvSpPr txBox="1">
            <a:spLocks noGrp="1"/>
          </p:cNvSpPr>
          <p:nvPr>
            <p:ph type="body" idx="1"/>
          </p:nvPr>
        </p:nvSpPr>
        <p:spPr>
          <a:xfrm>
            <a:off x="311700" y="847675"/>
            <a:ext cx="8520600" cy="4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PHQ-9 data to classify severity</a:t>
            </a:r>
            <a:endParaRPr/>
          </a:p>
          <a:p>
            <a:pPr marL="0" lvl="0" indent="0" algn="l" rtl="0">
              <a:spcBef>
                <a:spcPts val="1600"/>
              </a:spcBef>
              <a:spcAft>
                <a:spcPts val="0"/>
              </a:spcAft>
              <a:buNone/>
            </a:pPr>
            <a:r>
              <a:rPr lang="en"/>
              <a:t>Free-form text in form of short biography will be used to confirm degree of severity or at-risk status</a:t>
            </a:r>
            <a:endParaRPr/>
          </a:p>
          <a:p>
            <a:pPr marL="0" lvl="0" indent="0" algn="l" rtl="0">
              <a:spcBef>
                <a:spcPts val="1600"/>
              </a:spcBef>
              <a:spcAft>
                <a:spcPts val="0"/>
              </a:spcAft>
              <a:buNone/>
            </a:pPr>
            <a:r>
              <a:rPr lang="en"/>
              <a:t>Bio can identify type of mental health issue and personalize the proposed treatment</a:t>
            </a:r>
            <a:endParaRPr/>
          </a:p>
          <a:p>
            <a:pPr marL="0" lvl="0" indent="0" algn="l" rtl="0">
              <a:spcBef>
                <a:spcPts val="1600"/>
              </a:spcBef>
              <a:spcAft>
                <a:spcPts val="0"/>
              </a:spcAft>
              <a:buNone/>
            </a:pPr>
            <a:r>
              <a:rPr lang="en"/>
              <a:t>Bio text will be analyzed with natural language processing (NLP) techniques</a:t>
            </a:r>
            <a:endParaRPr/>
          </a:p>
          <a:p>
            <a:pPr marL="0" lvl="0" indent="0" algn="l" rtl="0">
              <a:spcBef>
                <a:spcPts val="1600"/>
              </a:spcBef>
              <a:spcAft>
                <a:spcPts val="0"/>
              </a:spcAft>
              <a:buNone/>
            </a:pPr>
            <a:r>
              <a:rPr lang="en"/>
              <a:t>	sentiment analysis</a:t>
            </a:r>
            <a:endParaRPr/>
          </a:p>
          <a:p>
            <a:pPr marL="0" lvl="0" indent="0" algn="l" rtl="0">
              <a:spcBef>
                <a:spcPts val="1600"/>
              </a:spcBef>
              <a:spcAft>
                <a:spcPts val="0"/>
              </a:spcAft>
              <a:buNone/>
            </a:pPr>
            <a:r>
              <a:rPr lang="en"/>
              <a:t>	word2vec, doc2vec</a:t>
            </a:r>
            <a:endParaRPr/>
          </a:p>
          <a:p>
            <a:pPr marL="0" lvl="0" indent="0" algn="l" rtl="0">
              <a:spcBef>
                <a:spcPts val="1600"/>
              </a:spcBef>
              <a:spcAft>
                <a:spcPts val="1600"/>
              </a:spcAft>
              <a:buNone/>
            </a:pPr>
            <a:r>
              <a:rPr lang="en"/>
              <a:t>Data from multiple other sources</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B38BC-2FE5-B34A-8BF8-8A151EC27F17}"/>
              </a:ext>
            </a:extLst>
          </p:cNvPr>
          <p:cNvSpPr>
            <a:spLocks noGrp="1"/>
          </p:cNvSpPr>
          <p:nvPr>
            <p:ph type="title"/>
          </p:nvPr>
        </p:nvSpPr>
        <p:spPr/>
        <p:txBody>
          <a:bodyPr/>
          <a:lstStyle/>
          <a:p>
            <a:r>
              <a:rPr lang="en-US" dirty="0"/>
              <a:t>Training algorithm – phase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3B6ECF2A-5E11-F748-A2A3-F88D01C2C928}"/>
                  </a:ext>
                </a:extLst>
              </p:cNvPr>
              <p:cNvSpPr>
                <a:spLocks noGrp="1"/>
              </p:cNvSpPr>
              <p:nvPr>
                <p:ph idx="1"/>
              </p:nvPr>
            </p:nvSpPr>
            <p:spPr/>
            <p:txBody>
              <a:bodyPr/>
              <a:lstStyle/>
              <a:p>
                <a:r>
                  <a:rPr lang="en-US" dirty="0"/>
                  <a:t>Data cleaning and normalization</a:t>
                </a:r>
              </a:p>
              <a:p>
                <a:r>
                  <a:rPr lang="en-US" dirty="0"/>
                  <a:t>Concatenate the feature vectors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e>
                    </m:acc>
                  </m:oMath>
                </a14:m>
                <a:r>
                  <a:rPr lang="en-US" dirty="0"/>
                  <a:t> to create feature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a:p>
                <a:r>
                  <a:rPr lang="en-US" dirty="0"/>
                  <a:t>Perform PCA to create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r>
                          <a:rPr lang="en-US" b="0" i="1" smtClean="0">
                            <a:latin typeface="Cambria Math" panose="02040503050406030204" pitchFamily="18" charset="0"/>
                          </a:rPr>
                          <m:t>′</m:t>
                        </m:r>
                      </m:e>
                    </m:acc>
                  </m:oMath>
                </a14:m>
                <a:endParaRPr lang="en-US" dirty="0"/>
              </a:p>
              <a:p>
                <a:r>
                  <a:rPr lang="en-US" dirty="0"/>
                  <a:t>Apply clustering, possibly DBSCAN (algorithm that doesn’t </a:t>
                </a:r>
                <a:r>
                  <a:rPr lang="en-US" dirty="0" smtClean="0"/>
                  <a:t>have </a:t>
                </a:r>
                <a:r>
                  <a:rPr lang="en-US" dirty="0"/>
                  <a:t>a parameter </a:t>
                </a:r>
                <a:r>
                  <a:rPr lang="en-US" dirty="0" smtClean="0"/>
                  <a:t>for the </a:t>
                </a:r>
                <a:r>
                  <a:rPr lang="en-US" dirty="0"/>
                  <a:t>number of clusters)</a:t>
                </a:r>
              </a:p>
            </p:txBody>
          </p:sp>
        </mc:Choice>
        <mc:Fallback>
          <p:sp>
            <p:nvSpPr>
              <p:cNvPr id="3" name="Content Placeholder 2">
                <a:extLst>
                  <a:ext uri="{FF2B5EF4-FFF2-40B4-BE49-F238E27FC236}">
                    <a16:creationId xmlns="" xmlns:a16="http://schemas.microsoft.com/office/drawing/2014/main" xmlns:a14="http://schemas.microsoft.com/office/drawing/2010/main" id="{3B6ECF2A-5E11-F748-A2A3-F88D01C2C928}"/>
                  </a:ext>
                </a:extLst>
              </p:cNvPr>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8741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Approximately 20-25% of Finnish youth have mental health issues</a:t>
            </a:r>
            <a:endParaRPr/>
          </a:p>
        </p:txBody>
      </p:sp>
      <p:sp>
        <p:nvSpPr>
          <p:cNvPr id="63" name="Google Shape;63;p14"/>
          <p:cNvSpPr txBox="1">
            <a:spLocks noGrp="1"/>
          </p:cNvSpPr>
          <p:nvPr>
            <p:ph type="body" idx="1"/>
          </p:nvPr>
        </p:nvSpPr>
        <p:spPr>
          <a:xfrm>
            <a:off x="311700" y="1568575"/>
            <a:ext cx="8520600" cy="30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Depression</a:t>
            </a:r>
            <a:endParaRPr/>
          </a:p>
          <a:p>
            <a:pPr marL="0" lvl="0" indent="0" algn="l" rtl="0">
              <a:spcBef>
                <a:spcPts val="1600"/>
              </a:spcBef>
              <a:spcAft>
                <a:spcPts val="0"/>
              </a:spcAft>
              <a:buNone/>
            </a:pPr>
            <a:r>
              <a:rPr lang="en"/>
              <a:t>Anxiety</a:t>
            </a:r>
            <a:endParaRPr/>
          </a:p>
          <a:p>
            <a:pPr marL="0" lvl="0" indent="0" algn="l" rtl="0">
              <a:spcBef>
                <a:spcPts val="1600"/>
              </a:spcBef>
              <a:spcAft>
                <a:spcPts val="0"/>
              </a:spcAft>
              <a:buNone/>
            </a:pPr>
            <a:r>
              <a:rPr lang="en"/>
              <a:t>Eating disorder</a:t>
            </a:r>
            <a:endParaRPr/>
          </a:p>
          <a:p>
            <a:pPr marL="0" lvl="0" indent="0" algn="l" rtl="0">
              <a:spcBef>
                <a:spcPts val="1600"/>
              </a:spcBef>
              <a:spcAft>
                <a:spcPts val="1600"/>
              </a:spcAft>
              <a:buNone/>
            </a:pPr>
            <a:r>
              <a:rPr lang="en"/>
              <a:t>Self-harm, suicidal ideation &amp; suicide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7B89C1-A864-DE42-A708-2127A496457A}"/>
              </a:ext>
            </a:extLst>
          </p:cNvPr>
          <p:cNvSpPr>
            <a:spLocks noGrp="1"/>
          </p:cNvSpPr>
          <p:nvPr>
            <p:ph type="title"/>
          </p:nvPr>
        </p:nvSpPr>
        <p:spPr/>
        <p:txBody>
          <a:bodyPr/>
          <a:lstStyle/>
          <a:p>
            <a:r>
              <a:rPr lang="en-US" dirty="0"/>
              <a:t>Training algorithm – phase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5DA5395A-B35A-9E44-9229-3D6D014B5381}"/>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a14:m>
                <a:r>
                  <a:rPr lang="en-US" dirty="0"/>
                  <a:t> Choose randomly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𝐶𝑙𝑢𝑠𝑡𝑒𝑟𝑆𝑖𝑧𝑒</m:t>
                    </m:r>
                  </m:oMath>
                </a14:m>
                <a:r>
                  <a:rPr lang="en-US" dirty="0"/>
                  <a:t> people from each cluster</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R</m:t>
                    </m:r>
                  </m:oMath>
                </a14:m>
                <a:r>
                  <a:rPr lang="en-US" dirty="0"/>
                  <a:t>andom permutation of </a:t>
                </a:r>
                <a14:m>
                  <m:oMath xmlns:m="http://schemas.openxmlformats.org/officeDocument/2006/math">
                    <m:r>
                      <a:rPr lang="en-US" b="0" i="1" smtClean="0">
                        <a:latin typeface="Cambria Math" panose="02040503050406030204" pitchFamily="18" charset="0"/>
                      </a:rPr>
                      <m:t>𝑃</m:t>
                    </m:r>
                  </m:oMath>
                </a14:m>
                <a:endParaRPr lang="en-US" dirty="0"/>
              </a:p>
              <a:p>
                <a:r>
                  <a:rPr lang="en-US" dirty="0"/>
                  <a:t>For each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sup>
                    </m:sSup>
                  </m:oMath>
                </a14:m>
                <a:r>
                  <a:rPr lang="en-US" dirty="0"/>
                  <a:t> </a:t>
                </a:r>
              </a:p>
              <a:p>
                <a:pPr lvl="1"/>
                <a:r>
                  <a:rPr lang="en-US" dirty="0"/>
                  <a:t>let a psychologist and psychiatrist decide about </a:t>
                </a:r>
                <a:r>
                  <a:rPr lang="en-US" dirty="0" smtClean="0"/>
                  <a:t>severity, urgency, and treatment</a:t>
                </a:r>
                <a:endParaRPr lang="en-US" dirty="0"/>
              </a:p>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t> Construct priority-queue and insert </a:t>
                </a:r>
                <a:r>
                  <a:rPr lang="en-US" dirty="0" smtClean="0"/>
                  <a:t>everyone </a:t>
                </a:r>
                <a:r>
                  <a:rPr lang="en-US" dirty="0"/>
                  <a:t>in the cluster based on the cluster’s priority</a:t>
                </a:r>
              </a:p>
              <a:p>
                <a:r>
                  <a:rPr lang="en-US" dirty="0"/>
                  <a:t>For people with priority -1, suggest alternative solution</a:t>
                </a:r>
              </a:p>
            </p:txBody>
          </p:sp>
        </mc:Choice>
        <mc:Fallback>
          <p:sp>
            <p:nvSpPr>
              <p:cNvPr id="3" name="Content Placeholder 2">
                <a:extLst>
                  <a:ext uri="{FF2B5EF4-FFF2-40B4-BE49-F238E27FC236}">
                    <a16:creationId xmlns="" xmlns:a16="http://schemas.microsoft.com/office/drawing/2014/main" xmlns:a14="http://schemas.microsoft.com/office/drawing/2010/main" id="{5DA5395A-B35A-9E44-9229-3D6D014B5381}"/>
                  </a:ext>
                </a:extLst>
              </p:cNvPr>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6646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BA177-18B2-2D44-80D2-0434BA8CFEC5}"/>
              </a:ext>
            </a:extLst>
          </p:cNvPr>
          <p:cNvSpPr>
            <a:spLocks noGrp="1"/>
          </p:cNvSpPr>
          <p:nvPr>
            <p:ph type="title"/>
          </p:nvPr>
        </p:nvSpPr>
        <p:spPr>
          <a:xfrm>
            <a:off x="628650" y="273844"/>
            <a:ext cx="8032750" cy="994172"/>
          </a:xfrm>
        </p:spPr>
        <p:txBody>
          <a:bodyPr/>
          <a:lstStyle/>
          <a:p>
            <a:r>
              <a:rPr lang="en-US" dirty="0"/>
              <a:t>Root causes analysis and depression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174EE443-0A35-144D-B60A-19BE3A53CC3B}"/>
                  </a:ext>
                </a:extLst>
              </p:cNvPr>
              <p:cNvSpPr>
                <a:spLocks noGrp="1"/>
              </p:cNvSpPr>
              <p:nvPr>
                <p:ph idx="1"/>
              </p:nvPr>
            </p:nvSpPr>
            <p:spPr/>
            <p:txBody>
              <a:bodyPr/>
              <a:lstStyle/>
              <a:p>
                <a:r>
                  <a:rPr lang="en-US" dirty="0"/>
                  <a:t>For a patient construct feature matrix over time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𝑓</m:t>
                                      </m:r>
                                    </m:e>
                                    <m:sub>
                                      <m:r>
                                        <m:rPr>
                                          <m:brk m:alnAt="7"/>
                                        </m:rPr>
                                        <a:rPr lang="en-US" b="0" i="1" smtClean="0">
                                          <a:latin typeface="Cambria Math" panose="02040503050406030204" pitchFamily="18" charset="0"/>
                                        </a:rPr>
                                        <m:t>1</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Sub>
                            </m:e>
                            <m:e>
                              <m:r>
                                <a:rPr lang="en-US" i="1" smtClean="0">
                                  <a:latin typeface="Cambria Math" panose="02040503050406030204" pitchFamily="18" charset="0"/>
                                </a:rPr>
                                <m:t>⋯</m:t>
                              </m:r>
                            </m:e>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m:t>
                                      </m:r>
                                    </m:sub>
                                  </m:sSub>
                                </m:sub>
                              </m:sSub>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Sub>
                            </m:e>
                            <m:e>
                              <m:r>
                                <a:rPr lang="en-US" i="1" smtClean="0">
                                  <a:latin typeface="Cambria Math" panose="02040503050406030204" pitchFamily="18" charset="0"/>
                                </a:rPr>
                                <m:t>⋯</m:t>
                              </m:r>
                            </m:e>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m:t>
                                      </m:r>
                                    </m:sub>
                                  </m:sSub>
                                </m:sub>
                              </m:sSub>
                            </m:e>
                          </m:mr>
                        </m:m>
                      </m:e>
                    </m:d>
                  </m:oMath>
                </a14:m>
                <a:endParaRPr lang="en-US" dirty="0"/>
              </a:p>
              <a:p>
                <a:r>
                  <a:rPr lang="en-US" dirty="0"/>
                  <a:t>Apply clustering for the matrix (output is vector of clusters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sub>
                            </m:sSub>
                          </m:num>
                          <m:den>
                            <m:eqArr>
                              <m:eqArrPr>
                                <m:ctrlPr>
                                  <a:rPr lang="en-US" i="1">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𝐶</m:t>
                                    </m:r>
                                  </m:e>
                                  <m: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m:t>
                                        </m:r>
                                      </m:sub>
                                    </m:sSub>
                                  </m:sub>
                                </m:sSub>
                              </m:e>
                            </m:eqArr>
                          </m:den>
                        </m:f>
                      </m:e>
                    </m:d>
                  </m:oMath>
                </a14:m>
                <a:r>
                  <a:rPr lang="en-US" dirty="0"/>
                  <a:t> over time)</a:t>
                </a:r>
              </a:p>
              <a:p>
                <a:r>
                  <a:rPr lang="en-US" dirty="0"/>
                  <a:t>See the features that have changed that made the patient move between different clusters</a:t>
                </a:r>
              </a:p>
            </p:txBody>
          </p:sp>
        </mc:Choice>
        <mc:Fallback xmlns="">
          <p:sp>
            <p:nvSpPr>
              <p:cNvPr id="3" name="Content Placeholder 2">
                <a:extLst>
                  <a:ext uri="{FF2B5EF4-FFF2-40B4-BE49-F238E27FC236}">
                    <a16:creationId xmlns:a16="http://schemas.microsoft.com/office/drawing/2014/main" id="{174EE443-0A35-144D-B60A-19BE3A53CC3B}"/>
                  </a:ext>
                </a:extLst>
              </p:cNvPr>
              <p:cNvSpPr>
                <a:spLocks noGrp="1" noRot="1" noChangeAspect="1" noMove="1" noResize="1" noEditPoints="1" noAdjustHandles="1" noChangeArrowheads="1" noChangeShapeType="1" noTextEdit="1"/>
              </p:cNvSpPr>
              <p:nvPr>
                <p:ph idx="1"/>
              </p:nvPr>
            </p:nvSpPr>
            <p:spPr>
              <a:blipFill>
                <a:blip r:embed="rId2"/>
                <a:stretch>
                  <a:fillRect l="-965" t="-2632" r="-1930"/>
                </a:stretch>
              </a:blipFill>
            </p:spPr>
            <p:txBody>
              <a:bodyPr/>
              <a:lstStyle/>
              <a:p>
                <a:r>
                  <a:rPr lang="en-US">
                    <a:noFill/>
                  </a:rPr>
                  <a:t> </a:t>
                </a:r>
              </a:p>
            </p:txBody>
          </p:sp>
        </mc:Fallback>
      </mc:AlternateContent>
    </p:spTree>
    <p:extLst>
      <p:ext uri="{BB962C8B-B14F-4D97-AF65-F5344CB8AC3E}">
        <p14:creationId xmlns:p14="http://schemas.microsoft.com/office/powerpoint/2010/main" val="1069050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 Use cases</a:t>
            </a:r>
            <a:endParaRPr/>
          </a:p>
        </p:txBody>
      </p:sp>
      <p:sp>
        <p:nvSpPr>
          <p:cNvPr id="176" name="Google Shape;176;p31"/>
          <p:cNvSpPr txBox="1">
            <a:spLocks noGrp="1"/>
          </p:cNvSpPr>
          <p:nvPr>
            <p:ph type="body" idx="1"/>
          </p:nvPr>
        </p:nvSpPr>
        <p:spPr>
          <a:xfrm>
            <a:off x="311700" y="695275"/>
            <a:ext cx="8520600" cy="42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Prospective patients &amp; patients</a:t>
            </a:r>
            <a:endParaRPr sz="1600"/>
          </a:p>
          <a:p>
            <a:pPr marL="0" lvl="0" indent="0" algn="l" rtl="0">
              <a:spcBef>
                <a:spcPts val="1600"/>
              </a:spcBef>
              <a:spcAft>
                <a:spcPts val="0"/>
              </a:spcAft>
              <a:buNone/>
            </a:pPr>
            <a:r>
              <a:rPr lang="en" sz="1600"/>
              <a:t>Carers</a:t>
            </a:r>
            <a:endParaRPr sz="1600"/>
          </a:p>
          <a:p>
            <a:pPr marL="0" lvl="0" indent="0" algn="l" rtl="0">
              <a:spcBef>
                <a:spcPts val="1600"/>
              </a:spcBef>
              <a:spcAft>
                <a:spcPts val="0"/>
              </a:spcAft>
              <a:buNone/>
            </a:pPr>
            <a:r>
              <a:rPr lang="en" sz="1600"/>
              <a:t>	Primary care physicians, psychologists &amp; counselors</a:t>
            </a:r>
            <a:endParaRPr sz="1600"/>
          </a:p>
          <a:p>
            <a:pPr marL="0" lvl="0" indent="0" algn="l" rtl="0">
              <a:spcBef>
                <a:spcPts val="1600"/>
              </a:spcBef>
              <a:spcAft>
                <a:spcPts val="0"/>
              </a:spcAft>
              <a:buNone/>
            </a:pPr>
            <a:r>
              <a:rPr lang="en" sz="1600"/>
              <a:t>	Teachers</a:t>
            </a:r>
            <a:endParaRPr sz="1600"/>
          </a:p>
          <a:p>
            <a:pPr marL="0" lvl="0" indent="0" algn="l" rtl="0">
              <a:spcBef>
                <a:spcPts val="1600"/>
              </a:spcBef>
              <a:spcAft>
                <a:spcPts val="0"/>
              </a:spcAft>
              <a:buNone/>
            </a:pPr>
            <a:r>
              <a:rPr lang="en" sz="1600"/>
              <a:t>	Patient’s parents (if under 18)</a:t>
            </a:r>
            <a:endParaRPr sz="1600"/>
          </a:p>
          <a:p>
            <a:pPr marL="0" lvl="0" indent="0" algn="l" rtl="0">
              <a:spcBef>
                <a:spcPts val="1600"/>
              </a:spcBef>
              <a:spcAft>
                <a:spcPts val="0"/>
              </a:spcAft>
              <a:buNone/>
            </a:pPr>
            <a:r>
              <a:rPr lang="en" sz="1600"/>
              <a:t>	Peer counselors</a:t>
            </a:r>
            <a:endParaRPr sz="1600"/>
          </a:p>
          <a:p>
            <a:pPr marL="0" lvl="0" indent="0" algn="l" rtl="0">
              <a:spcBef>
                <a:spcPts val="1600"/>
              </a:spcBef>
              <a:spcAft>
                <a:spcPts val="1600"/>
              </a:spcAft>
              <a:buNone/>
            </a:pPr>
            <a:r>
              <a:rPr lang="en" sz="1600"/>
              <a:t>Researchers: Good data may allow classification of depression subtype &amp; more focused treatment (see: “Applying a neural circuit taxonomy in depression and anxiety for personalized psychiatry”, LM Williams, et al., Personalized Psychiatry, 499-519, 2020)</a:t>
            </a:r>
            <a:endParaRPr sz="1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Privacy &amp; data security: Stakeholders</a:t>
            </a:r>
            <a:endParaRPr/>
          </a:p>
        </p:txBody>
      </p:sp>
      <p:sp>
        <p:nvSpPr>
          <p:cNvPr id="182" name="Google Shape;18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Patient</a:t>
            </a:r>
            <a:endParaRPr/>
          </a:p>
          <a:p>
            <a:pPr marL="0" lvl="0" indent="0" algn="l" rtl="0">
              <a:spcBef>
                <a:spcPts val="1600"/>
              </a:spcBef>
              <a:spcAft>
                <a:spcPts val="0"/>
              </a:spcAft>
              <a:buNone/>
            </a:pPr>
            <a:r>
              <a:rPr lang="en"/>
              <a:t>Patient’s parents (if under 18)</a:t>
            </a:r>
            <a:endParaRPr/>
          </a:p>
          <a:p>
            <a:pPr marL="0" lvl="0" indent="0" algn="l" rtl="0">
              <a:spcBef>
                <a:spcPts val="1600"/>
              </a:spcBef>
              <a:spcAft>
                <a:spcPts val="0"/>
              </a:spcAft>
              <a:buNone/>
            </a:pPr>
            <a:r>
              <a:rPr lang="en"/>
              <a:t>Doctor</a:t>
            </a:r>
            <a:endParaRPr/>
          </a:p>
          <a:p>
            <a:pPr marL="0" lvl="0" indent="0" algn="l" rtl="0">
              <a:spcBef>
                <a:spcPts val="1600"/>
              </a:spcBef>
              <a:spcAft>
                <a:spcPts val="1600"/>
              </a:spcAft>
              <a:buNone/>
            </a:pPr>
            <a:r>
              <a:rPr lang="en"/>
              <a:t>Mieli</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19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Future ….</a:t>
            </a:r>
            <a:endParaRPr/>
          </a:p>
          <a:p>
            <a:pPr marL="0" lvl="0" indent="0" algn="l" rtl="0">
              <a:spcBef>
                <a:spcPts val="0"/>
              </a:spcBef>
              <a:spcAft>
                <a:spcPts val="0"/>
              </a:spcAft>
              <a:buNone/>
            </a:pPr>
            <a:endParaRPr/>
          </a:p>
          <a:p>
            <a:pPr marL="0" lvl="0" indent="0" algn="l" rtl="0">
              <a:spcBef>
                <a:spcPts val="0"/>
              </a:spcBef>
              <a:spcAft>
                <a:spcPts val="0"/>
              </a:spcAft>
              <a:buNone/>
            </a:pPr>
            <a:r>
              <a:rPr lang="en"/>
              <a:t>Addressing youth depression through data-driven precision psychiatry</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Treatment-resistant depression is a hard problem</a:t>
            </a:r>
            <a:endParaRPr/>
          </a:p>
        </p:txBody>
      </p:sp>
      <p:sp>
        <p:nvSpPr>
          <p:cNvPr id="193" name="Google Shape;193;p34"/>
          <p:cNvSpPr txBox="1">
            <a:spLocks noGrp="1"/>
          </p:cNvSpPr>
          <p:nvPr>
            <p:ph type="body" idx="1"/>
          </p:nvPr>
        </p:nvSpPr>
        <p:spPr>
          <a:xfrm>
            <a:off x="311700" y="771475"/>
            <a:ext cx="8520600" cy="38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Recent fMRI studies suggest that depressive disorders actually consist of multiple subtypes with their individual mechanisms and distinctive symptoms (if resolved on fine-enough and accurate scale)</a:t>
            </a:r>
            <a:endParaRPr/>
          </a:p>
          <a:p>
            <a:pPr marL="0" lvl="0" indent="0" algn="l" rtl="0">
              <a:spcBef>
                <a:spcPts val="1600"/>
              </a:spcBef>
              <a:spcAft>
                <a:spcPts val="0"/>
              </a:spcAft>
              <a:buNone/>
            </a:pPr>
            <a:r>
              <a:rPr lang="en"/>
              <a:t>Tasks:</a:t>
            </a:r>
            <a:endParaRPr/>
          </a:p>
          <a:p>
            <a:pPr marL="0" lvl="0" indent="0" algn="l" rtl="0">
              <a:spcBef>
                <a:spcPts val="1600"/>
              </a:spcBef>
              <a:spcAft>
                <a:spcPts val="0"/>
              </a:spcAft>
              <a:buNone/>
            </a:pPr>
            <a:r>
              <a:rPr lang="en"/>
              <a:t>(1) identify subtype (good data can help)</a:t>
            </a:r>
            <a:endParaRPr/>
          </a:p>
          <a:p>
            <a:pPr marL="0" lvl="0" indent="0" algn="l" rtl="0">
              <a:spcBef>
                <a:spcPts val="1600"/>
              </a:spcBef>
              <a:spcAft>
                <a:spcPts val="0"/>
              </a:spcAft>
              <a:buNone/>
            </a:pPr>
            <a:r>
              <a:rPr lang="en"/>
              <a:t>(2) neurobiologists can decipher mechanism</a:t>
            </a:r>
            <a:endParaRPr/>
          </a:p>
          <a:p>
            <a:pPr marL="0" lvl="0" indent="0" algn="l" rtl="0">
              <a:spcBef>
                <a:spcPts val="1600"/>
              </a:spcBef>
              <a:spcAft>
                <a:spcPts val="0"/>
              </a:spcAft>
              <a:buNone/>
            </a:pPr>
            <a:r>
              <a:rPr lang="en"/>
              <a:t>(3) finally prescribe appropriate treatment</a:t>
            </a:r>
            <a:endParaRPr/>
          </a:p>
          <a:p>
            <a:pPr marL="0" lvl="0" indent="0" algn="l" rtl="0">
              <a:spcBef>
                <a:spcPts val="1600"/>
              </a:spcBef>
              <a:spcAft>
                <a:spcPts val="1600"/>
              </a:spcAft>
              <a:buNone/>
            </a:pPr>
            <a:r>
              <a:rPr lang="en"/>
              <a:t>In short, we desire to use a scalpel, not a blunderbuss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184875" y="50525"/>
            <a:ext cx="6041053" cy="3056780"/>
          </a:xfrm>
          <a:prstGeom prst="rect">
            <a:avLst/>
          </a:prstGeom>
          <a:noFill/>
          <a:ln>
            <a:noFill/>
          </a:ln>
        </p:spPr>
      </p:pic>
      <p:sp>
        <p:nvSpPr>
          <p:cNvPr id="199" name="Google Shape;199;p35"/>
          <p:cNvSpPr txBox="1"/>
          <p:nvPr/>
        </p:nvSpPr>
        <p:spPr>
          <a:xfrm>
            <a:off x="1239425" y="3173025"/>
            <a:ext cx="5910300" cy="10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Leanne M.Williams, Andrea N.Goldstein-Piekarski, </a:t>
            </a:r>
            <a:r>
              <a:rPr lang="en"/>
              <a:t>‘Chapter 42 - Applying a </a:t>
            </a:r>
            <a:r>
              <a:rPr lang="en" b="1"/>
              <a:t>neural circuit taxonomy</a:t>
            </a:r>
            <a:r>
              <a:rPr lang="en"/>
              <a:t> in depression and anxiety for personalized psychiatry’, </a:t>
            </a:r>
            <a:r>
              <a:rPr lang="en">
                <a:solidFill>
                  <a:schemeClr val="dk1"/>
                </a:solidFill>
              </a:rPr>
              <a:t>Personalized Psychiatry, Pages 499-519, 2020</a:t>
            </a:r>
            <a:endParaRPr/>
          </a:p>
          <a:p>
            <a:pPr marL="0" lvl="0" indent="0" algn="l" rtl="0">
              <a:spcBef>
                <a:spcPts val="0"/>
              </a:spcBef>
              <a:spcAft>
                <a:spcPts val="0"/>
              </a:spcAft>
              <a:buNone/>
            </a:pPr>
            <a:endParaRPr/>
          </a:p>
        </p:txBody>
      </p:sp>
      <p:sp>
        <p:nvSpPr>
          <p:cNvPr id="200" name="Google Shape;200;p35"/>
          <p:cNvSpPr txBox="1"/>
          <p:nvPr/>
        </p:nvSpPr>
        <p:spPr>
          <a:xfrm>
            <a:off x="623800" y="4037300"/>
            <a:ext cx="8156700" cy="9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Example: The treatment-resistant ‘Anhedonia’ subtype is attributed to errors in the default mode and reward circuits. Research suggests two specific treatment approaches are successful: transcranial magnetic stimulation or pramipexole (a Parkinson’s drug)</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implications: Moral &amp; economic</a:t>
            </a:r>
            <a:endParaRPr/>
          </a:p>
        </p:txBody>
      </p:sp>
      <p:sp>
        <p:nvSpPr>
          <p:cNvPr id="69" name="Google Shape;69;p15"/>
          <p:cNvSpPr txBox="1">
            <a:spLocks noGrp="1"/>
          </p:cNvSpPr>
          <p:nvPr>
            <p:ph type="body" idx="1"/>
          </p:nvPr>
        </p:nvSpPr>
        <p:spPr>
          <a:xfrm>
            <a:off x="311700" y="1275300"/>
            <a:ext cx="8520600" cy="32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Youth suicide is a national tragedy</a:t>
            </a:r>
            <a:endParaRPr/>
          </a:p>
          <a:p>
            <a:pPr marL="0" lvl="0" indent="0" algn="l" rtl="0">
              <a:spcBef>
                <a:spcPts val="1600"/>
              </a:spcBef>
              <a:spcAft>
                <a:spcPts val="0"/>
              </a:spcAft>
              <a:buNone/>
            </a:pPr>
            <a:r>
              <a:rPr lang="en"/>
              <a:t>Youth depression &amp; mental health problems lead to non-productive adults</a:t>
            </a:r>
            <a:endParaRPr/>
          </a:p>
          <a:p>
            <a:pPr marL="0" lvl="0" indent="0" algn="l" rtl="0">
              <a:spcBef>
                <a:spcPts val="1600"/>
              </a:spcBef>
              <a:spcAft>
                <a:spcPts val="1600"/>
              </a:spcAft>
              <a:buNone/>
            </a:pPr>
            <a:r>
              <a:rPr lang="en"/>
              <a:t>Pension &amp; welfare systems rely on productive economy; else unsustainable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209800" y="3706625"/>
            <a:ext cx="4419601" cy="1079597"/>
          </a:xfrm>
          <a:prstGeom prst="rect">
            <a:avLst/>
          </a:prstGeom>
          <a:noFill/>
          <a:ln>
            <a:noFill/>
          </a:ln>
        </p:spPr>
      </p:pic>
      <p:pic>
        <p:nvPicPr>
          <p:cNvPr id="75" name="Google Shape;75;p16"/>
          <p:cNvPicPr preferRelativeResize="0"/>
          <p:nvPr/>
        </p:nvPicPr>
        <p:blipFill>
          <a:blip r:embed="rId4">
            <a:alphaModFix/>
          </a:blip>
          <a:stretch>
            <a:fillRect/>
          </a:stretch>
        </p:blipFill>
        <p:spPr>
          <a:xfrm>
            <a:off x="6934188" y="3859013"/>
            <a:ext cx="596741" cy="623411"/>
          </a:xfrm>
          <a:prstGeom prst="rect">
            <a:avLst/>
          </a:prstGeom>
          <a:noFill/>
          <a:ln>
            <a:noFill/>
          </a:ln>
        </p:spPr>
      </p:pic>
      <p:pic>
        <p:nvPicPr>
          <p:cNvPr id="76" name="Google Shape;76;p16"/>
          <p:cNvPicPr preferRelativeResize="0"/>
          <p:nvPr/>
        </p:nvPicPr>
        <p:blipFill rotWithShape="1">
          <a:blip r:embed="rId5">
            <a:alphaModFix/>
          </a:blip>
          <a:srcRect r="71410"/>
          <a:stretch/>
        </p:blipFill>
        <p:spPr>
          <a:xfrm>
            <a:off x="7226425" y="1681150"/>
            <a:ext cx="484725" cy="457200"/>
          </a:xfrm>
          <a:prstGeom prst="rect">
            <a:avLst/>
          </a:prstGeom>
          <a:noFill/>
          <a:ln>
            <a:noFill/>
          </a:ln>
        </p:spPr>
      </p:pic>
      <p:pic>
        <p:nvPicPr>
          <p:cNvPr id="77" name="Google Shape;77;p16"/>
          <p:cNvPicPr preferRelativeResize="0"/>
          <p:nvPr/>
        </p:nvPicPr>
        <p:blipFill>
          <a:blip r:embed="rId6">
            <a:alphaModFix/>
          </a:blip>
          <a:stretch>
            <a:fillRect/>
          </a:stretch>
        </p:blipFill>
        <p:spPr>
          <a:xfrm>
            <a:off x="2057400" y="170663"/>
            <a:ext cx="3228975" cy="1257300"/>
          </a:xfrm>
          <a:prstGeom prst="rect">
            <a:avLst/>
          </a:prstGeom>
          <a:noFill/>
          <a:ln>
            <a:noFill/>
          </a:ln>
        </p:spPr>
      </p:pic>
      <p:pic>
        <p:nvPicPr>
          <p:cNvPr id="78" name="Google Shape;78;p16"/>
          <p:cNvPicPr preferRelativeResize="0"/>
          <p:nvPr/>
        </p:nvPicPr>
        <p:blipFill>
          <a:blip r:embed="rId7">
            <a:alphaModFix/>
          </a:blip>
          <a:stretch>
            <a:fillRect/>
          </a:stretch>
        </p:blipFill>
        <p:spPr>
          <a:xfrm>
            <a:off x="5916738" y="121263"/>
            <a:ext cx="1890713" cy="566738"/>
          </a:xfrm>
          <a:prstGeom prst="rect">
            <a:avLst/>
          </a:prstGeom>
          <a:noFill/>
          <a:ln>
            <a:noFill/>
          </a:ln>
        </p:spPr>
      </p:pic>
      <p:pic>
        <p:nvPicPr>
          <p:cNvPr id="79" name="Google Shape;79;p16"/>
          <p:cNvPicPr preferRelativeResize="0"/>
          <p:nvPr/>
        </p:nvPicPr>
        <p:blipFill>
          <a:blip r:embed="rId8">
            <a:alphaModFix/>
          </a:blip>
          <a:stretch>
            <a:fillRect/>
          </a:stretch>
        </p:blipFill>
        <p:spPr>
          <a:xfrm>
            <a:off x="5891063" y="771400"/>
            <a:ext cx="1824715" cy="432665"/>
          </a:xfrm>
          <a:prstGeom prst="rect">
            <a:avLst/>
          </a:prstGeom>
          <a:noFill/>
          <a:ln>
            <a:noFill/>
          </a:ln>
        </p:spPr>
      </p:pic>
      <p:pic>
        <p:nvPicPr>
          <p:cNvPr id="80" name="Google Shape;80;p16"/>
          <p:cNvPicPr preferRelativeResize="0"/>
          <p:nvPr/>
        </p:nvPicPr>
        <p:blipFill>
          <a:blip r:embed="rId9">
            <a:alphaModFix/>
          </a:blip>
          <a:stretch>
            <a:fillRect/>
          </a:stretch>
        </p:blipFill>
        <p:spPr>
          <a:xfrm>
            <a:off x="2157750" y="1580363"/>
            <a:ext cx="5068683" cy="197386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40225"/>
            <a:ext cx="8520600" cy="4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222222"/>
                </a:solidFill>
                <a:highlight>
                  <a:srgbClr val="FFFFFF"/>
                </a:highlight>
              </a:rPr>
              <a:t> </a:t>
            </a:r>
            <a:r>
              <a:rPr lang="en" sz="1400">
                <a:solidFill>
                  <a:srgbClr val="0B0080"/>
                </a:solidFill>
                <a:highlight>
                  <a:srgbClr val="FFFFFF"/>
                </a:highlight>
                <a:uFill>
                  <a:noFill/>
                </a:uFill>
                <a:hlinkClick r:id="rId3"/>
              </a:rPr>
              <a:t>United Nations</a:t>
            </a:r>
            <a:r>
              <a:rPr lang="en" sz="1400">
                <a:solidFill>
                  <a:srgbClr val="222222"/>
                </a:solidFill>
                <a:highlight>
                  <a:srgbClr val="FFFFFF"/>
                </a:highlight>
              </a:rPr>
              <a:t> Sustainable Development Solutions Network: World Happiness Report (2019) </a:t>
            </a:r>
            <a:endParaRPr sz="1400"/>
          </a:p>
        </p:txBody>
      </p:sp>
      <p:graphicFrame>
        <p:nvGraphicFramePr>
          <p:cNvPr id="86" name="Google Shape;86;p17"/>
          <p:cNvGraphicFramePr/>
          <p:nvPr/>
        </p:nvGraphicFramePr>
        <p:xfrm>
          <a:off x="732425" y="632150"/>
          <a:ext cx="7650700" cy="4124786"/>
        </p:xfrm>
        <a:graphic>
          <a:graphicData uri="http://schemas.openxmlformats.org/drawingml/2006/table">
            <a:tbl>
              <a:tblPr>
                <a:noFill/>
                <a:tableStyleId>{E82D8C19-4584-4619-BE9D-D7F63C1FEA8F}</a:tableStyleId>
              </a:tblPr>
              <a:tblGrid>
                <a:gridCol w="714725"/>
                <a:gridCol w="1119775"/>
                <a:gridCol w="602975"/>
                <a:gridCol w="962850"/>
                <a:gridCol w="748575"/>
                <a:gridCol w="951575"/>
                <a:gridCol w="748575"/>
                <a:gridCol w="861350"/>
                <a:gridCol w="940300"/>
              </a:tblGrid>
              <a:tr h="381000">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Overall rank</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Country or region</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Score</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GDP per capita</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Social support</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Healthy life expectancy</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Freedom to make life choices</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Generosity</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Perceptions of corruption</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4"/>
                        </a:rPr>
                        <a:t>Finland</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7.769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1.340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1.587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0.986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0.596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0.153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0.393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5"/>
                        </a:rPr>
                        <a:t>Denmark</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7.600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1.383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1.573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0.996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0.592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0.252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0.410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6"/>
                        </a:rPr>
                        <a:t>Norway</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7.554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1.488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1.582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1.028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0.603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0.271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0.341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7"/>
                        </a:rPr>
                        <a:t>Sweden</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7.343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1.387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1.487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1.009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0.574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0.267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0.373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8"/>
                        </a:rPr>
                        <a:t>Canada</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7.278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1.365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1.505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1.039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0.584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0.285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0.308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9"/>
                        </a:rPr>
                        <a:t>United States</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6.892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1.433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1.457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0.874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0.454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0.280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0.128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68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10"/>
                        </a:rPr>
                        <a:t>Russia</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5.648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1.183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1.452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0.726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0.334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0.082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0.031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140225"/>
            <a:ext cx="8520600" cy="42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222222"/>
                </a:solidFill>
                <a:highlight>
                  <a:srgbClr val="FFFFFF"/>
                </a:highlight>
              </a:rPr>
              <a:t> </a:t>
            </a:r>
            <a:r>
              <a:rPr lang="en" sz="1400">
                <a:solidFill>
                  <a:srgbClr val="0B0080"/>
                </a:solidFill>
                <a:highlight>
                  <a:srgbClr val="FFFFFF"/>
                </a:highlight>
                <a:uFill>
                  <a:noFill/>
                </a:uFill>
                <a:hlinkClick r:id="rId3"/>
              </a:rPr>
              <a:t>United Nations</a:t>
            </a:r>
            <a:r>
              <a:rPr lang="en" sz="1400">
                <a:solidFill>
                  <a:srgbClr val="222222"/>
                </a:solidFill>
                <a:highlight>
                  <a:srgbClr val="FFFFFF"/>
                </a:highlight>
              </a:rPr>
              <a:t> Sustainable Development Solutions Network: World Happiness Report (2019) </a:t>
            </a:r>
            <a:endParaRPr sz="1400"/>
          </a:p>
        </p:txBody>
      </p:sp>
      <p:graphicFrame>
        <p:nvGraphicFramePr>
          <p:cNvPr id="92" name="Google Shape;92;p18"/>
          <p:cNvGraphicFramePr/>
          <p:nvPr/>
        </p:nvGraphicFramePr>
        <p:xfrm>
          <a:off x="732425" y="632150"/>
          <a:ext cx="7650700" cy="3141786"/>
        </p:xfrm>
        <a:graphic>
          <a:graphicData uri="http://schemas.openxmlformats.org/drawingml/2006/table">
            <a:tbl>
              <a:tblPr>
                <a:noFill/>
                <a:tableStyleId>{E82D8C19-4584-4619-BE9D-D7F63C1FEA8F}</a:tableStyleId>
              </a:tblPr>
              <a:tblGrid>
                <a:gridCol w="714725"/>
                <a:gridCol w="1119775"/>
                <a:gridCol w="602975"/>
                <a:gridCol w="962850"/>
                <a:gridCol w="748575"/>
                <a:gridCol w="951575"/>
                <a:gridCol w="748575"/>
                <a:gridCol w="861350"/>
                <a:gridCol w="940300"/>
              </a:tblGrid>
              <a:tr h="381000">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Overall rank</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Country or region</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Score</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GDP per capita</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Social support</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Healthy life expectancy</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Freedom to make life choices</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Generosity</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c>
                  <a:txBody>
                    <a:bodyPr/>
                    <a:lstStyle/>
                    <a:p>
                      <a:pPr marL="0" lvl="0" indent="0" algn="ctr" rtl="0">
                        <a:lnSpc>
                          <a:spcPct val="115000"/>
                        </a:lnSpc>
                        <a:spcBef>
                          <a:spcPts val="1100"/>
                        </a:spcBef>
                        <a:spcAft>
                          <a:spcPts val="1100"/>
                        </a:spcAft>
                        <a:buNone/>
                      </a:pPr>
                      <a:r>
                        <a:rPr lang="en" sz="900" b="1">
                          <a:solidFill>
                            <a:srgbClr val="222222"/>
                          </a:solidFill>
                          <a:highlight>
                            <a:srgbClr val="F8F9FA"/>
                          </a:highlight>
                        </a:rPr>
                        <a:t>Perceptions of corruption</a:t>
                      </a:r>
                      <a:endParaRPr sz="900" b="1">
                        <a:solidFill>
                          <a:srgbClr val="222222"/>
                        </a:solidFill>
                        <a:highlight>
                          <a:srgbClr val="F8F9FA"/>
                        </a:highlight>
                      </a:endParaRPr>
                    </a:p>
                  </a:txBody>
                  <a:tcPr marL="53350" marR="200025"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solidFill>
                      <a:srgbClr val="EAECF0"/>
                    </a:solidFill>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4"/>
                        </a:rPr>
                        <a:t>Finland</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7.769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1.340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1.587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0.986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0.596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0.153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0.393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147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5"/>
                        </a:rPr>
                        <a:t>Haiti</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3.597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0.323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0.688</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0.449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0.026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0.419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0.110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6"/>
                        </a:rPr>
                        <a:t>Rwanda</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3.334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0.359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0.711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0.614</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0.555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0.217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0.411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7"/>
                        </a:rPr>
                        <a:t>Tanzania</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3.231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0.476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0.885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0.499</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0.417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0.276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0.147</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r h="491500">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156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 </a:t>
                      </a:r>
                      <a:r>
                        <a:rPr lang="en" sz="900">
                          <a:solidFill>
                            <a:srgbClr val="0B0080"/>
                          </a:solidFill>
                          <a:highlight>
                            <a:srgbClr val="F8F9FA"/>
                          </a:highlight>
                          <a:uFill>
                            <a:noFill/>
                          </a:uFill>
                          <a:hlinkClick r:id="rId8"/>
                        </a:rPr>
                        <a:t>South Sudan</a:t>
                      </a:r>
                      <a:endParaRPr sz="900">
                        <a:solidFill>
                          <a:srgbClr val="0B0080"/>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2.853</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0.306</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0.575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0.295</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0.010</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0.202</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c>
                  <a:txBody>
                    <a:bodyPr/>
                    <a:lstStyle/>
                    <a:p>
                      <a:pPr marL="0" lvl="0" indent="0" algn="l" rtl="0">
                        <a:lnSpc>
                          <a:spcPct val="115000"/>
                        </a:lnSpc>
                        <a:spcBef>
                          <a:spcPts val="1100"/>
                        </a:spcBef>
                        <a:spcAft>
                          <a:spcPts val="1100"/>
                        </a:spcAft>
                        <a:buNone/>
                      </a:pPr>
                      <a:r>
                        <a:rPr lang="en" sz="900">
                          <a:solidFill>
                            <a:srgbClr val="222222"/>
                          </a:solidFill>
                          <a:highlight>
                            <a:srgbClr val="F8F9FA"/>
                          </a:highlight>
                        </a:rPr>
                        <a:t>0.091</a:t>
                      </a:r>
                      <a:endParaRPr sz="900">
                        <a:solidFill>
                          <a:srgbClr val="222222"/>
                        </a:solidFill>
                        <a:highlight>
                          <a:srgbClr val="F8F9FA"/>
                        </a:highlight>
                      </a:endParaRPr>
                    </a:p>
                  </a:txBody>
                  <a:tcPr marL="53350" marR="53350" marT="26675" marB="26675">
                    <a:lnL w="9475" cap="flat" cmpd="sng">
                      <a:solidFill>
                        <a:srgbClr val="A2A9B1"/>
                      </a:solidFill>
                      <a:prstDash val="solid"/>
                      <a:round/>
                      <a:headEnd type="none" w="sm" len="sm"/>
                      <a:tailEnd type="none" w="sm" len="sm"/>
                    </a:lnL>
                    <a:lnR w="9475" cap="flat" cmpd="sng">
                      <a:solidFill>
                        <a:srgbClr val="A2A9B1"/>
                      </a:solidFill>
                      <a:prstDash val="solid"/>
                      <a:round/>
                      <a:headEnd type="none" w="sm" len="sm"/>
                      <a:tailEnd type="none" w="sm" len="sm"/>
                    </a:lnR>
                    <a:lnT w="9475" cap="flat" cmpd="sng">
                      <a:solidFill>
                        <a:srgbClr val="A2A9B1"/>
                      </a:solidFill>
                      <a:prstDash val="solid"/>
                      <a:round/>
                      <a:headEnd type="none" w="sm" len="sm"/>
                      <a:tailEnd type="none" w="sm" len="sm"/>
                    </a:lnT>
                    <a:lnB w="9475" cap="flat" cmpd="sng">
                      <a:solidFill>
                        <a:srgbClr val="A2A9B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214300" y="2943100"/>
            <a:ext cx="4205288" cy="1195388"/>
          </a:xfrm>
          <a:prstGeom prst="rect">
            <a:avLst/>
          </a:prstGeom>
          <a:noFill/>
          <a:ln>
            <a:noFill/>
          </a:ln>
        </p:spPr>
      </p:pic>
      <p:pic>
        <p:nvPicPr>
          <p:cNvPr id="98" name="Google Shape;98;p19"/>
          <p:cNvPicPr preferRelativeResize="0"/>
          <p:nvPr/>
        </p:nvPicPr>
        <p:blipFill rotWithShape="1">
          <a:blip r:embed="rId4">
            <a:alphaModFix/>
          </a:blip>
          <a:srcRect r="71410"/>
          <a:stretch/>
        </p:blipFill>
        <p:spPr>
          <a:xfrm>
            <a:off x="8344875" y="269500"/>
            <a:ext cx="484725" cy="457200"/>
          </a:xfrm>
          <a:prstGeom prst="rect">
            <a:avLst/>
          </a:prstGeom>
          <a:noFill/>
          <a:ln>
            <a:noFill/>
          </a:ln>
        </p:spPr>
      </p:pic>
      <p:pic>
        <p:nvPicPr>
          <p:cNvPr id="99" name="Google Shape;99;p19"/>
          <p:cNvPicPr preferRelativeResize="0"/>
          <p:nvPr/>
        </p:nvPicPr>
        <p:blipFill>
          <a:blip r:embed="rId5">
            <a:alphaModFix/>
          </a:blip>
          <a:stretch>
            <a:fillRect/>
          </a:stretch>
        </p:blipFill>
        <p:spPr>
          <a:xfrm>
            <a:off x="4652875" y="2938338"/>
            <a:ext cx="4176713" cy="1204913"/>
          </a:xfrm>
          <a:prstGeom prst="rect">
            <a:avLst/>
          </a:prstGeom>
          <a:noFill/>
          <a:ln>
            <a:noFill/>
          </a:ln>
        </p:spPr>
      </p:pic>
      <p:pic>
        <p:nvPicPr>
          <p:cNvPr id="100" name="Google Shape;100;p19"/>
          <p:cNvPicPr preferRelativeResize="0"/>
          <p:nvPr/>
        </p:nvPicPr>
        <p:blipFill>
          <a:blip r:embed="rId6">
            <a:alphaModFix/>
          </a:blip>
          <a:stretch>
            <a:fillRect/>
          </a:stretch>
        </p:blipFill>
        <p:spPr>
          <a:xfrm>
            <a:off x="4648200" y="890150"/>
            <a:ext cx="3912159" cy="1525523"/>
          </a:xfrm>
          <a:prstGeom prst="rect">
            <a:avLst/>
          </a:prstGeom>
          <a:noFill/>
          <a:ln>
            <a:noFill/>
          </a:ln>
        </p:spPr>
      </p:pic>
      <p:pic>
        <p:nvPicPr>
          <p:cNvPr id="101" name="Google Shape;101;p19"/>
          <p:cNvPicPr preferRelativeResize="0"/>
          <p:nvPr/>
        </p:nvPicPr>
        <p:blipFill>
          <a:blip r:embed="rId7">
            <a:alphaModFix/>
          </a:blip>
          <a:stretch>
            <a:fillRect/>
          </a:stretch>
        </p:blipFill>
        <p:spPr>
          <a:xfrm>
            <a:off x="186638" y="924825"/>
            <a:ext cx="4121182" cy="145618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496139" y="-157075"/>
            <a:ext cx="8012313" cy="565784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152425" y="99425"/>
            <a:ext cx="5782500" cy="12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Suicide rates in Finland have dropped over past 20 years …</a:t>
            </a:r>
            <a:endParaRPr/>
          </a:p>
        </p:txBody>
      </p:sp>
      <p:pic>
        <p:nvPicPr>
          <p:cNvPr id="112" name="Google Shape;112;p21"/>
          <p:cNvPicPr preferRelativeResize="0"/>
          <p:nvPr/>
        </p:nvPicPr>
        <p:blipFill>
          <a:blip r:embed="rId3">
            <a:alphaModFix/>
          </a:blip>
          <a:stretch>
            <a:fillRect/>
          </a:stretch>
        </p:blipFill>
        <p:spPr>
          <a:xfrm>
            <a:off x="152400" y="1322525"/>
            <a:ext cx="5638852" cy="3820974"/>
          </a:xfrm>
          <a:prstGeom prst="rect">
            <a:avLst/>
          </a:prstGeom>
          <a:noFill/>
          <a:ln>
            <a:noFill/>
          </a:ln>
        </p:spPr>
      </p:pic>
      <p:sp>
        <p:nvSpPr>
          <p:cNvPr id="113" name="Google Shape;113;p21"/>
          <p:cNvSpPr txBox="1"/>
          <p:nvPr/>
        </p:nvSpPr>
        <p:spPr>
          <a:xfrm>
            <a:off x="5934800" y="1367200"/>
            <a:ext cx="3111000" cy="29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Men commit more suicides than women</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Rates have dropped over past 20 years, mainly amongst the middle-aged</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For &gt;65, suicide mortality in Finland did not differ from EU average</a:t>
            </a:r>
            <a:endParaRPr sz="1200">
              <a:solidFill>
                <a:schemeClr val="dk1"/>
              </a:solidFill>
              <a:highlight>
                <a:srgbClr val="FFFFFF"/>
              </a:high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On-screen Show (16:9)</PresentationFormat>
  <Paragraphs>288</Paragraphs>
  <Slides>26</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Cambria Math</vt:lpstr>
      <vt:lpstr>Simple Light</vt:lpstr>
      <vt:lpstr>Datamind: Addressing youth depression &amp; suicide in Finland</vt:lpstr>
      <vt:lpstr>The problem: Approximately 20-25% of Finnish youth have mental health issues</vt:lpstr>
      <vt:lpstr>The implications: Moral &amp; economic</vt:lpstr>
      <vt:lpstr>PowerPoint Presentation</vt:lpstr>
      <vt:lpstr> United Nations Sustainable Development Solutions Network: World Happiness Report (2019) </vt:lpstr>
      <vt:lpstr> United Nations Sustainable Development Solutions Network: World Happiness Report (2019) </vt:lpstr>
      <vt:lpstr>PowerPoint Presentation</vt:lpstr>
      <vt:lpstr>PowerPoint Presentation</vt:lpstr>
      <vt:lpstr>Suicide rates in Finland have dropped over past 20 years …</vt:lpstr>
      <vt:lpstr>Suicide rates in Finland have dropped over past 20 years … but not so much for youth </vt:lpstr>
      <vt:lpstr>New national suicide prevention program (part of Finnish national mental health strategy for 2019-2030) </vt:lpstr>
      <vt:lpstr>Prevention is better &amp; cheaper than cure: Investment during (early) childhood is critical1</vt:lpstr>
      <vt:lpstr>But young adulthood is difficult, with many pressures</vt:lpstr>
      <vt:lpstr>Some ideas to improve youth mental health</vt:lpstr>
      <vt:lpstr>PowerPoint Presentation</vt:lpstr>
      <vt:lpstr>Common data-driven approach to classifying degree of depression: Patient Health Questionnaire1 (If initial assessment PHQ-2 &gt; 2, then if PHQ-9 &gt; 9 -&gt; depression serious)</vt:lpstr>
      <vt:lpstr>Interpretation of PHQ-9 score</vt:lpstr>
      <vt:lpstr>Data our app will gather</vt:lpstr>
      <vt:lpstr>Training algorithm – phase 1</vt:lpstr>
      <vt:lpstr>Training algorithm – phase 2</vt:lpstr>
      <vt:lpstr>Root causes analysis and depression prediction</vt:lpstr>
      <vt:lpstr>Our app: Use cases</vt:lpstr>
      <vt:lpstr>Privacy &amp; data security: Stakeholders</vt:lpstr>
      <vt:lpstr>The Future ….  Addressing youth depression through data-driven precision psychiatry </vt:lpstr>
      <vt:lpstr>Treatment-resistant depression is a hard problem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Datamind: Addressing youth depression &amp; suicide in Finland</dc:title>
  <cp:lastModifiedBy>Dan</cp:lastModifiedBy>
  <cp:revision>1</cp:revision>
  <dcterms:modified xsi:type="dcterms:W3CDTF">2019-11-17T05:13:13Z</dcterms:modified>
</cp:coreProperties>
</file>