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6"/>
  </p:notesMasterIdLst>
  <p:handoutMasterIdLst>
    <p:handoutMasterId r:id="rId37"/>
  </p:handoutMasterIdLst>
  <p:sldIdLst>
    <p:sldId id="330" r:id="rId2"/>
    <p:sldId id="372" r:id="rId3"/>
    <p:sldId id="373" r:id="rId4"/>
    <p:sldId id="339" r:id="rId5"/>
    <p:sldId id="346" r:id="rId6"/>
    <p:sldId id="343" r:id="rId7"/>
    <p:sldId id="344" r:id="rId8"/>
    <p:sldId id="348" r:id="rId9"/>
    <p:sldId id="349" r:id="rId10"/>
    <p:sldId id="350" r:id="rId11"/>
    <p:sldId id="351" r:id="rId12"/>
    <p:sldId id="353" r:id="rId13"/>
    <p:sldId id="354" r:id="rId14"/>
    <p:sldId id="352" r:id="rId15"/>
    <p:sldId id="362" r:id="rId16"/>
    <p:sldId id="357" r:id="rId17"/>
    <p:sldId id="374" r:id="rId18"/>
    <p:sldId id="375" r:id="rId19"/>
    <p:sldId id="376" r:id="rId20"/>
    <p:sldId id="377" r:id="rId21"/>
    <p:sldId id="363" r:id="rId22"/>
    <p:sldId id="355" r:id="rId23"/>
    <p:sldId id="356" r:id="rId24"/>
    <p:sldId id="358" r:id="rId25"/>
    <p:sldId id="366" r:id="rId26"/>
    <p:sldId id="365" r:id="rId27"/>
    <p:sldId id="340" r:id="rId28"/>
    <p:sldId id="341" r:id="rId29"/>
    <p:sldId id="370" r:id="rId30"/>
    <p:sldId id="369" r:id="rId31"/>
    <p:sldId id="371" r:id="rId32"/>
    <p:sldId id="342" r:id="rId33"/>
    <p:sldId id="367" r:id="rId34"/>
    <p:sldId id="368" r:id="rId35"/>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D9"/>
    <a:srgbClr val="FFFFE7"/>
    <a:srgbClr val="FF0000"/>
    <a:srgbClr val="CCECFF"/>
    <a:srgbClr val="FFFFC9"/>
    <a:srgbClr val="DDF2FF"/>
    <a:srgbClr val="EFFFFF"/>
    <a:srgbClr val="EAEAEA"/>
    <a:srgbClr val="F7F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76" autoAdjust="0"/>
    <p:restoredTop sz="94646" autoAdjust="0"/>
  </p:normalViewPr>
  <p:slideViewPr>
    <p:cSldViewPr snapToGrid="0">
      <p:cViewPr varScale="1">
        <p:scale>
          <a:sx n="72" d="100"/>
          <a:sy n="72" d="100"/>
        </p:scale>
        <p:origin x="642" y="7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smtClean="0">
                <a:latin typeface="Helvetica" panose="020B0604020202020204" pitchFamily="34" charset="0"/>
              </a:defRPr>
            </a:lvl1pPr>
          </a:lstStyle>
          <a:p>
            <a:pPr>
              <a:defRPr/>
            </a:pPr>
            <a:fld id="{74FE3550-1998-46EC-86B2-FF9F9A24871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smtClean="0">
                <a:latin typeface="Times New Roman" panose="02020603050405020304" pitchFamily="18" charset="0"/>
              </a:defRPr>
            </a:lvl1pPr>
          </a:lstStyle>
          <a:p>
            <a:pPr>
              <a:defRPr/>
            </a:pPr>
            <a:fld id="{ECDFB7B4-92E1-4064-B281-CE008F4784F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F7C1AB-9550-44F3-9A9D-47215D67A097}"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9pPr>
          </a:lstStyle>
          <a:p>
            <a:pPr eaLnBrk="1" hangingPunct="1"/>
            <a:fld id="{C4C00291-3650-4890-BBB3-35B0B7BFFD73}" type="slidenum">
              <a:rPr lang="en-US" altLang="en-US" sz="1200" b="0">
                <a:latin typeface="Times New Roman" panose="02020603050405020304" pitchFamily="18" charset="0"/>
              </a:rPr>
              <a:pPr eaLnBrk="1" hangingPunct="1"/>
              <a:t>26</a:t>
            </a:fld>
            <a:endParaRPr lang="en-US" altLang="en-US" sz="1200" b="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7344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gr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384353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054" y="1161535"/>
            <a:ext cx="8353168" cy="5338119"/>
          </a:xfrm>
        </p:spPr>
        <p:txBody>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endParaRPr lang="en-MY"/>
          </a:p>
        </p:txBody>
      </p:sp>
    </p:spTree>
    <p:extLst>
      <p:ext uri="{BB962C8B-B14F-4D97-AF65-F5344CB8AC3E}">
        <p14:creationId xmlns:p14="http://schemas.microsoft.com/office/powerpoint/2010/main" val="13952912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527050" y="1143000"/>
            <a:ext cx="8229600" cy="522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51561" name="Text Box 9"/>
          <p:cNvSpPr txBox="1">
            <a:spLocks noChangeArrowheads="1"/>
          </p:cNvSpPr>
          <p:nvPr/>
        </p:nvSpPr>
        <p:spPr bwMode="auto">
          <a:xfrm>
            <a:off x="8532871" y="6511925"/>
            <a:ext cx="447559" cy="246221"/>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006699"/>
                </a:solidFill>
                <a:latin typeface="Helvetica" panose="020B0604020202020204" pitchFamily="34" charset="0"/>
              </a:rPr>
              <a:t>1.</a:t>
            </a:r>
            <a:fld id="{E99983C7-342B-4F5E-95DC-4A1EEC211AF8}"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dirty="0">
              <a:solidFill>
                <a:srgbClr val="006699"/>
              </a:solidFill>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87" r:id="rId1"/>
    <p:sldLayoutId id="2147483977" r:id="rId2"/>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sz="2400">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sz="2400">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sz="2400">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sz="2400">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sz="2400">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748430" y="1640910"/>
            <a:ext cx="7772400" cy="783987"/>
          </a:xfrm>
          <a:noFill/>
        </p:spPr>
        <p:txBody>
          <a:bodyPr/>
          <a:lstStyle/>
          <a:p>
            <a:pPr eaLnBrk="1" hangingPunct="1"/>
            <a:r>
              <a:rPr lang="en-US" altLang="en-US" sz="4000" b="0" dirty="0">
                <a:latin typeface="Helvetica" panose="020B0604020202020204" pitchFamily="34" charset="0"/>
              </a:rPr>
              <a:t>Data Structures &amp; Algorithms</a:t>
            </a:r>
            <a:endParaRPr lang="en-US" altLang="en-US" sz="4000" dirty="0"/>
          </a:p>
        </p:txBody>
      </p:sp>
      <p:sp>
        <p:nvSpPr>
          <p:cNvPr id="3" name="Rectangle 4"/>
          <p:cNvSpPr txBox="1">
            <a:spLocks noChangeArrowheads="1"/>
          </p:cNvSpPr>
          <p:nvPr/>
        </p:nvSpPr>
        <p:spPr bwMode="auto">
          <a:xfrm>
            <a:off x="525327" y="3394554"/>
            <a:ext cx="8458200" cy="137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3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b="0" dirty="0"/>
              <a:t>Lecture 1</a:t>
            </a:r>
          </a:p>
          <a:p>
            <a:pPr eaLnBrk="1" hangingPunct="1"/>
            <a:r>
              <a:rPr lang="en-US" altLang="en-US" b="0" dirty="0"/>
              <a:t>Introduction</a:t>
            </a:r>
          </a:p>
        </p:txBody>
      </p:sp>
      <p:sp>
        <p:nvSpPr>
          <p:cNvPr id="2" name="Rectangle 1"/>
          <p:cNvSpPr/>
          <p:nvPr/>
        </p:nvSpPr>
        <p:spPr>
          <a:xfrm>
            <a:off x="2240758" y="771361"/>
            <a:ext cx="5027338" cy="769441"/>
          </a:xfrm>
          <a:prstGeom prst="rect">
            <a:avLst/>
          </a:prstGeom>
        </p:spPr>
        <p:txBody>
          <a:bodyPr wrap="none">
            <a:spAutoFit/>
          </a:bodyPr>
          <a:lstStyle/>
          <a:p>
            <a:r>
              <a:rPr lang="ar-YE" sz="4400" b="1" dirty="0">
                <a:solidFill>
                  <a:srgbClr val="002060"/>
                </a:solidFill>
                <a:ea typeface="Times New Roman" panose="02020603050405020304" pitchFamily="18" charset="0"/>
                <a:cs typeface="Sakkal Majalla" panose="02000000000000000000" pitchFamily="2" charset="-78"/>
              </a:rPr>
              <a:t>هياكل البيانات والخوارزميات</a:t>
            </a:r>
            <a:endParaRPr lang="en-US" sz="4400"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These data types are composed of primitive data types.</a:t>
            </a:r>
          </a:p>
          <a:p>
            <a:r>
              <a:rPr lang="en-US" dirty="0"/>
              <a:t> These are also referred to as </a:t>
            </a:r>
            <a:r>
              <a:rPr lang="en-US" dirty="0">
                <a:solidFill>
                  <a:srgbClr val="FF0000"/>
                </a:solidFill>
              </a:rPr>
              <a:t>user-defined</a:t>
            </a:r>
            <a:r>
              <a:rPr lang="en-US" dirty="0"/>
              <a:t> data types as they are not pre-defined by the C++ compiler. </a:t>
            </a:r>
          </a:p>
          <a:p>
            <a:r>
              <a:rPr lang="en-US" dirty="0"/>
              <a:t>For example: arrays</a:t>
            </a:r>
          </a:p>
          <a:p>
            <a:endParaRPr lang="en-US" dirty="0"/>
          </a:p>
        </p:txBody>
      </p:sp>
      <p:sp>
        <p:nvSpPr>
          <p:cNvPr id="3" name="Title 2"/>
          <p:cNvSpPr>
            <a:spLocks noGrp="1"/>
          </p:cNvSpPr>
          <p:nvPr>
            <p:ph type="title"/>
          </p:nvPr>
        </p:nvSpPr>
        <p:spPr/>
        <p:txBody>
          <a:bodyPr/>
          <a:lstStyle/>
          <a:p>
            <a:r>
              <a:rPr lang="en-US" dirty="0"/>
              <a:t>Non-Primitive Data Structures</a:t>
            </a:r>
          </a:p>
        </p:txBody>
      </p:sp>
    </p:spTree>
    <p:extLst>
      <p:ext uri="{BB962C8B-B14F-4D97-AF65-F5344CB8AC3E}">
        <p14:creationId xmlns:p14="http://schemas.microsoft.com/office/powerpoint/2010/main" val="1215931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Linear Data Structures</a:t>
            </a:r>
          </a:p>
          <a:p>
            <a:pPr lvl="1"/>
            <a:r>
              <a:rPr lang="en-US" dirty="0"/>
              <a:t>A Linear data structure have data elements arranged in sequential manner and each member element is connected to its previous and next element.</a:t>
            </a:r>
          </a:p>
          <a:p>
            <a:pPr lvl="1"/>
            <a:r>
              <a:rPr lang="en-US" dirty="0"/>
              <a:t>Examples of linear data structures are </a:t>
            </a:r>
            <a:r>
              <a:rPr lang="en-US" b="1" dirty="0">
                <a:solidFill>
                  <a:srgbClr val="FF0000"/>
                </a:solidFill>
              </a:rPr>
              <a:t>List</a:t>
            </a:r>
            <a:r>
              <a:rPr lang="en-US" dirty="0"/>
              <a:t>, </a:t>
            </a:r>
            <a:r>
              <a:rPr lang="en-US" b="1" dirty="0">
                <a:solidFill>
                  <a:srgbClr val="FF0000"/>
                </a:solidFill>
              </a:rPr>
              <a:t>Queue</a:t>
            </a:r>
            <a:r>
              <a:rPr lang="en-US" dirty="0"/>
              <a:t>, </a:t>
            </a:r>
            <a:r>
              <a:rPr lang="en-US" b="1" dirty="0">
                <a:solidFill>
                  <a:srgbClr val="FF0000"/>
                </a:solidFill>
              </a:rPr>
              <a:t>Stack</a:t>
            </a:r>
            <a:r>
              <a:rPr lang="en-US" dirty="0"/>
              <a:t>, </a:t>
            </a:r>
            <a:r>
              <a:rPr lang="en-US" b="1" dirty="0">
                <a:solidFill>
                  <a:srgbClr val="FF0000"/>
                </a:solidFill>
              </a:rPr>
              <a:t>Array</a:t>
            </a:r>
            <a:r>
              <a:rPr lang="en-US" dirty="0"/>
              <a:t> etc.</a:t>
            </a:r>
          </a:p>
          <a:p>
            <a:r>
              <a:rPr lang="en-US" b="1" dirty="0"/>
              <a:t>Non-linear Data Structures</a:t>
            </a:r>
          </a:p>
          <a:p>
            <a:pPr lvl="1"/>
            <a:r>
              <a:rPr lang="en-US" dirty="0"/>
              <a:t>A non-linear data structure has no set sequence of connecting all its elements and each element can have multiple paths to connect to other elements. </a:t>
            </a:r>
          </a:p>
          <a:p>
            <a:pPr lvl="1"/>
            <a:r>
              <a:rPr lang="en-US" dirty="0"/>
              <a:t>Examples of non-linear data structures are </a:t>
            </a:r>
            <a:r>
              <a:rPr lang="en-US" b="1" dirty="0">
                <a:solidFill>
                  <a:srgbClr val="FF0000"/>
                </a:solidFill>
              </a:rPr>
              <a:t>Tree</a:t>
            </a:r>
            <a:r>
              <a:rPr lang="en-US" dirty="0"/>
              <a:t> and </a:t>
            </a:r>
            <a:r>
              <a:rPr lang="en-US" b="1" dirty="0">
                <a:solidFill>
                  <a:srgbClr val="FF0000"/>
                </a:solidFill>
              </a:rPr>
              <a:t>Graphs</a:t>
            </a:r>
          </a:p>
          <a:p>
            <a:endParaRPr lang="en-US" dirty="0"/>
          </a:p>
          <a:p>
            <a:endParaRPr lang="en-US" dirty="0"/>
          </a:p>
        </p:txBody>
      </p:sp>
      <p:sp>
        <p:nvSpPr>
          <p:cNvPr id="3" name="Title 2"/>
          <p:cNvSpPr>
            <a:spLocks noGrp="1"/>
          </p:cNvSpPr>
          <p:nvPr>
            <p:ph type="title"/>
          </p:nvPr>
        </p:nvSpPr>
        <p:spPr/>
        <p:txBody>
          <a:bodyPr/>
          <a:lstStyle/>
          <a:p>
            <a:r>
              <a:rPr lang="en-US" dirty="0"/>
              <a:t>Linear/Non-linear Data Structures</a:t>
            </a:r>
          </a:p>
        </p:txBody>
      </p:sp>
    </p:spTree>
    <p:extLst>
      <p:ext uri="{BB962C8B-B14F-4D97-AF65-F5344CB8AC3E}">
        <p14:creationId xmlns:p14="http://schemas.microsoft.com/office/powerpoint/2010/main" val="39535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5"/>
            <a:ext cx="8287321" cy="5338119"/>
          </a:xfrm>
        </p:spPr>
        <p:txBody>
          <a:bodyPr/>
          <a:lstStyle/>
          <a:p>
            <a:pPr algn="just"/>
            <a:r>
              <a:rPr lang="en-US" b="1" dirty="0"/>
              <a:t>Static data </a:t>
            </a:r>
            <a:r>
              <a:rPr lang="en-US" dirty="0"/>
              <a:t>structures are those whose </a:t>
            </a:r>
            <a:r>
              <a:rPr lang="en-US" b="1" u="sng" dirty="0">
                <a:solidFill>
                  <a:srgbClr val="FF0000"/>
                </a:solidFill>
              </a:rPr>
              <a:t>sizes</a:t>
            </a:r>
            <a:r>
              <a:rPr lang="en-US" dirty="0"/>
              <a:t> and structures associated memory locations are </a:t>
            </a:r>
            <a:r>
              <a:rPr lang="en-US" b="1" u="sng" dirty="0">
                <a:solidFill>
                  <a:srgbClr val="FF0000"/>
                </a:solidFill>
              </a:rPr>
              <a:t>fixed</a:t>
            </a:r>
            <a:r>
              <a:rPr lang="en-US" dirty="0"/>
              <a:t>, at compile time. </a:t>
            </a:r>
          </a:p>
          <a:p>
            <a:pPr lvl="1" algn="just"/>
            <a:r>
              <a:rPr lang="en-US" sz="2000" dirty="0"/>
              <a:t>Example: Array</a:t>
            </a:r>
          </a:p>
          <a:p>
            <a:pPr algn="just"/>
            <a:r>
              <a:rPr lang="en-US" b="1" dirty="0"/>
              <a:t>Dynamic structures </a:t>
            </a:r>
            <a:r>
              <a:rPr lang="en-US" dirty="0"/>
              <a:t>are those which </a:t>
            </a:r>
            <a:r>
              <a:rPr lang="en-US" b="1" u="sng" dirty="0">
                <a:solidFill>
                  <a:srgbClr val="FF0000"/>
                </a:solidFill>
              </a:rPr>
              <a:t>expands</a:t>
            </a:r>
            <a:r>
              <a:rPr lang="en-US" dirty="0"/>
              <a:t> or </a:t>
            </a:r>
            <a:r>
              <a:rPr lang="en-US" b="1" u="sng" dirty="0">
                <a:solidFill>
                  <a:srgbClr val="FF0000"/>
                </a:solidFill>
              </a:rPr>
              <a:t>shrinks</a:t>
            </a:r>
            <a:r>
              <a:rPr lang="en-US" dirty="0"/>
              <a:t> depending upon the program need and its execution. Also, their associated memory locations changes. </a:t>
            </a:r>
          </a:p>
          <a:p>
            <a:pPr lvl="1" algn="just"/>
            <a:r>
              <a:rPr lang="en-US" sz="2000" dirty="0"/>
              <a:t>In many applications, it is desirable to be able to start a program with the smallest amount of memory necessary and then allocate extra memory as the need arises.</a:t>
            </a:r>
          </a:p>
          <a:p>
            <a:pPr lvl="1" algn="just"/>
            <a:r>
              <a:rPr lang="en-US" sz="2000" dirty="0"/>
              <a:t>It is created at run-time.</a:t>
            </a:r>
          </a:p>
          <a:p>
            <a:pPr lvl="1" algn="just"/>
            <a:r>
              <a:rPr lang="en-US" sz="2000" dirty="0"/>
              <a:t>Example: Linked List created using pointers</a:t>
            </a:r>
          </a:p>
        </p:txBody>
      </p:sp>
      <p:sp>
        <p:nvSpPr>
          <p:cNvPr id="3" name="Title 2"/>
          <p:cNvSpPr>
            <a:spLocks noGrp="1"/>
          </p:cNvSpPr>
          <p:nvPr>
            <p:ph type="title"/>
          </p:nvPr>
        </p:nvSpPr>
        <p:spPr/>
        <p:txBody>
          <a:bodyPr/>
          <a:lstStyle/>
          <a:p>
            <a:r>
              <a:rPr lang="en-US" dirty="0"/>
              <a:t>Static/Dynamic data structures</a:t>
            </a:r>
          </a:p>
        </p:txBody>
      </p:sp>
    </p:spTree>
    <p:extLst>
      <p:ext uri="{BB962C8B-B14F-4D97-AF65-F5344CB8AC3E}">
        <p14:creationId xmlns:p14="http://schemas.microsoft.com/office/powerpoint/2010/main" val="155758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defRPr/>
            </a:pPr>
            <a:r>
              <a:rPr lang="en-US" sz="3600" dirty="0">
                <a:solidFill>
                  <a:schemeClr val="tx1"/>
                </a:solidFill>
                <a:latin typeface="+mn-lt"/>
              </a:rPr>
              <a:t>Abstract data type (ADT)</a:t>
            </a:r>
            <a:endParaRPr lang="en-GB" sz="3600" dirty="0">
              <a:solidFill>
                <a:schemeClr val="tx1"/>
              </a:solidFill>
              <a:latin typeface="+mn-lt"/>
            </a:endParaRPr>
          </a:p>
        </p:txBody>
      </p:sp>
      <p:sp>
        <p:nvSpPr>
          <p:cNvPr id="3" name="عنصر نائب للمحتوى 2"/>
          <p:cNvSpPr>
            <a:spLocks noGrp="1"/>
          </p:cNvSpPr>
          <p:nvPr>
            <p:ph idx="1"/>
          </p:nvPr>
        </p:nvSpPr>
        <p:spPr>
          <a:xfrm>
            <a:off x="395416" y="1082288"/>
            <a:ext cx="8353168" cy="5338119"/>
          </a:xfrm>
        </p:spPr>
        <p:txBody>
          <a:bodyPr/>
          <a:lstStyle/>
          <a:p>
            <a:pPr algn="just" eaLnBrk="1" hangingPunct="1">
              <a:lnSpc>
                <a:spcPct val="90000"/>
              </a:lnSpc>
            </a:pPr>
            <a:r>
              <a:rPr lang="en-GB" sz="2000" dirty="0"/>
              <a:t>Abstract Data Types (ADTs) are high-level descriptions of data structures that focus on their </a:t>
            </a:r>
            <a:r>
              <a:rPr lang="en-GB" sz="2000" b="1" u="sng" dirty="0">
                <a:solidFill>
                  <a:srgbClr val="FF0000"/>
                </a:solidFill>
              </a:rPr>
              <a:t>behavior</a:t>
            </a:r>
            <a:r>
              <a:rPr lang="en-GB" sz="2000" dirty="0"/>
              <a:t> and operations rather than their specific implementation details.  </a:t>
            </a:r>
          </a:p>
          <a:p>
            <a:pPr algn="just" eaLnBrk="1" hangingPunct="1">
              <a:lnSpc>
                <a:spcPct val="90000"/>
              </a:lnSpc>
            </a:pPr>
            <a:r>
              <a:rPr lang="en-GB" sz="2000" dirty="0"/>
              <a:t>They define a set of operations that can be performed on the data structure, along with the expected behavior of these operations.</a:t>
            </a:r>
          </a:p>
          <a:p>
            <a:pPr algn="just" eaLnBrk="1" hangingPunct="1">
              <a:lnSpc>
                <a:spcPct val="90000"/>
              </a:lnSpc>
            </a:pPr>
            <a:r>
              <a:rPr lang="en-US" altLang="ko-KR" sz="2000" dirty="0"/>
              <a:t>Typically, we choose a data structure and algorithms that provide an implementation of an ADT.</a:t>
            </a:r>
          </a:p>
          <a:p>
            <a:pPr>
              <a:buFontTx/>
              <a:buNone/>
              <a:defRPr/>
            </a:pPr>
            <a:r>
              <a:rPr lang="en-US" sz="1800" b="1" dirty="0">
                <a:solidFill>
                  <a:srgbClr val="C00000"/>
                </a:solidFill>
              </a:rPr>
              <a:t>For example: </a:t>
            </a:r>
          </a:p>
          <a:p>
            <a:pPr>
              <a:buFontTx/>
              <a:buNone/>
              <a:defRPr/>
            </a:pPr>
            <a:r>
              <a:rPr lang="en-US" sz="1800" b="1" dirty="0">
                <a:solidFill>
                  <a:srgbClr val="C00000"/>
                </a:solidFill>
              </a:rPr>
              <a:t>     </a:t>
            </a:r>
            <a:r>
              <a:rPr lang="en-US" sz="1800" dirty="0"/>
              <a:t>assume the simple ADT stack. The operations on this </a:t>
            </a:r>
            <a:r>
              <a:rPr lang="en-US" sz="1800" b="1" dirty="0">
                <a:solidFill>
                  <a:srgbClr val="FF0000"/>
                </a:solidFill>
              </a:rPr>
              <a:t>stack</a:t>
            </a:r>
            <a:r>
              <a:rPr lang="en-US" sz="1800" dirty="0"/>
              <a:t> are called as axioms: new(), push(v, s), top(s) and </a:t>
            </a:r>
            <a:r>
              <a:rPr lang="en-US" sz="1800" dirty="0" err="1"/>
              <a:t>popoff</a:t>
            </a:r>
            <a:r>
              <a:rPr lang="en-US" sz="1800" dirty="0"/>
              <a:t>(s).</a:t>
            </a:r>
            <a:endParaRPr lang="en-GB" sz="1800" dirty="0"/>
          </a:p>
        </p:txBody>
      </p:sp>
      <p:sp>
        <p:nvSpPr>
          <p:cNvPr id="4" name="مستطيل 3"/>
          <p:cNvSpPr/>
          <p:nvPr/>
        </p:nvSpPr>
        <p:spPr bwMode="auto">
          <a:xfrm>
            <a:off x="556054" y="4250188"/>
            <a:ext cx="3886200" cy="2362200"/>
          </a:xfrm>
          <a:prstGeom prst="rect">
            <a:avLst/>
          </a:prstGeom>
          <a:noFill/>
          <a:ln w="9525" cap="flat" cmpd="sng" algn="ctr">
            <a:solidFill>
              <a:schemeClr val="tx1"/>
            </a:solidFill>
            <a:prstDash val="solid"/>
            <a:round/>
            <a:headEnd type="none" w="med" len="med"/>
            <a:tailEnd type="none" w="med" len="med"/>
          </a:ln>
          <a:effectLst/>
        </p:spPr>
        <p:txBody>
          <a:bodyPr/>
          <a:lstStyle/>
          <a:p>
            <a:pPr>
              <a:defRPr/>
            </a:pPr>
            <a:r>
              <a:rPr lang="en-US" dirty="0"/>
              <a:t>ADT</a:t>
            </a:r>
            <a:endParaRPr lang="en-GB" dirty="0"/>
          </a:p>
        </p:txBody>
      </p:sp>
      <p:sp>
        <p:nvSpPr>
          <p:cNvPr id="5" name="مستطيل 4"/>
          <p:cNvSpPr/>
          <p:nvPr/>
        </p:nvSpPr>
        <p:spPr bwMode="auto">
          <a:xfrm>
            <a:off x="1546654" y="4456134"/>
            <a:ext cx="2438400" cy="1447800"/>
          </a:xfrm>
          <a:prstGeom prst="rect">
            <a:avLst/>
          </a:prstGeom>
          <a:noFill/>
          <a:ln w="9525" cap="flat" cmpd="sng" algn="ctr">
            <a:solidFill>
              <a:schemeClr val="tx1"/>
            </a:solidFill>
            <a:prstDash val="solid"/>
            <a:round/>
            <a:headEnd type="none" w="med" len="med"/>
            <a:tailEnd type="none" w="med" len="med"/>
          </a:ln>
          <a:effectLst/>
        </p:spPr>
        <p:txBody>
          <a:bodyPr/>
          <a:lstStyle/>
          <a:p>
            <a:pPr>
              <a:defRPr/>
            </a:pPr>
            <a:r>
              <a:rPr lang="en-US" dirty="0"/>
              <a:t>Abstract data structure</a:t>
            </a:r>
            <a:endParaRPr lang="en-GB" dirty="0"/>
          </a:p>
        </p:txBody>
      </p:sp>
      <p:sp>
        <p:nvSpPr>
          <p:cNvPr id="6" name="مستطيل 5"/>
          <p:cNvSpPr/>
          <p:nvPr/>
        </p:nvSpPr>
        <p:spPr bwMode="auto">
          <a:xfrm>
            <a:off x="3451654" y="4989534"/>
            <a:ext cx="18288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a:lstStyle/>
          <a:p>
            <a:pPr>
              <a:defRPr/>
            </a:pPr>
            <a:r>
              <a:rPr lang="en-US" dirty="0"/>
              <a:t>operations</a:t>
            </a:r>
            <a:endParaRPr lang="en-GB" dirty="0"/>
          </a:p>
        </p:txBody>
      </p:sp>
      <p:sp>
        <p:nvSpPr>
          <p:cNvPr id="7" name="مربع نص 6"/>
          <p:cNvSpPr txBox="1"/>
          <p:nvPr/>
        </p:nvSpPr>
        <p:spPr>
          <a:xfrm>
            <a:off x="5280454" y="4989534"/>
            <a:ext cx="1524000" cy="461963"/>
          </a:xfrm>
          <a:prstGeom prst="rect">
            <a:avLst/>
          </a:prstGeom>
          <a:noFill/>
        </p:spPr>
        <p:txBody>
          <a:bodyPr>
            <a:spAutoFit/>
          </a:bodyPr>
          <a:lstStyle/>
          <a:p>
            <a:pPr>
              <a:defRPr/>
            </a:pPr>
            <a:r>
              <a:rPr lang="en-US" dirty="0"/>
              <a:t>interface</a:t>
            </a:r>
            <a:endParaRPr lang="en-GB" dirty="0"/>
          </a:p>
        </p:txBody>
      </p:sp>
      <p:sp>
        <p:nvSpPr>
          <p:cNvPr id="8" name="Flowchart: Magnetic Disk 3"/>
          <p:cNvSpPr>
            <a:spLocks noChangeArrowheads="1"/>
          </p:cNvSpPr>
          <p:nvPr/>
        </p:nvSpPr>
        <p:spPr bwMode="auto">
          <a:xfrm>
            <a:off x="7309022" y="4525394"/>
            <a:ext cx="1219200" cy="2133600"/>
          </a:xfrm>
          <a:prstGeom prst="flowChartMagneticDisk">
            <a:avLst/>
          </a:prstGeom>
          <a:blipFill dpi="0" rotWithShape="1">
            <a:blip r:embed="rId2"/>
            <a:srcRect/>
            <a:tile tx="0" ty="0" sx="100000" sy="100000" flip="none" algn="tl"/>
          </a:blipFill>
          <a:ln w="12700" cap="sq" algn="ctr">
            <a:solidFill>
              <a:schemeClr val="tx1"/>
            </a:solidFill>
            <a:miter lim="800000"/>
            <a:headEnd type="none" w="sm" len="sm"/>
            <a:tailEnd type="none" w="sm" len="sm"/>
          </a:ln>
        </p:spPr>
        <p:txBody>
          <a:bodyPr wrap="none"/>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9pPr>
          </a:lstStyle>
          <a:p>
            <a:pPr eaLnBrk="1" hangingPunct="1">
              <a:lnSpc>
                <a:spcPct val="100000"/>
              </a:lnSpc>
              <a:spcBef>
                <a:spcPct val="0"/>
              </a:spcBef>
              <a:buFontTx/>
              <a:buNone/>
            </a:pPr>
            <a:endParaRPr lang="en-US" altLang="en-US" sz="2400" b="0">
              <a:latin typeface="Times New Roman" panose="02020603050405020304" pitchFamily="18" charset="0"/>
            </a:endParaRPr>
          </a:p>
        </p:txBody>
      </p:sp>
      <p:sp>
        <p:nvSpPr>
          <p:cNvPr id="9" name="Circular Arrow 8"/>
          <p:cNvSpPr/>
          <p:nvPr/>
        </p:nvSpPr>
        <p:spPr bwMode="auto">
          <a:xfrm rot="21017323">
            <a:off x="6928022" y="4217934"/>
            <a:ext cx="914400" cy="1676400"/>
          </a:xfrm>
          <a:prstGeom prst="circularArrow">
            <a:avLst>
              <a:gd name="adj1" fmla="val 12500"/>
              <a:gd name="adj2" fmla="val 1142319"/>
              <a:gd name="adj3" fmla="val 20457681"/>
              <a:gd name="adj4" fmla="val 15703908"/>
              <a:gd name="adj5" fmla="val 12500"/>
            </a:avLst>
          </a:prstGeom>
          <a:solidFill>
            <a:schemeClr val="accent1"/>
          </a:solidFill>
          <a:ln w="12700" cap="sq" cmpd="sng" algn="ctr">
            <a:solidFill>
              <a:schemeClr val="tx1"/>
            </a:solidFill>
            <a:prstDash val="solid"/>
            <a:miter lim="800000"/>
            <a:headEnd type="none" w="sm" len="sm"/>
            <a:tailEnd type="none" w="sm" len="sm"/>
          </a:ln>
          <a:effectLst/>
        </p:spPr>
        <p:txBody>
          <a:bodyPr wrap="none"/>
          <a:lstStyle/>
          <a:p>
            <a:pPr>
              <a:lnSpc>
                <a:spcPct val="100000"/>
              </a:lnSpc>
              <a:spcBef>
                <a:spcPct val="0"/>
              </a:spcBef>
              <a:buFontTx/>
              <a:buNone/>
              <a:defRPr/>
            </a:pPr>
            <a:endParaRPr lang="en-US" sz="2400" b="0">
              <a:latin typeface="Times New Roman" pitchFamily="18" charset="0"/>
            </a:endParaRPr>
          </a:p>
        </p:txBody>
      </p:sp>
      <p:sp>
        <p:nvSpPr>
          <p:cNvPr id="10" name="TextBox 8"/>
          <p:cNvSpPr txBox="1">
            <a:spLocks noChangeArrowheads="1"/>
          </p:cNvSpPr>
          <p:nvPr/>
        </p:nvSpPr>
        <p:spPr bwMode="auto">
          <a:xfrm>
            <a:off x="6410949" y="4217167"/>
            <a:ext cx="9144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9pPr>
          </a:lstStyle>
          <a:p>
            <a:pPr eaLnBrk="1" hangingPunct="1"/>
            <a:r>
              <a:rPr lang="en-US" altLang="en-US" dirty="0"/>
              <a:t>Push</a:t>
            </a:r>
          </a:p>
        </p:txBody>
      </p:sp>
      <p:sp>
        <p:nvSpPr>
          <p:cNvPr id="11" name="TextBox 9"/>
          <p:cNvSpPr txBox="1">
            <a:spLocks noChangeArrowheads="1"/>
          </p:cNvSpPr>
          <p:nvPr/>
        </p:nvSpPr>
        <p:spPr bwMode="auto">
          <a:xfrm>
            <a:off x="8452022" y="4297181"/>
            <a:ext cx="914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9pPr>
          </a:lstStyle>
          <a:p>
            <a:pPr eaLnBrk="1" hangingPunct="1"/>
            <a:r>
              <a:rPr lang="en-US" altLang="en-US" dirty="0"/>
              <a:t>pop</a:t>
            </a:r>
          </a:p>
        </p:txBody>
      </p:sp>
      <p:sp>
        <p:nvSpPr>
          <p:cNvPr id="12" name="Circular Arrow 11"/>
          <p:cNvSpPr/>
          <p:nvPr/>
        </p:nvSpPr>
        <p:spPr bwMode="auto">
          <a:xfrm rot="14680458">
            <a:off x="8192978" y="3781094"/>
            <a:ext cx="914400" cy="1676400"/>
          </a:xfrm>
          <a:prstGeom prst="circularArrow">
            <a:avLst>
              <a:gd name="adj1" fmla="val 12500"/>
              <a:gd name="adj2" fmla="val 1142319"/>
              <a:gd name="adj3" fmla="val 20457681"/>
              <a:gd name="adj4" fmla="val 15703908"/>
              <a:gd name="adj5" fmla="val 12500"/>
            </a:avLst>
          </a:prstGeom>
          <a:solidFill>
            <a:schemeClr val="accent1"/>
          </a:solidFill>
          <a:ln w="12700" cap="sq" cmpd="sng" algn="ctr">
            <a:solidFill>
              <a:schemeClr val="tx1"/>
            </a:solidFill>
            <a:prstDash val="solid"/>
            <a:miter lim="800000"/>
            <a:headEnd type="none" w="sm" len="sm"/>
            <a:tailEnd type="none" w="sm" len="sm"/>
          </a:ln>
          <a:effectLst/>
        </p:spPr>
        <p:txBody>
          <a:bodyPr wrap="none"/>
          <a:lstStyle/>
          <a:p>
            <a:pPr>
              <a:lnSpc>
                <a:spcPct val="100000"/>
              </a:lnSpc>
              <a:spcBef>
                <a:spcPct val="0"/>
              </a:spcBef>
              <a:buFontTx/>
              <a:buNone/>
              <a:defRPr/>
            </a:pPr>
            <a:endParaRPr lang="en-US" sz="2400" b="0">
              <a:latin typeface="Times New Roman" pitchFamily="18" charset="0"/>
            </a:endParaRPr>
          </a:p>
        </p:txBody>
      </p:sp>
    </p:spTree>
    <p:extLst>
      <p:ext uri="{BB962C8B-B14F-4D97-AF65-F5344CB8AC3E}">
        <p14:creationId xmlns:p14="http://schemas.microsoft.com/office/powerpoint/2010/main" val="2704583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9433" y="1061326"/>
            <a:ext cx="7885134" cy="5338119"/>
          </a:xfrm>
        </p:spPr>
        <p:txBody>
          <a:bodyPr/>
          <a:lstStyle/>
          <a:p>
            <a:pPr marL="0" indent="0" algn="just">
              <a:buNone/>
            </a:pPr>
            <a:r>
              <a:rPr lang="en-US" sz="2000" dirty="0"/>
              <a:t>The basic operations that we can perform on data structures are as follows:</a:t>
            </a:r>
          </a:p>
          <a:p>
            <a:pPr algn="just"/>
            <a:r>
              <a:rPr lang="en-US" sz="2000" b="1" dirty="0"/>
              <a:t>Insertion:</a:t>
            </a:r>
            <a:r>
              <a:rPr lang="en-US" sz="2000" dirty="0"/>
              <a:t> adding a new data element into the data structure.</a:t>
            </a:r>
          </a:p>
          <a:p>
            <a:pPr algn="just"/>
            <a:r>
              <a:rPr lang="en-US" sz="2000" b="1" dirty="0"/>
              <a:t>Deletion:</a:t>
            </a:r>
            <a:r>
              <a:rPr lang="en-US" sz="2000" dirty="0"/>
              <a:t> Delete or remove an existing data element from the data structure.</a:t>
            </a:r>
          </a:p>
          <a:p>
            <a:pPr algn="just"/>
            <a:r>
              <a:rPr lang="en-US" sz="2000" b="1" dirty="0"/>
              <a:t>Traversal:</a:t>
            </a:r>
            <a:r>
              <a:rPr lang="en-US" sz="2000" dirty="0"/>
              <a:t> Process and display all the data elements in the data structure.</a:t>
            </a:r>
          </a:p>
          <a:p>
            <a:pPr algn="just"/>
            <a:r>
              <a:rPr lang="en-US" sz="2000" b="1" dirty="0"/>
              <a:t>Searching:</a:t>
            </a:r>
            <a:r>
              <a:rPr lang="en-US" sz="2000" dirty="0"/>
              <a:t> Search for a specific data element in the data structure.</a:t>
            </a:r>
          </a:p>
          <a:p>
            <a:pPr algn="just"/>
            <a:r>
              <a:rPr lang="en-US" sz="2000" b="1" dirty="0"/>
              <a:t>Sorting:</a:t>
            </a:r>
            <a:r>
              <a:rPr lang="en-US" sz="2000" dirty="0"/>
              <a:t> Arrange all the data elements in the data structure either in ascending or descending order or any other logically sequential order.</a:t>
            </a:r>
          </a:p>
          <a:p>
            <a:pPr algn="just"/>
            <a:r>
              <a:rPr lang="en-US" sz="2000" b="1" dirty="0"/>
              <a:t>Merging:</a:t>
            </a:r>
            <a:r>
              <a:rPr lang="en-US" sz="2000" dirty="0"/>
              <a:t> Combine similar data elements from two or more data structures, thus resulting in a newly formed data structure.</a:t>
            </a:r>
          </a:p>
          <a:p>
            <a:pPr algn="just"/>
            <a:endParaRPr lang="en-US" dirty="0"/>
          </a:p>
        </p:txBody>
      </p:sp>
      <p:sp>
        <p:nvSpPr>
          <p:cNvPr id="3" name="Title 2"/>
          <p:cNvSpPr>
            <a:spLocks noGrp="1"/>
          </p:cNvSpPr>
          <p:nvPr>
            <p:ph type="title"/>
          </p:nvPr>
        </p:nvSpPr>
        <p:spPr/>
        <p:txBody>
          <a:bodyPr/>
          <a:lstStyle/>
          <a:p>
            <a:r>
              <a:rPr lang="en-US" sz="2800" b="0" dirty="0"/>
              <a:t>Operations Associated with Data Structures in C++</a:t>
            </a:r>
            <a:endParaRPr lang="en-US" sz="2800" dirty="0"/>
          </a:p>
        </p:txBody>
      </p:sp>
    </p:spTree>
    <p:extLst>
      <p:ext uri="{BB962C8B-B14F-4D97-AF65-F5344CB8AC3E}">
        <p14:creationId xmlns:p14="http://schemas.microsoft.com/office/powerpoint/2010/main" val="3816142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buFont typeface="Wingdings" panose="05000000000000000000" pitchFamily="2" charset="2"/>
              <a:buChar char="§"/>
            </a:pPr>
            <a:r>
              <a:rPr lang="en-US" altLang="en-US" sz="3200" dirty="0">
                <a:latin typeface="Helvetica" panose="020B0604020202020204" pitchFamily="34" charset="0"/>
              </a:rPr>
              <a:t>A solution is said to be </a:t>
            </a:r>
            <a:r>
              <a:rPr lang="en-US" altLang="en-US" sz="3200" i="1" dirty="0">
                <a:latin typeface="Helvetica" panose="020B0604020202020204" pitchFamily="34" charset="0"/>
              </a:rPr>
              <a:t>efficient</a:t>
            </a:r>
            <a:r>
              <a:rPr lang="en-US" altLang="en-US" sz="3200" dirty="0">
                <a:latin typeface="Helvetica" panose="020B0604020202020204" pitchFamily="34" charset="0"/>
              </a:rPr>
              <a:t> if it solves the problem within its </a:t>
            </a:r>
            <a:r>
              <a:rPr lang="en-US" altLang="en-US" sz="3200" i="1" dirty="0">
                <a:latin typeface="Helvetica" panose="020B0604020202020204" pitchFamily="34" charset="0"/>
              </a:rPr>
              <a:t>resource constraints</a:t>
            </a:r>
            <a:r>
              <a:rPr lang="en-US" altLang="en-US" sz="3200" dirty="0">
                <a:latin typeface="Helvetica" panose="020B0604020202020204" pitchFamily="34" charset="0"/>
              </a:rPr>
              <a:t>.</a:t>
            </a:r>
          </a:p>
          <a:p>
            <a:pPr lvl="1" eaLnBrk="1" hangingPunct="1"/>
            <a:r>
              <a:rPr lang="en-US" altLang="en-US" sz="2800" dirty="0">
                <a:latin typeface="Helvetica" panose="020B0604020202020204" pitchFamily="34" charset="0"/>
              </a:rPr>
              <a:t>Space</a:t>
            </a:r>
          </a:p>
          <a:p>
            <a:pPr lvl="1" eaLnBrk="1" hangingPunct="1"/>
            <a:r>
              <a:rPr lang="en-US" altLang="en-US" sz="2800" dirty="0">
                <a:latin typeface="Helvetica" panose="020B0604020202020204" pitchFamily="34" charset="0"/>
              </a:rPr>
              <a:t>Time</a:t>
            </a:r>
          </a:p>
          <a:p>
            <a:pPr lvl="1" eaLnBrk="1" hangingPunct="1"/>
            <a:endParaRPr lang="en-US" altLang="en-US" sz="2800" dirty="0">
              <a:latin typeface="Helvetica" panose="020B0604020202020204" pitchFamily="34" charset="0"/>
            </a:endParaRPr>
          </a:p>
          <a:p>
            <a:pPr eaLnBrk="1" hangingPunct="1">
              <a:buFont typeface="Wingdings" panose="05000000000000000000" pitchFamily="2" charset="2"/>
              <a:buChar char="§"/>
            </a:pPr>
            <a:r>
              <a:rPr lang="en-US" altLang="en-US" sz="3200" dirty="0">
                <a:latin typeface="Helvetica" panose="020B0604020202020204" pitchFamily="34" charset="0"/>
              </a:rPr>
              <a:t>The cost of a solution is the amount of </a:t>
            </a:r>
            <a:r>
              <a:rPr lang="en-US" altLang="en-US" sz="3200" u="sng" dirty="0">
                <a:solidFill>
                  <a:srgbClr val="FF0000"/>
                </a:solidFill>
                <a:latin typeface="Helvetica" panose="020B0604020202020204" pitchFamily="34" charset="0"/>
              </a:rPr>
              <a:t>resources</a:t>
            </a:r>
            <a:r>
              <a:rPr lang="en-US" altLang="en-US" sz="3200" dirty="0">
                <a:latin typeface="Helvetica" panose="020B0604020202020204" pitchFamily="34" charset="0"/>
              </a:rPr>
              <a:t> that the solution consumes.</a:t>
            </a:r>
          </a:p>
          <a:p>
            <a:endParaRPr lang="en-US" dirty="0"/>
          </a:p>
        </p:txBody>
      </p:sp>
      <p:sp>
        <p:nvSpPr>
          <p:cNvPr id="3" name="Title 2"/>
          <p:cNvSpPr>
            <a:spLocks noGrp="1"/>
          </p:cNvSpPr>
          <p:nvPr>
            <p:ph type="title"/>
          </p:nvPr>
        </p:nvSpPr>
        <p:spPr/>
        <p:txBody>
          <a:bodyPr/>
          <a:lstStyle/>
          <a:p>
            <a:r>
              <a:rPr lang="en-US" dirty="0">
                <a:latin typeface="Helvetica" pitchFamily="34" charset="0"/>
              </a:rPr>
              <a:t>Efficiency</a:t>
            </a:r>
            <a:endParaRPr lang="en-US" dirty="0"/>
          </a:p>
        </p:txBody>
      </p:sp>
    </p:spTree>
    <p:extLst>
      <p:ext uri="{BB962C8B-B14F-4D97-AF65-F5344CB8AC3E}">
        <p14:creationId xmlns:p14="http://schemas.microsoft.com/office/powerpoint/2010/main" val="2753407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5"/>
            <a:ext cx="7961645" cy="5338119"/>
          </a:xfrm>
        </p:spPr>
        <p:txBody>
          <a:bodyPr/>
          <a:lstStyle/>
          <a:p>
            <a:r>
              <a:rPr lang="en-US" dirty="0"/>
              <a:t>Algorithmic complexity is concerned about how fast or slow particular algorithm performs.</a:t>
            </a:r>
          </a:p>
          <a:p>
            <a:r>
              <a:rPr lang="en-US" dirty="0"/>
              <a:t>Algorithms are measured in terms of </a:t>
            </a:r>
            <a:r>
              <a:rPr lang="en-US" b="1" u="sng" dirty="0">
                <a:solidFill>
                  <a:srgbClr val="FF0000"/>
                </a:solidFill>
              </a:rPr>
              <a:t>time</a:t>
            </a:r>
            <a:r>
              <a:rPr lang="en-US" dirty="0"/>
              <a:t> and </a:t>
            </a:r>
            <a:r>
              <a:rPr lang="en-US" b="1" u="sng" dirty="0">
                <a:solidFill>
                  <a:srgbClr val="FF0000"/>
                </a:solidFill>
              </a:rPr>
              <a:t>space</a:t>
            </a:r>
            <a:r>
              <a:rPr lang="en-US" dirty="0"/>
              <a:t> complexity. </a:t>
            </a:r>
          </a:p>
          <a:p>
            <a:pPr lvl="1" algn="just"/>
            <a:r>
              <a:rPr lang="en-US" sz="2200" dirty="0"/>
              <a:t>The </a:t>
            </a:r>
            <a:r>
              <a:rPr lang="en-US" sz="2200" b="1" u="sng" dirty="0">
                <a:solidFill>
                  <a:srgbClr val="FF0000"/>
                </a:solidFill>
              </a:rPr>
              <a:t>time complexity</a:t>
            </a:r>
            <a:r>
              <a:rPr lang="en-US" sz="2200" b="1" dirty="0">
                <a:solidFill>
                  <a:srgbClr val="FF0000"/>
                </a:solidFill>
              </a:rPr>
              <a:t> </a:t>
            </a:r>
            <a:r>
              <a:rPr lang="en-US" sz="2200" dirty="0"/>
              <a:t>of an algorithm is a measure of how much time is required to execute an algorithm for a given number of inputs and is measured by its rate of growth relative to standard functions.</a:t>
            </a:r>
          </a:p>
          <a:p>
            <a:pPr lvl="1" algn="just"/>
            <a:r>
              <a:rPr lang="en-US" sz="2200" dirty="0"/>
              <a:t>The </a:t>
            </a:r>
            <a:r>
              <a:rPr lang="en-US" sz="2200" b="1" u="sng" dirty="0">
                <a:solidFill>
                  <a:srgbClr val="FF0000"/>
                </a:solidFill>
              </a:rPr>
              <a:t>space complexity</a:t>
            </a:r>
            <a:r>
              <a:rPr lang="en-US" sz="2200" dirty="0">
                <a:solidFill>
                  <a:srgbClr val="FF0000"/>
                </a:solidFill>
              </a:rPr>
              <a:t> </a:t>
            </a:r>
            <a:r>
              <a:rPr lang="en-US" sz="2200" dirty="0"/>
              <a:t>of an algorithm is a measure of how much storage is required by the algorithm</a:t>
            </a:r>
            <a:r>
              <a:rPr lang="en-US" dirty="0"/>
              <a:t>. </a:t>
            </a:r>
          </a:p>
          <a:p>
            <a:pPr>
              <a:buFont typeface="Wingdings" panose="05000000000000000000" pitchFamily="2" charset="2"/>
              <a:buChar char="Ø"/>
            </a:pPr>
            <a:endParaRPr lang="en-US" dirty="0"/>
          </a:p>
          <a:p>
            <a:pPr>
              <a:buFont typeface="Wingdings" panose="05000000000000000000" pitchFamily="2" charset="2"/>
              <a:buChar char="Ø"/>
            </a:pPr>
            <a:r>
              <a:rPr lang="en-US" dirty="0"/>
              <a:t>It is possible to design an algorithm that uses more space and less time or less space and more time.</a:t>
            </a:r>
          </a:p>
        </p:txBody>
      </p:sp>
      <p:sp>
        <p:nvSpPr>
          <p:cNvPr id="3" name="Title 2"/>
          <p:cNvSpPr>
            <a:spLocks noGrp="1"/>
          </p:cNvSpPr>
          <p:nvPr>
            <p:ph type="title"/>
          </p:nvPr>
        </p:nvSpPr>
        <p:spPr/>
        <p:txBody>
          <a:bodyPr/>
          <a:lstStyle/>
          <a:p>
            <a:r>
              <a:rPr lang="en-US" dirty="0"/>
              <a:t>Complexity of Algorithms</a:t>
            </a:r>
          </a:p>
        </p:txBody>
      </p:sp>
    </p:spTree>
    <p:extLst>
      <p:ext uri="{BB962C8B-B14F-4D97-AF65-F5344CB8AC3E}">
        <p14:creationId xmlns:p14="http://schemas.microsoft.com/office/powerpoint/2010/main" val="3988204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5"/>
            <a:ext cx="8353168" cy="2283123"/>
          </a:xfrm>
        </p:spPr>
        <p:txBody>
          <a:bodyPr/>
          <a:lstStyle/>
          <a:p>
            <a:r>
              <a:rPr lang="en-US" dirty="0"/>
              <a:t>Time and space complexity depends on lots of things like hardware, operating system, processors, etc. However, we don't consider any of these factors while analyzing the algorithm. We will only consider the </a:t>
            </a:r>
            <a:r>
              <a:rPr lang="en-US" b="1" dirty="0">
                <a:solidFill>
                  <a:srgbClr val="FF0000"/>
                </a:solidFill>
              </a:rPr>
              <a:t>execution time </a:t>
            </a:r>
            <a:r>
              <a:rPr lang="en-US" dirty="0"/>
              <a:t>of an algorithm.</a:t>
            </a:r>
          </a:p>
          <a:p>
            <a:r>
              <a:rPr lang="en-US" sz="2000" b="1" dirty="0"/>
              <a:t>Example 1: </a:t>
            </a:r>
            <a:r>
              <a:rPr lang="en-US" sz="2000" dirty="0"/>
              <a:t>Consider the below simple code to </a:t>
            </a:r>
            <a:r>
              <a:rPr lang="en-US" sz="2000" u="sng" dirty="0"/>
              <a:t>print Hello World</a:t>
            </a:r>
            <a:endParaRPr lang="en-US" sz="2000" dirty="0"/>
          </a:p>
        </p:txBody>
      </p:sp>
      <p:sp>
        <p:nvSpPr>
          <p:cNvPr id="3" name="Title 2"/>
          <p:cNvSpPr>
            <a:spLocks noGrp="1"/>
          </p:cNvSpPr>
          <p:nvPr>
            <p:ph type="title"/>
          </p:nvPr>
        </p:nvSpPr>
        <p:spPr/>
        <p:txBody>
          <a:bodyPr/>
          <a:lstStyle/>
          <a:p>
            <a:r>
              <a:rPr lang="en-US" b="0" dirty="0"/>
              <a:t>Calculating the Complexity</a:t>
            </a:r>
          </a:p>
        </p:txBody>
      </p:sp>
      <p:sp>
        <p:nvSpPr>
          <p:cNvPr id="5" name="Rectangle 4"/>
          <p:cNvSpPr/>
          <p:nvPr/>
        </p:nvSpPr>
        <p:spPr>
          <a:xfrm>
            <a:off x="1396651" y="3567159"/>
            <a:ext cx="4572000" cy="1384995"/>
          </a:xfrm>
          <a:prstGeom prst="rect">
            <a:avLst/>
          </a:prstGeom>
          <a:ln>
            <a:solidFill>
              <a:schemeClr val="tx1"/>
            </a:solidFill>
          </a:ln>
        </p:spPr>
        <p:txBody>
          <a:bodyPr>
            <a:spAutoFit/>
          </a:bodyPr>
          <a:lstStyle/>
          <a:p>
            <a:r>
              <a:rPr lang="en-US" sz="1400" dirty="0" err="1"/>
              <a:t>int</a:t>
            </a:r>
            <a:r>
              <a:rPr lang="en-US" sz="1400" dirty="0"/>
              <a:t> main()</a:t>
            </a:r>
          </a:p>
          <a:p>
            <a:r>
              <a:rPr lang="en-US" sz="1400" dirty="0"/>
              <a:t>{</a:t>
            </a:r>
          </a:p>
          <a:p>
            <a:r>
              <a:rPr lang="en-US" sz="1400" dirty="0"/>
              <a:t>    </a:t>
            </a:r>
            <a:r>
              <a:rPr lang="en-US" sz="1400" dirty="0" err="1"/>
              <a:t>int</a:t>
            </a:r>
            <a:r>
              <a:rPr lang="en-US" sz="1400" dirty="0"/>
              <a:t> x=5;</a:t>
            </a:r>
          </a:p>
          <a:p>
            <a:r>
              <a:rPr lang="en-US" sz="1400" dirty="0"/>
              <a:t>    </a:t>
            </a:r>
            <a:r>
              <a:rPr lang="en-US" sz="1400" dirty="0" err="1"/>
              <a:t>cout</a:t>
            </a:r>
            <a:r>
              <a:rPr lang="en-US" sz="1400" dirty="0"/>
              <a:t> &lt;&lt; x;</a:t>
            </a:r>
          </a:p>
          <a:p>
            <a:r>
              <a:rPr lang="en-US" sz="1400" dirty="0"/>
              <a:t>    return 0;</a:t>
            </a:r>
          </a:p>
          <a:p>
            <a:r>
              <a:rPr lang="en-US" sz="1400" dirty="0"/>
              <a:t>}</a:t>
            </a:r>
          </a:p>
        </p:txBody>
      </p:sp>
      <p:sp>
        <p:nvSpPr>
          <p:cNvPr id="6" name="Rectangle 5"/>
          <p:cNvSpPr/>
          <p:nvPr/>
        </p:nvSpPr>
        <p:spPr>
          <a:xfrm>
            <a:off x="520761" y="5375279"/>
            <a:ext cx="8423753" cy="923330"/>
          </a:xfrm>
          <a:prstGeom prst="rect">
            <a:avLst/>
          </a:prstGeom>
        </p:spPr>
        <p:txBody>
          <a:bodyPr wrap="square">
            <a:spAutoFit/>
          </a:bodyPr>
          <a:lstStyle/>
          <a:p>
            <a:r>
              <a:rPr lang="en-US" b="1" dirty="0">
                <a:solidFill>
                  <a:srgbClr val="273239"/>
                </a:solidFill>
                <a:latin typeface="urw-din"/>
              </a:rPr>
              <a:t>Time Complexity: </a:t>
            </a:r>
            <a:r>
              <a:rPr lang="en-US" dirty="0">
                <a:solidFill>
                  <a:srgbClr val="273239"/>
                </a:solidFill>
                <a:latin typeface="urw-din"/>
              </a:rPr>
              <a:t>In the above code is printed only once on the screen. </a:t>
            </a:r>
            <a:br>
              <a:rPr lang="en-US" dirty="0"/>
            </a:br>
            <a:r>
              <a:rPr lang="en-US" dirty="0">
                <a:solidFill>
                  <a:srgbClr val="273239"/>
                </a:solidFill>
                <a:latin typeface="urw-din"/>
              </a:rPr>
              <a:t>So, the time complexity is </a:t>
            </a:r>
            <a:r>
              <a:rPr lang="en-US" b="1" dirty="0">
                <a:solidFill>
                  <a:srgbClr val="273239"/>
                </a:solidFill>
                <a:latin typeface="urw-din"/>
              </a:rPr>
              <a:t>constant “1”</a:t>
            </a:r>
          </a:p>
          <a:p>
            <a:r>
              <a:rPr lang="en-US" b="1" dirty="0">
                <a:solidFill>
                  <a:srgbClr val="273239"/>
                </a:solidFill>
                <a:latin typeface="urw-din"/>
              </a:rPr>
              <a:t>Time Complexity = 1</a:t>
            </a:r>
          </a:p>
        </p:txBody>
      </p:sp>
    </p:spTree>
    <p:extLst>
      <p:ext uri="{BB962C8B-B14F-4D97-AF65-F5344CB8AC3E}">
        <p14:creationId xmlns:p14="http://schemas.microsoft.com/office/powerpoint/2010/main" val="1503764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61535"/>
            <a:ext cx="8452022" cy="5338119"/>
          </a:xfrm>
        </p:spPr>
        <p:txBody>
          <a:bodyPr/>
          <a:lstStyle/>
          <a:p>
            <a:r>
              <a:rPr lang="en-US" dirty="0"/>
              <a:t>The most common metric for calculating time complexity is </a:t>
            </a:r>
            <a:r>
              <a:rPr lang="en-US" b="1" dirty="0">
                <a:solidFill>
                  <a:srgbClr val="FF0000"/>
                </a:solidFill>
              </a:rPr>
              <a:t>Big O notation</a:t>
            </a:r>
            <a:r>
              <a:rPr lang="en-US" dirty="0"/>
              <a:t>. This removes all constant factors so that the running time can be estimated in relation to a value</a:t>
            </a:r>
            <a:r>
              <a:rPr lang="en-US" b="1" dirty="0"/>
              <a:t>.</a:t>
            </a:r>
          </a:p>
          <a:p>
            <a:r>
              <a:rPr lang="en-US" b="1" dirty="0"/>
              <a:t>Big Oh</a:t>
            </a:r>
            <a:r>
              <a:rPr lang="en-US" dirty="0"/>
              <a:t> denotes "</a:t>
            </a:r>
            <a:r>
              <a:rPr lang="en-US" i="1" dirty="0"/>
              <a:t>fewer than or the same as</a:t>
            </a:r>
            <a:r>
              <a:rPr lang="en-US" dirty="0"/>
              <a:t>" &lt;expression&gt; iterations.</a:t>
            </a:r>
          </a:p>
          <a:p>
            <a:endParaRPr lang="en-US" dirty="0"/>
          </a:p>
          <a:p>
            <a:r>
              <a:rPr lang="en-US" dirty="0"/>
              <a:t>Note: in previous example, the time complexity is O(1)</a:t>
            </a:r>
          </a:p>
          <a:p>
            <a:endParaRPr lang="en-US" dirty="0"/>
          </a:p>
        </p:txBody>
      </p:sp>
      <p:sp>
        <p:nvSpPr>
          <p:cNvPr id="3" name="Title 2"/>
          <p:cNvSpPr>
            <a:spLocks noGrp="1"/>
          </p:cNvSpPr>
          <p:nvPr>
            <p:ph type="title"/>
          </p:nvPr>
        </p:nvSpPr>
        <p:spPr/>
        <p:txBody>
          <a:bodyPr/>
          <a:lstStyle/>
          <a:p>
            <a:r>
              <a:rPr lang="en-US" dirty="0"/>
              <a:t>Complexity Notation</a:t>
            </a:r>
          </a:p>
        </p:txBody>
      </p:sp>
    </p:spTree>
    <p:extLst>
      <p:ext uri="{BB962C8B-B14F-4D97-AF65-F5344CB8AC3E}">
        <p14:creationId xmlns:p14="http://schemas.microsoft.com/office/powerpoint/2010/main" val="917018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Example 2:</a:t>
            </a:r>
          </a:p>
          <a:p>
            <a:endParaRPr lang="en-US" b="1" dirty="0"/>
          </a:p>
          <a:p>
            <a:endParaRPr lang="en-US" b="1" dirty="0"/>
          </a:p>
          <a:p>
            <a:endParaRPr lang="en-US" b="1" dirty="0"/>
          </a:p>
          <a:p>
            <a:r>
              <a:rPr lang="en-US" b="1" dirty="0"/>
              <a:t>Time Complexity: </a:t>
            </a:r>
            <a:r>
              <a:rPr lang="en-US" dirty="0"/>
              <a:t>In the above code “Hello World !!!” is printed only </a:t>
            </a:r>
            <a:r>
              <a:rPr lang="en-US" b="1" dirty="0"/>
              <a:t>n times</a:t>
            </a:r>
            <a:r>
              <a:rPr lang="en-US" dirty="0"/>
              <a:t> on the screen, as the value of n can change. </a:t>
            </a:r>
            <a:br>
              <a:rPr lang="en-US" dirty="0"/>
            </a:br>
            <a:r>
              <a:rPr lang="en-US" dirty="0"/>
              <a:t>So, the time complexity is </a:t>
            </a:r>
            <a:r>
              <a:rPr lang="en-US" b="1" dirty="0"/>
              <a:t>linear: O(n)</a:t>
            </a:r>
            <a:r>
              <a:rPr lang="en-US" dirty="0"/>
              <a:t> </a:t>
            </a:r>
            <a:br>
              <a:rPr lang="en-US" dirty="0"/>
            </a:br>
            <a:endParaRPr lang="en-US" dirty="0"/>
          </a:p>
          <a:p>
            <a:endParaRPr lang="en-US" b="1" dirty="0"/>
          </a:p>
          <a:p>
            <a:endParaRPr lang="en-US" b="1" dirty="0"/>
          </a:p>
          <a:p>
            <a:endParaRPr lang="en-US" b="1" dirty="0"/>
          </a:p>
          <a:p>
            <a:endParaRPr lang="en-US" dirty="0"/>
          </a:p>
        </p:txBody>
      </p:sp>
      <p:sp>
        <p:nvSpPr>
          <p:cNvPr id="3" name="Title 2"/>
          <p:cNvSpPr>
            <a:spLocks noGrp="1"/>
          </p:cNvSpPr>
          <p:nvPr>
            <p:ph type="title"/>
          </p:nvPr>
        </p:nvSpPr>
        <p:spPr/>
        <p:txBody>
          <a:bodyPr/>
          <a:lstStyle/>
          <a:p>
            <a:r>
              <a:rPr lang="en-US" b="0" dirty="0"/>
              <a:t>Calculating the Complexity</a:t>
            </a:r>
            <a:endParaRPr lang="en-US" dirty="0"/>
          </a:p>
        </p:txBody>
      </p:sp>
      <p:sp>
        <p:nvSpPr>
          <p:cNvPr id="4" name="Rectangle 3"/>
          <p:cNvSpPr/>
          <p:nvPr/>
        </p:nvSpPr>
        <p:spPr>
          <a:xfrm>
            <a:off x="770350" y="1722980"/>
            <a:ext cx="5680553" cy="923330"/>
          </a:xfrm>
          <a:prstGeom prst="rect">
            <a:avLst/>
          </a:prstGeom>
          <a:ln>
            <a:solidFill>
              <a:schemeClr val="tx1"/>
            </a:solidFill>
          </a:ln>
        </p:spPr>
        <p:txBody>
          <a:bodyPr wrap="square">
            <a:spAutoFit/>
          </a:bodyPr>
          <a:lstStyle/>
          <a:p>
            <a:r>
              <a:rPr lang="en-US" dirty="0"/>
              <a:t>for (</a:t>
            </a:r>
            <a:r>
              <a:rPr lang="en-US" dirty="0" err="1"/>
              <a:t>int</a:t>
            </a:r>
            <a:r>
              <a:rPr lang="en-US" dirty="0"/>
              <a:t> </a:t>
            </a:r>
            <a:r>
              <a:rPr lang="en-US" dirty="0" err="1"/>
              <a:t>i</a:t>
            </a:r>
            <a:r>
              <a:rPr lang="en-US" dirty="0"/>
              <a:t> = 1; </a:t>
            </a:r>
            <a:r>
              <a:rPr lang="en-US" dirty="0" err="1"/>
              <a:t>i</a:t>
            </a:r>
            <a:r>
              <a:rPr lang="en-US" dirty="0"/>
              <a:t> &lt;= n; </a:t>
            </a:r>
            <a:r>
              <a:rPr lang="en-US" dirty="0" err="1"/>
              <a:t>i</a:t>
            </a:r>
            <a:r>
              <a:rPr lang="en-US" dirty="0"/>
              <a:t>++) </a:t>
            </a:r>
          </a:p>
          <a:p>
            <a:r>
              <a:rPr lang="en-US" dirty="0"/>
              <a:t>         </a:t>
            </a:r>
            <a:r>
              <a:rPr lang="en-US" dirty="0" err="1"/>
              <a:t>cout</a:t>
            </a:r>
            <a:r>
              <a:rPr lang="en-US" dirty="0"/>
              <a:t> &lt;&lt; "Hello World !!!\n";</a:t>
            </a:r>
          </a:p>
          <a:p>
            <a:r>
              <a:rPr lang="en-US" dirty="0"/>
              <a:t>   </a:t>
            </a:r>
          </a:p>
        </p:txBody>
      </p:sp>
    </p:spTree>
    <p:extLst>
      <p:ext uri="{BB962C8B-B14F-4D97-AF65-F5344CB8AC3E}">
        <p14:creationId xmlns:p14="http://schemas.microsoft.com/office/powerpoint/2010/main" val="222136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Introduction</a:t>
            </a:r>
          </a:p>
          <a:p>
            <a:r>
              <a:rPr lang="en-US" altLang="en-US" dirty="0"/>
              <a:t>Array</a:t>
            </a:r>
          </a:p>
          <a:p>
            <a:r>
              <a:rPr lang="en-US" altLang="en-US" dirty="0"/>
              <a:t>Record</a:t>
            </a:r>
          </a:p>
          <a:p>
            <a:r>
              <a:rPr lang="en-US" altLang="en-US" dirty="0"/>
              <a:t>List</a:t>
            </a:r>
          </a:p>
          <a:p>
            <a:r>
              <a:rPr lang="en-US" altLang="en-US" dirty="0"/>
              <a:t>Stack</a:t>
            </a:r>
          </a:p>
          <a:p>
            <a:r>
              <a:rPr lang="en-US" altLang="en-US" dirty="0"/>
              <a:t>Queues</a:t>
            </a:r>
          </a:p>
          <a:p>
            <a:r>
              <a:rPr lang="en-US" altLang="en-US" dirty="0"/>
              <a:t>Graph</a:t>
            </a:r>
          </a:p>
          <a:p>
            <a:r>
              <a:rPr lang="en-US" altLang="en-US" dirty="0"/>
              <a:t>Trees</a:t>
            </a:r>
          </a:p>
          <a:p>
            <a:endParaRPr lang="en-US" dirty="0"/>
          </a:p>
        </p:txBody>
      </p:sp>
      <p:sp>
        <p:nvSpPr>
          <p:cNvPr id="3" name="Title 2"/>
          <p:cNvSpPr>
            <a:spLocks noGrp="1"/>
          </p:cNvSpPr>
          <p:nvPr>
            <p:ph type="title"/>
          </p:nvPr>
        </p:nvSpPr>
        <p:spPr/>
        <p:txBody>
          <a:bodyPr/>
          <a:lstStyle/>
          <a:p>
            <a:r>
              <a:rPr lang="en-US" altLang="en-US" dirty="0"/>
              <a:t>Course Outline</a:t>
            </a:r>
            <a:endParaRPr lang="en-US" dirty="0"/>
          </a:p>
        </p:txBody>
      </p:sp>
    </p:spTree>
    <p:extLst>
      <p:ext uri="{BB962C8B-B14F-4D97-AF65-F5344CB8AC3E}">
        <p14:creationId xmlns:p14="http://schemas.microsoft.com/office/powerpoint/2010/main" val="2012640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5"/>
            <a:ext cx="8353168" cy="5176635"/>
          </a:xfrm>
        </p:spPr>
        <p:txBody>
          <a:bodyPr/>
          <a:lstStyle/>
          <a:p>
            <a:r>
              <a:rPr lang="fr-FR" b="1" dirty="0"/>
              <a:t>Example 3:</a:t>
            </a:r>
          </a:p>
          <a:p>
            <a:endParaRPr lang="fr-FR" b="1" dirty="0"/>
          </a:p>
          <a:p>
            <a:endParaRPr lang="fr-FR" b="1" dirty="0"/>
          </a:p>
          <a:p>
            <a:endParaRPr lang="fr-FR" b="1" dirty="0"/>
          </a:p>
          <a:p>
            <a:endParaRPr lang="fr-FR" b="1" dirty="0"/>
          </a:p>
          <a:p>
            <a:endParaRPr lang="fr-FR" b="1" dirty="0"/>
          </a:p>
          <a:p>
            <a:r>
              <a:rPr lang="en-US" b="1" dirty="0"/>
              <a:t>Time Complexity:  O(n*n) = O(N</a:t>
            </a:r>
            <a:r>
              <a:rPr lang="en-US" b="1" baseline="30000" dirty="0"/>
              <a:t>2</a:t>
            </a:r>
            <a:r>
              <a:rPr lang="en-US" b="1" dirty="0"/>
              <a:t>)</a:t>
            </a:r>
            <a:endParaRPr lang="en-US" dirty="0"/>
          </a:p>
          <a:p>
            <a:endParaRPr lang="en-US" b="1" dirty="0"/>
          </a:p>
          <a:p>
            <a:endParaRPr lang="fr-FR" b="1" dirty="0"/>
          </a:p>
          <a:p>
            <a:endParaRPr lang="fr-FR" b="1" dirty="0"/>
          </a:p>
          <a:p>
            <a:endParaRPr lang="fr-FR" b="1" dirty="0"/>
          </a:p>
          <a:p>
            <a:endParaRPr lang="fr-FR" b="1" dirty="0"/>
          </a:p>
          <a:p>
            <a:endParaRPr lang="fr-FR" b="1" dirty="0"/>
          </a:p>
          <a:p>
            <a:endParaRPr lang="fr-FR" b="1" dirty="0"/>
          </a:p>
          <a:p>
            <a:endParaRPr lang="fr-FR" dirty="0"/>
          </a:p>
        </p:txBody>
      </p:sp>
      <p:sp>
        <p:nvSpPr>
          <p:cNvPr id="3" name="Title 2"/>
          <p:cNvSpPr>
            <a:spLocks noGrp="1"/>
          </p:cNvSpPr>
          <p:nvPr>
            <p:ph type="title"/>
          </p:nvPr>
        </p:nvSpPr>
        <p:spPr/>
        <p:txBody>
          <a:bodyPr/>
          <a:lstStyle/>
          <a:p>
            <a:r>
              <a:rPr lang="en-US" b="0" dirty="0"/>
              <a:t>Calculating the Complexity</a:t>
            </a:r>
            <a:endParaRPr lang="en-US" dirty="0"/>
          </a:p>
        </p:txBody>
      </p:sp>
      <p:sp>
        <p:nvSpPr>
          <p:cNvPr id="5" name="Rectangle 4"/>
          <p:cNvSpPr/>
          <p:nvPr/>
        </p:nvSpPr>
        <p:spPr>
          <a:xfrm>
            <a:off x="1346548" y="1799269"/>
            <a:ext cx="4572000" cy="2031325"/>
          </a:xfrm>
          <a:prstGeom prst="rect">
            <a:avLst/>
          </a:prstGeom>
          <a:ln>
            <a:solidFill>
              <a:schemeClr val="tx1"/>
            </a:solidFill>
          </a:ln>
        </p:spPr>
        <p:txBody>
          <a:bodyPr>
            <a:spAutoFit/>
          </a:bodyPr>
          <a:lstStyle/>
          <a:p>
            <a:r>
              <a:rPr lang="en-US" dirty="0"/>
              <a:t>for(</a:t>
            </a:r>
            <a:r>
              <a:rPr lang="en-US" dirty="0" err="1"/>
              <a:t>i</a:t>
            </a:r>
            <a:r>
              <a:rPr lang="en-US" dirty="0"/>
              <a:t>=0; </a:t>
            </a:r>
            <a:r>
              <a:rPr lang="en-US" dirty="0" err="1"/>
              <a:t>i</a:t>
            </a:r>
            <a:r>
              <a:rPr lang="en-US" dirty="0"/>
              <a:t> &lt; N; </a:t>
            </a:r>
            <a:r>
              <a:rPr lang="en-US" dirty="0" err="1"/>
              <a:t>i</a:t>
            </a:r>
            <a:r>
              <a:rPr lang="en-US" dirty="0"/>
              <a:t>++) </a:t>
            </a:r>
          </a:p>
          <a:p>
            <a:r>
              <a:rPr lang="en-US" dirty="0"/>
              <a:t>{</a:t>
            </a:r>
          </a:p>
          <a:p>
            <a:r>
              <a:rPr lang="en-US" dirty="0"/>
              <a:t>    for(j=0; j &lt; </a:t>
            </a:r>
            <a:r>
              <a:rPr lang="en-US" dirty="0" err="1"/>
              <a:t>N;j</a:t>
            </a:r>
            <a:r>
              <a:rPr lang="en-US" dirty="0"/>
              <a:t>++)</a:t>
            </a:r>
          </a:p>
          <a:p>
            <a:r>
              <a:rPr lang="en-US" dirty="0"/>
              <a:t>    { </a:t>
            </a:r>
          </a:p>
          <a:p>
            <a:r>
              <a:rPr lang="en-US" dirty="0"/>
              <a:t>    </a:t>
            </a:r>
            <a:r>
              <a:rPr lang="en-US" dirty="0" err="1"/>
              <a:t>cout</a:t>
            </a:r>
            <a:r>
              <a:rPr lang="en-US" dirty="0"/>
              <a:t> &lt;&lt; "Hello World !!!\n";</a:t>
            </a:r>
          </a:p>
          <a:p>
            <a:r>
              <a:rPr lang="en-US" dirty="0"/>
              <a:t>    }</a:t>
            </a:r>
          </a:p>
          <a:p>
            <a:r>
              <a:rPr lang="en-US" dirty="0"/>
              <a:t>}</a:t>
            </a:r>
          </a:p>
        </p:txBody>
      </p:sp>
    </p:spTree>
    <p:extLst>
      <p:ext uri="{BB962C8B-B14F-4D97-AF65-F5344CB8AC3E}">
        <p14:creationId xmlns:p14="http://schemas.microsoft.com/office/powerpoint/2010/main" val="1056063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buFont typeface="Wingdings" panose="05000000000000000000" pitchFamily="2" charset="2"/>
              <a:buChar char="q"/>
            </a:pPr>
            <a:r>
              <a:rPr lang="en-MY" altLang="en-US" dirty="0"/>
              <a:t>An array is a very common type of data structure where in all elements must be of the same data type.</a:t>
            </a:r>
          </a:p>
          <a:p>
            <a:pPr eaLnBrk="1" hangingPunct="1">
              <a:buFont typeface="Wingdings" panose="05000000000000000000" pitchFamily="2" charset="2"/>
              <a:buChar char="q"/>
            </a:pPr>
            <a:r>
              <a:rPr lang="en-MY" altLang="en-US" dirty="0"/>
              <a:t>Once defined , the size of an array is fixed number of objects and cannot increase to accommodate more elements.</a:t>
            </a:r>
          </a:p>
          <a:p>
            <a:pPr eaLnBrk="1" hangingPunct="1">
              <a:buFont typeface="Wingdings" panose="05000000000000000000" pitchFamily="2" charset="2"/>
              <a:buChar char="q"/>
            </a:pPr>
            <a:r>
              <a:rPr lang="en-MY" altLang="en-US" dirty="0"/>
              <a:t>Deletion and insertion operation are not performed on array.</a:t>
            </a:r>
          </a:p>
          <a:p>
            <a:pPr eaLnBrk="1" hangingPunct="1">
              <a:buFont typeface="Wingdings" panose="05000000000000000000" pitchFamily="2" charset="2"/>
              <a:buChar char="q"/>
            </a:pPr>
            <a:r>
              <a:rPr lang="en-MY" altLang="en-US" dirty="0"/>
              <a:t>Elements can be accessed or elements can be modified.</a:t>
            </a:r>
          </a:p>
          <a:p>
            <a:pPr eaLnBrk="1" hangingPunct="1">
              <a:buFont typeface="Wingdings" panose="05000000000000000000" pitchFamily="2" charset="2"/>
              <a:buChar char="q"/>
            </a:pPr>
            <a:r>
              <a:rPr lang="en-MY" altLang="en-US" dirty="0"/>
              <a:t>The first element of an array starts with </a:t>
            </a:r>
            <a:r>
              <a:rPr lang="en-MY" altLang="en-US" sz="2000" dirty="0"/>
              <a:t>zero.</a:t>
            </a:r>
          </a:p>
          <a:p>
            <a:endParaRPr lang="en-US" dirty="0"/>
          </a:p>
        </p:txBody>
      </p:sp>
      <p:sp>
        <p:nvSpPr>
          <p:cNvPr id="3" name="Title 2"/>
          <p:cNvSpPr>
            <a:spLocks noGrp="1"/>
          </p:cNvSpPr>
          <p:nvPr>
            <p:ph type="title"/>
          </p:nvPr>
        </p:nvSpPr>
        <p:spPr/>
        <p:txBody>
          <a:bodyPr/>
          <a:lstStyle/>
          <a:p>
            <a:r>
              <a:rPr lang="en-GB" altLang="en-US" dirty="0"/>
              <a:t>ARRAYS</a:t>
            </a:r>
            <a:endParaRPr lang="en-US" dirty="0"/>
          </a:p>
        </p:txBody>
      </p:sp>
    </p:spTree>
    <p:extLst>
      <p:ext uri="{BB962C8B-B14F-4D97-AF65-F5344CB8AC3E}">
        <p14:creationId xmlns:p14="http://schemas.microsoft.com/office/powerpoint/2010/main" val="2286156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array is a </a:t>
            </a:r>
            <a:r>
              <a:rPr lang="en-US" u="sng" dirty="0">
                <a:solidFill>
                  <a:srgbClr val="FF0000"/>
                </a:solidFill>
              </a:rPr>
              <a:t>finite</a:t>
            </a:r>
            <a:r>
              <a:rPr lang="en-US" dirty="0"/>
              <a:t> </a:t>
            </a:r>
            <a:r>
              <a:rPr lang="en-US" u="sng" dirty="0">
                <a:solidFill>
                  <a:srgbClr val="FF0000"/>
                </a:solidFill>
              </a:rPr>
              <a:t>ordered collection </a:t>
            </a:r>
            <a:r>
              <a:rPr lang="en-US" dirty="0"/>
              <a:t>of </a:t>
            </a:r>
            <a:r>
              <a:rPr lang="en-US" u="sng" dirty="0">
                <a:solidFill>
                  <a:srgbClr val="FF0000"/>
                </a:solidFill>
              </a:rPr>
              <a:t>homogeneous</a:t>
            </a:r>
            <a:r>
              <a:rPr lang="en-US" dirty="0"/>
              <a:t> data elements that provides direct access to any of its elements.</a:t>
            </a:r>
          </a:p>
          <a:p>
            <a:pPr lvl="1"/>
            <a:r>
              <a:rPr lang="en-US" sz="2200" b="1" dirty="0">
                <a:solidFill>
                  <a:srgbClr val="FF0000"/>
                </a:solidFill>
              </a:rPr>
              <a:t>Finite</a:t>
            </a:r>
            <a:r>
              <a:rPr lang="en-US" sz="2200" dirty="0"/>
              <a:t> - The number of elements in an array is finite or limited.</a:t>
            </a:r>
          </a:p>
          <a:p>
            <a:pPr lvl="1"/>
            <a:r>
              <a:rPr lang="en-US" sz="2200" b="1" dirty="0">
                <a:solidFill>
                  <a:srgbClr val="FF0000"/>
                </a:solidFill>
              </a:rPr>
              <a:t>Ordered collection - </a:t>
            </a:r>
            <a:r>
              <a:rPr lang="en-US" sz="2200" dirty="0"/>
              <a:t>The arrangement of all the elements in an array is very specific, that is, every element has a particular ranking in the array.</a:t>
            </a:r>
          </a:p>
          <a:p>
            <a:pPr lvl="1"/>
            <a:r>
              <a:rPr lang="en-US" sz="2200" b="1" dirty="0">
                <a:solidFill>
                  <a:srgbClr val="FF0000"/>
                </a:solidFill>
              </a:rPr>
              <a:t>Homogeneous</a:t>
            </a:r>
            <a:r>
              <a:rPr lang="en-US" sz="2200" dirty="0"/>
              <a:t> - All the elements of an array should be of the same data type.</a:t>
            </a:r>
          </a:p>
        </p:txBody>
      </p:sp>
      <p:sp>
        <p:nvSpPr>
          <p:cNvPr id="3" name="Title 2"/>
          <p:cNvSpPr>
            <a:spLocks noGrp="1"/>
          </p:cNvSpPr>
          <p:nvPr>
            <p:ph type="title"/>
          </p:nvPr>
        </p:nvSpPr>
        <p:spPr/>
        <p:txBody>
          <a:bodyPr/>
          <a:lstStyle/>
          <a:p>
            <a:r>
              <a:rPr lang="en-GB" altLang="en-US" dirty="0"/>
              <a:t>ARRAYS</a:t>
            </a:r>
            <a:endParaRPr lang="en-US" dirty="0"/>
          </a:p>
        </p:txBody>
      </p:sp>
    </p:spTree>
    <p:extLst>
      <p:ext uri="{BB962C8B-B14F-4D97-AF65-F5344CB8AC3E}">
        <p14:creationId xmlns:p14="http://schemas.microsoft.com/office/powerpoint/2010/main" val="1639219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 declare an array in C++</a:t>
            </a:r>
          </a:p>
          <a:p>
            <a:r>
              <a:rPr lang="en-US" dirty="0"/>
              <a:t>The programmer specifies the type of the elements and the number of elements required by an array as follows:</a:t>
            </a:r>
          </a:p>
          <a:p>
            <a:pPr marL="1885950" lvl="5" indent="0">
              <a:buNone/>
            </a:pPr>
            <a:r>
              <a:rPr lang="en-US" sz="2000" dirty="0"/>
              <a:t>type </a:t>
            </a:r>
            <a:r>
              <a:rPr lang="en-US" sz="2000" dirty="0" err="1"/>
              <a:t>arrayName</a:t>
            </a:r>
            <a:r>
              <a:rPr lang="en-US" sz="2000" dirty="0"/>
              <a:t> [ </a:t>
            </a:r>
            <a:r>
              <a:rPr lang="en-US" sz="2000" dirty="0" err="1"/>
              <a:t>arraySize</a:t>
            </a:r>
            <a:r>
              <a:rPr lang="en-US" sz="2000" dirty="0"/>
              <a:t> ];</a:t>
            </a:r>
          </a:p>
          <a:p>
            <a:r>
              <a:rPr lang="en-US" dirty="0"/>
              <a:t>Example: </a:t>
            </a:r>
          </a:p>
          <a:p>
            <a:pPr marL="457200" lvl="1" indent="0" eaLnBrk="1" hangingPunct="1">
              <a:spcBef>
                <a:spcPct val="0"/>
              </a:spcBef>
              <a:buClrTx/>
              <a:buSzTx/>
              <a:buNone/>
            </a:pPr>
            <a:r>
              <a:rPr lang="en-US" sz="2000" b="1" kern="1200" dirty="0" err="1">
                <a:latin typeface="Courier New" panose="02070309020205020404" pitchFamily="49" charset="0"/>
                <a:ea typeface="新細明體" panose="02020500000000000000" pitchFamily="18" charset="-120"/>
                <a:cs typeface="+mn-cs"/>
              </a:rPr>
              <a:t>int</a:t>
            </a:r>
            <a:r>
              <a:rPr lang="en-US" sz="2000" b="1" kern="1200" dirty="0">
                <a:latin typeface="Courier New" panose="02070309020205020404" pitchFamily="49" charset="0"/>
                <a:ea typeface="新細明體" panose="02020500000000000000" pitchFamily="18" charset="-120"/>
                <a:cs typeface="+mn-cs"/>
              </a:rPr>
              <a:t> </a:t>
            </a:r>
            <a:r>
              <a:rPr lang="en-US" sz="2000" b="1" kern="1200" dirty="0" err="1">
                <a:latin typeface="Courier New" panose="02070309020205020404" pitchFamily="49" charset="0"/>
                <a:ea typeface="新細明體" panose="02020500000000000000" pitchFamily="18" charset="-120"/>
                <a:cs typeface="+mn-cs"/>
              </a:rPr>
              <a:t>Array_A</a:t>
            </a:r>
            <a:r>
              <a:rPr lang="en-US" sz="2000" b="1" kern="1200" dirty="0">
                <a:latin typeface="Courier New" panose="02070309020205020404" pitchFamily="49" charset="0"/>
                <a:ea typeface="新細明體" panose="02020500000000000000" pitchFamily="18" charset="-120"/>
                <a:cs typeface="+mn-cs"/>
              </a:rPr>
              <a:t>[20];</a:t>
            </a:r>
          </a:p>
          <a:p>
            <a:pPr lvl="2"/>
            <a:r>
              <a:rPr lang="en-US" sz="1800" dirty="0"/>
              <a:t>This statement will allocate a memory space to store 20 integer elements, and the name assigned to the array is </a:t>
            </a:r>
            <a:r>
              <a:rPr lang="en-US" sz="1800" dirty="0" err="1"/>
              <a:t>Array_A</a:t>
            </a:r>
            <a:r>
              <a:rPr lang="en-US" sz="1800" dirty="0"/>
              <a:t>.</a:t>
            </a:r>
          </a:p>
          <a:p>
            <a:pPr marL="457200" lvl="1" indent="0" eaLnBrk="1" hangingPunct="1">
              <a:spcBef>
                <a:spcPct val="0"/>
              </a:spcBef>
              <a:buClrTx/>
              <a:buSzTx/>
              <a:buNone/>
            </a:pPr>
            <a:endParaRPr lang="en-US" sz="2000" b="1" kern="1200" dirty="0">
              <a:latin typeface="Courier New" panose="02070309020205020404" pitchFamily="49" charset="0"/>
              <a:ea typeface="新細明體" panose="02020500000000000000" pitchFamily="18" charset="-120"/>
              <a:cs typeface="+mn-cs"/>
            </a:endParaRPr>
          </a:p>
          <a:p>
            <a:pPr marL="457200" lvl="1" indent="0" eaLnBrk="1" hangingPunct="1">
              <a:spcBef>
                <a:spcPct val="0"/>
              </a:spcBef>
              <a:buClrTx/>
              <a:buSzTx/>
              <a:buNone/>
            </a:pPr>
            <a:r>
              <a:rPr lang="en-US" sz="2000" b="1" kern="1200" dirty="0">
                <a:latin typeface="Courier New" panose="02070309020205020404" pitchFamily="49" charset="0"/>
                <a:ea typeface="新細明體" panose="02020500000000000000" pitchFamily="18" charset="-120"/>
                <a:cs typeface="+mn-cs"/>
              </a:rPr>
              <a:t>char Name[30];</a:t>
            </a:r>
          </a:p>
          <a:p>
            <a:pPr lvl="2"/>
            <a:r>
              <a:rPr lang="en-US" sz="1800" dirty="0"/>
              <a:t>Similarly, this statement will create an array Name that can store 30 character data type elements in it.</a:t>
            </a:r>
          </a:p>
          <a:p>
            <a:endParaRPr lang="en-US" dirty="0"/>
          </a:p>
          <a:p>
            <a:endParaRPr lang="en-US" dirty="0"/>
          </a:p>
        </p:txBody>
      </p:sp>
      <p:sp>
        <p:nvSpPr>
          <p:cNvPr id="3" name="Title 2"/>
          <p:cNvSpPr>
            <a:spLocks noGrp="1"/>
          </p:cNvSpPr>
          <p:nvPr>
            <p:ph type="title"/>
          </p:nvPr>
        </p:nvSpPr>
        <p:spPr/>
        <p:txBody>
          <a:bodyPr/>
          <a:lstStyle/>
          <a:p>
            <a:r>
              <a:rPr lang="en-US" dirty="0"/>
              <a:t>Declaring Arrays</a:t>
            </a:r>
          </a:p>
        </p:txBody>
      </p:sp>
    </p:spTree>
    <p:extLst>
      <p:ext uri="{BB962C8B-B14F-4D97-AF65-F5344CB8AC3E}">
        <p14:creationId xmlns:p14="http://schemas.microsoft.com/office/powerpoint/2010/main" val="3993109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5"/>
            <a:ext cx="7899014" cy="5338119"/>
          </a:xfrm>
        </p:spPr>
        <p:txBody>
          <a:bodyPr/>
          <a:lstStyle/>
          <a:p>
            <a:pPr marL="0" indent="0" algn="just">
              <a:buNone/>
            </a:pPr>
            <a:r>
              <a:rPr lang="en-US" sz="2000" dirty="0"/>
              <a:t>The common terms associated with arrays are as follows:</a:t>
            </a:r>
          </a:p>
          <a:p>
            <a:pPr algn="just"/>
            <a:r>
              <a:rPr lang="en-US" sz="2000" b="1" u="sng" dirty="0">
                <a:solidFill>
                  <a:srgbClr val="FF0000"/>
                </a:solidFill>
              </a:rPr>
              <a:t>Size of array</a:t>
            </a:r>
            <a:r>
              <a:rPr lang="en-US" sz="2000" b="1" dirty="0"/>
              <a:t> - </a:t>
            </a:r>
            <a:r>
              <a:rPr lang="en-US" sz="2000" dirty="0"/>
              <a:t>The maximum number of elements that would be stored in an array is the size of that array. It is also the length of that array. </a:t>
            </a:r>
          </a:p>
          <a:p>
            <a:pPr algn="just"/>
            <a:endParaRPr lang="en-US" sz="2000" b="1" u="sng" dirty="0">
              <a:solidFill>
                <a:srgbClr val="FF0000"/>
              </a:solidFill>
            </a:endParaRPr>
          </a:p>
          <a:p>
            <a:pPr algn="just"/>
            <a:r>
              <a:rPr lang="en-US" sz="2000" b="1" u="sng" dirty="0">
                <a:solidFill>
                  <a:srgbClr val="FF0000"/>
                </a:solidFill>
              </a:rPr>
              <a:t>Base</a:t>
            </a:r>
            <a:r>
              <a:rPr lang="en-US" sz="2000" dirty="0"/>
              <a:t> - The base address of an array is the memory location where the first element of an array is stored. It is decided at the time of execution of a program. The value of this base address varies at every program execution as it is decided at the run-time. </a:t>
            </a:r>
          </a:p>
          <a:p>
            <a:pPr lvl="1" algn="just"/>
            <a:r>
              <a:rPr lang="en-US" sz="2000" dirty="0"/>
              <a:t>It cannot be decided or defined even by a programmer.</a:t>
            </a:r>
          </a:p>
          <a:p>
            <a:pPr algn="just"/>
            <a:endParaRPr lang="en-US" sz="2000" dirty="0"/>
          </a:p>
          <a:p>
            <a:pPr algn="just"/>
            <a:r>
              <a:rPr lang="en-US" sz="2000" b="1" dirty="0">
                <a:solidFill>
                  <a:srgbClr val="FF0000"/>
                </a:solidFill>
              </a:rPr>
              <a:t>Data type </a:t>
            </a:r>
            <a:r>
              <a:rPr lang="en-US" sz="2000" dirty="0"/>
              <a:t>of an array The data type of an array indicates the data type of elements stored in that array. </a:t>
            </a:r>
          </a:p>
        </p:txBody>
      </p:sp>
      <p:sp>
        <p:nvSpPr>
          <p:cNvPr id="3" name="Title 2"/>
          <p:cNvSpPr>
            <a:spLocks noGrp="1"/>
          </p:cNvSpPr>
          <p:nvPr>
            <p:ph type="title"/>
          </p:nvPr>
        </p:nvSpPr>
        <p:spPr/>
        <p:txBody>
          <a:bodyPr/>
          <a:lstStyle/>
          <a:p>
            <a:r>
              <a:rPr lang="en-US" dirty="0"/>
              <a:t>Common Terms</a:t>
            </a:r>
          </a:p>
        </p:txBody>
      </p:sp>
    </p:spTree>
    <p:extLst>
      <p:ext uri="{BB962C8B-B14F-4D97-AF65-F5344CB8AC3E}">
        <p14:creationId xmlns:p14="http://schemas.microsoft.com/office/powerpoint/2010/main" val="505640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5"/>
            <a:ext cx="6107793" cy="5338119"/>
          </a:xfrm>
        </p:spPr>
        <p:txBody>
          <a:bodyPr/>
          <a:lstStyle/>
          <a:p>
            <a:r>
              <a:rPr lang="en-US" dirty="0"/>
              <a:t>The amount of storage per element depends on the data type of the array. In C++,</a:t>
            </a:r>
          </a:p>
          <a:p>
            <a:r>
              <a:rPr lang="en-US" dirty="0"/>
              <a:t>the memory requirement for different datatypes</a:t>
            </a:r>
          </a:p>
          <a:p>
            <a:r>
              <a:rPr lang="en-US" dirty="0"/>
              <a:t>Example:</a:t>
            </a:r>
          </a:p>
          <a:p>
            <a:pPr lvl="1"/>
            <a:r>
              <a:rPr lang="en-US" dirty="0"/>
              <a:t>1 byte per element for each </a:t>
            </a:r>
            <a:r>
              <a:rPr lang="en-US" u="sng" dirty="0"/>
              <a:t>character</a:t>
            </a:r>
            <a:r>
              <a:rPr lang="en-US" dirty="0"/>
              <a:t>,</a:t>
            </a:r>
          </a:p>
          <a:p>
            <a:pPr lvl="1"/>
            <a:r>
              <a:rPr lang="en-US" dirty="0"/>
              <a:t>4 bytes per element for </a:t>
            </a:r>
            <a:r>
              <a:rPr lang="en-US" u="sng" dirty="0"/>
              <a:t>integer</a:t>
            </a:r>
            <a:r>
              <a:rPr lang="en-US" dirty="0"/>
              <a:t> variable, and</a:t>
            </a:r>
          </a:p>
        </p:txBody>
      </p:sp>
      <p:sp>
        <p:nvSpPr>
          <p:cNvPr id="3" name="Title 2"/>
          <p:cNvSpPr>
            <a:spLocks noGrp="1"/>
          </p:cNvSpPr>
          <p:nvPr>
            <p:ph type="title"/>
          </p:nvPr>
        </p:nvSpPr>
        <p:spPr/>
        <p:txBody>
          <a:bodyPr/>
          <a:lstStyle/>
          <a:p>
            <a:r>
              <a:rPr lang="en-US" u="sng" dirty="0">
                <a:solidFill>
                  <a:srgbClr val="FF0000"/>
                </a:solidFill>
              </a:rPr>
              <a:t>Size of array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61989531"/>
              </p:ext>
            </p:extLst>
          </p:nvPr>
        </p:nvGraphicFramePr>
        <p:xfrm>
          <a:off x="6663847" y="1163840"/>
          <a:ext cx="2229632" cy="2570166"/>
        </p:xfrm>
        <a:graphic>
          <a:graphicData uri="http://schemas.openxmlformats.org/drawingml/2006/table">
            <a:tbl>
              <a:tblPr/>
              <a:tblGrid>
                <a:gridCol w="1256441">
                  <a:extLst>
                    <a:ext uri="{9D8B030D-6E8A-4147-A177-3AD203B41FA5}">
                      <a16:colId xmlns:a16="http://schemas.microsoft.com/office/drawing/2014/main" val="1327911383"/>
                    </a:ext>
                  </a:extLst>
                </a:gridCol>
                <a:gridCol w="973191">
                  <a:extLst>
                    <a:ext uri="{9D8B030D-6E8A-4147-A177-3AD203B41FA5}">
                      <a16:colId xmlns:a16="http://schemas.microsoft.com/office/drawing/2014/main" val="1174434277"/>
                    </a:ext>
                  </a:extLst>
                </a:gridCol>
              </a:tblGrid>
              <a:tr h="242876">
                <a:tc>
                  <a:txBody>
                    <a:bodyPr/>
                    <a:lstStyle/>
                    <a:p>
                      <a:pPr algn="ctr" fontAlgn="t"/>
                      <a:r>
                        <a:rPr lang="en-US" sz="1600" b="1" dirty="0">
                          <a:effectLst>
                            <a:outerShdw blurRad="38100" dist="38100" dir="2700000" algn="tl">
                              <a:srgbClr val="000000">
                                <a:alpha val="43137"/>
                              </a:srgbClr>
                            </a:outerShdw>
                          </a:effectLst>
                        </a:rPr>
                        <a:t>Data Type</a:t>
                      </a:r>
                    </a:p>
                  </a:txBody>
                  <a:tcPr marL="1524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CECFF"/>
                    </a:solidFill>
                  </a:tcPr>
                </a:tc>
                <a:tc>
                  <a:txBody>
                    <a:bodyPr/>
                    <a:lstStyle/>
                    <a:p>
                      <a:pPr algn="ctr" fontAlgn="t"/>
                      <a:r>
                        <a:rPr lang="en-US" sz="1600" b="1" dirty="0">
                          <a:effectLst>
                            <a:outerShdw blurRad="38100" dist="38100" dir="2700000" algn="tl">
                              <a:srgbClr val="000000">
                                <a:alpha val="43137"/>
                              </a:srgbClr>
                            </a:outerShdw>
                          </a:effectLst>
                        </a:rPr>
                        <a:t>Size</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CECFF"/>
                    </a:solidFill>
                  </a:tcPr>
                </a:tc>
                <a:extLst>
                  <a:ext uri="{0D108BD9-81ED-4DB2-BD59-A6C34878D82A}">
                    <a16:rowId xmlns:a16="http://schemas.microsoft.com/office/drawing/2014/main" val="4207689714"/>
                  </a:ext>
                </a:extLst>
              </a:tr>
              <a:tr h="365685">
                <a:tc>
                  <a:txBody>
                    <a:bodyPr/>
                    <a:lstStyle/>
                    <a:p>
                      <a:pPr algn="ctr" fontAlgn="t"/>
                      <a:r>
                        <a:rPr lang="en-US" sz="1600" b="1" dirty="0" err="1">
                          <a:effectLst/>
                        </a:rPr>
                        <a:t>int</a:t>
                      </a:r>
                      <a:endParaRPr lang="en-US" sz="1600" b="1" dirty="0">
                        <a:effectLst/>
                      </a:endParaRPr>
                    </a:p>
                  </a:txBody>
                  <a:tcPr marL="1524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ctr" fontAlgn="t"/>
                      <a:r>
                        <a:rPr lang="en-US" sz="1600" dirty="0">
                          <a:effectLst/>
                        </a:rPr>
                        <a:t>4 bytes</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470301131"/>
                  </a:ext>
                </a:extLst>
              </a:tr>
              <a:tr h="482341">
                <a:tc>
                  <a:txBody>
                    <a:bodyPr/>
                    <a:lstStyle/>
                    <a:p>
                      <a:pPr algn="ctr" fontAlgn="t"/>
                      <a:r>
                        <a:rPr lang="en-US" sz="1600" b="1" dirty="0">
                          <a:effectLst/>
                        </a:rPr>
                        <a:t>float</a:t>
                      </a:r>
                    </a:p>
                  </a:txBody>
                  <a:tcPr marL="1524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1600" dirty="0">
                          <a:effectLst/>
                        </a:rPr>
                        <a:t>4 bytes</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52726845"/>
                  </a:ext>
                </a:extLst>
              </a:tr>
              <a:tr h="502865">
                <a:tc>
                  <a:txBody>
                    <a:bodyPr/>
                    <a:lstStyle/>
                    <a:p>
                      <a:pPr algn="ctr" fontAlgn="t"/>
                      <a:r>
                        <a:rPr lang="en-US" sz="1600" b="1" dirty="0">
                          <a:effectLst/>
                        </a:rPr>
                        <a:t>double</a:t>
                      </a:r>
                    </a:p>
                  </a:txBody>
                  <a:tcPr marL="1524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ctr" fontAlgn="t"/>
                      <a:r>
                        <a:rPr lang="en-US" sz="1600" dirty="0">
                          <a:effectLst/>
                        </a:rPr>
                        <a:t>8 bytes</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063196402"/>
                  </a:ext>
                </a:extLst>
              </a:tr>
              <a:tr h="302746">
                <a:tc>
                  <a:txBody>
                    <a:bodyPr/>
                    <a:lstStyle/>
                    <a:p>
                      <a:pPr algn="ctr" fontAlgn="t"/>
                      <a:r>
                        <a:rPr lang="en-US" sz="1600" b="1" dirty="0" err="1">
                          <a:effectLst/>
                        </a:rPr>
                        <a:t>boolean</a:t>
                      </a:r>
                      <a:endParaRPr lang="en-US" sz="1600" b="1" dirty="0">
                        <a:effectLst/>
                      </a:endParaRPr>
                    </a:p>
                  </a:txBody>
                  <a:tcPr marL="1524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1600" dirty="0">
                          <a:effectLst/>
                        </a:rPr>
                        <a:t>1 byte</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0266503"/>
                  </a:ext>
                </a:extLst>
              </a:tr>
              <a:tr h="287181">
                <a:tc>
                  <a:txBody>
                    <a:bodyPr/>
                    <a:lstStyle/>
                    <a:p>
                      <a:pPr algn="ctr" fontAlgn="t"/>
                      <a:r>
                        <a:rPr lang="en-US" sz="1600" b="1" dirty="0">
                          <a:effectLst/>
                        </a:rPr>
                        <a:t>char</a:t>
                      </a:r>
                    </a:p>
                  </a:txBody>
                  <a:tcPr marL="1524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ctr" fontAlgn="t"/>
                      <a:r>
                        <a:rPr lang="en-US" sz="1600" dirty="0">
                          <a:effectLst/>
                        </a:rPr>
                        <a:t>1 byte</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968514298"/>
                  </a:ext>
                </a:extLst>
              </a:tr>
            </a:tbl>
          </a:graphicData>
        </a:graphic>
      </p:graphicFrame>
    </p:spTree>
    <p:extLst>
      <p:ext uri="{BB962C8B-B14F-4D97-AF65-F5344CB8AC3E}">
        <p14:creationId xmlns:p14="http://schemas.microsoft.com/office/powerpoint/2010/main" val="2762151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5613" y="365125"/>
            <a:ext cx="8226425" cy="336550"/>
          </a:xfrm>
        </p:spPr>
        <p:txBody>
          <a:bodyPr/>
          <a:lstStyle/>
          <a:p>
            <a:pPr eaLnBrk="1" hangingPunct="1"/>
            <a:r>
              <a:rPr lang="en-US" altLang="en-US" dirty="0">
                <a:latin typeface="Helvetica" panose="020B0604020202020204" pitchFamily="34" charset="0"/>
              </a:rPr>
              <a:t>Array Layout</a:t>
            </a:r>
          </a:p>
        </p:txBody>
      </p:sp>
      <p:sp>
        <p:nvSpPr>
          <p:cNvPr id="5123" name="Rectangle 4"/>
          <p:cNvSpPr>
            <a:spLocks noChangeArrowheads="1"/>
          </p:cNvSpPr>
          <p:nvPr/>
        </p:nvSpPr>
        <p:spPr bwMode="auto">
          <a:xfrm>
            <a:off x="5551379" y="1520868"/>
            <a:ext cx="1981200" cy="3733800"/>
          </a:xfrm>
          <a:prstGeom prst="rect">
            <a:avLst/>
          </a:prstGeom>
          <a:solidFill>
            <a:schemeClr val="bg2">
              <a:lumMod val="20000"/>
              <a:lumOff val="80000"/>
            </a:scheme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9pPr>
          </a:lstStyle>
          <a:p>
            <a:pPr eaLnBrk="1" hangingPunct="1"/>
            <a:endParaRPr lang="en-US" altLang="en-US"/>
          </a:p>
        </p:txBody>
      </p:sp>
      <p:sp>
        <p:nvSpPr>
          <p:cNvPr id="5124" name="Line 5"/>
          <p:cNvSpPr>
            <a:spLocks noChangeShapeType="1"/>
          </p:cNvSpPr>
          <p:nvPr/>
        </p:nvSpPr>
        <p:spPr bwMode="auto">
          <a:xfrm>
            <a:off x="5551379" y="3349668"/>
            <a:ext cx="1981200"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 name="Line 6"/>
          <p:cNvSpPr>
            <a:spLocks noChangeShapeType="1"/>
          </p:cNvSpPr>
          <p:nvPr/>
        </p:nvSpPr>
        <p:spPr bwMode="auto">
          <a:xfrm>
            <a:off x="5551379" y="2130468"/>
            <a:ext cx="1981200"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6" name="Line 8"/>
          <p:cNvSpPr>
            <a:spLocks noChangeShapeType="1"/>
          </p:cNvSpPr>
          <p:nvPr/>
        </p:nvSpPr>
        <p:spPr bwMode="auto">
          <a:xfrm>
            <a:off x="5551379" y="2740068"/>
            <a:ext cx="1981200"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7" name="Line 9"/>
          <p:cNvSpPr>
            <a:spLocks noChangeShapeType="1"/>
          </p:cNvSpPr>
          <p:nvPr/>
        </p:nvSpPr>
        <p:spPr bwMode="auto">
          <a:xfrm>
            <a:off x="5551379" y="4645068"/>
            <a:ext cx="1981200"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Line 10"/>
          <p:cNvSpPr>
            <a:spLocks noChangeShapeType="1"/>
          </p:cNvSpPr>
          <p:nvPr/>
        </p:nvSpPr>
        <p:spPr bwMode="auto">
          <a:xfrm>
            <a:off x="5551379" y="4035468"/>
            <a:ext cx="1981200"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9" name="Text Box 12"/>
          <p:cNvSpPr txBox="1">
            <a:spLocks noChangeArrowheads="1"/>
          </p:cNvSpPr>
          <p:nvPr/>
        </p:nvSpPr>
        <p:spPr bwMode="auto">
          <a:xfrm>
            <a:off x="7684979" y="2206668"/>
            <a:ext cx="59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9pPr>
          </a:lstStyle>
          <a:p>
            <a:pPr eaLnBrk="1" hangingPunct="1">
              <a:lnSpc>
                <a:spcPct val="100000"/>
              </a:lnSpc>
              <a:spcBef>
                <a:spcPct val="0"/>
              </a:spcBef>
              <a:buFontTx/>
              <a:buNone/>
            </a:pPr>
            <a:r>
              <a:rPr lang="en-US" altLang="en-US" b="0">
                <a:latin typeface="Helvetica" panose="020B0604020202020204" pitchFamily="34" charset="0"/>
              </a:rPr>
              <a:t>x[1]</a:t>
            </a:r>
          </a:p>
        </p:txBody>
      </p:sp>
      <p:sp>
        <p:nvSpPr>
          <p:cNvPr id="5130" name="Text Box 13"/>
          <p:cNvSpPr txBox="1">
            <a:spLocks noChangeArrowheads="1"/>
          </p:cNvSpPr>
          <p:nvPr/>
        </p:nvSpPr>
        <p:spPr bwMode="auto">
          <a:xfrm>
            <a:off x="7684979" y="2816268"/>
            <a:ext cx="59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9pPr>
          </a:lstStyle>
          <a:p>
            <a:pPr eaLnBrk="1" hangingPunct="1">
              <a:lnSpc>
                <a:spcPct val="100000"/>
              </a:lnSpc>
              <a:spcBef>
                <a:spcPct val="0"/>
              </a:spcBef>
              <a:buFontTx/>
              <a:buNone/>
            </a:pPr>
            <a:r>
              <a:rPr lang="en-US" altLang="en-US" b="0">
                <a:latin typeface="Helvetica" panose="020B0604020202020204" pitchFamily="34" charset="0"/>
              </a:rPr>
              <a:t>x[2]</a:t>
            </a:r>
          </a:p>
        </p:txBody>
      </p:sp>
      <p:sp>
        <p:nvSpPr>
          <p:cNvPr id="5131" name="Text Box 14"/>
          <p:cNvSpPr txBox="1">
            <a:spLocks noChangeArrowheads="1"/>
          </p:cNvSpPr>
          <p:nvPr/>
        </p:nvSpPr>
        <p:spPr bwMode="auto">
          <a:xfrm>
            <a:off x="7684979" y="3502068"/>
            <a:ext cx="59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9pPr>
          </a:lstStyle>
          <a:p>
            <a:pPr eaLnBrk="1" hangingPunct="1">
              <a:lnSpc>
                <a:spcPct val="100000"/>
              </a:lnSpc>
              <a:spcBef>
                <a:spcPct val="0"/>
              </a:spcBef>
              <a:buFontTx/>
              <a:buNone/>
            </a:pPr>
            <a:r>
              <a:rPr lang="en-US" altLang="en-US" b="0">
                <a:latin typeface="Helvetica" panose="020B0604020202020204" pitchFamily="34" charset="0"/>
              </a:rPr>
              <a:t>x[3]</a:t>
            </a:r>
          </a:p>
        </p:txBody>
      </p:sp>
      <p:sp>
        <p:nvSpPr>
          <p:cNvPr id="5132" name="Text Box 15"/>
          <p:cNvSpPr txBox="1">
            <a:spLocks noChangeArrowheads="1"/>
          </p:cNvSpPr>
          <p:nvPr/>
        </p:nvSpPr>
        <p:spPr bwMode="auto">
          <a:xfrm>
            <a:off x="7684979" y="4111668"/>
            <a:ext cx="59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9pPr>
          </a:lstStyle>
          <a:p>
            <a:pPr eaLnBrk="1" hangingPunct="1">
              <a:lnSpc>
                <a:spcPct val="100000"/>
              </a:lnSpc>
              <a:spcBef>
                <a:spcPct val="0"/>
              </a:spcBef>
              <a:buFontTx/>
              <a:buNone/>
            </a:pPr>
            <a:r>
              <a:rPr lang="en-US" altLang="en-US" b="0">
                <a:latin typeface="Helvetica" panose="020B0604020202020204" pitchFamily="34" charset="0"/>
              </a:rPr>
              <a:t>x[4]</a:t>
            </a:r>
          </a:p>
        </p:txBody>
      </p:sp>
      <p:sp>
        <p:nvSpPr>
          <p:cNvPr id="5133" name="Text Box 16"/>
          <p:cNvSpPr txBox="1">
            <a:spLocks noChangeArrowheads="1"/>
          </p:cNvSpPr>
          <p:nvPr/>
        </p:nvSpPr>
        <p:spPr bwMode="auto">
          <a:xfrm>
            <a:off x="7684979" y="4797468"/>
            <a:ext cx="59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9pPr>
          </a:lstStyle>
          <a:p>
            <a:pPr eaLnBrk="1" hangingPunct="1">
              <a:lnSpc>
                <a:spcPct val="100000"/>
              </a:lnSpc>
              <a:spcBef>
                <a:spcPct val="0"/>
              </a:spcBef>
              <a:buFontTx/>
              <a:buNone/>
            </a:pPr>
            <a:r>
              <a:rPr lang="en-US" altLang="en-US" b="0">
                <a:latin typeface="Helvetica" panose="020B0604020202020204" pitchFamily="34" charset="0"/>
              </a:rPr>
              <a:t>x[5]</a:t>
            </a:r>
          </a:p>
        </p:txBody>
      </p:sp>
      <p:sp>
        <p:nvSpPr>
          <p:cNvPr id="5134" name="Text Box 20"/>
          <p:cNvSpPr txBox="1">
            <a:spLocks noChangeArrowheads="1"/>
          </p:cNvSpPr>
          <p:nvPr/>
        </p:nvSpPr>
        <p:spPr bwMode="auto">
          <a:xfrm>
            <a:off x="7684979" y="1597068"/>
            <a:ext cx="59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9pPr>
          </a:lstStyle>
          <a:p>
            <a:pPr eaLnBrk="1" hangingPunct="1">
              <a:lnSpc>
                <a:spcPct val="100000"/>
              </a:lnSpc>
              <a:spcBef>
                <a:spcPct val="0"/>
              </a:spcBef>
              <a:buFontTx/>
              <a:buNone/>
            </a:pPr>
            <a:r>
              <a:rPr lang="en-US" altLang="en-US" b="0">
                <a:latin typeface="Helvetica" panose="020B0604020202020204" pitchFamily="34" charset="0"/>
              </a:rPr>
              <a:t>x[0]</a:t>
            </a:r>
          </a:p>
        </p:txBody>
      </p:sp>
      <p:sp>
        <p:nvSpPr>
          <p:cNvPr id="5135" name="Text Box 22"/>
          <p:cNvSpPr txBox="1">
            <a:spLocks noChangeArrowheads="1"/>
          </p:cNvSpPr>
          <p:nvPr/>
        </p:nvSpPr>
        <p:spPr bwMode="auto">
          <a:xfrm>
            <a:off x="950934" y="1127406"/>
            <a:ext cx="3581400"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Font typeface="Wingdings" panose="05000000000000000000" pitchFamily="2" charset="2"/>
              <a:defRPr sz="2000" b="1">
                <a:solidFill>
                  <a:schemeClr val="tx1"/>
                </a:solidFill>
                <a:latin typeface="Courier New" panose="02070309020205020404" pitchFamily="49" charset="0"/>
              </a:defRPr>
            </a:lvl9pPr>
          </a:lstStyle>
          <a:p>
            <a:pPr eaLnBrk="1" hangingPunct="1">
              <a:lnSpc>
                <a:spcPct val="100000"/>
              </a:lnSpc>
              <a:spcBef>
                <a:spcPct val="50000"/>
              </a:spcBef>
              <a:buFontTx/>
              <a:buNone/>
            </a:pPr>
            <a:r>
              <a:rPr lang="en-US" altLang="en-US" sz="2800" b="0" dirty="0">
                <a:latin typeface="Helvetica" panose="020B0604020202020204" pitchFamily="34" charset="0"/>
              </a:rPr>
              <a:t>Array cells are contiguous in computer memory</a:t>
            </a:r>
          </a:p>
          <a:p>
            <a:pPr eaLnBrk="1" hangingPunct="1">
              <a:lnSpc>
                <a:spcPct val="100000"/>
              </a:lnSpc>
              <a:spcBef>
                <a:spcPct val="50000"/>
              </a:spcBef>
              <a:buFontTx/>
              <a:buNone/>
            </a:pPr>
            <a:r>
              <a:rPr lang="en-US" altLang="en-US" sz="2800" b="0" dirty="0">
                <a:latin typeface="Helvetica" panose="020B0604020202020204" pitchFamily="34" charset="0"/>
              </a:rPr>
              <a:t>The memory can be thought of as an array</a:t>
            </a:r>
          </a:p>
        </p:txBody>
      </p:sp>
      <p:pic>
        <p:nvPicPr>
          <p:cNvPr id="5136" name="Picture 5" descr="http://upload.wikimedia.org/wikipedia/ar/thumb/c/cf/Matrix_Arabic.svg/247px-Matrix_Arabic.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007" y="4054475"/>
            <a:ext cx="4032250" cy="2438400"/>
          </a:xfrm>
          <a:prstGeom prst="rect">
            <a:avLst/>
          </a:prstGeom>
          <a:solidFill>
            <a:schemeClr val="bg2">
              <a:lumMod val="20000"/>
              <a:lumOff val="80000"/>
            </a:schemeClr>
          </a:solidFill>
          <a:ln>
            <a:noFill/>
          </a:ln>
        </p:spPr>
      </p:pic>
    </p:spTree>
    <p:extLst>
      <p:ext uri="{BB962C8B-B14F-4D97-AF65-F5344CB8AC3E}">
        <p14:creationId xmlns:p14="http://schemas.microsoft.com/office/powerpoint/2010/main" val="1857502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a:xfrm>
            <a:off x="649288" y="214313"/>
            <a:ext cx="7772400" cy="574827"/>
          </a:xfrm>
        </p:spPr>
        <p:txBody>
          <a:bodyPr/>
          <a:lstStyle/>
          <a:p>
            <a:r>
              <a:rPr lang="en-US" altLang="en-US" dirty="0"/>
              <a:t>Exercise </a:t>
            </a:r>
          </a:p>
        </p:txBody>
      </p:sp>
      <p:sp>
        <p:nvSpPr>
          <p:cNvPr id="3" name="Content Placeholder 2"/>
          <p:cNvSpPr>
            <a:spLocks noGrp="1"/>
          </p:cNvSpPr>
          <p:nvPr>
            <p:ph idx="1"/>
          </p:nvPr>
        </p:nvSpPr>
        <p:spPr>
          <a:xfrm>
            <a:off x="649288" y="1108934"/>
            <a:ext cx="7772400" cy="594606"/>
          </a:xfrm>
        </p:spPr>
        <p:txBody>
          <a:bodyPr/>
          <a:lstStyle/>
          <a:p>
            <a:pPr>
              <a:defRPr/>
            </a:pPr>
            <a:r>
              <a:rPr lang="nn-NO" sz="2800" dirty="0"/>
              <a:t>What is the output?</a:t>
            </a:r>
            <a:endParaRPr lang="en-US" sz="2800" dirty="0">
              <a:latin typeface="Courier New" panose="02070309020205020404" pitchFamily="49" charset="0"/>
              <a:cs typeface="Courier New" panose="02070309020205020404" pitchFamily="49" charset="0"/>
            </a:endParaRPr>
          </a:p>
          <a:p>
            <a:pPr marL="0" indent="0">
              <a:buFontTx/>
              <a:buNone/>
              <a:defRPr/>
            </a:pPr>
            <a:endParaRPr lang="en-US" sz="2000" b="1" dirty="0">
              <a:latin typeface="Courier New" panose="02070309020205020404" pitchFamily="49" charset="0"/>
              <a:cs typeface="Courier New" panose="02070309020205020404" pitchFamily="49" charset="0"/>
            </a:endParaRPr>
          </a:p>
          <a:p>
            <a:pPr marL="0" indent="0">
              <a:buFontTx/>
              <a:buNone/>
              <a:defRPr/>
            </a:pPr>
            <a:endParaRPr lang="en-US" sz="1800" b="1" dirty="0"/>
          </a:p>
        </p:txBody>
      </p:sp>
      <p:sp>
        <p:nvSpPr>
          <p:cNvPr id="149507"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6124FAD-9A41-4621-8BCF-04FE8CDEECE9}" type="slidenum">
              <a:rPr lang="en-US" altLang="tr-TR" sz="1400">
                <a:latin typeface="Times New Roman" panose="02020603050405020304" pitchFamily="18" charset="0"/>
              </a:rPr>
              <a:pPr>
                <a:spcBef>
                  <a:spcPct val="0"/>
                </a:spcBef>
                <a:buFontTx/>
                <a:buNone/>
              </a:pPr>
              <a:t>27</a:t>
            </a:fld>
            <a:endParaRPr lang="en-US" altLang="tr-TR" sz="1400">
              <a:latin typeface="Times New Roman" panose="02020603050405020304" pitchFamily="18" charset="0"/>
            </a:endParaRPr>
          </a:p>
        </p:txBody>
      </p:sp>
      <p:sp>
        <p:nvSpPr>
          <p:cNvPr id="2" name="Rectangle 1"/>
          <p:cNvSpPr/>
          <p:nvPr/>
        </p:nvSpPr>
        <p:spPr>
          <a:xfrm>
            <a:off x="1303773" y="2018613"/>
            <a:ext cx="6463430" cy="4247317"/>
          </a:xfrm>
          <a:prstGeom prst="rect">
            <a:avLst/>
          </a:prstGeom>
          <a:ln>
            <a:solidFill>
              <a:schemeClr val="accent1"/>
            </a:solidFill>
          </a:ln>
        </p:spPr>
        <p:txBody>
          <a:bodyPr wrap="square">
            <a:spAutoFit/>
          </a:bodyPr>
          <a:lstStyle/>
          <a:p>
            <a:r>
              <a:rPr lang="en-US" dirty="0">
                <a:solidFill>
                  <a:srgbClr val="0000FF"/>
                </a:solidFill>
                <a:latin typeface="Consolas" panose="020B0609020204030204" pitchFamily="49" charset="0"/>
              </a:rPr>
              <a:t>#include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iostream</a:t>
            </a:r>
            <a:r>
              <a:rPr lang="en-US" dirty="0">
                <a:solidFill>
                  <a:srgbClr val="A31515"/>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std</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fun1(</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b){</a:t>
            </a:r>
          </a:p>
          <a:p>
            <a:r>
              <a:rPr lang="en-US" dirty="0">
                <a:solidFill>
                  <a:prstClr val="black"/>
                </a:solidFill>
                <a:latin typeface="Consolas" panose="020B0609020204030204" pitchFamily="49" charset="0"/>
              </a:rPr>
              <a:t>   b = b - 1;</a:t>
            </a:r>
          </a:p>
          <a:p>
            <a:r>
              <a:rPr lang="en-US" dirty="0">
                <a:solidFill>
                  <a:prstClr val="black"/>
                </a:solidFill>
                <a:latin typeface="Consolas" panose="020B0609020204030204" pitchFamily="49" charset="0"/>
              </a:rPr>
              <a:t>   *a = *a + b;</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 &lt;&lt; </a:t>
            </a:r>
            <a:r>
              <a:rPr lang="en-US" dirty="0">
                <a:solidFill>
                  <a:srgbClr val="A31515"/>
                </a:solidFill>
                <a:latin typeface="Consolas" panose="020B0609020204030204" pitchFamily="49" charset="0"/>
              </a:rPr>
              <a:t>"  "</a:t>
            </a:r>
            <a:r>
              <a:rPr lang="en-US" dirty="0">
                <a:solidFill>
                  <a:prstClr val="black"/>
                </a:solidFill>
                <a:latin typeface="Consolas" panose="020B0609020204030204" pitchFamily="49" charset="0"/>
              </a:rPr>
              <a:t> &lt;&lt; b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a:t>
            </a: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main(){</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a=3, b=3;</a:t>
            </a:r>
          </a:p>
          <a:p>
            <a:r>
              <a:rPr lang="en-US" dirty="0">
                <a:solidFill>
                  <a:prstClr val="black"/>
                </a:solidFill>
                <a:latin typeface="Consolas" panose="020B0609020204030204" pitchFamily="49" charset="0"/>
              </a:rPr>
              <a:t>   fun1(&amp;</a:t>
            </a:r>
            <a:r>
              <a:rPr lang="en-US" dirty="0" err="1">
                <a:solidFill>
                  <a:prstClr val="black"/>
                </a:solidFill>
                <a:latin typeface="Consolas" panose="020B0609020204030204" pitchFamily="49" charset="0"/>
              </a:rPr>
              <a:t>a,b</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 &lt;&lt; </a:t>
            </a:r>
            <a:r>
              <a:rPr lang="en-US" dirty="0">
                <a:solidFill>
                  <a:srgbClr val="A31515"/>
                </a:solidFill>
                <a:latin typeface="Consolas" panose="020B0609020204030204" pitchFamily="49" charset="0"/>
              </a:rPr>
              <a:t>"  "</a:t>
            </a:r>
            <a:r>
              <a:rPr lang="en-US" dirty="0">
                <a:solidFill>
                  <a:prstClr val="black"/>
                </a:solidFill>
                <a:latin typeface="Consolas" panose="020B0609020204030204" pitchFamily="49" charset="0"/>
              </a:rPr>
              <a:t> &lt;&lt; b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getchar</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2653171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Title 1"/>
          <p:cNvSpPr>
            <a:spLocks noGrp="1"/>
          </p:cNvSpPr>
          <p:nvPr>
            <p:ph type="title"/>
          </p:nvPr>
        </p:nvSpPr>
        <p:spPr>
          <a:xfrm>
            <a:off x="649288" y="214313"/>
            <a:ext cx="7772400" cy="662509"/>
          </a:xfrm>
        </p:spPr>
        <p:txBody>
          <a:bodyPr/>
          <a:lstStyle/>
          <a:p>
            <a:r>
              <a:rPr lang="en-US" altLang="en-US" dirty="0"/>
              <a:t>Exercise </a:t>
            </a:r>
          </a:p>
        </p:txBody>
      </p:sp>
      <p:sp>
        <p:nvSpPr>
          <p:cNvPr id="150530" name="Content Placeholder 2"/>
          <p:cNvSpPr>
            <a:spLocks noGrp="1"/>
          </p:cNvSpPr>
          <p:nvPr>
            <p:ph idx="1"/>
          </p:nvPr>
        </p:nvSpPr>
        <p:spPr>
          <a:xfrm>
            <a:off x="649288" y="990600"/>
            <a:ext cx="7772400" cy="474945"/>
          </a:xfrm>
        </p:spPr>
        <p:txBody>
          <a:bodyPr/>
          <a:lstStyle/>
          <a:p>
            <a:pPr marL="0" indent="0">
              <a:buFontTx/>
              <a:buNone/>
            </a:pPr>
            <a:r>
              <a:rPr lang="nn-NO" altLang="en-US" sz="2800" dirty="0"/>
              <a:t>What is the output?</a:t>
            </a:r>
            <a:endParaRPr lang="en-US" altLang="en-US" sz="2800" dirty="0">
              <a:latin typeface="Courier New" panose="02070309020205020404" pitchFamily="49" charset="0"/>
              <a:cs typeface="Courier New" panose="02070309020205020404" pitchFamily="49" charset="0"/>
            </a:endParaRPr>
          </a:p>
          <a:p>
            <a:pPr marL="0" indent="0">
              <a:buFontTx/>
              <a:buNone/>
            </a:pPr>
            <a:endParaRPr lang="en-US" altLang="en-US" dirty="0"/>
          </a:p>
        </p:txBody>
      </p:sp>
      <p:sp>
        <p:nvSpPr>
          <p:cNvPr id="150531"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4C02327-9434-4D1B-B8E1-4DAEE9059F2E}" type="slidenum">
              <a:rPr lang="en-US" altLang="tr-TR" sz="1400">
                <a:latin typeface="Times New Roman" panose="02020603050405020304" pitchFamily="18" charset="0"/>
              </a:rPr>
              <a:pPr>
                <a:spcBef>
                  <a:spcPct val="0"/>
                </a:spcBef>
                <a:buFontTx/>
                <a:buNone/>
              </a:pPr>
              <a:t>28</a:t>
            </a:fld>
            <a:endParaRPr lang="en-US" altLang="tr-TR" sz="1400">
              <a:latin typeface="Times New Roman" panose="02020603050405020304" pitchFamily="18" charset="0"/>
            </a:endParaRPr>
          </a:p>
        </p:txBody>
      </p:sp>
      <p:sp>
        <p:nvSpPr>
          <p:cNvPr id="2" name="Rectangle 1"/>
          <p:cNvSpPr/>
          <p:nvPr/>
        </p:nvSpPr>
        <p:spPr>
          <a:xfrm>
            <a:off x="1196235" y="1693649"/>
            <a:ext cx="6582427" cy="4247317"/>
          </a:xfrm>
          <a:prstGeom prst="rect">
            <a:avLst/>
          </a:prstGeom>
          <a:ln>
            <a:solidFill>
              <a:schemeClr val="accent1"/>
            </a:solidFill>
          </a:ln>
        </p:spPr>
        <p:txBody>
          <a:bodyPr wrap="square">
            <a:spAutoFit/>
          </a:bodyPr>
          <a:lstStyle/>
          <a:p>
            <a:r>
              <a:rPr lang="en-US" dirty="0">
                <a:solidFill>
                  <a:srgbClr val="0000FF"/>
                </a:solidFill>
                <a:latin typeface="Consolas" panose="020B0609020204030204" pitchFamily="49" charset="0"/>
              </a:rPr>
              <a:t>#include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iostream</a:t>
            </a:r>
            <a:r>
              <a:rPr lang="en-US" dirty="0">
                <a:solidFill>
                  <a:srgbClr val="A31515"/>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std</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fun2(</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&amp;a,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b){</a:t>
            </a:r>
          </a:p>
          <a:p>
            <a:r>
              <a:rPr lang="en-US" dirty="0">
                <a:solidFill>
                  <a:prstClr val="black"/>
                </a:solidFill>
                <a:latin typeface="Consolas" panose="020B0609020204030204" pitchFamily="49" charset="0"/>
              </a:rPr>
              <a:t>   a = a * 2;</a:t>
            </a:r>
          </a:p>
          <a:p>
            <a:r>
              <a:rPr lang="en-US" dirty="0">
                <a:solidFill>
                  <a:prstClr val="black"/>
                </a:solidFill>
                <a:latin typeface="Consolas" panose="020B0609020204030204" pitchFamily="49" charset="0"/>
              </a:rPr>
              <a:t>   b = a + b;</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 &lt;&lt; </a:t>
            </a:r>
            <a:r>
              <a:rPr lang="en-US" dirty="0">
                <a:solidFill>
                  <a:srgbClr val="A31515"/>
                </a:solidFill>
                <a:latin typeface="Consolas" panose="020B0609020204030204" pitchFamily="49" charset="0"/>
              </a:rPr>
              <a:t>" "</a:t>
            </a:r>
            <a:r>
              <a:rPr lang="en-US" dirty="0">
                <a:solidFill>
                  <a:prstClr val="black"/>
                </a:solidFill>
                <a:latin typeface="Consolas" panose="020B0609020204030204" pitchFamily="49" charset="0"/>
              </a:rPr>
              <a:t>&lt;&lt; b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main(){</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x=3, y=5;</a:t>
            </a:r>
          </a:p>
          <a:p>
            <a:r>
              <a:rPr lang="en-US" dirty="0">
                <a:solidFill>
                  <a:prstClr val="black"/>
                </a:solidFill>
                <a:latin typeface="Consolas" panose="020B0609020204030204" pitchFamily="49" charset="0"/>
              </a:rPr>
              <a:t>   fun2(</a:t>
            </a:r>
            <a:r>
              <a:rPr lang="en-US" dirty="0" err="1">
                <a:solidFill>
                  <a:prstClr val="black"/>
                </a:solidFill>
                <a:latin typeface="Consolas" panose="020B0609020204030204" pitchFamily="49" charset="0"/>
              </a:rPr>
              <a:t>x,y</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x &lt;&lt; </a:t>
            </a:r>
            <a:r>
              <a:rPr lang="en-US" dirty="0">
                <a:solidFill>
                  <a:srgbClr val="A31515"/>
                </a:solidFill>
                <a:latin typeface="Consolas" panose="020B0609020204030204" pitchFamily="49" charset="0"/>
              </a:rPr>
              <a:t>" "</a:t>
            </a:r>
            <a:r>
              <a:rPr lang="en-US" dirty="0">
                <a:solidFill>
                  <a:prstClr val="black"/>
                </a:solidFill>
                <a:latin typeface="Consolas" panose="020B0609020204030204" pitchFamily="49" charset="0"/>
              </a:rPr>
              <a:t>&lt;&lt; y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getchar</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4089450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9113"/>
            <a:ext cx="8353168" cy="5338119"/>
          </a:xfrm>
        </p:spPr>
        <p:txBody>
          <a:bodyPr/>
          <a:lstStyle/>
          <a:p>
            <a:r>
              <a:rPr lang="en-US" dirty="0"/>
              <a:t>What will be the output of the following C++ code?</a:t>
            </a:r>
          </a:p>
          <a:p>
            <a:endParaRPr lang="en-US" dirty="0"/>
          </a:p>
          <a:p>
            <a:endParaRPr lang="en-US" dirty="0"/>
          </a:p>
          <a:p>
            <a:endParaRPr lang="en-US" dirty="0"/>
          </a:p>
          <a:p>
            <a:endParaRPr lang="en-US" dirty="0"/>
          </a:p>
          <a:p>
            <a:endParaRPr lang="en-US" dirty="0"/>
          </a:p>
          <a:p>
            <a:endParaRPr lang="en-US" dirty="0"/>
          </a:p>
          <a:p>
            <a:pPr marL="457200" lvl="1" indent="0">
              <a:buNone/>
            </a:pPr>
            <a:r>
              <a:rPr lang="en-US" sz="1800" dirty="0"/>
              <a:t>A. Hello students is printed once</a:t>
            </a:r>
          </a:p>
          <a:p>
            <a:pPr marL="457200" lvl="1" indent="0">
              <a:buNone/>
            </a:pPr>
            <a:r>
              <a:rPr lang="en-US" sz="1800" dirty="0"/>
              <a:t>B. Hello students is printed infinite times</a:t>
            </a:r>
          </a:p>
          <a:p>
            <a:pPr marL="457200" lvl="1" indent="0">
              <a:buNone/>
            </a:pPr>
            <a:r>
              <a:rPr lang="en-US" sz="1800" dirty="0"/>
              <a:t>C. Error</a:t>
            </a:r>
          </a:p>
          <a:p>
            <a:pPr marL="457200" lvl="1" indent="0">
              <a:buNone/>
            </a:pPr>
            <a:r>
              <a:rPr lang="en-US" sz="1800" dirty="0"/>
              <a:t>D. None of the above</a:t>
            </a:r>
          </a:p>
        </p:txBody>
      </p:sp>
      <p:sp>
        <p:nvSpPr>
          <p:cNvPr id="3" name="Title 2"/>
          <p:cNvSpPr>
            <a:spLocks noGrp="1"/>
          </p:cNvSpPr>
          <p:nvPr>
            <p:ph type="title"/>
          </p:nvPr>
        </p:nvSpPr>
        <p:spPr/>
        <p:txBody>
          <a:bodyPr/>
          <a:lstStyle/>
          <a:p>
            <a:r>
              <a:rPr lang="en-US" altLang="en-US" dirty="0"/>
              <a:t>Exercise</a:t>
            </a:r>
            <a:endParaRPr lang="en-US" dirty="0"/>
          </a:p>
        </p:txBody>
      </p:sp>
      <p:sp>
        <p:nvSpPr>
          <p:cNvPr id="4" name="Rectangle 3"/>
          <p:cNvSpPr/>
          <p:nvPr/>
        </p:nvSpPr>
        <p:spPr>
          <a:xfrm>
            <a:off x="1283918" y="1709028"/>
            <a:ext cx="4572000" cy="2585323"/>
          </a:xfrm>
          <a:prstGeom prst="rect">
            <a:avLst/>
          </a:prstGeom>
          <a:ln>
            <a:solidFill>
              <a:schemeClr val="accent1"/>
            </a:solidFill>
          </a:ln>
        </p:spPr>
        <p:txBody>
          <a:bodyPr>
            <a:spAutoFit/>
          </a:bodyPr>
          <a:lstStyle/>
          <a:p>
            <a:r>
              <a:rPr lang="en-US" dirty="0">
                <a:solidFill>
                  <a:srgbClr val="0000FF"/>
                </a:solidFill>
                <a:latin typeface="Consolas" panose="020B0609020204030204" pitchFamily="49" charset="0"/>
              </a:rPr>
              <a:t>#include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iostream</a:t>
            </a:r>
            <a:r>
              <a:rPr lang="en-US" dirty="0">
                <a:solidFill>
                  <a:srgbClr val="A31515"/>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std</a:t>
            </a:r>
            <a:r>
              <a:rPr lang="en-US" dirty="0">
                <a:solidFill>
                  <a:prstClr val="black"/>
                </a:solidFill>
                <a:latin typeface="Consolas" panose="020B0609020204030204" pitchFamily="49" charset="0"/>
              </a:rPr>
              <a:t>;</a:t>
            </a: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main()</a:t>
            </a:r>
          </a:p>
          <a:p>
            <a:r>
              <a:rPr lang="en-US" dirty="0">
                <a:solidFill>
                  <a:prstClr val="black"/>
                </a:solidFill>
                <a:latin typeface="Consolas" panose="020B0609020204030204" pitchFamily="49" charset="0"/>
              </a:rPr>
              <a:t>{</a:t>
            </a:r>
          </a:p>
          <a:p>
            <a:pPr lvl="1"/>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"Hello students"</a:t>
            </a:r>
            <a:r>
              <a:rPr lang="en-US" dirty="0">
                <a:solidFill>
                  <a:prstClr val="black"/>
                </a:solidFill>
                <a:latin typeface="Consolas" panose="020B0609020204030204" pitchFamily="49" charset="0"/>
              </a:rPr>
              <a:t>;</a:t>
            </a:r>
          </a:p>
          <a:p>
            <a:pPr lvl="1"/>
            <a:r>
              <a:rPr lang="en-US" dirty="0">
                <a:solidFill>
                  <a:prstClr val="black"/>
                </a:solidFill>
                <a:latin typeface="Consolas" panose="020B0609020204030204" pitchFamily="49" charset="0"/>
              </a:rPr>
              <a:t>main();</a:t>
            </a:r>
          </a:p>
          <a:p>
            <a:pPr lvl="1"/>
            <a:r>
              <a:rPr lang="en-US" dirty="0" err="1">
                <a:solidFill>
                  <a:prstClr val="black"/>
                </a:solidFill>
                <a:latin typeface="Consolas" panose="020B0609020204030204" pitchFamily="49" charset="0"/>
              </a:rPr>
              <a:t>getchar</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296684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dirty="0"/>
              <a:t>Book1: </a:t>
            </a:r>
          </a:p>
          <a:p>
            <a:pPr marL="0" indent="0" algn="just">
              <a:buNone/>
            </a:pPr>
            <a:r>
              <a:rPr lang="en-US" b="1" dirty="0"/>
              <a:t>Data Structures and Program Design Using C++</a:t>
            </a:r>
          </a:p>
          <a:p>
            <a:pPr marL="0" indent="0" algn="just">
              <a:buNone/>
            </a:pPr>
            <a:r>
              <a:rPr lang="en-US" sz="2000" dirty="0"/>
              <a:t>D. Malhotra, N. Malhotra -Mercury Learning &amp; Information (2019)</a:t>
            </a:r>
          </a:p>
          <a:p>
            <a:pPr marL="0" indent="0" algn="just">
              <a:buNone/>
            </a:pPr>
            <a:endParaRPr lang="en-US" dirty="0"/>
          </a:p>
          <a:p>
            <a:pPr marL="0" indent="0" algn="just">
              <a:buNone/>
            </a:pPr>
            <a:r>
              <a:rPr lang="en-US" dirty="0"/>
              <a:t>Book2: </a:t>
            </a:r>
          </a:p>
          <a:p>
            <a:pPr marL="0" indent="0" algn="just">
              <a:buNone/>
            </a:pPr>
            <a:r>
              <a:rPr lang="en-US" b="1" dirty="0"/>
              <a:t>C++ Programming: Program Design Including Data Structures</a:t>
            </a:r>
          </a:p>
          <a:p>
            <a:pPr marL="0" indent="0" algn="just">
              <a:buNone/>
            </a:pPr>
            <a:r>
              <a:rPr lang="en-US" sz="2000" dirty="0"/>
              <a:t>D.S. Malik, Eighth Edition (2017)</a:t>
            </a:r>
          </a:p>
          <a:p>
            <a:pPr marL="0" indent="0" algn="just">
              <a:buNone/>
            </a:pPr>
            <a:endParaRPr lang="en-US" dirty="0"/>
          </a:p>
          <a:p>
            <a:pPr marL="0" indent="0" algn="just">
              <a:buNone/>
            </a:pPr>
            <a:endParaRPr lang="en-US" dirty="0"/>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altLang="en-US" dirty="0"/>
              <a:t>Textbook</a:t>
            </a:r>
            <a:endParaRPr lang="en-US" dirty="0"/>
          </a:p>
        </p:txBody>
      </p:sp>
    </p:spTree>
    <p:extLst>
      <p:ext uri="{BB962C8B-B14F-4D97-AF65-F5344CB8AC3E}">
        <p14:creationId xmlns:p14="http://schemas.microsoft.com/office/powerpoint/2010/main" val="1018486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an ADT in data structure?</a:t>
            </a:r>
          </a:p>
          <a:p>
            <a:r>
              <a:rPr lang="en-US" dirty="0"/>
              <a:t>What are the different types of data structures?</a:t>
            </a:r>
          </a:p>
          <a:p>
            <a:r>
              <a:rPr lang="en-US" dirty="0"/>
              <a:t>What are the applications of data structures?</a:t>
            </a:r>
          </a:p>
          <a:p>
            <a:r>
              <a:rPr lang="en-GB" dirty="0"/>
              <a:t>While data structures offer numerous benefits, they also come with certain disadvantages, explain that.</a:t>
            </a:r>
            <a:endParaRPr lang="en-US" dirty="0"/>
          </a:p>
        </p:txBody>
      </p:sp>
      <p:sp>
        <p:nvSpPr>
          <p:cNvPr id="3" name="Title 2"/>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903828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t>Which of the following is true for ADT that is ADT?</a:t>
            </a:r>
          </a:p>
          <a:p>
            <a:endParaRPr lang="en-US" sz="1050" dirty="0"/>
          </a:p>
          <a:p>
            <a:pPr marL="0" indent="0">
              <a:buNone/>
            </a:pPr>
            <a:r>
              <a:rPr lang="en-US" sz="2000" b="1" dirty="0">
                <a:latin typeface="Times New Roman" panose="02020603050405020304" pitchFamily="18" charset="0"/>
                <a:cs typeface="Times New Roman" panose="02020603050405020304" pitchFamily="18" charset="0"/>
              </a:rPr>
              <a:t>I. </a:t>
            </a:r>
            <a:r>
              <a:rPr lang="en-US" sz="2000" dirty="0">
                <a:latin typeface="Times New Roman" panose="02020603050405020304" pitchFamily="18" charset="0"/>
                <a:cs typeface="Times New Roman" panose="02020603050405020304" pitchFamily="18" charset="0"/>
              </a:rPr>
              <a:t>ADT is a type or class for objects whose behavior is defined by a set of values and a set of functions.</a:t>
            </a:r>
          </a:p>
          <a:p>
            <a:pPr marL="0" indent="0">
              <a:buNone/>
            </a:pPr>
            <a:r>
              <a:rPr lang="en-US" sz="2000" b="1" dirty="0">
                <a:latin typeface="Times New Roman" panose="02020603050405020304" pitchFamily="18" charset="0"/>
                <a:cs typeface="Times New Roman" panose="02020603050405020304" pitchFamily="18" charset="0"/>
              </a:rPr>
              <a:t>II. </a:t>
            </a:r>
            <a:r>
              <a:rPr lang="en-US" sz="2000" dirty="0">
                <a:latin typeface="Times New Roman" panose="02020603050405020304" pitchFamily="18" charset="0"/>
                <a:cs typeface="Times New Roman" panose="02020603050405020304" pitchFamily="18" charset="0"/>
              </a:rPr>
              <a:t>ADT is only stating that what operations are to be carried out.</a:t>
            </a:r>
          </a:p>
          <a:p>
            <a:pPr marL="0" indent="0">
              <a:buNone/>
            </a:pPr>
            <a:r>
              <a:rPr lang="en-US" sz="2000" b="1" dirty="0">
                <a:latin typeface="Times New Roman" panose="02020603050405020304" pitchFamily="18" charset="0"/>
                <a:cs typeface="Times New Roman" panose="02020603050405020304" pitchFamily="18" charset="0"/>
              </a:rPr>
              <a:t>III. </a:t>
            </a:r>
            <a:r>
              <a:rPr lang="en-US" sz="2000" dirty="0">
                <a:latin typeface="Times New Roman" panose="02020603050405020304" pitchFamily="18" charset="0"/>
                <a:cs typeface="Times New Roman" panose="02020603050405020304" pitchFamily="18" charset="0"/>
              </a:rPr>
              <a:t>ADT does not mention how data will be organized in memory.</a:t>
            </a:r>
          </a:p>
          <a:p>
            <a:pPr marL="400050" lvl="1" indent="0">
              <a:buNone/>
            </a:pPr>
            <a:endParaRPr lang="en-US" sz="1800" dirty="0"/>
          </a:p>
          <a:p>
            <a:pPr marL="400050" lvl="1" indent="0">
              <a:buNone/>
            </a:pPr>
            <a:r>
              <a:rPr lang="en-US" sz="1800" dirty="0">
                <a:latin typeface="Times New Roman" panose="02020603050405020304" pitchFamily="18" charset="0"/>
                <a:cs typeface="Times New Roman" panose="02020603050405020304" pitchFamily="18" charset="0"/>
              </a:rPr>
              <a:t>(A) I and II are correct</a:t>
            </a:r>
          </a:p>
          <a:p>
            <a:pPr marL="400050" lvl="1" indent="0">
              <a:buNone/>
            </a:pPr>
            <a:r>
              <a:rPr lang="en-US" sz="1800" dirty="0">
                <a:latin typeface="Times New Roman" panose="02020603050405020304" pitchFamily="18" charset="0"/>
                <a:cs typeface="Times New Roman" panose="02020603050405020304" pitchFamily="18" charset="0"/>
              </a:rPr>
              <a:t>(B) Only I is correct</a:t>
            </a:r>
          </a:p>
          <a:p>
            <a:pPr marL="400050" lvl="1" indent="0">
              <a:buNone/>
            </a:pPr>
            <a:r>
              <a:rPr lang="en-US" sz="1800" dirty="0">
                <a:latin typeface="Times New Roman" panose="02020603050405020304" pitchFamily="18" charset="0"/>
                <a:cs typeface="Times New Roman" panose="02020603050405020304" pitchFamily="18" charset="0"/>
              </a:rPr>
              <a:t>(C) II and III are correct</a:t>
            </a:r>
          </a:p>
          <a:p>
            <a:pPr marL="400050" lvl="1" indent="0">
              <a:buNone/>
            </a:pPr>
            <a:r>
              <a:rPr lang="en-US" sz="1800" dirty="0">
                <a:latin typeface="Times New Roman" panose="02020603050405020304" pitchFamily="18" charset="0"/>
                <a:cs typeface="Times New Roman" panose="02020603050405020304" pitchFamily="18" charset="0"/>
              </a:rPr>
              <a:t>(D) I, II and III are correct</a:t>
            </a:r>
          </a:p>
          <a:p>
            <a:pPr marL="0" indent="0">
              <a:buNone/>
            </a:pPr>
            <a:endParaRPr lang="en-US" sz="2000" dirty="0"/>
          </a:p>
          <a:p>
            <a:pPr marL="0" indent="0">
              <a:buNone/>
            </a:pPr>
            <a:r>
              <a:rPr lang="en-US" sz="1600" dirty="0"/>
              <a:t>Answer: (D)</a:t>
            </a:r>
          </a:p>
        </p:txBody>
      </p:sp>
      <p:sp>
        <p:nvSpPr>
          <p:cNvPr id="3" name="Title 2"/>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229669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5"/>
            <a:ext cx="7898833" cy="5338119"/>
          </a:xfrm>
        </p:spPr>
        <p:txBody>
          <a:bodyPr/>
          <a:lstStyle/>
          <a:p>
            <a:pPr marL="0" indent="0" algn="just">
              <a:buNone/>
            </a:pPr>
            <a:r>
              <a:rPr lang="en-GB" sz="2000" b="1" dirty="0">
                <a:latin typeface="+mj-lt"/>
              </a:rPr>
              <a:t>Find the most frequent number</a:t>
            </a:r>
          </a:p>
          <a:p>
            <a:pPr algn="just"/>
            <a:r>
              <a:rPr lang="en-GB" sz="1800" dirty="0">
                <a:latin typeface="+mj-lt"/>
              </a:rPr>
              <a:t>You have an array consisting of n integer elements. Write a code in C++ to search for the most frequent elements in the array.</a:t>
            </a:r>
          </a:p>
          <a:p>
            <a:pPr algn="just"/>
            <a:endParaRPr lang="en-GB" sz="1800" dirty="0">
              <a:latin typeface="+mj-lt"/>
            </a:endParaRPr>
          </a:p>
          <a:p>
            <a:pPr algn="just"/>
            <a:r>
              <a:rPr lang="en-GB" sz="1800" dirty="0">
                <a:latin typeface="+mj-lt"/>
              </a:rPr>
              <a:t>Example</a:t>
            </a:r>
            <a:endParaRPr lang="ar-SA" sz="2000" b="1" dirty="0"/>
          </a:p>
          <a:p>
            <a:pPr marL="0" indent="0" algn="just">
              <a:buNone/>
            </a:pPr>
            <a:r>
              <a:rPr lang="en-US" sz="1800" b="1" dirty="0"/>
              <a:t>Input</a:t>
            </a:r>
            <a:r>
              <a:rPr lang="en-US" sz="1800" dirty="0"/>
              <a:t>: Array = {44, 25, 12, 15, 44, 14, 11, 25, 25, 14}</a:t>
            </a:r>
          </a:p>
          <a:p>
            <a:pPr marL="0" indent="0" algn="just">
              <a:buNone/>
            </a:pPr>
            <a:r>
              <a:rPr lang="en-US" sz="1800" b="1" dirty="0"/>
              <a:t>Output</a:t>
            </a:r>
            <a:r>
              <a:rPr lang="en-US" sz="1800" dirty="0"/>
              <a:t>:  </a:t>
            </a:r>
            <a:r>
              <a:rPr lang="en-GB" sz="1800" dirty="0"/>
              <a:t>the most frequent number is 25, it is repated 3 times</a:t>
            </a:r>
            <a:endParaRPr lang="en-US" sz="18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r>
              <a:rPr lang="en-US" sz="2000" dirty="0"/>
              <a:t>(save the code in </a:t>
            </a:r>
            <a:r>
              <a:rPr lang="en-US" sz="2000" dirty="0">
                <a:solidFill>
                  <a:srgbClr val="FF0000"/>
                </a:solidFill>
              </a:rPr>
              <a:t>A01_MostFreq.cpp</a:t>
            </a:r>
            <a:r>
              <a:rPr lang="en-US" sz="2000" dirty="0"/>
              <a:t>)</a:t>
            </a:r>
          </a:p>
        </p:txBody>
      </p:sp>
      <p:sp>
        <p:nvSpPr>
          <p:cNvPr id="3" name="Title 2"/>
          <p:cNvSpPr>
            <a:spLocks noGrp="1"/>
          </p:cNvSpPr>
          <p:nvPr>
            <p:ph type="title"/>
          </p:nvPr>
        </p:nvSpPr>
        <p:spPr/>
        <p:txBody>
          <a:bodyPr/>
          <a:lstStyle/>
          <a:p>
            <a:r>
              <a:rPr lang="en-US" dirty="0"/>
              <a:t>Assignment 1</a:t>
            </a:r>
          </a:p>
        </p:txBody>
      </p:sp>
    </p:spTree>
    <p:extLst>
      <p:ext uri="{BB962C8B-B14F-4D97-AF65-F5344CB8AC3E}">
        <p14:creationId xmlns:p14="http://schemas.microsoft.com/office/powerpoint/2010/main" val="1848180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Write a C++ program to find</a:t>
            </a:r>
            <a:r>
              <a:rPr lang="ar-SA" sz="2000" dirty="0"/>
              <a:t> </a:t>
            </a:r>
            <a:r>
              <a:rPr lang="en-US" sz="2000" dirty="0"/>
              <a:t>the k smallest elements in a given array of integers.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2000" dirty="0"/>
              <a:t>(save the file as </a:t>
            </a:r>
            <a:r>
              <a:rPr lang="en-US" sz="2000" dirty="0">
                <a:solidFill>
                  <a:srgbClr val="FF0000"/>
                </a:solidFill>
              </a:rPr>
              <a:t>A02_largestk.cpp</a:t>
            </a:r>
            <a:r>
              <a:rPr lang="en-US" sz="2000" dirty="0"/>
              <a:t>)</a:t>
            </a:r>
          </a:p>
        </p:txBody>
      </p:sp>
      <p:sp>
        <p:nvSpPr>
          <p:cNvPr id="3" name="Title 2"/>
          <p:cNvSpPr>
            <a:spLocks noGrp="1"/>
          </p:cNvSpPr>
          <p:nvPr>
            <p:ph type="title"/>
          </p:nvPr>
        </p:nvSpPr>
        <p:spPr/>
        <p:txBody>
          <a:bodyPr/>
          <a:lstStyle/>
          <a:p>
            <a:r>
              <a:rPr lang="en-US" dirty="0"/>
              <a:t>Assignment 2</a:t>
            </a:r>
          </a:p>
        </p:txBody>
      </p:sp>
      <p:sp>
        <p:nvSpPr>
          <p:cNvPr id="4" name="Rectangle 1"/>
          <p:cNvSpPr>
            <a:spLocks noChangeArrowheads="1"/>
          </p:cNvSpPr>
          <p:nvPr/>
        </p:nvSpPr>
        <p:spPr bwMode="auto">
          <a:xfrm>
            <a:off x="776613" y="2343358"/>
            <a:ext cx="4634630" cy="83099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t>Sample Output:</a:t>
            </a:r>
          </a:p>
          <a:p>
            <a:pPr lvl="0"/>
            <a:r>
              <a:rPr lang="en-US" altLang="en-US" sz="1600" dirty="0"/>
              <a:t>Original array: 4 5 9 12 9 22 45 7 Largest 4 </a:t>
            </a:r>
            <a:r>
              <a:rPr lang="en-US" sz="1600" dirty="0"/>
              <a:t>smallest </a:t>
            </a:r>
            <a:r>
              <a:rPr lang="en-US" altLang="en-US" sz="1600" dirty="0"/>
              <a:t>Elements: 45 22 12 9 </a:t>
            </a:r>
          </a:p>
        </p:txBody>
      </p:sp>
      <p:sp>
        <p:nvSpPr>
          <p:cNvPr id="5" name="Rectangle 1"/>
          <p:cNvSpPr>
            <a:spLocks noChangeArrowheads="1"/>
          </p:cNvSpPr>
          <p:nvPr/>
        </p:nvSpPr>
        <p:spPr bwMode="auto">
          <a:xfrm>
            <a:off x="776613" y="3574148"/>
            <a:ext cx="4634630" cy="83099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t>Sample Output:</a:t>
            </a:r>
          </a:p>
          <a:p>
            <a:pPr lvl="0"/>
            <a:r>
              <a:rPr lang="en-US" altLang="en-US" sz="1600" dirty="0"/>
              <a:t>Original array: 4 5 9 12 9 22 45 7 Largest 3 </a:t>
            </a:r>
            <a:r>
              <a:rPr lang="en-US" sz="1600" dirty="0"/>
              <a:t>smallest </a:t>
            </a:r>
            <a:r>
              <a:rPr lang="en-US" altLang="en-US" sz="1600" dirty="0"/>
              <a:t>Elements: 45 22 12 </a:t>
            </a:r>
          </a:p>
        </p:txBody>
      </p:sp>
      <p:sp>
        <p:nvSpPr>
          <p:cNvPr id="6" name="Rectangle 1"/>
          <p:cNvSpPr>
            <a:spLocks noChangeArrowheads="1"/>
          </p:cNvSpPr>
          <p:nvPr/>
        </p:nvSpPr>
        <p:spPr bwMode="auto">
          <a:xfrm>
            <a:off x="776613" y="4900756"/>
            <a:ext cx="4634630" cy="83099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t>Sample Output:</a:t>
            </a:r>
          </a:p>
          <a:p>
            <a:pPr lvl="0"/>
            <a:r>
              <a:rPr lang="en-US" altLang="en-US" sz="1600" dirty="0"/>
              <a:t>Original array: 4 5 9 12 9 22 45 7 Largest 2 </a:t>
            </a:r>
            <a:r>
              <a:rPr lang="en-US" sz="1600" dirty="0"/>
              <a:t>smallest </a:t>
            </a:r>
            <a:r>
              <a:rPr lang="en-US" altLang="en-US" sz="1600" dirty="0"/>
              <a:t>Elements: 45 22 </a:t>
            </a:r>
          </a:p>
        </p:txBody>
      </p:sp>
    </p:spTree>
    <p:extLst>
      <p:ext uri="{BB962C8B-B14F-4D97-AF65-F5344CB8AC3E}">
        <p14:creationId xmlns:p14="http://schemas.microsoft.com/office/powerpoint/2010/main" val="3351768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sz="1800" dirty="0"/>
              <a:t>You have two arrays of length n and m of integer elements. Write a code that searches for the common elements between the two arrays. </a:t>
            </a:r>
            <a:endParaRPr lang="ar-SA" sz="1800" dirty="0"/>
          </a:p>
          <a:p>
            <a:endParaRPr lang="en-US" sz="1800" dirty="0"/>
          </a:p>
          <a:p>
            <a:r>
              <a:rPr lang="en-US" sz="1800" dirty="0"/>
              <a:t>Example:</a:t>
            </a:r>
          </a:p>
          <a:p>
            <a:pPr marL="0" indent="0">
              <a:buNone/>
            </a:pPr>
            <a:r>
              <a:rPr lang="en-US" sz="1800" dirty="0"/>
              <a:t>Array A: {12, 43, 44, 52, 0, 15 ,98, 34, 400, 99}</a:t>
            </a:r>
          </a:p>
          <a:p>
            <a:pPr marL="0" indent="0">
              <a:buNone/>
            </a:pPr>
            <a:r>
              <a:rPr lang="en-US" sz="1800" dirty="0"/>
              <a:t>Array B: {13, 46, 88, 12, 20, 33, 98}</a:t>
            </a:r>
          </a:p>
          <a:p>
            <a:pPr marL="0" indent="0">
              <a:buNone/>
            </a:pPr>
            <a:r>
              <a:rPr lang="en-US" sz="1800" dirty="0"/>
              <a:t>Output:</a:t>
            </a:r>
          </a:p>
          <a:p>
            <a:r>
              <a:rPr lang="en-US" sz="1800" dirty="0"/>
              <a:t>The </a:t>
            </a:r>
            <a:r>
              <a:rPr lang="en-GB" sz="1800" dirty="0"/>
              <a:t>common elements between the two arrays are: </a:t>
            </a:r>
            <a:r>
              <a:rPr lang="en-US" sz="1800" dirty="0"/>
              <a:t>12 and 98</a:t>
            </a:r>
            <a:endParaRPr lang="ar-SA" sz="1800" dirty="0"/>
          </a:p>
          <a:p>
            <a:endParaRPr lang="ar-SA" dirty="0"/>
          </a:p>
          <a:p>
            <a:endParaRPr lang="ar-SA" dirty="0"/>
          </a:p>
          <a:p>
            <a:r>
              <a:rPr lang="en-US" sz="2000" dirty="0"/>
              <a:t>(save the file as </a:t>
            </a:r>
            <a:r>
              <a:rPr lang="en-US" sz="2000" dirty="0">
                <a:solidFill>
                  <a:srgbClr val="FF0000"/>
                </a:solidFill>
              </a:rPr>
              <a:t>A03_Common.cpp</a:t>
            </a:r>
            <a:r>
              <a:rPr lang="en-US" sz="2000" dirty="0"/>
              <a:t>)</a:t>
            </a:r>
          </a:p>
          <a:p>
            <a:endParaRPr lang="en-US" dirty="0"/>
          </a:p>
          <a:p>
            <a:endParaRPr lang="en-US" dirty="0"/>
          </a:p>
        </p:txBody>
      </p:sp>
      <p:sp>
        <p:nvSpPr>
          <p:cNvPr id="3" name="Title 2"/>
          <p:cNvSpPr>
            <a:spLocks noGrp="1"/>
          </p:cNvSpPr>
          <p:nvPr>
            <p:ph type="title"/>
          </p:nvPr>
        </p:nvSpPr>
        <p:spPr/>
        <p:txBody>
          <a:bodyPr/>
          <a:lstStyle/>
          <a:p>
            <a:r>
              <a:rPr lang="en-US" dirty="0"/>
              <a:t>Assignment 3</a:t>
            </a:r>
          </a:p>
        </p:txBody>
      </p:sp>
    </p:spTree>
    <p:extLst>
      <p:ext uri="{BB962C8B-B14F-4D97-AF65-F5344CB8AC3E}">
        <p14:creationId xmlns:p14="http://schemas.microsoft.com/office/powerpoint/2010/main" val="361761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9068" y="1161535"/>
            <a:ext cx="7585864" cy="5338119"/>
          </a:xfrm>
        </p:spPr>
        <p:txBody>
          <a:bodyPr/>
          <a:lstStyle/>
          <a:p>
            <a:pPr algn="just">
              <a:defRPr/>
            </a:pPr>
            <a:r>
              <a:rPr lang="en-GB" altLang="en-US" dirty="0"/>
              <a:t>A data structure is a way of organizing and storing data in a computer system that enables efficient access, manipulation, and management of the data. </a:t>
            </a:r>
          </a:p>
          <a:p>
            <a:pPr algn="just">
              <a:defRPr/>
            </a:pPr>
            <a:endParaRPr lang="en-US" altLang="en-US" dirty="0"/>
          </a:p>
          <a:p>
            <a:pPr algn="just">
              <a:defRPr/>
            </a:pPr>
            <a:r>
              <a:rPr lang="en-US" altLang="en-US" dirty="0"/>
              <a:t>Data structures is concerned with the representation and manipulation of data.</a:t>
            </a:r>
            <a:endParaRPr lang="en-US" dirty="0"/>
          </a:p>
          <a:p>
            <a:pPr algn="just"/>
            <a:r>
              <a:rPr lang="en-US" dirty="0"/>
              <a:t>It should be designed and implemented in such a way that it reduces the space and time complexities and increases the efficiency.</a:t>
            </a:r>
          </a:p>
        </p:txBody>
      </p:sp>
      <p:sp>
        <p:nvSpPr>
          <p:cNvPr id="3" name="Title 2"/>
          <p:cNvSpPr>
            <a:spLocks noGrp="1"/>
          </p:cNvSpPr>
          <p:nvPr>
            <p:ph type="title"/>
          </p:nvPr>
        </p:nvSpPr>
        <p:spPr/>
        <p:txBody>
          <a:bodyPr/>
          <a:lstStyle/>
          <a:p>
            <a:r>
              <a:rPr lang="en-US" dirty="0"/>
              <a:t>What is Data Structure?</a:t>
            </a:r>
          </a:p>
        </p:txBody>
      </p:sp>
    </p:spTree>
    <p:extLst>
      <p:ext uri="{BB962C8B-B14F-4D97-AF65-F5344CB8AC3E}">
        <p14:creationId xmlns:p14="http://schemas.microsoft.com/office/powerpoint/2010/main" val="485894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US" sz="2800" dirty="0"/>
              <a:t>When a problem is solved with the help of the computer, the following problems are confronted:</a:t>
            </a:r>
          </a:p>
          <a:p>
            <a:pPr lvl="1">
              <a:defRPr/>
            </a:pPr>
            <a:r>
              <a:rPr lang="en-US" dirty="0"/>
              <a:t>The relationship between the data items.</a:t>
            </a:r>
          </a:p>
          <a:p>
            <a:pPr lvl="1">
              <a:defRPr/>
            </a:pPr>
            <a:r>
              <a:rPr lang="en-US" dirty="0"/>
              <a:t>Operations performed on the logically related data elements.</a:t>
            </a:r>
          </a:p>
          <a:p>
            <a:pPr lvl="1">
              <a:defRPr/>
            </a:pPr>
            <a:r>
              <a:rPr lang="en-US" dirty="0"/>
              <a:t>Representation of data elements in the memory.</a:t>
            </a:r>
          </a:p>
          <a:p>
            <a:pPr lvl="1">
              <a:defRPr/>
            </a:pPr>
            <a:r>
              <a:rPr lang="en-US" dirty="0"/>
              <a:t>What programming language can be adopted to implement the operations on the data?</a:t>
            </a:r>
          </a:p>
          <a:p>
            <a:endParaRPr lang="en-US" sz="2800" dirty="0"/>
          </a:p>
        </p:txBody>
      </p:sp>
      <p:sp>
        <p:nvSpPr>
          <p:cNvPr id="3" name="Title 2"/>
          <p:cNvSpPr>
            <a:spLocks noGrp="1"/>
          </p:cNvSpPr>
          <p:nvPr>
            <p:ph type="title"/>
          </p:nvPr>
        </p:nvSpPr>
        <p:spPr/>
        <p:txBody>
          <a:bodyPr/>
          <a:lstStyle/>
          <a:p>
            <a:r>
              <a:rPr lang="en-US" dirty="0"/>
              <a:t>Data Structure</a:t>
            </a:r>
          </a:p>
        </p:txBody>
      </p:sp>
    </p:spTree>
    <p:extLst>
      <p:ext uri="{BB962C8B-B14F-4D97-AF65-F5344CB8AC3E}">
        <p14:creationId xmlns:p14="http://schemas.microsoft.com/office/powerpoint/2010/main" val="172914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Data Structure study covers the following points:</a:t>
            </a:r>
          </a:p>
          <a:p>
            <a:pPr lvl="1">
              <a:lnSpc>
                <a:spcPct val="150000"/>
              </a:lnSpc>
            </a:pPr>
            <a:r>
              <a:rPr lang="en-US" dirty="0"/>
              <a:t>Amount of memory require to store.</a:t>
            </a:r>
          </a:p>
          <a:p>
            <a:pPr lvl="1">
              <a:lnSpc>
                <a:spcPct val="150000"/>
              </a:lnSpc>
            </a:pPr>
            <a:r>
              <a:rPr lang="en-US" dirty="0"/>
              <a:t>Amount of time require to process.</a:t>
            </a:r>
          </a:p>
          <a:p>
            <a:pPr lvl="1">
              <a:lnSpc>
                <a:spcPct val="150000"/>
              </a:lnSpc>
            </a:pPr>
            <a:r>
              <a:rPr lang="en-US" dirty="0"/>
              <a:t>Representation of data in memory.</a:t>
            </a:r>
          </a:p>
          <a:p>
            <a:pPr lvl="1">
              <a:lnSpc>
                <a:spcPct val="150000"/>
              </a:lnSpc>
            </a:pPr>
            <a:r>
              <a:rPr lang="en-US" dirty="0"/>
              <a:t>Operations performed on that data.</a:t>
            </a:r>
          </a:p>
        </p:txBody>
      </p:sp>
      <p:sp>
        <p:nvSpPr>
          <p:cNvPr id="3" name="Title 2"/>
          <p:cNvSpPr>
            <a:spLocks noGrp="1"/>
          </p:cNvSpPr>
          <p:nvPr>
            <p:ph type="title"/>
          </p:nvPr>
        </p:nvSpPr>
        <p:spPr/>
        <p:txBody>
          <a:bodyPr/>
          <a:lstStyle/>
          <a:p>
            <a:r>
              <a:rPr lang="en-US" dirty="0"/>
              <a:t>Data Structure</a:t>
            </a:r>
          </a:p>
        </p:txBody>
      </p:sp>
    </p:spTree>
    <p:extLst>
      <p:ext uri="{BB962C8B-B14F-4D97-AF65-F5344CB8AC3E}">
        <p14:creationId xmlns:p14="http://schemas.microsoft.com/office/powerpoint/2010/main" val="16947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603332"/>
            <a:ext cx="8353168" cy="4896322"/>
          </a:xfrm>
        </p:spPr>
        <p:txBody>
          <a:bodyPr/>
          <a:lstStyle/>
          <a:p>
            <a:r>
              <a:rPr lang="en-US" b="1" dirty="0"/>
              <a:t>Data Organization</a:t>
            </a:r>
            <a:r>
              <a:rPr lang="en-US" dirty="0"/>
              <a:t>: We need a proper way of organizing the data so that it can </a:t>
            </a:r>
            <a:r>
              <a:rPr lang="en-US" u="sng" dirty="0"/>
              <a:t>accessed</a:t>
            </a:r>
            <a:r>
              <a:rPr lang="en-US" dirty="0"/>
              <a:t> efficiently when we need that particular data.</a:t>
            </a:r>
          </a:p>
          <a:p>
            <a:r>
              <a:rPr lang="en-US" b="1" dirty="0"/>
              <a:t>Efficiency</a:t>
            </a:r>
            <a:r>
              <a:rPr lang="en-US" dirty="0"/>
              <a:t>: The main reason we organize the data is to improve the efficiency. </a:t>
            </a:r>
          </a:p>
          <a:p>
            <a:r>
              <a:rPr lang="en-US" b="1" dirty="0"/>
              <a:t>Efficient Memory use; </a:t>
            </a:r>
          </a:p>
          <a:p>
            <a:pPr lvl="1"/>
            <a:r>
              <a:rPr lang="en-US" sz="1800" dirty="0"/>
              <a:t>Example we can use linked list vs arrays when we are not sure about the size of data. When there is no more use of memory, it can be released.</a:t>
            </a:r>
          </a:p>
          <a:p>
            <a:r>
              <a:rPr lang="en-US" b="1" dirty="0"/>
              <a:t>Reusability</a:t>
            </a:r>
            <a:r>
              <a:rPr lang="en-US" dirty="0"/>
              <a:t>: Data structures can be reused.</a:t>
            </a:r>
          </a:p>
          <a:p>
            <a:r>
              <a:rPr lang="en-US" dirty="0"/>
              <a:t>It allows to manage large amount of data such as large databases and indexing services such as hash table.</a:t>
            </a:r>
          </a:p>
        </p:txBody>
      </p:sp>
      <p:sp>
        <p:nvSpPr>
          <p:cNvPr id="3" name="Title 2"/>
          <p:cNvSpPr>
            <a:spLocks noGrp="1"/>
          </p:cNvSpPr>
          <p:nvPr>
            <p:ph type="title"/>
          </p:nvPr>
        </p:nvSpPr>
        <p:spPr/>
        <p:txBody>
          <a:bodyPr/>
          <a:lstStyle/>
          <a:p>
            <a:r>
              <a:rPr lang="en-US" dirty="0"/>
              <a:t>Why we need data structures?</a:t>
            </a:r>
          </a:p>
        </p:txBody>
      </p:sp>
      <p:sp>
        <p:nvSpPr>
          <p:cNvPr id="4" name="Rectangle 3"/>
          <p:cNvSpPr/>
          <p:nvPr/>
        </p:nvSpPr>
        <p:spPr>
          <a:xfrm>
            <a:off x="457200" y="997871"/>
            <a:ext cx="4852995" cy="461665"/>
          </a:xfrm>
          <a:prstGeom prst="rect">
            <a:avLst/>
          </a:prstGeom>
        </p:spPr>
        <p:txBody>
          <a:bodyPr wrap="none">
            <a:spAutoFit/>
          </a:bodyPr>
          <a:lstStyle/>
          <a:p>
            <a:r>
              <a:rPr lang="en-US" sz="2400" dirty="0">
                <a:solidFill>
                  <a:srgbClr val="FF0000"/>
                </a:solidFill>
              </a:rPr>
              <a:t>Advantages of data structures</a:t>
            </a:r>
          </a:p>
        </p:txBody>
      </p:sp>
    </p:spTree>
    <p:extLst>
      <p:ext uri="{BB962C8B-B14F-4D97-AF65-F5344CB8AC3E}">
        <p14:creationId xmlns:p14="http://schemas.microsoft.com/office/powerpoint/2010/main" val="243627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Classification of Data Structure</a:t>
            </a:r>
          </a:p>
        </p:txBody>
      </p:sp>
      <p:pic>
        <p:nvPicPr>
          <p:cNvPr id="5122" name="Picture 2" descr="Classification of Data struc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932" y="904180"/>
            <a:ext cx="7886136" cy="5721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341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Primitive Data Structures are basic structures and are directly operated upon by machine instructions.</a:t>
            </a:r>
          </a:p>
          <a:p>
            <a:r>
              <a:rPr lang="en-US" dirty="0"/>
              <a:t>These data types are available in most programming languages as built-in data type.</a:t>
            </a:r>
          </a:p>
          <a:p>
            <a:r>
              <a:rPr lang="en-US" dirty="0"/>
              <a:t>Integer, float, character, double, </a:t>
            </a:r>
            <a:r>
              <a:rPr lang="en-US" dirty="0" err="1"/>
              <a:t>boolean</a:t>
            </a:r>
            <a:r>
              <a:rPr lang="en-US" dirty="0"/>
              <a:t> and pointer are examples of them.</a:t>
            </a:r>
          </a:p>
        </p:txBody>
      </p:sp>
      <p:sp>
        <p:nvSpPr>
          <p:cNvPr id="3" name="Title 2"/>
          <p:cNvSpPr>
            <a:spLocks noGrp="1"/>
          </p:cNvSpPr>
          <p:nvPr>
            <p:ph type="title"/>
          </p:nvPr>
        </p:nvSpPr>
        <p:spPr>
          <a:xfrm>
            <a:off x="556054" y="363874"/>
            <a:ext cx="8229600" cy="576262"/>
          </a:xfrm>
        </p:spPr>
        <p:txBody>
          <a:bodyPr/>
          <a:lstStyle/>
          <a:p>
            <a:r>
              <a:rPr lang="en-US" dirty="0"/>
              <a:t>Primitive Data Structures</a:t>
            </a:r>
          </a:p>
        </p:txBody>
      </p:sp>
    </p:spTree>
    <p:extLst>
      <p:ext uri="{BB962C8B-B14F-4D97-AF65-F5344CB8AC3E}">
        <p14:creationId xmlns:p14="http://schemas.microsoft.com/office/powerpoint/2010/main" val="1906928520"/>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FFFFF"/>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a:defRPr dirty="0">
            <a:solidFill>
              <a:srgbClr val="008000"/>
            </a:solidFill>
            <a:latin typeface="Consolas" panose="020B0609020204030204" pitchFamily="4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30678</TotalTime>
  <Words>2077</Words>
  <Application>Microsoft Office PowerPoint</Application>
  <PresentationFormat>On-screen Show (4:3)</PresentationFormat>
  <Paragraphs>322</Paragraphs>
  <Slides>34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Consolas</vt:lpstr>
      <vt:lpstr>Courier New</vt:lpstr>
      <vt:lpstr>Helvetica</vt:lpstr>
      <vt:lpstr>Monotype Sorts</vt:lpstr>
      <vt:lpstr>Times New Roman</vt:lpstr>
      <vt:lpstr>urw-din</vt:lpstr>
      <vt:lpstr>Verdana</vt:lpstr>
      <vt:lpstr>Webdings</vt:lpstr>
      <vt:lpstr>Wingdings</vt:lpstr>
      <vt:lpstr>os-8</vt:lpstr>
      <vt:lpstr>Data Structures &amp; Algorithms</vt:lpstr>
      <vt:lpstr>Course Outline</vt:lpstr>
      <vt:lpstr>Textbook</vt:lpstr>
      <vt:lpstr>What is Data Structure?</vt:lpstr>
      <vt:lpstr>Data Structure</vt:lpstr>
      <vt:lpstr>Data Structure</vt:lpstr>
      <vt:lpstr>Why we need data structures?</vt:lpstr>
      <vt:lpstr>Classification of Data Structure</vt:lpstr>
      <vt:lpstr>Primitive Data Structures</vt:lpstr>
      <vt:lpstr>Non-Primitive Data Structures</vt:lpstr>
      <vt:lpstr>Linear/Non-linear Data Structures</vt:lpstr>
      <vt:lpstr>Static/Dynamic data structures</vt:lpstr>
      <vt:lpstr>Abstract data type (ADT)</vt:lpstr>
      <vt:lpstr>Operations Associated with Data Structures in C++</vt:lpstr>
      <vt:lpstr>Efficiency</vt:lpstr>
      <vt:lpstr>Complexity of Algorithms</vt:lpstr>
      <vt:lpstr>Calculating the Complexity</vt:lpstr>
      <vt:lpstr>Complexity Notation</vt:lpstr>
      <vt:lpstr>Calculating the Complexity</vt:lpstr>
      <vt:lpstr>Calculating the Complexity</vt:lpstr>
      <vt:lpstr>ARRAYS</vt:lpstr>
      <vt:lpstr>ARRAYS</vt:lpstr>
      <vt:lpstr>Declaring Arrays</vt:lpstr>
      <vt:lpstr>Common Terms</vt:lpstr>
      <vt:lpstr>Size of array</vt:lpstr>
      <vt:lpstr>Array Layout</vt:lpstr>
      <vt:lpstr>Exercise </vt:lpstr>
      <vt:lpstr>Exercise </vt:lpstr>
      <vt:lpstr>Exercise</vt:lpstr>
      <vt:lpstr>Questions</vt:lpstr>
      <vt:lpstr>Questions</vt:lpstr>
      <vt:lpstr>Assignment 1</vt:lpstr>
      <vt:lpstr>Assignment 2</vt:lpstr>
      <vt:lpstr>Assignment 3</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Administrator</cp:lastModifiedBy>
  <cp:revision>1229</cp:revision>
  <cp:lastPrinted>2001-06-14T13:58:17Z</cp:lastPrinted>
  <dcterms:created xsi:type="dcterms:W3CDTF">2011-01-13T23:43:38Z</dcterms:created>
  <dcterms:modified xsi:type="dcterms:W3CDTF">2023-09-03T07:04:43Z</dcterms:modified>
</cp:coreProperties>
</file>