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2"/>
  </p:notesMasterIdLst>
  <p:handoutMasterIdLst>
    <p:handoutMasterId r:id="rId53"/>
  </p:handoutMasterIdLst>
  <p:sldIdLst>
    <p:sldId id="330" r:id="rId2"/>
    <p:sldId id="331" r:id="rId3"/>
    <p:sldId id="332" r:id="rId4"/>
    <p:sldId id="333" r:id="rId5"/>
    <p:sldId id="335" r:id="rId6"/>
    <p:sldId id="358" r:id="rId7"/>
    <p:sldId id="337" r:id="rId8"/>
    <p:sldId id="340" r:id="rId9"/>
    <p:sldId id="338" r:id="rId10"/>
    <p:sldId id="352" r:id="rId11"/>
    <p:sldId id="339" r:id="rId12"/>
    <p:sldId id="336" r:id="rId13"/>
    <p:sldId id="342" r:id="rId14"/>
    <p:sldId id="344" r:id="rId15"/>
    <p:sldId id="359" r:id="rId16"/>
    <p:sldId id="376" r:id="rId17"/>
    <p:sldId id="348" r:id="rId18"/>
    <p:sldId id="390" r:id="rId19"/>
    <p:sldId id="389" r:id="rId20"/>
    <p:sldId id="388" r:id="rId21"/>
    <p:sldId id="391" r:id="rId22"/>
    <p:sldId id="364" r:id="rId23"/>
    <p:sldId id="377" r:id="rId24"/>
    <p:sldId id="392" r:id="rId25"/>
    <p:sldId id="367" r:id="rId26"/>
    <p:sldId id="369" r:id="rId27"/>
    <p:sldId id="368" r:id="rId28"/>
    <p:sldId id="370" r:id="rId29"/>
    <p:sldId id="371" r:id="rId30"/>
    <p:sldId id="372" r:id="rId31"/>
    <p:sldId id="373" r:id="rId32"/>
    <p:sldId id="351" r:id="rId33"/>
    <p:sldId id="379" r:id="rId34"/>
    <p:sldId id="380" r:id="rId35"/>
    <p:sldId id="353" r:id="rId36"/>
    <p:sldId id="356" r:id="rId37"/>
    <p:sldId id="357" r:id="rId38"/>
    <p:sldId id="395" r:id="rId39"/>
    <p:sldId id="393" r:id="rId40"/>
    <p:sldId id="394" r:id="rId41"/>
    <p:sldId id="374" r:id="rId42"/>
    <p:sldId id="375" r:id="rId43"/>
    <p:sldId id="383" r:id="rId44"/>
    <p:sldId id="363" r:id="rId45"/>
    <p:sldId id="354" r:id="rId46"/>
    <p:sldId id="355" r:id="rId47"/>
    <p:sldId id="381" r:id="rId48"/>
    <p:sldId id="361" r:id="rId49"/>
    <p:sldId id="378" r:id="rId50"/>
    <p:sldId id="362" r:id="rId5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81E"/>
    <a:srgbClr val="DDF2FF"/>
    <a:srgbClr val="FF0000"/>
    <a:srgbClr val="FFFFD9"/>
    <a:srgbClr val="FFFFE7"/>
    <a:srgbClr val="CCECFF"/>
    <a:srgbClr val="FFFFC9"/>
    <a:srgbClr val="EFFFFF"/>
    <a:srgbClr val="EAEAEA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6" autoAdjust="0"/>
    <p:restoredTop sz="94646" autoAdjust="0"/>
  </p:normalViewPr>
  <p:slideViewPr>
    <p:cSldViewPr snapToGrid="0">
      <p:cViewPr varScale="1">
        <p:scale>
          <a:sx n="64" d="100"/>
          <a:sy n="64" d="100"/>
        </p:scale>
        <p:origin x="66" y="25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74FE3550-1998-46EC-86B2-FF9F9A248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DFB7B4-92E1-4064-B281-CE008F478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5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3381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529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143000"/>
            <a:ext cx="8229600" cy="522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8532871" y="65119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2.</a:t>
            </a:r>
            <a:fld id="{E99983C7-342B-4F5E-95DC-4A1EEC211AF8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24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4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525327" y="3394554"/>
            <a:ext cx="8458200" cy="137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 dirty="0"/>
              <a:t>Lecture 2</a:t>
            </a:r>
          </a:p>
          <a:p>
            <a:pPr eaLnBrk="1" hangingPunct="1"/>
            <a:r>
              <a:rPr lang="en-US" altLang="en-US" b="0" dirty="0"/>
              <a:t>Pointers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48430" y="1640910"/>
            <a:ext cx="7772400" cy="78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000" b="0" kern="0">
                <a:latin typeface="Helvetica" panose="020B0604020202020204" pitchFamily="34" charset="0"/>
              </a:rPr>
              <a:t>Data Structures &amp; Algorithms</a:t>
            </a:r>
            <a:endParaRPr lang="en-US" altLang="en-US" sz="4000" kern="0" dirty="0"/>
          </a:p>
        </p:txBody>
      </p:sp>
      <p:sp>
        <p:nvSpPr>
          <p:cNvPr id="6" name="Rectangle 5"/>
          <p:cNvSpPr/>
          <p:nvPr/>
        </p:nvSpPr>
        <p:spPr>
          <a:xfrm>
            <a:off x="2240758" y="771361"/>
            <a:ext cx="502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YE" sz="4400" b="1" dirty="0">
                <a:solidFill>
                  <a:srgbClr val="002060"/>
                </a:solidFill>
                <a:ea typeface="Times New Roman" panose="02020603050405020304" pitchFamily="18" charset="0"/>
                <a:cs typeface="Sakkal Majalla" panose="02000000000000000000" pitchFamily="2" charset="-78"/>
              </a:rPr>
              <a:t>هياكل البيانات والخوارزميات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880207"/>
          </a:xfrm>
        </p:spPr>
        <p:txBody>
          <a:bodyPr/>
          <a:lstStyle/>
          <a:p>
            <a:r>
              <a:rPr lang="en-US" dirty="0"/>
              <a:t>To get the value pointed by a pointer, we use the * operator. For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Get the Value from the Address Using Pointers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9367" y="2238021"/>
            <a:ext cx="6745266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x = 55;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assign address of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pointVar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&amp;x;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access value pointed by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pointVar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cout &lt;&lt; *px &lt;&lt;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;   </a:t>
            </a:r>
            <a:r>
              <a:rPr lang="fr-FR" b="1" dirty="0">
                <a:solidFill>
                  <a:srgbClr val="C00000"/>
                </a:solidFill>
                <a:latin typeface="Consolas" panose="020B0609020204030204" pitchFamily="49" charset="0"/>
              </a:rPr>
              <a:t>// Output: 55</a:t>
            </a:r>
          </a:p>
          <a:p>
            <a:endParaRPr lang="fr-FR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054" y="5584721"/>
            <a:ext cx="8029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In C++, </a:t>
            </a:r>
            <a:r>
              <a:rPr lang="en-US" dirty="0" err="1"/>
              <a:t>px</a:t>
            </a:r>
            <a:r>
              <a:rPr lang="en-US" dirty="0"/>
              <a:t> and *</a:t>
            </a:r>
            <a:r>
              <a:rPr lang="en-US" dirty="0" err="1"/>
              <a:t>px</a:t>
            </a:r>
            <a:r>
              <a:rPr lang="en-US" dirty="0"/>
              <a:t> is completely different. We cannot do something like *</a:t>
            </a:r>
            <a:r>
              <a:rPr lang="en-US" dirty="0" err="1"/>
              <a:t>px</a:t>
            </a:r>
            <a:r>
              <a:rPr lang="en-US" dirty="0"/>
              <a:t> = &amp;</a:t>
            </a:r>
            <a:r>
              <a:rPr lang="en-US" dirty="0" err="1"/>
              <a:t>var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146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Operator (*)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457" y="1608819"/>
            <a:ext cx="844254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 = 25;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*p;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p = &amp;x;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//store the address of x in p</a:t>
            </a: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&lt;&lt; *p &lt;&lt;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prints the value stored in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//the memory space to which p points 25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*p = 55;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stores 55 in the memory location to              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//which p points  x=55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6188" y="5198684"/>
            <a:ext cx="37112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x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What is the output here?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8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2370805"/>
          </a:xfrm>
        </p:spPr>
        <p:txBody>
          <a:bodyPr/>
          <a:lstStyle/>
          <a:p>
            <a:r>
              <a:rPr lang="en-US" dirty="0"/>
              <a:t>The size of a pointer in C/C++ is not fixed.</a:t>
            </a:r>
          </a:p>
          <a:p>
            <a:r>
              <a:rPr lang="en-US" dirty="0"/>
              <a:t>How do you determine the size of the pointer?</a:t>
            </a:r>
          </a:p>
          <a:p>
            <a:r>
              <a:rPr lang="en-US" dirty="0">
                <a:solidFill>
                  <a:srgbClr val="FF0000"/>
                </a:solidFill>
              </a:rPr>
              <a:t>Answer???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Size of a Pointer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2772" y="383059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&amp;x;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yPtr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&amp;y;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(y)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yPtr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6192" y="4321479"/>
            <a:ext cx="102713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6192" y="5691414"/>
            <a:ext cx="102713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597052" y="4634630"/>
            <a:ext cx="40083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97052" y="6014580"/>
            <a:ext cx="40083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7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Pointer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operations that are allowed on pointer variables are the assignment and relational operations and some limited arithmetic operations.</a:t>
            </a:r>
          </a:p>
          <a:p>
            <a:r>
              <a:rPr lang="en-US" dirty="0"/>
              <a:t>The value of one pointer variable can be assigned to another pointer variable of the </a:t>
            </a:r>
            <a:r>
              <a:rPr lang="en-US" u="sng" dirty="0">
                <a:solidFill>
                  <a:srgbClr val="FF0000"/>
                </a:solidFill>
              </a:rPr>
              <a:t>same type</a:t>
            </a:r>
            <a:r>
              <a:rPr lang="en-US" dirty="0"/>
              <a:t>.</a:t>
            </a:r>
          </a:p>
          <a:p>
            <a:r>
              <a:rPr lang="en-US" dirty="0"/>
              <a:t>Two pointer variables of the same type can be compared for equality.</a:t>
            </a:r>
          </a:p>
          <a:p>
            <a:r>
              <a:rPr lang="en-US" dirty="0"/>
              <a:t>Integer values can be added and subtracted from a pointer variable. </a:t>
            </a:r>
          </a:p>
          <a:p>
            <a:r>
              <a:rPr lang="en-US" dirty="0"/>
              <a:t>The value of one pointer variable can be subtracted from another pointer variable.</a:t>
            </a:r>
          </a:p>
        </p:txBody>
      </p:sp>
    </p:spTree>
    <p:extLst>
      <p:ext uri="{BB962C8B-B14F-4D97-AF65-F5344CB8AC3E}">
        <p14:creationId xmlns:p14="http://schemas.microsoft.com/office/powerpoint/2010/main" val="70886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Assigned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33568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After this statement executes, both p and q point to the same memory location. Any changes made to *p automatically change the value of *q, and vice versa.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948847" y="1063703"/>
            <a:ext cx="7246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*p, *q;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p = q;   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//copies the value of q into p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2308" y="4012860"/>
            <a:ext cx="7274491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x=10, y=20;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=&amp;x, *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py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=&amp;y;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py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//copies the value (address) of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into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&lt;&lt; *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4812" y="5640081"/>
            <a:ext cx="1073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Symbol" panose="05050102010706020507" pitchFamily="18" charset="2"/>
              </a:rPr>
              <a:t>???</a:t>
            </a:r>
            <a:endParaRPr lang="en-US" sz="4000" b="1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4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942838"/>
          </a:xfrm>
        </p:spPr>
        <p:txBody>
          <a:bodyPr/>
          <a:lstStyle/>
          <a:p>
            <a:r>
              <a:rPr lang="en-US" dirty="0"/>
              <a:t>Since </a:t>
            </a:r>
            <a:r>
              <a:rPr lang="en-US" i="1" dirty="0"/>
              <a:t>p</a:t>
            </a:r>
            <a:r>
              <a:rPr lang="en-US" dirty="0"/>
              <a:t> and </a:t>
            </a:r>
            <a:r>
              <a:rPr lang="en-US" i="1" dirty="0"/>
              <a:t>q</a:t>
            </a:r>
            <a:r>
              <a:rPr lang="en-US" dirty="0"/>
              <a:t> are currently pointing at the same thing, any changes to </a:t>
            </a:r>
            <a:r>
              <a:rPr lang="en-US" i="1" dirty="0"/>
              <a:t>*q</a:t>
            </a:r>
            <a:r>
              <a:rPr lang="en-US" dirty="0"/>
              <a:t> will also affect </a:t>
            </a:r>
            <a:r>
              <a:rPr lang="en-US" i="1" dirty="0"/>
              <a:t>*p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Assigned Operation - Example</a:t>
            </a:r>
          </a:p>
        </p:txBody>
      </p:sp>
      <p:pic>
        <p:nvPicPr>
          <p:cNvPr id="6146" name="Picture 2" descr="http://www.dcs.bbk.ac.uk/~roger/cpp/pix/pointer5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7" y="2104374"/>
            <a:ext cx="1716064" cy="167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81168" y="2412624"/>
            <a:ext cx="457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x=34;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*p, *q;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p=&amp;x;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q=&amp;x;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*p=100;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*q;    </a:t>
            </a:r>
            <a:endParaRPr lang="en-US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5436" y="4149484"/>
            <a:ext cx="860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Symbol" panose="05050102010706020507" pitchFamily="18" charset="2"/>
              </a:rPr>
              <a:t>???</a:t>
            </a:r>
            <a:endParaRPr lang="en-US" sz="4000" b="1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329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6170"/>
            <a:ext cx="8123129" cy="5338119"/>
          </a:xfrm>
        </p:spPr>
        <p:txBody>
          <a:bodyPr/>
          <a:lstStyle/>
          <a:p>
            <a:pPr algn="just"/>
            <a:r>
              <a:rPr lang="en-US" dirty="0"/>
              <a:t>There are some arithmetic operations that you can perform on a pointer in C++ because the pointer stores an address which is a numeric value. And the arithmetic operators are:</a:t>
            </a:r>
          </a:p>
          <a:p>
            <a:pPr lvl="1" algn="just"/>
            <a:r>
              <a:rPr lang="en-US" sz="2000" dirty="0">
                <a:solidFill>
                  <a:srgbClr val="0070C0"/>
                </a:solidFill>
              </a:rPr>
              <a:t>Increment Operator (++)</a:t>
            </a:r>
          </a:p>
          <a:p>
            <a:pPr lvl="1" algn="just"/>
            <a:r>
              <a:rPr lang="en-US" sz="2000" dirty="0">
                <a:solidFill>
                  <a:srgbClr val="0070C0"/>
                </a:solidFill>
              </a:rPr>
              <a:t>Decrement Operator (--)</a:t>
            </a:r>
          </a:p>
          <a:p>
            <a:pPr lvl="1" algn="just"/>
            <a:r>
              <a:rPr lang="en-US" sz="2000" dirty="0">
                <a:solidFill>
                  <a:srgbClr val="0070C0"/>
                </a:solidFill>
              </a:rPr>
              <a:t>Addition (+)</a:t>
            </a:r>
          </a:p>
          <a:p>
            <a:pPr lvl="1" algn="just"/>
            <a:r>
              <a:rPr lang="en-US" sz="2000" dirty="0">
                <a:solidFill>
                  <a:srgbClr val="0070C0"/>
                </a:solidFill>
              </a:rPr>
              <a:t>Subtraction (-)</a:t>
            </a:r>
          </a:p>
          <a:p>
            <a:pPr algn="just"/>
            <a:endParaRPr lang="en-US" dirty="0"/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Note: 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</a:rPr>
              <a:t>When you increment a pointer, the size of its type increments its address. 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</a:rPr>
              <a:t>Similarly with subtracted from a pointer.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Pointer 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1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Increment and Decrement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5944954" cy="2428071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sz="2000" dirty="0"/>
              <a:t>Suppose that the size of the memory allocated for an </a:t>
            </a:r>
            <a:r>
              <a:rPr lang="en-US" sz="2000" kern="12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sz="2000" dirty="0"/>
              <a:t> variable is 4 bytes, a </a:t>
            </a:r>
            <a:r>
              <a:rPr lang="en-US" sz="2000" kern="12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double</a:t>
            </a:r>
            <a:r>
              <a:rPr lang="en-US" sz="2000" dirty="0"/>
              <a:t> variable is 8 bytes, and a </a:t>
            </a:r>
            <a:r>
              <a:rPr lang="en-US" sz="2000" kern="12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char</a:t>
            </a:r>
            <a:r>
              <a:rPr lang="en-US" sz="2000" dirty="0"/>
              <a:t> variable is 1 byte.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7721" y="116153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*p;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*q;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*z;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3087"/>
              </p:ext>
            </p:extLst>
          </p:nvPr>
        </p:nvGraphicFramePr>
        <p:xfrm>
          <a:off x="6638795" y="1067330"/>
          <a:ext cx="2270427" cy="2283246"/>
        </p:xfrm>
        <a:graphic>
          <a:graphicData uri="http://schemas.openxmlformats.org/drawingml/2006/table">
            <a:tbl>
              <a:tblPr/>
              <a:tblGrid>
                <a:gridCol w="1279430">
                  <a:extLst>
                    <a:ext uri="{9D8B030D-6E8A-4147-A177-3AD203B41FA5}">
                      <a16:colId xmlns:a16="http://schemas.microsoft.com/office/drawing/2014/main" val="1327911383"/>
                    </a:ext>
                  </a:extLst>
                </a:gridCol>
                <a:gridCol w="990997">
                  <a:extLst>
                    <a:ext uri="{9D8B030D-6E8A-4147-A177-3AD203B41FA5}">
                      <a16:colId xmlns:a16="http://schemas.microsoft.com/office/drawing/2014/main" val="1174434277"/>
                    </a:ext>
                  </a:extLst>
                </a:gridCol>
              </a:tblGrid>
              <a:tr h="3805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Type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Size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689714"/>
                  </a:ext>
                </a:extLst>
              </a:tr>
              <a:tr h="3805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err="1">
                          <a:effectLst/>
                        </a:rPr>
                        <a:t>int</a:t>
                      </a:r>
                      <a:endParaRPr lang="en-US" sz="1400" b="1" dirty="0">
                        <a:effectLst/>
                      </a:endParaRP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 bytes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301131"/>
                  </a:ext>
                </a:extLst>
              </a:tr>
              <a:tr h="3805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float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 bytes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26845"/>
                  </a:ext>
                </a:extLst>
              </a:tr>
              <a:tr h="3805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double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8 bytes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96402"/>
                  </a:ext>
                </a:extLst>
              </a:tr>
              <a:tr h="3805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err="1">
                          <a:effectLst/>
                        </a:rPr>
                        <a:t>boolean</a:t>
                      </a:r>
                      <a:endParaRPr lang="en-US" sz="1400" b="1" dirty="0">
                        <a:effectLst/>
                      </a:endParaRP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6503"/>
                  </a:ext>
                </a:extLst>
              </a:tr>
              <a:tr h="3805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char</a:t>
                      </a:r>
                    </a:p>
                  </a:txBody>
                  <a:tcPr marL="1524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1429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6054" y="3194693"/>
            <a:ext cx="8353168" cy="365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pitchFamily="-84" charset="2"/>
              <a:buNone/>
            </a:pPr>
            <a:endParaRPr lang="en-US" kern="0" dirty="0"/>
          </a:p>
          <a:p>
            <a:r>
              <a:rPr lang="en-US" sz="2000" kern="0" dirty="0"/>
              <a:t>The statement p++; or p = p + 1; </a:t>
            </a:r>
            <a:r>
              <a:rPr lang="en-US" sz="2000" kern="0" dirty="0">
                <a:solidFill>
                  <a:srgbClr val="FF0000"/>
                </a:solidFill>
              </a:rPr>
              <a:t>increments</a:t>
            </a:r>
            <a:r>
              <a:rPr lang="en-US" sz="2000" kern="0" dirty="0"/>
              <a:t> the value of p by 4 bytes because p is a pointer of type </a:t>
            </a:r>
            <a:r>
              <a:rPr lang="en-US" sz="2000" kern="12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sz="2000" kern="0" dirty="0"/>
              <a:t>.</a:t>
            </a:r>
          </a:p>
          <a:p>
            <a:r>
              <a:rPr lang="en-US" sz="2000" kern="0" dirty="0"/>
              <a:t>Similarly, the statements</a:t>
            </a:r>
          </a:p>
          <a:p>
            <a:pPr lvl="1">
              <a:buNone/>
            </a:pPr>
            <a:r>
              <a:rPr lang="en-US" sz="2000" kern="0" dirty="0"/>
              <a:t>q++;	 increment the value of q by </a:t>
            </a:r>
            <a:r>
              <a:rPr lang="en-US" sz="2000" b="1" kern="0" dirty="0">
                <a:solidFill>
                  <a:srgbClr val="FF0000"/>
                </a:solidFill>
              </a:rPr>
              <a:t>8 bytes </a:t>
            </a:r>
            <a:endParaRPr lang="en-US" sz="2000" kern="0" dirty="0"/>
          </a:p>
          <a:p>
            <a:pPr lvl="1">
              <a:buNone/>
            </a:pPr>
            <a:r>
              <a:rPr lang="en-US" sz="2000" kern="0" dirty="0"/>
              <a:t>z++;	 increment the value of z by </a:t>
            </a:r>
            <a:r>
              <a:rPr lang="en-US" sz="2000" b="1" kern="0" dirty="0">
                <a:solidFill>
                  <a:srgbClr val="FF0000"/>
                </a:solidFill>
              </a:rPr>
              <a:t>1 byte 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86969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AE3F2E5-7B25-5279-BA39-B9865E23E0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7102" y="1912972"/>
          <a:ext cx="216981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3271">
                  <a:extLst>
                    <a:ext uri="{9D8B030D-6E8A-4147-A177-3AD203B41FA5}">
                      <a16:colId xmlns:a16="http://schemas.microsoft.com/office/drawing/2014/main" val="3435713778"/>
                    </a:ext>
                  </a:extLst>
                </a:gridCol>
                <a:gridCol w="723271">
                  <a:extLst>
                    <a:ext uri="{9D8B030D-6E8A-4147-A177-3AD203B41FA5}">
                      <a16:colId xmlns:a16="http://schemas.microsoft.com/office/drawing/2014/main" val="1389244762"/>
                    </a:ext>
                  </a:extLst>
                </a:gridCol>
                <a:gridCol w="723271">
                  <a:extLst>
                    <a:ext uri="{9D8B030D-6E8A-4147-A177-3AD203B41FA5}">
                      <a16:colId xmlns:a16="http://schemas.microsoft.com/office/drawing/2014/main" val="3041940423"/>
                    </a:ext>
                  </a:extLst>
                </a:gridCol>
              </a:tblGrid>
              <a:tr h="26777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630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0125EF6-0E84-47C7-0442-D041C73D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Example1: Using Pointers to Access Elements of the Array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0E446-C863-D7EB-F847-BA9A2929AC00}"/>
              </a:ext>
            </a:extLst>
          </p:cNvPr>
          <p:cNvSpPr txBox="1"/>
          <p:nvPr/>
        </p:nvSpPr>
        <p:spPr>
          <a:xfrm>
            <a:off x="546922" y="1830690"/>
            <a:ext cx="5243564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endParaRPr lang="en-AU" sz="1400" dirty="0"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main(){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Declare an array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v[3] = { 10, 99, 33 };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declare pointer variable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*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Assign the address of v[0] to </a:t>
            </a:r>
            <a:r>
              <a:rPr lang="en-AU" sz="1400" dirty="0" err="1">
                <a:solidFill>
                  <a:srgbClr val="3F581E"/>
                </a:solidFill>
                <a:latin typeface="Consolas" panose="020B0609020204030204" pitchFamily="49" charset="0"/>
              </a:rPr>
              <a:t>ptr</a:t>
            </a:r>
            <a:endParaRPr lang="en-AU" sz="1400" dirty="0">
              <a:solidFill>
                <a:srgbClr val="3F581E"/>
              </a:solidFill>
              <a:latin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v;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for (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 = 0;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 &lt; 3;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++) {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AU" sz="1400" dirty="0">
                <a:latin typeface="Consolas" panose="020B0609020204030204" pitchFamily="49" charset="0"/>
              </a:rPr>
              <a:t> &lt;&lt; "Value at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" &lt;&lt;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AU" sz="1400" dirty="0">
                <a:latin typeface="Consolas" panose="020B0609020204030204" pitchFamily="49" charset="0"/>
              </a:rPr>
              <a:t> &lt;&lt; "Value at *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" &lt;&lt; *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Increment pointer </a:t>
            </a:r>
            <a:r>
              <a:rPr lang="en-AU" sz="1400" dirty="0" err="1">
                <a:solidFill>
                  <a:srgbClr val="3F581E"/>
                </a:solidFill>
                <a:latin typeface="Consolas" panose="020B0609020204030204" pitchFamily="49" charset="0"/>
              </a:rPr>
              <a:t>ptr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 by 1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  <a:r>
              <a:rPr lang="en-AU" sz="1400" dirty="0" err="1">
                <a:latin typeface="Consolas" panose="020B0609020204030204" pitchFamily="49" charset="0"/>
              </a:rPr>
              <a:t>getchar</a:t>
            </a:r>
            <a:r>
              <a:rPr lang="en-AU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3152F-A907-C9A2-5D14-403DD80D9AED}"/>
              </a:ext>
            </a:extLst>
          </p:cNvPr>
          <p:cNvSpPr txBox="1"/>
          <p:nvPr/>
        </p:nvSpPr>
        <p:spPr>
          <a:xfrm>
            <a:off x="5958185" y="1946639"/>
            <a:ext cx="1303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</a:rPr>
              <a:t>V[3] = </a:t>
            </a:r>
            <a:endParaRPr lang="en-AU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7F482-30A2-E1D2-87B3-E96E06553209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6385" y="2306397"/>
            <a:ext cx="2211800" cy="7477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ED47CD-6A1D-A69F-01D4-EEB63B842E4C}"/>
              </a:ext>
            </a:extLst>
          </p:cNvPr>
          <p:cNvSpPr txBox="1"/>
          <p:nvPr/>
        </p:nvSpPr>
        <p:spPr>
          <a:xfrm>
            <a:off x="457200" y="101921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In this example we will use pointers</a:t>
            </a:r>
            <a:r>
              <a:rPr lang="ar-SA" dirty="0"/>
              <a:t> </a:t>
            </a:r>
            <a:r>
              <a:rPr lang="en-AU" dirty="0"/>
              <a:t>to access the elements of an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62DF2-178A-48CB-55E3-DB6C5764F8FE}"/>
              </a:ext>
            </a:extLst>
          </p:cNvPr>
          <p:cNvSpPr txBox="1"/>
          <p:nvPr/>
        </p:nvSpPr>
        <p:spPr>
          <a:xfrm>
            <a:off x="5420140" y="1040950"/>
            <a:ext cx="3556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AU" dirty="0" err="1"/>
              <a:t>في</a:t>
            </a:r>
            <a:r>
              <a:rPr lang="en-AU" dirty="0"/>
              <a:t> </a:t>
            </a:r>
            <a:r>
              <a:rPr lang="en-AU" dirty="0" err="1"/>
              <a:t>هذا</a:t>
            </a:r>
            <a:r>
              <a:rPr lang="en-AU" dirty="0"/>
              <a:t> </a:t>
            </a:r>
            <a:r>
              <a:rPr lang="en-AU" dirty="0" err="1"/>
              <a:t>المثال</a:t>
            </a:r>
            <a:r>
              <a:rPr lang="en-AU" dirty="0"/>
              <a:t> </a:t>
            </a:r>
            <a:r>
              <a:rPr lang="en-AU" dirty="0" err="1"/>
              <a:t>سوف</a:t>
            </a:r>
            <a:r>
              <a:rPr lang="en-AU" dirty="0"/>
              <a:t> </a:t>
            </a:r>
            <a:r>
              <a:rPr lang="en-AU" dirty="0" err="1"/>
              <a:t>نستخدم</a:t>
            </a:r>
            <a:r>
              <a:rPr lang="en-AU" dirty="0"/>
              <a:t> </a:t>
            </a:r>
            <a:r>
              <a:rPr lang="en-AU" dirty="0" err="1"/>
              <a:t>المؤشرات</a:t>
            </a:r>
            <a:r>
              <a:rPr lang="en-AU" dirty="0"/>
              <a:t> </a:t>
            </a:r>
            <a:r>
              <a:rPr lang="en-AU" sz="1200" dirty="0"/>
              <a:t>(Pointers) </a:t>
            </a:r>
            <a:r>
              <a:rPr lang="ar-SA" dirty="0"/>
              <a:t> </a:t>
            </a:r>
            <a:r>
              <a:rPr lang="en-AU" dirty="0" err="1"/>
              <a:t>للوصول</a:t>
            </a:r>
            <a:r>
              <a:rPr lang="en-AU" dirty="0"/>
              <a:t> </a:t>
            </a:r>
            <a:r>
              <a:rPr lang="en-AU" dirty="0" err="1"/>
              <a:t>الى</a:t>
            </a:r>
            <a:r>
              <a:rPr lang="en-AU" dirty="0"/>
              <a:t> </a:t>
            </a:r>
            <a:r>
              <a:rPr lang="en-AU" dirty="0" err="1"/>
              <a:t>عناصر</a:t>
            </a:r>
            <a:r>
              <a:rPr lang="en-AU" dirty="0"/>
              <a:t> </a:t>
            </a:r>
            <a:r>
              <a:rPr lang="en-AU" dirty="0" err="1"/>
              <a:t>مصفوفة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411DE-F810-DB4F-872A-B8FE372E6818}"/>
              </a:ext>
            </a:extLst>
          </p:cNvPr>
          <p:cNvSpPr txBox="1"/>
          <p:nvPr/>
        </p:nvSpPr>
        <p:spPr>
          <a:xfrm>
            <a:off x="6572009" y="2306397"/>
            <a:ext cx="24049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1100" b="0" dirty="0"/>
              <a:t>0x6ffdf0   </a:t>
            </a:r>
            <a:r>
              <a:rPr lang="en-AU" sz="1100" dirty="0"/>
              <a:t>0x6ffdf4   0x6ffdf8</a:t>
            </a:r>
            <a:endParaRPr lang="en-AU" sz="1100" b="0" dirty="0"/>
          </a:p>
        </p:txBody>
      </p:sp>
    </p:spTree>
    <p:extLst>
      <p:ext uri="{BB962C8B-B14F-4D97-AF65-F5344CB8AC3E}">
        <p14:creationId xmlns:p14="http://schemas.microsoft.com/office/powerpoint/2010/main" val="373953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AE3F2E5-7B25-5279-BA39-B9865E23E0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7102" y="1912972"/>
          <a:ext cx="216981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3271">
                  <a:extLst>
                    <a:ext uri="{9D8B030D-6E8A-4147-A177-3AD203B41FA5}">
                      <a16:colId xmlns:a16="http://schemas.microsoft.com/office/drawing/2014/main" val="3435713778"/>
                    </a:ext>
                  </a:extLst>
                </a:gridCol>
                <a:gridCol w="723271">
                  <a:extLst>
                    <a:ext uri="{9D8B030D-6E8A-4147-A177-3AD203B41FA5}">
                      <a16:colId xmlns:a16="http://schemas.microsoft.com/office/drawing/2014/main" val="1389244762"/>
                    </a:ext>
                  </a:extLst>
                </a:gridCol>
                <a:gridCol w="723271">
                  <a:extLst>
                    <a:ext uri="{9D8B030D-6E8A-4147-A177-3AD203B41FA5}">
                      <a16:colId xmlns:a16="http://schemas.microsoft.com/office/drawing/2014/main" val="3041940423"/>
                    </a:ext>
                  </a:extLst>
                </a:gridCol>
              </a:tblGrid>
              <a:tr h="26777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630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0125EF6-0E84-47C7-0442-D041C73D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Example1: Using Pointers to Access Elements of the Array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0E446-C863-D7EB-F847-BA9A2929AC00}"/>
              </a:ext>
            </a:extLst>
          </p:cNvPr>
          <p:cNvSpPr txBox="1"/>
          <p:nvPr/>
        </p:nvSpPr>
        <p:spPr>
          <a:xfrm>
            <a:off x="546922" y="1830690"/>
            <a:ext cx="5243564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endParaRPr lang="en-AU" sz="1400" dirty="0"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main(){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Declare an array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v[3] = { 10, 99, 33 };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declare pointer variable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*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Assign the address of v[0] to </a:t>
            </a:r>
            <a:r>
              <a:rPr lang="en-AU" sz="1400" dirty="0" err="1">
                <a:solidFill>
                  <a:srgbClr val="3F581E"/>
                </a:solidFill>
                <a:latin typeface="Consolas" panose="020B0609020204030204" pitchFamily="49" charset="0"/>
              </a:rPr>
              <a:t>ptr</a:t>
            </a:r>
            <a:endParaRPr lang="en-AU" sz="1400" dirty="0">
              <a:solidFill>
                <a:srgbClr val="3F581E"/>
              </a:solidFill>
              <a:latin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v;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for (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 = 0;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 &lt; 3;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++) {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AU" sz="1400" dirty="0">
                <a:latin typeface="Consolas" panose="020B0609020204030204" pitchFamily="49" charset="0"/>
              </a:rPr>
              <a:t> &lt;&lt; "Value at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" &lt;&lt;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AU" sz="1400" dirty="0">
                <a:latin typeface="Consolas" panose="020B0609020204030204" pitchFamily="49" charset="0"/>
              </a:rPr>
              <a:t> &lt;&lt; "Value at *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" &lt;&lt; *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Increment pointer </a:t>
            </a:r>
            <a:r>
              <a:rPr lang="en-AU" sz="1400" dirty="0" err="1">
                <a:solidFill>
                  <a:srgbClr val="3F581E"/>
                </a:solidFill>
                <a:latin typeface="Consolas" panose="020B0609020204030204" pitchFamily="49" charset="0"/>
              </a:rPr>
              <a:t>ptr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 by 1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  <a:r>
              <a:rPr lang="en-AU" sz="1400" dirty="0" err="1">
                <a:latin typeface="Consolas" panose="020B0609020204030204" pitchFamily="49" charset="0"/>
              </a:rPr>
              <a:t>getchar</a:t>
            </a:r>
            <a:r>
              <a:rPr lang="en-AU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3152F-A907-C9A2-5D14-403DD80D9AED}"/>
              </a:ext>
            </a:extLst>
          </p:cNvPr>
          <p:cNvSpPr txBox="1"/>
          <p:nvPr/>
        </p:nvSpPr>
        <p:spPr>
          <a:xfrm>
            <a:off x="5958185" y="1946639"/>
            <a:ext cx="1303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</a:rPr>
              <a:t>V[3] = </a:t>
            </a:r>
            <a:endParaRPr lang="en-AU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7F482-30A2-E1D2-87B3-E96E06553209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6385" y="2306397"/>
            <a:ext cx="2211800" cy="7477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ED47CD-6A1D-A69F-01D4-EEB63B842E4C}"/>
              </a:ext>
            </a:extLst>
          </p:cNvPr>
          <p:cNvSpPr txBox="1"/>
          <p:nvPr/>
        </p:nvSpPr>
        <p:spPr>
          <a:xfrm>
            <a:off x="457200" y="101921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In this example we will use pointers</a:t>
            </a:r>
            <a:r>
              <a:rPr lang="ar-SA" dirty="0"/>
              <a:t> </a:t>
            </a:r>
            <a:r>
              <a:rPr lang="en-AU" dirty="0"/>
              <a:t>to access the elements of an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62DF2-178A-48CB-55E3-DB6C5764F8FE}"/>
              </a:ext>
            </a:extLst>
          </p:cNvPr>
          <p:cNvSpPr txBox="1"/>
          <p:nvPr/>
        </p:nvSpPr>
        <p:spPr>
          <a:xfrm>
            <a:off x="5420140" y="1040950"/>
            <a:ext cx="3556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AU" dirty="0" err="1"/>
              <a:t>في</a:t>
            </a:r>
            <a:r>
              <a:rPr lang="en-AU" dirty="0"/>
              <a:t> </a:t>
            </a:r>
            <a:r>
              <a:rPr lang="en-AU" dirty="0" err="1"/>
              <a:t>هذا</a:t>
            </a:r>
            <a:r>
              <a:rPr lang="en-AU" dirty="0"/>
              <a:t> </a:t>
            </a:r>
            <a:r>
              <a:rPr lang="en-AU" dirty="0" err="1"/>
              <a:t>المثال</a:t>
            </a:r>
            <a:r>
              <a:rPr lang="en-AU" dirty="0"/>
              <a:t> </a:t>
            </a:r>
            <a:r>
              <a:rPr lang="en-AU" dirty="0" err="1"/>
              <a:t>سوف</a:t>
            </a:r>
            <a:r>
              <a:rPr lang="en-AU" dirty="0"/>
              <a:t> </a:t>
            </a:r>
            <a:r>
              <a:rPr lang="en-AU" dirty="0" err="1"/>
              <a:t>نستخدم</a:t>
            </a:r>
            <a:r>
              <a:rPr lang="en-AU" dirty="0"/>
              <a:t> </a:t>
            </a:r>
            <a:r>
              <a:rPr lang="en-AU" dirty="0" err="1"/>
              <a:t>المؤشرات</a:t>
            </a:r>
            <a:r>
              <a:rPr lang="en-AU" dirty="0"/>
              <a:t> </a:t>
            </a:r>
            <a:r>
              <a:rPr lang="en-AU" sz="1200" dirty="0"/>
              <a:t>(Pointers) </a:t>
            </a:r>
            <a:r>
              <a:rPr lang="ar-SA" dirty="0"/>
              <a:t> </a:t>
            </a:r>
            <a:r>
              <a:rPr lang="en-AU" dirty="0" err="1"/>
              <a:t>للوصول</a:t>
            </a:r>
            <a:r>
              <a:rPr lang="en-AU" dirty="0"/>
              <a:t> </a:t>
            </a:r>
            <a:r>
              <a:rPr lang="en-AU" dirty="0" err="1"/>
              <a:t>الى</a:t>
            </a:r>
            <a:r>
              <a:rPr lang="en-AU" dirty="0"/>
              <a:t> </a:t>
            </a:r>
            <a:r>
              <a:rPr lang="en-AU" dirty="0" err="1"/>
              <a:t>عناصر</a:t>
            </a:r>
            <a:r>
              <a:rPr lang="en-AU" dirty="0"/>
              <a:t> </a:t>
            </a:r>
            <a:r>
              <a:rPr lang="en-AU" dirty="0" err="1"/>
              <a:t>مصفوفة</a:t>
            </a:r>
            <a:endParaRPr lang="en-AU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EFDAAD0-6D30-69D1-FA6F-B58C6377DE68}"/>
              </a:ext>
            </a:extLst>
          </p:cNvPr>
          <p:cNvCxnSpPr/>
          <p:nvPr/>
        </p:nvCxnSpPr>
        <p:spPr bwMode="auto">
          <a:xfrm>
            <a:off x="4306956" y="3688886"/>
            <a:ext cx="184825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A798FA40-17F4-C0FD-9099-67020CC6B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279848"/>
              </p:ext>
            </p:extLst>
          </p:nvPr>
        </p:nvGraphicFramePr>
        <p:xfrm>
          <a:off x="7095701" y="3446655"/>
          <a:ext cx="87302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3027">
                  <a:extLst>
                    <a:ext uri="{9D8B030D-6E8A-4147-A177-3AD203B41FA5}">
                      <a16:colId xmlns:a16="http://schemas.microsoft.com/office/drawing/2014/main" val="343571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63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12411DE-F810-DB4F-872A-B8FE372E6818}"/>
              </a:ext>
            </a:extLst>
          </p:cNvPr>
          <p:cNvSpPr txBox="1"/>
          <p:nvPr/>
        </p:nvSpPr>
        <p:spPr>
          <a:xfrm>
            <a:off x="6572009" y="2306397"/>
            <a:ext cx="24049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1100" b="0" dirty="0"/>
              <a:t>0x6ffdf0   </a:t>
            </a:r>
            <a:r>
              <a:rPr lang="en-AU" sz="1100" dirty="0"/>
              <a:t>0x6ffdf4   0x6ffdf8</a:t>
            </a:r>
            <a:endParaRPr lang="en-AU" sz="1100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33F8C-8415-CAF3-485D-FD80134CAE06}"/>
              </a:ext>
            </a:extLst>
          </p:cNvPr>
          <p:cNvSpPr txBox="1"/>
          <p:nvPr/>
        </p:nvSpPr>
        <p:spPr>
          <a:xfrm>
            <a:off x="6294465" y="3465929"/>
            <a:ext cx="873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 err="1">
                <a:latin typeface="Consolas" panose="020B0609020204030204" pitchFamily="49" charset="0"/>
              </a:rPr>
              <a:t>Ptr</a:t>
            </a:r>
            <a:r>
              <a:rPr lang="en-AU" sz="1800" dirty="0">
                <a:latin typeface="Consolas" panose="020B0609020204030204" pitchFamily="49" charset="0"/>
              </a:rPr>
              <a:t> =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06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is </a:t>
            </a:r>
          </a:p>
          <a:p>
            <a:pPr lvl="1"/>
            <a:r>
              <a:rPr lang="en-US" dirty="0"/>
              <a:t>a </a:t>
            </a:r>
            <a:r>
              <a:rPr lang="en-US" b="1" u="sng" dirty="0">
                <a:solidFill>
                  <a:srgbClr val="FF0000"/>
                </a:solidFill>
              </a:rPr>
              <a:t>variable</a:t>
            </a:r>
            <a:r>
              <a:rPr lang="en-US" dirty="0"/>
              <a:t> that contains a memory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pointer value specifies a location, but also has a type associated with it at compile time that allows the compiler to keep track of what is stored at that memory address.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98137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AE3F2E5-7B25-5279-BA39-B9865E23E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72449"/>
              </p:ext>
            </p:extLst>
          </p:nvPr>
        </p:nvGraphicFramePr>
        <p:xfrm>
          <a:off x="6807102" y="1912972"/>
          <a:ext cx="216981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3271">
                  <a:extLst>
                    <a:ext uri="{9D8B030D-6E8A-4147-A177-3AD203B41FA5}">
                      <a16:colId xmlns:a16="http://schemas.microsoft.com/office/drawing/2014/main" val="3435713778"/>
                    </a:ext>
                  </a:extLst>
                </a:gridCol>
                <a:gridCol w="723271">
                  <a:extLst>
                    <a:ext uri="{9D8B030D-6E8A-4147-A177-3AD203B41FA5}">
                      <a16:colId xmlns:a16="http://schemas.microsoft.com/office/drawing/2014/main" val="1389244762"/>
                    </a:ext>
                  </a:extLst>
                </a:gridCol>
                <a:gridCol w="723271">
                  <a:extLst>
                    <a:ext uri="{9D8B030D-6E8A-4147-A177-3AD203B41FA5}">
                      <a16:colId xmlns:a16="http://schemas.microsoft.com/office/drawing/2014/main" val="3041940423"/>
                    </a:ext>
                  </a:extLst>
                </a:gridCol>
              </a:tblGrid>
              <a:tr h="26777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630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0125EF6-0E84-47C7-0442-D041C73D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Example1: Using Pointers to Access Elements of the Array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0E446-C863-D7EB-F847-BA9A2929AC00}"/>
              </a:ext>
            </a:extLst>
          </p:cNvPr>
          <p:cNvSpPr txBox="1"/>
          <p:nvPr/>
        </p:nvSpPr>
        <p:spPr>
          <a:xfrm>
            <a:off x="546922" y="1830690"/>
            <a:ext cx="5243564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endParaRPr lang="en-AU" sz="1400" dirty="0"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main(){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Declare an array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v[3] = { 10, 99, 33 };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declare pointer variable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*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Assign the address of v[0] to </a:t>
            </a:r>
            <a:r>
              <a:rPr lang="en-AU" sz="1400" dirty="0" err="1">
                <a:solidFill>
                  <a:srgbClr val="3F581E"/>
                </a:solidFill>
                <a:latin typeface="Consolas" panose="020B0609020204030204" pitchFamily="49" charset="0"/>
              </a:rPr>
              <a:t>ptr</a:t>
            </a:r>
            <a:endParaRPr lang="en-AU" sz="1400" dirty="0">
              <a:solidFill>
                <a:srgbClr val="3F581E"/>
              </a:solidFill>
              <a:latin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v;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for (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 = 0;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 &lt; 3;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++) {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AU" sz="1400" dirty="0">
                <a:latin typeface="Consolas" panose="020B0609020204030204" pitchFamily="49" charset="0"/>
              </a:rPr>
              <a:t> &lt;&lt; "Value at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" &lt;&lt;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AU" sz="1400" dirty="0">
                <a:latin typeface="Consolas" panose="020B0609020204030204" pitchFamily="49" charset="0"/>
              </a:rPr>
              <a:t> &lt;&lt; "Value at *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" &lt;&lt; *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Increment pointer </a:t>
            </a:r>
            <a:r>
              <a:rPr lang="en-AU" sz="1400" dirty="0" err="1">
                <a:solidFill>
                  <a:srgbClr val="3F581E"/>
                </a:solidFill>
                <a:latin typeface="Consolas" panose="020B0609020204030204" pitchFamily="49" charset="0"/>
              </a:rPr>
              <a:t>ptr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 by 1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  <a:r>
              <a:rPr lang="en-AU" sz="1400" dirty="0" err="1">
                <a:latin typeface="Consolas" panose="020B0609020204030204" pitchFamily="49" charset="0"/>
              </a:rPr>
              <a:t>getchar</a:t>
            </a:r>
            <a:r>
              <a:rPr lang="en-AU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3152F-A907-C9A2-5D14-403DD80D9AED}"/>
              </a:ext>
            </a:extLst>
          </p:cNvPr>
          <p:cNvSpPr txBox="1"/>
          <p:nvPr/>
        </p:nvSpPr>
        <p:spPr>
          <a:xfrm>
            <a:off x="5958185" y="1946639"/>
            <a:ext cx="1303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</a:rPr>
              <a:t>V[3] = </a:t>
            </a:r>
            <a:endParaRPr lang="en-AU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7F482-30A2-E1D2-87B3-E96E06553209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6385" y="2306397"/>
            <a:ext cx="2211800" cy="7477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ED47CD-6A1D-A69F-01D4-EEB63B842E4C}"/>
              </a:ext>
            </a:extLst>
          </p:cNvPr>
          <p:cNvSpPr txBox="1"/>
          <p:nvPr/>
        </p:nvSpPr>
        <p:spPr>
          <a:xfrm>
            <a:off x="457200" y="101921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In this example we will use pointers</a:t>
            </a:r>
            <a:r>
              <a:rPr lang="ar-SA" dirty="0"/>
              <a:t> </a:t>
            </a:r>
            <a:r>
              <a:rPr lang="en-AU" dirty="0"/>
              <a:t>to access the elements of an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62DF2-178A-48CB-55E3-DB6C5764F8FE}"/>
              </a:ext>
            </a:extLst>
          </p:cNvPr>
          <p:cNvSpPr txBox="1"/>
          <p:nvPr/>
        </p:nvSpPr>
        <p:spPr>
          <a:xfrm>
            <a:off x="5420140" y="1040950"/>
            <a:ext cx="3556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AU" dirty="0" err="1"/>
              <a:t>في</a:t>
            </a:r>
            <a:r>
              <a:rPr lang="en-AU" dirty="0"/>
              <a:t> </a:t>
            </a:r>
            <a:r>
              <a:rPr lang="en-AU" dirty="0" err="1"/>
              <a:t>هذا</a:t>
            </a:r>
            <a:r>
              <a:rPr lang="en-AU" dirty="0"/>
              <a:t> </a:t>
            </a:r>
            <a:r>
              <a:rPr lang="en-AU" dirty="0" err="1"/>
              <a:t>المثال</a:t>
            </a:r>
            <a:r>
              <a:rPr lang="en-AU" dirty="0"/>
              <a:t> </a:t>
            </a:r>
            <a:r>
              <a:rPr lang="en-AU" dirty="0" err="1"/>
              <a:t>سوف</a:t>
            </a:r>
            <a:r>
              <a:rPr lang="en-AU" dirty="0"/>
              <a:t> </a:t>
            </a:r>
            <a:r>
              <a:rPr lang="en-AU" dirty="0" err="1"/>
              <a:t>نستخدم</a:t>
            </a:r>
            <a:r>
              <a:rPr lang="en-AU" dirty="0"/>
              <a:t> </a:t>
            </a:r>
            <a:r>
              <a:rPr lang="en-AU" dirty="0" err="1"/>
              <a:t>المؤشرات</a:t>
            </a:r>
            <a:r>
              <a:rPr lang="en-AU" dirty="0"/>
              <a:t> </a:t>
            </a:r>
            <a:r>
              <a:rPr lang="en-AU" sz="1200" dirty="0"/>
              <a:t>(Pointers) </a:t>
            </a:r>
            <a:r>
              <a:rPr lang="ar-SA" dirty="0"/>
              <a:t> </a:t>
            </a:r>
            <a:r>
              <a:rPr lang="en-AU" dirty="0" err="1"/>
              <a:t>للوصول</a:t>
            </a:r>
            <a:r>
              <a:rPr lang="en-AU" dirty="0"/>
              <a:t> </a:t>
            </a:r>
            <a:r>
              <a:rPr lang="en-AU" dirty="0" err="1"/>
              <a:t>الى</a:t>
            </a:r>
            <a:r>
              <a:rPr lang="en-AU" dirty="0"/>
              <a:t> </a:t>
            </a:r>
            <a:r>
              <a:rPr lang="en-AU" dirty="0" err="1"/>
              <a:t>عناصر</a:t>
            </a:r>
            <a:r>
              <a:rPr lang="en-AU" dirty="0"/>
              <a:t> </a:t>
            </a:r>
            <a:r>
              <a:rPr lang="en-AU" dirty="0" err="1"/>
              <a:t>مصفوفة</a:t>
            </a:r>
            <a:endParaRPr lang="en-AU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EFDAAD0-6D30-69D1-FA6F-B58C6377DE68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8249" y="3598946"/>
            <a:ext cx="3486960" cy="7931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A798FA40-17F4-C0FD-9099-67020CC6B486}"/>
              </a:ext>
            </a:extLst>
          </p:cNvPr>
          <p:cNvGraphicFramePr>
            <a:graphicFrameLocks/>
          </p:cNvGraphicFramePr>
          <p:nvPr/>
        </p:nvGraphicFramePr>
        <p:xfrm>
          <a:off x="7095701" y="3446655"/>
          <a:ext cx="87302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3027">
                  <a:extLst>
                    <a:ext uri="{9D8B030D-6E8A-4147-A177-3AD203B41FA5}">
                      <a16:colId xmlns:a16="http://schemas.microsoft.com/office/drawing/2014/main" val="343571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/>
                        <a:t>0x6ffdf0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63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12411DE-F810-DB4F-872A-B8FE372E6818}"/>
              </a:ext>
            </a:extLst>
          </p:cNvPr>
          <p:cNvSpPr txBox="1"/>
          <p:nvPr/>
        </p:nvSpPr>
        <p:spPr>
          <a:xfrm>
            <a:off x="6572009" y="2306397"/>
            <a:ext cx="24049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1100" b="0" dirty="0"/>
              <a:t>0x6ffdf0   </a:t>
            </a:r>
            <a:r>
              <a:rPr lang="en-AU" sz="1100" dirty="0"/>
              <a:t>0x6ffdf4   0x6ffdf8</a:t>
            </a:r>
            <a:endParaRPr lang="en-AU" sz="1100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33F8C-8415-CAF3-485D-FD80134CAE06}"/>
              </a:ext>
            </a:extLst>
          </p:cNvPr>
          <p:cNvSpPr txBox="1"/>
          <p:nvPr/>
        </p:nvSpPr>
        <p:spPr>
          <a:xfrm>
            <a:off x="6294465" y="3465929"/>
            <a:ext cx="873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 err="1">
                <a:latin typeface="Consolas" panose="020B0609020204030204" pitchFamily="49" charset="0"/>
              </a:rPr>
              <a:t>Ptr</a:t>
            </a:r>
            <a:r>
              <a:rPr lang="en-AU" sz="1800" dirty="0">
                <a:latin typeface="Consolas" panose="020B0609020204030204" pitchFamily="49" charset="0"/>
              </a:rPr>
              <a:t> = </a:t>
            </a:r>
            <a:endParaRPr lang="en-AU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4ACF3A5-259D-48E8-6644-CF6634FD5853}"/>
              </a:ext>
            </a:extLst>
          </p:cNvPr>
          <p:cNvSpPr/>
          <p:nvPr/>
        </p:nvSpPr>
        <p:spPr bwMode="auto">
          <a:xfrm>
            <a:off x="7407965" y="2610678"/>
            <a:ext cx="225378" cy="795131"/>
          </a:xfrm>
          <a:custGeom>
            <a:avLst/>
            <a:gdLst>
              <a:gd name="connsiteX0" fmla="*/ 185531 w 225378"/>
              <a:gd name="connsiteY0" fmla="*/ 795131 h 795131"/>
              <a:gd name="connsiteX1" fmla="*/ 212035 w 225378"/>
              <a:gd name="connsiteY1" fmla="*/ 384313 h 795131"/>
              <a:gd name="connsiteX2" fmla="*/ 0 w 225378"/>
              <a:gd name="connsiteY2" fmla="*/ 0 h 795131"/>
              <a:gd name="connsiteX3" fmla="*/ 0 w 225378"/>
              <a:gd name="connsiteY3" fmla="*/ 0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78" h="795131">
                <a:moveTo>
                  <a:pt x="185531" y="795131"/>
                </a:moveTo>
                <a:cubicBezTo>
                  <a:pt x="214244" y="655983"/>
                  <a:pt x="242957" y="516835"/>
                  <a:pt x="212035" y="384313"/>
                </a:cubicBezTo>
                <a:cubicBezTo>
                  <a:pt x="181113" y="25179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47625">
            <a:prstDash val="sysDash"/>
            <a:headEnd type="none"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7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AE3F2E5-7B25-5279-BA39-B9865E23E0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7102" y="1912972"/>
          <a:ext cx="2169813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3271">
                  <a:extLst>
                    <a:ext uri="{9D8B030D-6E8A-4147-A177-3AD203B41FA5}">
                      <a16:colId xmlns:a16="http://schemas.microsoft.com/office/drawing/2014/main" val="3435713778"/>
                    </a:ext>
                  </a:extLst>
                </a:gridCol>
                <a:gridCol w="723271">
                  <a:extLst>
                    <a:ext uri="{9D8B030D-6E8A-4147-A177-3AD203B41FA5}">
                      <a16:colId xmlns:a16="http://schemas.microsoft.com/office/drawing/2014/main" val="1389244762"/>
                    </a:ext>
                  </a:extLst>
                </a:gridCol>
                <a:gridCol w="723271">
                  <a:extLst>
                    <a:ext uri="{9D8B030D-6E8A-4147-A177-3AD203B41FA5}">
                      <a16:colId xmlns:a16="http://schemas.microsoft.com/office/drawing/2014/main" val="3041940423"/>
                    </a:ext>
                  </a:extLst>
                </a:gridCol>
              </a:tblGrid>
              <a:tr h="26777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630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0125EF6-0E84-47C7-0442-D041C73D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Example1: Using Pointers to Access Elements of the Array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0E446-C863-D7EB-F847-BA9A2929AC00}"/>
              </a:ext>
            </a:extLst>
          </p:cNvPr>
          <p:cNvSpPr txBox="1"/>
          <p:nvPr/>
        </p:nvSpPr>
        <p:spPr>
          <a:xfrm>
            <a:off x="546922" y="1830690"/>
            <a:ext cx="5243564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endParaRPr lang="en-AU" sz="1400" dirty="0"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main(){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Declare an array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v[3] = { 10, 99, 33 };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declare pointer variable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*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Assign the address of v[0] to </a:t>
            </a:r>
            <a:r>
              <a:rPr lang="en-AU" sz="1400" dirty="0" err="1">
                <a:solidFill>
                  <a:srgbClr val="3F581E"/>
                </a:solidFill>
                <a:latin typeface="Consolas" panose="020B0609020204030204" pitchFamily="49" charset="0"/>
              </a:rPr>
              <a:t>ptr</a:t>
            </a:r>
            <a:endParaRPr lang="en-AU" sz="1400" dirty="0">
              <a:solidFill>
                <a:srgbClr val="3F581E"/>
              </a:solidFill>
              <a:latin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</a:rPr>
              <a:t>   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v;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for (</a:t>
            </a:r>
            <a:r>
              <a:rPr lang="en-AU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 = 0;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 &lt; 3; </a:t>
            </a:r>
            <a:r>
              <a:rPr lang="en-AU" sz="1400" dirty="0" err="1">
                <a:latin typeface="Consolas" panose="020B0609020204030204" pitchFamily="49" charset="0"/>
              </a:rPr>
              <a:t>i</a:t>
            </a:r>
            <a:r>
              <a:rPr lang="en-AU" sz="1400" dirty="0">
                <a:latin typeface="Consolas" panose="020B0609020204030204" pitchFamily="49" charset="0"/>
              </a:rPr>
              <a:t>++) {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AU" sz="1400" dirty="0">
                <a:latin typeface="Consolas" panose="020B0609020204030204" pitchFamily="49" charset="0"/>
              </a:rPr>
              <a:t> &lt;&lt; "Value at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" &lt;&lt;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AU" sz="1400" dirty="0">
                <a:latin typeface="Consolas" panose="020B0609020204030204" pitchFamily="49" charset="0"/>
              </a:rPr>
              <a:t> &lt;&lt; "Value at *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= " &lt;&lt; *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// Increment pointer </a:t>
            </a:r>
            <a:r>
              <a:rPr lang="en-AU" sz="1400" dirty="0" err="1">
                <a:solidFill>
                  <a:srgbClr val="3F581E"/>
                </a:solidFill>
                <a:latin typeface="Consolas" panose="020B0609020204030204" pitchFamily="49" charset="0"/>
              </a:rPr>
              <a:t>ptr</a:t>
            </a:r>
            <a:r>
              <a:rPr lang="en-AU" sz="1400" dirty="0">
                <a:solidFill>
                  <a:srgbClr val="3F581E"/>
                </a:solidFill>
                <a:latin typeface="Consolas" panose="020B0609020204030204" pitchFamily="49" charset="0"/>
              </a:rPr>
              <a:t> by 1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</a:rPr>
              <a:t>ptr</a:t>
            </a:r>
            <a:r>
              <a:rPr lang="en-AU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  </a:t>
            </a:r>
            <a:r>
              <a:rPr lang="en-AU" sz="1400" dirty="0" err="1">
                <a:latin typeface="Consolas" panose="020B0609020204030204" pitchFamily="49" charset="0"/>
              </a:rPr>
              <a:t>getchar</a:t>
            </a:r>
            <a:r>
              <a:rPr lang="en-AU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AU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06A37-1129-F836-B81B-B83E975CEA6C}"/>
              </a:ext>
            </a:extLst>
          </p:cNvPr>
          <p:cNvSpPr txBox="1"/>
          <p:nvPr/>
        </p:nvSpPr>
        <p:spPr>
          <a:xfrm>
            <a:off x="6294465" y="4673423"/>
            <a:ext cx="2665337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dirty="0"/>
              <a:t>Value at </a:t>
            </a:r>
            <a:r>
              <a:rPr lang="en-AU" sz="1400" dirty="0" err="1"/>
              <a:t>ptr</a:t>
            </a:r>
            <a:r>
              <a:rPr lang="en-AU" sz="1400" dirty="0"/>
              <a:t> = 0x6ffdf0</a:t>
            </a:r>
          </a:p>
          <a:p>
            <a:r>
              <a:rPr lang="en-AU" sz="1400" dirty="0"/>
              <a:t>Value at *</a:t>
            </a:r>
            <a:r>
              <a:rPr lang="en-AU" sz="1400" dirty="0" err="1"/>
              <a:t>ptr</a:t>
            </a:r>
            <a:r>
              <a:rPr lang="en-AU" sz="1400" dirty="0"/>
              <a:t> = 10</a:t>
            </a:r>
          </a:p>
          <a:p>
            <a:r>
              <a:rPr lang="en-AU" sz="1400" dirty="0"/>
              <a:t>Value at </a:t>
            </a:r>
            <a:r>
              <a:rPr lang="en-AU" sz="1400" dirty="0" err="1"/>
              <a:t>ptr</a:t>
            </a:r>
            <a:r>
              <a:rPr lang="en-AU" sz="1400" dirty="0"/>
              <a:t> = 0x6ffdf4</a:t>
            </a:r>
          </a:p>
          <a:p>
            <a:r>
              <a:rPr lang="en-AU" sz="1400" dirty="0"/>
              <a:t>Value at *</a:t>
            </a:r>
            <a:r>
              <a:rPr lang="en-AU" sz="1400" dirty="0" err="1"/>
              <a:t>ptr</a:t>
            </a:r>
            <a:r>
              <a:rPr lang="en-AU" sz="1400" dirty="0"/>
              <a:t> = 99</a:t>
            </a:r>
          </a:p>
          <a:p>
            <a:r>
              <a:rPr lang="en-AU" sz="1400" dirty="0"/>
              <a:t>Value at </a:t>
            </a:r>
            <a:r>
              <a:rPr lang="en-AU" sz="1400" dirty="0" err="1"/>
              <a:t>ptr</a:t>
            </a:r>
            <a:r>
              <a:rPr lang="en-AU" sz="1400" dirty="0"/>
              <a:t> = 0x6ffdf8</a:t>
            </a:r>
          </a:p>
          <a:p>
            <a:r>
              <a:rPr lang="en-AU" sz="1400" dirty="0"/>
              <a:t>Value at *</a:t>
            </a:r>
            <a:r>
              <a:rPr lang="en-AU" sz="1400" dirty="0" err="1"/>
              <a:t>ptr</a:t>
            </a:r>
            <a:r>
              <a:rPr lang="en-AU" sz="1400" dirty="0"/>
              <a:t> = 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66B24-BE4F-4A6A-75F1-607665F9A1D2}"/>
              </a:ext>
            </a:extLst>
          </p:cNvPr>
          <p:cNvSpPr/>
          <p:nvPr/>
        </p:nvSpPr>
        <p:spPr>
          <a:xfrm>
            <a:off x="7167491" y="6095548"/>
            <a:ext cx="985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3152F-A907-C9A2-5D14-403DD80D9AED}"/>
              </a:ext>
            </a:extLst>
          </p:cNvPr>
          <p:cNvSpPr txBox="1"/>
          <p:nvPr/>
        </p:nvSpPr>
        <p:spPr>
          <a:xfrm>
            <a:off x="5958185" y="1946639"/>
            <a:ext cx="1303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</a:rPr>
              <a:t>V[3] = </a:t>
            </a:r>
            <a:endParaRPr lang="en-AU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7F482-30A2-E1D2-87B3-E96E06553209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6385" y="2306397"/>
            <a:ext cx="2211800" cy="7477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ED47CD-6A1D-A69F-01D4-EEB63B842E4C}"/>
              </a:ext>
            </a:extLst>
          </p:cNvPr>
          <p:cNvSpPr txBox="1"/>
          <p:nvPr/>
        </p:nvSpPr>
        <p:spPr>
          <a:xfrm>
            <a:off x="457200" y="101921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In this example we will use pointers</a:t>
            </a:r>
            <a:r>
              <a:rPr lang="ar-SA" dirty="0"/>
              <a:t> </a:t>
            </a:r>
            <a:r>
              <a:rPr lang="en-AU" dirty="0"/>
              <a:t>to access the elements of an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62DF2-178A-48CB-55E3-DB6C5764F8FE}"/>
              </a:ext>
            </a:extLst>
          </p:cNvPr>
          <p:cNvSpPr txBox="1"/>
          <p:nvPr/>
        </p:nvSpPr>
        <p:spPr>
          <a:xfrm>
            <a:off x="5420140" y="1040950"/>
            <a:ext cx="3556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AU" dirty="0" err="1"/>
              <a:t>في</a:t>
            </a:r>
            <a:r>
              <a:rPr lang="en-AU" dirty="0"/>
              <a:t> </a:t>
            </a:r>
            <a:r>
              <a:rPr lang="en-AU" dirty="0" err="1"/>
              <a:t>هذا</a:t>
            </a:r>
            <a:r>
              <a:rPr lang="en-AU" dirty="0"/>
              <a:t> </a:t>
            </a:r>
            <a:r>
              <a:rPr lang="en-AU" dirty="0" err="1"/>
              <a:t>المثال</a:t>
            </a:r>
            <a:r>
              <a:rPr lang="en-AU" dirty="0"/>
              <a:t> </a:t>
            </a:r>
            <a:r>
              <a:rPr lang="en-AU" dirty="0" err="1"/>
              <a:t>سوف</a:t>
            </a:r>
            <a:r>
              <a:rPr lang="en-AU" dirty="0"/>
              <a:t> </a:t>
            </a:r>
            <a:r>
              <a:rPr lang="en-AU" dirty="0" err="1"/>
              <a:t>نستخدم</a:t>
            </a:r>
            <a:r>
              <a:rPr lang="en-AU" dirty="0"/>
              <a:t> </a:t>
            </a:r>
            <a:r>
              <a:rPr lang="en-AU" dirty="0" err="1"/>
              <a:t>المؤشرات</a:t>
            </a:r>
            <a:r>
              <a:rPr lang="en-AU" dirty="0"/>
              <a:t> </a:t>
            </a:r>
            <a:r>
              <a:rPr lang="en-AU" sz="1200" dirty="0"/>
              <a:t>(Pointers) </a:t>
            </a:r>
            <a:r>
              <a:rPr lang="ar-SA" dirty="0"/>
              <a:t> </a:t>
            </a:r>
            <a:r>
              <a:rPr lang="en-AU" dirty="0" err="1"/>
              <a:t>للوصول</a:t>
            </a:r>
            <a:r>
              <a:rPr lang="en-AU" dirty="0"/>
              <a:t> </a:t>
            </a:r>
            <a:r>
              <a:rPr lang="en-AU" dirty="0" err="1"/>
              <a:t>الى</a:t>
            </a:r>
            <a:r>
              <a:rPr lang="en-AU" dirty="0"/>
              <a:t> </a:t>
            </a:r>
            <a:r>
              <a:rPr lang="en-AU" dirty="0" err="1"/>
              <a:t>عناصر</a:t>
            </a:r>
            <a:r>
              <a:rPr lang="en-AU" dirty="0"/>
              <a:t> </a:t>
            </a:r>
            <a:r>
              <a:rPr lang="en-AU" dirty="0" err="1"/>
              <a:t>مصفوفة</a:t>
            </a:r>
            <a:endParaRPr lang="en-AU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EFDAAD0-6D30-69D1-FA6F-B58C6377DE68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8249" y="3598946"/>
            <a:ext cx="3486960" cy="7931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A798FA40-17F4-C0FD-9099-67020CC6B486}"/>
              </a:ext>
            </a:extLst>
          </p:cNvPr>
          <p:cNvGraphicFramePr>
            <a:graphicFrameLocks/>
          </p:cNvGraphicFramePr>
          <p:nvPr/>
        </p:nvGraphicFramePr>
        <p:xfrm>
          <a:off x="7095701" y="3446655"/>
          <a:ext cx="87302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3027">
                  <a:extLst>
                    <a:ext uri="{9D8B030D-6E8A-4147-A177-3AD203B41FA5}">
                      <a16:colId xmlns:a16="http://schemas.microsoft.com/office/drawing/2014/main" val="343571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/>
                        <a:t>0x6ffdf0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63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12411DE-F810-DB4F-872A-B8FE372E6818}"/>
              </a:ext>
            </a:extLst>
          </p:cNvPr>
          <p:cNvSpPr txBox="1"/>
          <p:nvPr/>
        </p:nvSpPr>
        <p:spPr>
          <a:xfrm>
            <a:off x="6572009" y="2306397"/>
            <a:ext cx="24049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1100" b="0" dirty="0"/>
              <a:t>0x6ffdf0   </a:t>
            </a:r>
            <a:r>
              <a:rPr lang="en-AU" sz="1100" dirty="0"/>
              <a:t>0x6ffdf4   0x6ffdf8</a:t>
            </a:r>
            <a:endParaRPr lang="en-AU" sz="1100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33F8C-8415-CAF3-485D-FD80134CAE06}"/>
              </a:ext>
            </a:extLst>
          </p:cNvPr>
          <p:cNvSpPr txBox="1"/>
          <p:nvPr/>
        </p:nvSpPr>
        <p:spPr>
          <a:xfrm>
            <a:off x="6294465" y="3465929"/>
            <a:ext cx="873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 err="1">
                <a:latin typeface="Consolas" panose="020B0609020204030204" pitchFamily="49" charset="0"/>
              </a:rPr>
              <a:t>Ptr</a:t>
            </a:r>
            <a:r>
              <a:rPr lang="en-AU" sz="1800" dirty="0">
                <a:latin typeface="Consolas" panose="020B0609020204030204" pitchFamily="49" charset="0"/>
              </a:rPr>
              <a:t> = </a:t>
            </a:r>
            <a:endParaRPr lang="en-AU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4ACF3A5-259D-48E8-6644-CF6634FD5853}"/>
              </a:ext>
            </a:extLst>
          </p:cNvPr>
          <p:cNvSpPr/>
          <p:nvPr/>
        </p:nvSpPr>
        <p:spPr bwMode="auto">
          <a:xfrm>
            <a:off x="7407965" y="2610678"/>
            <a:ext cx="225378" cy="795131"/>
          </a:xfrm>
          <a:custGeom>
            <a:avLst/>
            <a:gdLst>
              <a:gd name="connsiteX0" fmla="*/ 185531 w 225378"/>
              <a:gd name="connsiteY0" fmla="*/ 795131 h 795131"/>
              <a:gd name="connsiteX1" fmla="*/ 212035 w 225378"/>
              <a:gd name="connsiteY1" fmla="*/ 384313 h 795131"/>
              <a:gd name="connsiteX2" fmla="*/ 0 w 225378"/>
              <a:gd name="connsiteY2" fmla="*/ 0 h 795131"/>
              <a:gd name="connsiteX3" fmla="*/ 0 w 225378"/>
              <a:gd name="connsiteY3" fmla="*/ 0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78" h="795131">
                <a:moveTo>
                  <a:pt x="185531" y="795131"/>
                </a:moveTo>
                <a:cubicBezTo>
                  <a:pt x="214244" y="655983"/>
                  <a:pt x="242957" y="516835"/>
                  <a:pt x="212035" y="384313"/>
                </a:cubicBezTo>
                <a:cubicBezTo>
                  <a:pt x="181113" y="25179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47625">
            <a:headEnd type="none" w="lg" len="lg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D20DDB8-771D-009C-87E1-D35C1D0C2449}"/>
              </a:ext>
            </a:extLst>
          </p:cNvPr>
          <p:cNvSpPr/>
          <p:nvPr/>
        </p:nvSpPr>
        <p:spPr bwMode="auto">
          <a:xfrm>
            <a:off x="5591331" y="4757064"/>
            <a:ext cx="563878" cy="122343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1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1222"/>
            <a:ext cx="8353168" cy="1293567"/>
          </a:xfrm>
        </p:spPr>
        <p:txBody>
          <a:bodyPr/>
          <a:lstStyle/>
          <a:p>
            <a:r>
              <a:rPr lang="en-US" sz="2000" dirty="0"/>
              <a:t>Arrays and pointers are closed related programming entities. Arrays work very much like pointers to their first elements, an array access can always be implicitly converted to a pointer access of the appropriate type.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 2: Using Pointers to Access Elements of the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567" y="2461936"/>
            <a:ext cx="4572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numbers[5];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p;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*p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p++;  		*p = 20;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&amp;numbers[2];  	*p = 30;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 + 3;  	*p = 40;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*(p+4) = 50;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n=0; n&lt;5; n++)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numbers[n]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04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1222"/>
            <a:ext cx="8353168" cy="1293567"/>
          </a:xfrm>
        </p:spPr>
        <p:txBody>
          <a:bodyPr/>
          <a:lstStyle/>
          <a:p>
            <a:r>
              <a:rPr lang="en-US" sz="2000" dirty="0"/>
              <a:t>Arrays and pointers are closed related programming entities. Arrays work very much like pointers to their first elements, an array access can always be implicitly converted to a pointer access of the appropriate type.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 2: Using Pointers to Access Elements of the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567" y="2461936"/>
            <a:ext cx="4572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numbers[5];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p;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*p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p++;  		*p = 20;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&amp;numbers[2];  	*p = 30;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 + 3;  	*p = 40;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*(p+4) = 50;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n=0; n&lt;5; n++)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numbers[n]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00624" y="3597624"/>
            <a:ext cx="425885" cy="31315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4C13AF-C9FE-E17D-2C63-86B7C8D7C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20228"/>
              </p:ext>
            </p:extLst>
          </p:nvPr>
        </p:nvGraphicFramePr>
        <p:xfrm>
          <a:off x="5372442" y="4146517"/>
          <a:ext cx="3511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72">
                  <a:extLst>
                    <a:ext uri="{9D8B030D-6E8A-4147-A177-3AD203B41FA5}">
                      <a16:colId xmlns:a16="http://schemas.microsoft.com/office/drawing/2014/main" val="38224735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869567408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667319210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718244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37961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3208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CD70C4-0981-7CEC-6E4D-C2E9D681CDE3}"/>
              </a:ext>
            </a:extLst>
          </p:cNvPr>
          <p:cNvSpPr/>
          <p:nvPr/>
        </p:nvSpPr>
        <p:spPr>
          <a:xfrm>
            <a:off x="5237027" y="372610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Numbers[5]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4BA1E0-CF76-8597-40FD-AF725BD3C327}"/>
              </a:ext>
            </a:extLst>
          </p:cNvPr>
          <p:cNvSpPr/>
          <p:nvPr/>
        </p:nvSpPr>
        <p:spPr>
          <a:xfrm>
            <a:off x="5870212" y="572489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 =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BAF69-DD49-E771-65D4-C5323BD8A798}"/>
              </a:ext>
            </a:extLst>
          </p:cNvPr>
          <p:cNvSpPr/>
          <p:nvPr/>
        </p:nvSpPr>
        <p:spPr>
          <a:xfrm>
            <a:off x="5382280" y="4598076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A069CC-88AC-16D9-BC7B-F7B810C43E9F}"/>
              </a:ext>
            </a:extLst>
          </p:cNvPr>
          <p:cNvSpPr/>
          <p:nvPr/>
        </p:nvSpPr>
        <p:spPr>
          <a:xfrm>
            <a:off x="6082466" y="4584403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56DE-DE18-4EFA-4E98-013226CF8F8F}"/>
              </a:ext>
            </a:extLst>
          </p:cNvPr>
          <p:cNvSpPr/>
          <p:nvPr/>
        </p:nvSpPr>
        <p:spPr>
          <a:xfrm>
            <a:off x="6792390" y="4571368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C6CD64-C603-DEB9-7899-11F4B8C9A036}"/>
              </a:ext>
            </a:extLst>
          </p:cNvPr>
          <p:cNvSpPr/>
          <p:nvPr/>
        </p:nvSpPr>
        <p:spPr>
          <a:xfrm>
            <a:off x="7512698" y="4573679"/>
            <a:ext cx="6928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D3C47-9634-9148-EDBC-954163953D25}"/>
              </a:ext>
            </a:extLst>
          </p:cNvPr>
          <p:cNvSpPr/>
          <p:nvPr/>
        </p:nvSpPr>
        <p:spPr>
          <a:xfrm>
            <a:off x="8226693" y="4583086"/>
            <a:ext cx="667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0xA10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06BD2-045A-31CF-69FF-67405070BCF0}"/>
              </a:ext>
            </a:extLst>
          </p:cNvPr>
          <p:cNvSpPr/>
          <p:nvPr/>
        </p:nvSpPr>
        <p:spPr bwMode="auto">
          <a:xfrm>
            <a:off x="6540098" y="5771061"/>
            <a:ext cx="817853" cy="276999"/>
          </a:xfrm>
          <a:prstGeom prst="rect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AU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48BAE45D-6B7F-1055-0587-045D0F364751}"/>
              </a:ext>
            </a:extLst>
          </p:cNvPr>
          <p:cNvSpPr/>
          <p:nvPr/>
        </p:nvSpPr>
        <p:spPr bwMode="auto">
          <a:xfrm>
            <a:off x="311650" y="3910775"/>
            <a:ext cx="425885" cy="31315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22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1222"/>
            <a:ext cx="8353168" cy="1293567"/>
          </a:xfrm>
        </p:spPr>
        <p:txBody>
          <a:bodyPr/>
          <a:lstStyle/>
          <a:p>
            <a:r>
              <a:rPr lang="en-US" sz="2000" dirty="0"/>
              <a:t>Arrays and pointers are closed related programming entities. Arrays work very much like pointers to their first elements, an array access can always be implicitly converted to a pointer access of the appropriate type.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 2: Using Pointers to Access Elements of the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567" y="2461936"/>
            <a:ext cx="4572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numbers[5];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p;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*p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p++;  		*p = 20;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&amp;numbers[2];  	*p = 30;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 + 3;  	*p = 40;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*(p+4) = 50;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n=0; n&lt;5; n++)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numbers[n]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00624" y="4171168"/>
            <a:ext cx="425885" cy="31315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4C13AF-C9FE-E17D-2C63-86B7C8D7C34B}"/>
              </a:ext>
            </a:extLst>
          </p:cNvPr>
          <p:cNvGraphicFramePr>
            <a:graphicFrameLocks noGrp="1"/>
          </p:cNvGraphicFramePr>
          <p:nvPr/>
        </p:nvGraphicFramePr>
        <p:xfrm>
          <a:off x="5372442" y="4146517"/>
          <a:ext cx="3511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72">
                  <a:extLst>
                    <a:ext uri="{9D8B030D-6E8A-4147-A177-3AD203B41FA5}">
                      <a16:colId xmlns:a16="http://schemas.microsoft.com/office/drawing/2014/main" val="38224735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869567408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667319210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718244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37961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3208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CD70C4-0981-7CEC-6E4D-C2E9D681CDE3}"/>
              </a:ext>
            </a:extLst>
          </p:cNvPr>
          <p:cNvSpPr/>
          <p:nvPr/>
        </p:nvSpPr>
        <p:spPr>
          <a:xfrm>
            <a:off x="5237027" y="372610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Numbers[5]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4BA1E0-CF76-8597-40FD-AF725BD3C327}"/>
              </a:ext>
            </a:extLst>
          </p:cNvPr>
          <p:cNvSpPr/>
          <p:nvPr/>
        </p:nvSpPr>
        <p:spPr>
          <a:xfrm>
            <a:off x="5870212" y="572489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 =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BAF69-DD49-E771-65D4-C5323BD8A798}"/>
              </a:ext>
            </a:extLst>
          </p:cNvPr>
          <p:cNvSpPr/>
          <p:nvPr/>
        </p:nvSpPr>
        <p:spPr>
          <a:xfrm>
            <a:off x="5382280" y="4598076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A069CC-88AC-16D9-BC7B-F7B810C43E9F}"/>
              </a:ext>
            </a:extLst>
          </p:cNvPr>
          <p:cNvSpPr/>
          <p:nvPr/>
        </p:nvSpPr>
        <p:spPr>
          <a:xfrm>
            <a:off x="6082466" y="4584403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56DE-DE18-4EFA-4E98-013226CF8F8F}"/>
              </a:ext>
            </a:extLst>
          </p:cNvPr>
          <p:cNvSpPr/>
          <p:nvPr/>
        </p:nvSpPr>
        <p:spPr>
          <a:xfrm>
            <a:off x="6792390" y="4571368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C6CD64-C603-DEB9-7899-11F4B8C9A036}"/>
              </a:ext>
            </a:extLst>
          </p:cNvPr>
          <p:cNvSpPr/>
          <p:nvPr/>
        </p:nvSpPr>
        <p:spPr>
          <a:xfrm>
            <a:off x="7512698" y="4573679"/>
            <a:ext cx="6928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D3C47-9634-9148-EDBC-954163953D25}"/>
              </a:ext>
            </a:extLst>
          </p:cNvPr>
          <p:cNvSpPr/>
          <p:nvPr/>
        </p:nvSpPr>
        <p:spPr>
          <a:xfrm>
            <a:off x="8226693" y="4583086"/>
            <a:ext cx="667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0xA10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06BD2-045A-31CF-69FF-67405070BCF0}"/>
              </a:ext>
            </a:extLst>
          </p:cNvPr>
          <p:cNvSpPr/>
          <p:nvPr/>
        </p:nvSpPr>
        <p:spPr bwMode="auto">
          <a:xfrm>
            <a:off x="6540098" y="5771061"/>
            <a:ext cx="817853" cy="276999"/>
          </a:xfrm>
          <a:prstGeom prst="rect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0xA00</a:t>
            </a:r>
            <a:endParaRPr lang="en-AU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9EC60E-1870-0D97-D0C3-B6EB871C23F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82062" y="4886989"/>
            <a:ext cx="960534" cy="7479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9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1222"/>
            <a:ext cx="8353168" cy="1293567"/>
          </a:xfrm>
        </p:spPr>
        <p:txBody>
          <a:bodyPr/>
          <a:lstStyle/>
          <a:p>
            <a:r>
              <a:rPr lang="en-US" sz="2000" dirty="0"/>
              <a:t>Arrays and pointers are closed related programming entities. Arrays work very much like pointers to their first elements, an array access can always be implicitly converted to a pointer access of the appropriate type.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 2: Using Pointers to Access Elements of the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567" y="2461936"/>
            <a:ext cx="4572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numbers[5];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p;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*p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p++;  		*p = 20;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&amp;numbers[2];  	*p = 30;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 + 3;  	*p = 40;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*(p+4) = 50;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n=0; n&lt;5; n++)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numbers[n]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918564" y="4133590"/>
            <a:ext cx="425885" cy="31315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999D44-AD30-A811-3B75-8D38D27E7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09553"/>
              </p:ext>
            </p:extLst>
          </p:nvPr>
        </p:nvGraphicFramePr>
        <p:xfrm>
          <a:off x="5372442" y="4146517"/>
          <a:ext cx="3511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72">
                  <a:extLst>
                    <a:ext uri="{9D8B030D-6E8A-4147-A177-3AD203B41FA5}">
                      <a16:colId xmlns:a16="http://schemas.microsoft.com/office/drawing/2014/main" val="38224735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869567408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667319210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718244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37961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3208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A2E74F1-EBAA-3FFB-6538-C6EA5D7D02F8}"/>
              </a:ext>
            </a:extLst>
          </p:cNvPr>
          <p:cNvSpPr/>
          <p:nvPr/>
        </p:nvSpPr>
        <p:spPr>
          <a:xfrm>
            <a:off x="5237027" y="372610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Numbers[5]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49FCFB-7358-6D11-C1E0-5D7D60597E41}"/>
              </a:ext>
            </a:extLst>
          </p:cNvPr>
          <p:cNvSpPr/>
          <p:nvPr/>
        </p:nvSpPr>
        <p:spPr>
          <a:xfrm>
            <a:off x="5870212" y="572489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 =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1D678E-8320-EEAF-B6F6-DB8017E81258}"/>
              </a:ext>
            </a:extLst>
          </p:cNvPr>
          <p:cNvSpPr/>
          <p:nvPr/>
        </p:nvSpPr>
        <p:spPr>
          <a:xfrm>
            <a:off x="5382280" y="4598076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414E2-8FC3-8EFC-F81B-752AEAA21A15}"/>
              </a:ext>
            </a:extLst>
          </p:cNvPr>
          <p:cNvSpPr/>
          <p:nvPr/>
        </p:nvSpPr>
        <p:spPr>
          <a:xfrm>
            <a:off x="6082466" y="4584403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834B78-E8BA-F2C1-D4C7-5D712BE708DB}"/>
              </a:ext>
            </a:extLst>
          </p:cNvPr>
          <p:cNvSpPr/>
          <p:nvPr/>
        </p:nvSpPr>
        <p:spPr>
          <a:xfrm>
            <a:off x="6792390" y="4571368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AD753C-56B9-043E-0E0B-FF359C284633}"/>
              </a:ext>
            </a:extLst>
          </p:cNvPr>
          <p:cNvSpPr/>
          <p:nvPr/>
        </p:nvSpPr>
        <p:spPr>
          <a:xfrm>
            <a:off x="7512698" y="4573679"/>
            <a:ext cx="6928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388D76-95CC-2740-5BDD-1A12B29477E9}"/>
              </a:ext>
            </a:extLst>
          </p:cNvPr>
          <p:cNvSpPr/>
          <p:nvPr/>
        </p:nvSpPr>
        <p:spPr>
          <a:xfrm>
            <a:off x="8226693" y="4583086"/>
            <a:ext cx="667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0xA10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EECF74-E24E-BBCD-9A33-4B37789C6292}"/>
              </a:ext>
            </a:extLst>
          </p:cNvPr>
          <p:cNvSpPr/>
          <p:nvPr/>
        </p:nvSpPr>
        <p:spPr bwMode="auto">
          <a:xfrm>
            <a:off x="6540098" y="5771061"/>
            <a:ext cx="817853" cy="276999"/>
          </a:xfrm>
          <a:prstGeom prst="rect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0xA00</a:t>
            </a:r>
            <a:endParaRPr lang="en-AU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1471B-632A-A5FB-79E1-A86B933725A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82062" y="4886989"/>
            <a:ext cx="960534" cy="7479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7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1222"/>
            <a:ext cx="8353168" cy="1293567"/>
          </a:xfrm>
        </p:spPr>
        <p:txBody>
          <a:bodyPr/>
          <a:lstStyle/>
          <a:p>
            <a:r>
              <a:rPr lang="en-US" sz="2000" dirty="0"/>
              <a:t>Arrays and pointers are closed related programming entities. Arrays work very much like pointers to their first elements, an array access can always be implicitly converted to a pointer access of the appropriate type.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 2: Using Pointers to Access Elements of the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567" y="2461936"/>
            <a:ext cx="4572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numbers[5];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p;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*p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p++;  		*p = 20;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&amp;numbers[2];  	*p = 30;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 + 3;  	*p = 40;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*(p+4) = 50;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n=0; n&lt;5; n++)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numbers[n]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00624" y="4429018"/>
            <a:ext cx="425885" cy="31315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8B00A1-0324-CE65-2656-EE309F9C6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28117"/>
              </p:ext>
            </p:extLst>
          </p:nvPr>
        </p:nvGraphicFramePr>
        <p:xfrm>
          <a:off x="5372442" y="4146517"/>
          <a:ext cx="3511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72">
                  <a:extLst>
                    <a:ext uri="{9D8B030D-6E8A-4147-A177-3AD203B41FA5}">
                      <a16:colId xmlns:a16="http://schemas.microsoft.com/office/drawing/2014/main" val="38224735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869567408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667319210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718244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37961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3208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15060B3-6D39-D931-DE21-DAA7BEB26DE7}"/>
              </a:ext>
            </a:extLst>
          </p:cNvPr>
          <p:cNvSpPr/>
          <p:nvPr/>
        </p:nvSpPr>
        <p:spPr>
          <a:xfrm>
            <a:off x="5237027" y="372610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Numbers[5]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62EFE3-7583-1A59-0C50-979548C00B2F}"/>
              </a:ext>
            </a:extLst>
          </p:cNvPr>
          <p:cNvSpPr/>
          <p:nvPr/>
        </p:nvSpPr>
        <p:spPr>
          <a:xfrm>
            <a:off x="5870212" y="572489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 =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0229D-503B-1478-B4AC-9CE21AE38CD7}"/>
              </a:ext>
            </a:extLst>
          </p:cNvPr>
          <p:cNvSpPr/>
          <p:nvPr/>
        </p:nvSpPr>
        <p:spPr>
          <a:xfrm>
            <a:off x="5382280" y="4598076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D420B4-11B1-7348-34BE-AADB7F778E08}"/>
              </a:ext>
            </a:extLst>
          </p:cNvPr>
          <p:cNvSpPr/>
          <p:nvPr/>
        </p:nvSpPr>
        <p:spPr>
          <a:xfrm>
            <a:off x="6082466" y="4584403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14D0B4-7CFE-993F-8B76-7541BF53B39D}"/>
              </a:ext>
            </a:extLst>
          </p:cNvPr>
          <p:cNvSpPr/>
          <p:nvPr/>
        </p:nvSpPr>
        <p:spPr>
          <a:xfrm>
            <a:off x="6792390" y="4571368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3D91E-B39A-46FC-E353-BF959EC93457}"/>
              </a:ext>
            </a:extLst>
          </p:cNvPr>
          <p:cNvSpPr/>
          <p:nvPr/>
        </p:nvSpPr>
        <p:spPr>
          <a:xfrm>
            <a:off x="7512698" y="4573679"/>
            <a:ext cx="6928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695B5-0CAB-DE24-838D-DD12C06C3E86}"/>
              </a:ext>
            </a:extLst>
          </p:cNvPr>
          <p:cNvSpPr/>
          <p:nvPr/>
        </p:nvSpPr>
        <p:spPr>
          <a:xfrm>
            <a:off x="8226693" y="4583086"/>
            <a:ext cx="667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0xA10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AF846E-B974-1A85-BD65-1FC62BE28DDC}"/>
              </a:ext>
            </a:extLst>
          </p:cNvPr>
          <p:cNvSpPr/>
          <p:nvPr/>
        </p:nvSpPr>
        <p:spPr bwMode="auto">
          <a:xfrm>
            <a:off x="6540098" y="5771061"/>
            <a:ext cx="817853" cy="276999"/>
          </a:xfrm>
          <a:prstGeom prst="rect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0xA04</a:t>
            </a:r>
            <a:endParaRPr lang="en-AU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DF3C88-8C38-4664-16BE-AE954CEB885C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 flipH="1" flipV="1">
            <a:off x="6428074" y="4846013"/>
            <a:ext cx="414522" cy="7889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1222"/>
            <a:ext cx="8353168" cy="1293567"/>
          </a:xfrm>
        </p:spPr>
        <p:txBody>
          <a:bodyPr/>
          <a:lstStyle/>
          <a:p>
            <a:r>
              <a:rPr lang="en-US" sz="2000" dirty="0"/>
              <a:t>Arrays and pointers are closed related programming entities. Arrays work very much like pointers to their first elements, an array access can always be implicitly converted to a pointer access of the appropriate type.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 2: Using Pointers to Access Elements of the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567" y="2461936"/>
            <a:ext cx="4572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numbers[5];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p;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*p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p++;  		*p = 20;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&amp;numbers[2];  	*p = 30;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 + 3;  	*p = 40;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*(p+4) = 50;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n=0; n&lt;5; n++)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numbers[n]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2908125" y="4398771"/>
            <a:ext cx="425885" cy="31315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9D4D9-520A-8A8C-F93A-460484782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88309"/>
              </p:ext>
            </p:extLst>
          </p:nvPr>
        </p:nvGraphicFramePr>
        <p:xfrm>
          <a:off x="5372442" y="4146517"/>
          <a:ext cx="3511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72">
                  <a:extLst>
                    <a:ext uri="{9D8B030D-6E8A-4147-A177-3AD203B41FA5}">
                      <a16:colId xmlns:a16="http://schemas.microsoft.com/office/drawing/2014/main" val="38224735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869567408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667319210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718244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37961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3208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9B5CEEF-261C-CFFF-36C0-8DBC589CE8BA}"/>
              </a:ext>
            </a:extLst>
          </p:cNvPr>
          <p:cNvSpPr/>
          <p:nvPr/>
        </p:nvSpPr>
        <p:spPr>
          <a:xfrm>
            <a:off x="5237027" y="372610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Numbers[5]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C26DD-0D88-4DB8-3116-9280ED84EA2E}"/>
              </a:ext>
            </a:extLst>
          </p:cNvPr>
          <p:cNvSpPr/>
          <p:nvPr/>
        </p:nvSpPr>
        <p:spPr>
          <a:xfrm>
            <a:off x="5870212" y="572489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 =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9D5F0F-65B3-3D8B-7870-5B9DE67F6F6A}"/>
              </a:ext>
            </a:extLst>
          </p:cNvPr>
          <p:cNvSpPr/>
          <p:nvPr/>
        </p:nvSpPr>
        <p:spPr>
          <a:xfrm>
            <a:off x="5382280" y="4598076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AAFB9-249C-12C9-60F3-3A6CC896ED22}"/>
              </a:ext>
            </a:extLst>
          </p:cNvPr>
          <p:cNvSpPr/>
          <p:nvPr/>
        </p:nvSpPr>
        <p:spPr>
          <a:xfrm>
            <a:off x="6082466" y="4584403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4AC03-00B0-3CEA-3918-FB586E14577E}"/>
              </a:ext>
            </a:extLst>
          </p:cNvPr>
          <p:cNvSpPr/>
          <p:nvPr/>
        </p:nvSpPr>
        <p:spPr>
          <a:xfrm>
            <a:off x="6792390" y="4571368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B8176D-CC31-6EAA-60E8-A960FE63C187}"/>
              </a:ext>
            </a:extLst>
          </p:cNvPr>
          <p:cNvSpPr/>
          <p:nvPr/>
        </p:nvSpPr>
        <p:spPr>
          <a:xfrm>
            <a:off x="7512698" y="4573679"/>
            <a:ext cx="6928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0E6C1-3ABA-083A-714A-3710D0405DF5}"/>
              </a:ext>
            </a:extLst>
          </p:cNvPr>
          <p:cNvSpPr/>
          <p:nvPr/>
        </p:nvSpPr>
        <p:spPr>
          <a:xfrm>
            <a:off x="8226693" y="4583086"/>
            <a:ext cx="667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0xA10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6C257-50DF-D235-51BE-8956AB0C1609}"/>
              </a:ext>
            </a:extLst>
          </p:cNvPr>
          <p:cNvSpPr/>
          <p:nvPr/>
        </p:nvSpPr>
        <p:spPr bwMode="auto">
          <a:xfrm>
            <a:off x="6540098" y="5771061"/>
            <a:ext cx="817853" cy="276999"/>
          </a:xfrm>
          <a:prstGeom prst="rect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0xA04</a:t>
            </a:r>
            <a:endParaRPr lang="en-AU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18544E-C8EA-3403-3166-0D2CDD84E486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H="1" flipV="1">
            <a:off x="6428074" y="4846013"/>
            <a:ext cx="414522" cy="7889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620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1222"/>
            <a:ext cx="8353168" cy="1293567"/>
          </a:xfrm>
        </p:spPr>
        <p:txBody>
          <a:bodyPr/>
          <a:lstStyle/>
          <a:p>
            <a:r>
              <a:rPr lang="en-US" sz="2000" dirty="0"/>
              <a:t>Arrays and pointers are closed related programming entities. Arrays work very much like pointers to their first elements, an array access can always be implicitly converted to a pointer access of the appropriate type.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 2: Using Pointers to Access Elements of the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567" y="2461936"/>
            <a:ext cx="4572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numbers[5];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p;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*p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p++;  		*p = 20;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&amp;numbers[2];  	*p = 30;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 + 3;  	*p = 40;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*(p+4) = 50;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n=0; n&lt;5; n++)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numbers[n]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00624" y="4724448"/>
            <a:ext cx="425885" cy="31315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ADCB59-7529-7739-B714-5C8AD4AAA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5353"/>
              </p:ext>
            </p:extLst>
          </p:nvPr>
        </p:nvGraphicFramePr>
        <p:xfrm>
          <a:off x="5372442" y="4146517"/>
          <a:ext cx="3511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72">
                  <a:extLst>
                    <a:ext uri="{9D8B030D-6E8A-4147-A177-3AD203B41FA5}">
                      <a16:colId xmlns:a16="http://schemas.microsoft.com/office/drawing/2014/main" val="38224735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869567408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667319210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718244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37961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3208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8EA0A45-D501-A82B-3958-EDB3E7CDA021}"/>
              </a:ext>
            </a:extLst>
          </p:cNvPr>
          <p:cNvSpPr/>
          <p:nvPr/>
        </p:nvSpPr>
        <p:spPr>
          <a:xfrm>
            <a:off x="5237027" y="372610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Numbers[5]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E294C8-344B-3EDF-120B-6E7F7DA93ECA}"/>
              </a:ext>
            </a:extLst>
          </p:cNvPr>
          <p:cNvSpPr/>
          <p:nvPr/>
        </p:nvSpPr>
        <p:spPr>
          <a:xfrm>
            <a:off x="5870212" y="572489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 =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DBB38F-4D4E-D4A4-0F60-8DDD046C76F9}"/>
              </a:ext>
            </a:extLst>
          </p:cNvPr>
          <p:cNvSpPr/>
          <p:nvPr/>
        </p:nvSpPr>
        <p:spPr>
          <a:xfrm>
            <a:off x="5382280" y="4598076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DB58BA-F423-02D5-9E24-9CA4EB69F15C}"/>
              </a:ext>
            </a:extLst>
          </p:cNvPr>
          <p:cNvSpPr/>
          <p:nvPr/>
        </p:nvSpPr>
        <p:spPr>
          <a:xfrm>
            <a:off x="6082466" y="4584403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1BD358-A31F-F0AB-6FD9-7D48970C8D2B}"/>
              </a:ext>
            </a:extLst>
          </p:cNvPr>
          <p:cNvSpPr/>
          <p:nvPr/>
        </p:nvSpPr>
        <p:spPr>
          <a:xfrm>
            <a:off x="6792390" y="4571368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86345-3E02-A8D4-4277-F74942813CFC}"/>
              </a:ext>
            </a:extLst>
          </p:cNvPr>
          <p:cNvSpPr/>
          <p:nvPr/>
        </p:nvSpPr>
        <p:spPr>
          <a:xfrm>
            <a:off x="7512698" y="4573679"/>
            <a:ext cx="6928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3FAAC-072B-D241-FF63-8585988D11E9}"/>
              </a:ext>
            </a:extLst>
          </p:cNvPr>
          <p:cNvSpPr/>
          <p:nvPr/>
        </p:nvSpPr>
        <p:spPr>
          <a:xfrm>
            <a:off x="8226693" y="4583086"/>
            <a:ext cx="667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0xA10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F840A-4657-A280-3F29-164CB437A65A}"/>
              </a:ext>
            </a:extLst>
          </p:cNvPr>
          <p:cNvSpPr/>
          <p:nvPr/>
        </p:nvSpPr>
        <p:spPr bwMode="auto">
          <a:xfrm>
            <a:off x="6540098" y="5771061"/>
            <a:ext cx="817853" cy="276999"/>
          </a:xfrm>
          <a:prstGeom prst="rect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0xA08</a:t>
            </a:r>
            <a:endParaRPr lang="en-AU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CAD0BD-B55A-974B-EF75-A429E8721178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V="1">
            <a:off x="6842596" y="4832978"/>
            <a:ext cx="295402" cy="8019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44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1222"/>
            <a:ext cx="8353168" cy="1293567"/>
          </a:xfrm>
        </p:spPr>
        <p:txBody>
          <a:bodyPr/>
          <a:lstStyle/>
          <a:p>
            <a:r>
              <a:rPr lang="en-US" sz="2000" dirty="0"/>
              <a:t>Arrays and pointers are closed related programming entities. Arrays work very much like pointers to their first elements, an array access can always be implicitly converted to a pointer access of the appropriate type.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 2: Using Pointers to Access Elements of the Array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567" y="2461936"/>
            <a:ext cx="4572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numbers[5];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p;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*p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p++;  		*p = 20;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&amp;numbers[2];  	*p = 30;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 + 3;  	*p = 40;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*(p+4) = 50;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n=0; n&lt;5; n++)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numbers[n]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00624" y="4974968"/>
            <a:ext cx="425885" cy="31315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0FF1F-9F69-293B-E7A2-A845243A3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26635"/>
              </p:ext>
            </p:extLst>
          </p:nvPr>
        </p:nvGraphicFramePr>
        <p:xfrm>
          <a:off x="5372442" y="4146517"/>
          <a:ext cx="3511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72">
                  <a:extLst>
                    <a:ext uri="{9D8B030D-6E8A-4147-A177-3AD203B41FA5}">
                      <a16:colId xmlns:a16="http://schemas.microsoft.com/office/drawing/2014/main" val="38224735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869567408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667319210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718244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37961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3208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F84524-7FA4-7D40-8E3F-3B730E2FB7C4}"/>
              </a:ext>
            </a:extLst>
          </p:cNvPr>
          <p:cNvSpPr/>
          <p:nvPr/>
        </p:nvSpPr>
        <p:spPr>
          <a:xfrm>
            <a:off x="5237027" y="372610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Numbers[5]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55344-8436-A062-460D-373027758630}"/>
              </a:ext>
            </a:extLst>
          </p:cNvPr>
          <p:cNvSpPr/>
          <p:nvPr/>
        </p:nvSpPr>
        <p:spPr>
          <a:xfrm>
            <a:off x="5870212" y="572489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 =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0EEEF-5F1C-0E91-EF9B-57FB38C39BDE}"/>
              </a:ext>
            </a:extLst>
          </p:cNvPr>
          <p:cNvSpPr/>
          <p:nvPr/>
        </p:nvSpPr>
        <p:spPr>
          <a:xfrm>
            <a:off x="5382280" y="4598076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F532B1-46AB-5363-A88F-0B8E7A69A3F0}"/>
              </a:ext>
            </a:extLst>
          </p:cNvPr>
          <p:cNvSpPr/>
          <p:nvPr/>
        </p:nvSpPr>
        <p:spPr>
          <a:xfrm>
            <a:off x="6082466" y="4584403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774AB-5D2B-B6CE-6440-56CD3701000D}"/>
              </a:ext>
            </a:extLst>
          </p:cNvPr>
          <p:cNvSpPr/>
          <p:nvPr/>
        </p:nvSpPr>
        <p:spPr>
          <a:xfrm>
            <a:off x="6792390" y="4571368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8FB928-8D84-2F8B-EA2F-B7B221989BC3}"/>
              </a:ext>
            </a:extLst>
          </p:cNvPr>
          <p:cNvSpPr/>
          <p:nvPr/>
        </p:nvSpPr>
        <p:spPr>
          <a:xfrm>
            <a:off x="7512698" y="4573679"/>
            <a:ext cx="6928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640D0D-A434-4EA6-77B2-B9A6265609E1}"/>
              </a:ext>
            </a:extLst>
          </p:cNvPr>
          <p:cNvSpPr/>
          <p:nvPr/>
        </p:nvSpPr>
        <p:spPr>
          <a:xfrm>
            <a:off x="8226693" y="4583086"/>
            <a:ext cx="667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0xA10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68EF4E-6A55-9233-FB99-2A5F6F1A8D75}"/>
              </a:ext>
            </a:extLst>
          </p:cNvPr>
          <p:cNvSpPr/>
          <p:nvPr/>
        </p:nvSpPr>
        <p:spPr bwMode="auto">
          <a:xfrm>
            <a:off x="6540098" y="5771061"/>
            <a:ext cx="817853" cy="276999"/>
          </a:xfrm>
          <a:prstGeom prst="rect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0xA0C</a:t>
            </a:r>
            <a:endParaRPr lang="en-AU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638B7-2709-29D6-B0B6-7BF7940B2E01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 flipV="1">
            <a:off x="6842596" y="4835289"/>
            <a:ext cx="1016511" cy="7996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8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provide direct access to memory</a:t>
            </a:r>
          </a:p>
          <a:p>
            <a:r>
              <a:rPr lang="en-US" dirty="0"/>
              <a:t>Pointers provide a way to return more than one value to the functions</a:t>
            </a:r>
          </a:p>
          <a:p>
            <a:r>
              <a:rPr lang="en-US" dirty="0"/>
              <a:t>Reduces the storage space and complexity of the program</a:t>
            </a:r>
          </a:p>
          <a:p>
            <a:r>
              <a:rPr lang="en-US" dirty="0"/>
              <a:t>Reduces the execution time of the program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Advantages and disadvantages of pointers </a:t>
            </a:r>
          </a:p>
        </p:txBody>
      </p:sp>
    </p:spTree>
    <p:extLst>
      <p:ext uri="{BB962C8B-B14F-4D97-AF65-F5344CB8AC3E}">
        <p14:creationId xmlns:p14="http://schemas.microsoft.com/office/powerpoint/2010/main" val="135703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1222"/>
            <a:ext cx="8353168" cy="1293567"/>
          </a:xfrm>
        </p:spPr>
        <p:txBody>
          <a:bodyPr/>
          <a:lstStyle/>
          <a:p>
            <a:r>
              <a:rPr lang="en-US" sz="2000" dirty="0"/>
              <a:t>Arrays and pointers are closed related programming entities. Arrays work very much like pointers to their first elements, an array access can always be implicitly converted to a pointer access of the appropriate type.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567" y="2461936"/>
            <a:ext cx="4572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numbers[5];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p;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*p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p++;  		*p = 20;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&amp;numbers[2];  	*p = 30;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 + 3;  	*p = 40;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*(p+4) = 50;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n=0; n&lt;5; n++)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numbers[n]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00624" y="5263067"/>
            <a:ext cx="425885" cy="31315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93FDE48-3D23-5A59-0089-CA563929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 sz="2400" b="0" dirty="0"/>
              <a:t>Example 2: Using Pointers to Access Elements of the Array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C5CF54-4DE8-4B2E-66F1-0F600246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57391"/>
              </p:ext>
            </p:extLst>
          </p:nvPr>
        </p:nvGraphicFramePr>
        <p:xfrm>
          <a:off x="5372442" y="4146517"/>
          <a:ext cx="3511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72">
                  <a:extLst>
                    <a:ext uri="{9D8B030D-6E8A-4147-A177-3AD203B41FA5}">
                      <a16:colId xmlns:a16="http://schemas.microsoft.com/office/drawing/2014/main" val="38224735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869567408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667319210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718244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37961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3208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878AEA6-4C5B-6453-BA7B-5A52244D4E7B}"/>
              </a:ext>
            </a:extLst>
          </p:cNvPr>
          <p:cNvSpPr/>
          <p:nvPr/>
        </p:nvSpPr>
        <p:spPr>
          <a:xfrm>
            <a:off x="5237027" y="372610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Numbers[5]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84052-1BB0-169F-9C58-418115FEE4DC}"/>
              </a:ext>
            </a:extLst>
          </p:cNvPr>
          <p:cNvSpPr/>
          <p:nvPr/>
        </p:nvSpPr>
        <p:spPr>
          <a:xfrm>
            <a:off x="5870212" y="572489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 =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61262-E457-B853-8C75-06A769CDC1D2}"/>
              </a:ext>
            </a:extLst>
          </p:cNvPr>
          <p:cNvSpPr/>
          <p:nvPr/>
        </p:nvSpPr>
        <p:spPr>
          <a:xfrm>
            <a:off x="5382280" y="4598076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1868BD-D53F-D7E7-97AB-98E06AFD4FBE}"/>
              </a:ext>
            </a:extLst>
          </p:cNvPr>
          <p:cNvSpPr/>
          <p:nvPr/>
        </p:nvSpPr>
        <p:spPr>
          <a:xfrm>
            <a:off x="6082466" y="4584403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D0445-B1C8-34A7-0FFF-EAD747E94B06}"/>
              </a:ext>
            </a:extLst>
          </p:cNvPr>
          <p:cNvSpPr/>
          <p:nvPr/>
        </p:nvSpPr>
        <p:spPr>
          <a:xfrm>
            <a:off x="6792390" y="4571368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5663E-81E0-03B4-99A2-0241EB78B9B2}"/>
              </a:ext>
            </a:extLst>
          </p:cNvPr>
          <p:cNvSpPr/>
          <p:nvPr/>
        </p:nvSpPr>
        <p:spPr>
          <a:xfrm>
            <a:off x="7512698" y="4573679"/>
            <a:ext cx="6928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807728-649C-0850-39CB-5C2E81481151}"/>
              </a:ext>
            </a:extLst>
          </p:cNvPr>
          <p:cNvSpPr/>
          <p:nvPr/>
        </p:nvSpPr>
        <p:spPr>
          <a:xfrm>
            <a:off x="8226693" y="4583086"/>
            <a:ext cx="667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0xA10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5AA793-4B23-2D81-DE3A-7A598546AB20}"/>
              </a:ext>
            </a:extLst>
          </p:cNvPr>
          <p:cNvSpPr/>
          <p:nvPr/>
        </p:nvSpPr>
        <p:spPr bwMode="auto">
          <a:xfrm>
            <a:off x="6540098" y="5771061"/>
            <a:ext cx="817853" cy="276999"/>
          </a:xfrm>
          <a:prstGeom prst="rect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0xA00</a:t>
            </a:r>
            <a:endParaRPr lang="en-AU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5155DA-6528-CFA8-83CE-B125611FCD55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H="1" flipV="1">
            <a:off x="5727888" y="4859686"/>
            <a:ext cx="1114708" cy="7752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1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1222"/>
            <a:ext cx="8353168" cy="1293567"/>
          </a:xfrm>
        </p:spPr>
        <p:txBody>
          <a:bodyPr/>
          <a:lstStyle/>
          <a:p>
            <a:r>
              <a:rPr lang="en-US" sz="2000" dirty="0"/>
              <a:t>Arrays and pointers are closed related programming entities. Arrays work very much like pointers to their first elements, an array access can always be implicitly converted to a pointer access of the appropriate type.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567" y="2461936"/>
            <a:ext cx="4572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numbers[5];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p;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*p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p++;  		*p = 20;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&amp;numbers[2];  	*p = 30;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 + 3;  	*p = 40;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p = numbers;  	*(p+4) = 50;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n=0; n&lt;5; n++)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numbers[n]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2918564" y="5225489"/>
            <a:ext cx="425885" cy="31315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7579" y="5120454"/>
            <a:ext cx="172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Why?</a:t>
            </a:r>
            <a:endParaRPr lang="en-US" sz="2800" b="1" dirty="0">
              <a:latin typeface="+mj-lt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8177652" y="4071844"/>
            <a:ext cx="763351" cy="504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5D9DF645-5D27-3F97-EFBB-3FBDEF42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 sz="2400" b="0" dirty="0"/>
              <a:t>Example 2: Using Pointers to Access Elements of the Array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EAD1EB-D829-BBE1-A88A-898FDB5BE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23841"/>
              </p:ext>
            </p:extLst>
          </p:nvPr>
        </p:nvGraphicFramePr>
        <p:xfrm>
          <a:off x="5372442" y="4146517"/>
          <a:ext cx="3511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72">
                  <a:extLst>
                    <a:ext uri="{9D8B030D-6E8A-4147-A177-3AD203B41FA5}">
                      <a16:colId xmlns:a16="http://schemas.microsoft.com/office/drawing/2014/main" val="38224735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869567408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667319210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271824436"/>
                    </a:ext>
                  </a:extLst>
                </a:gridCol>
                <a:gridCol w="702372">
                  <a:extLst>
                    <a:ext uri="{9D8B030D-6E8A-4147-A177-3AD203B41FA5}">
                      <a16:colId xmlns:a16="http://schemas.microsoft.com/office/drawing/2014/main" val="37961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3208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523E72-F68E-F967-8580-28404D2BED5B}"/>
              </a:ext>
            </a:extLst>
          </p:cNvPr>
          <p:cNvSpPr/>
          <p:nvPr/>
        </p:nvSpPr>
        <p:spPr>
          <a:xfrm>
            <a:off x="5237027" y="372610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Numbers[5]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980364-97F8-444F-3945-7E105DF0BD8B}"/>
              </a:ext>
            </a:extLst>
          </p:cNvPr>
          <p:cNvSpPr/>
          <p:nvPr/>
        </p:nvSpPr>
        <p:spPr>
          <a:xfrm>
            <a:off x="5870212" y="572489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 =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BE00D-236F-F3A9-0481-247B571E9A09}"/>
              </a:ext>
            </a:extLst>
          </p:cNvPr>
          <p:cNvSpPr/>
          <p:nvPr/>
        </p:nvSpPr>
        <p:spPr>
          <a:xfrm>
            <a:off x="5382280" y="4598076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267A81-E2A7-0093-64A3-202274D0C96A}"/>
              </a:ext>
            </a:extLst>
          </p:cNvPr>
          <p:cNvSpPr/>
          <p:nvPr/>
        </p:nvSpPr>
        <p:spPr>
          <a:xfrm>
            <a:off x="6082466" y="4584403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EFE51-F69E-1CA0-A311-33E52CF836FE}"/>
              </a:ext>
            </a:extLst>
          </p:cNvPr>
          <p:cNvSpPr/>
          <p:nvPr/>
        </p:nvSpPr>
        <p:spPr>
          <a:xfrm>
            <a:off x="6792390" y="4571368"/>
            <a:ext cx="691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3D362D-2FAB-3690-9101-CF12BE3E46D4}"/>
              </a:ext>
            </a:extLst>
          </p:cNvPr>
          <p:cNvSpPr/>
          <p:nvPr/>
        </p:nvSpPr>
        <p:spPr>
          <a:xfrm>
            <a:off x="7512698" y="4573679"/>
            <a:ext cx="6928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0xA0C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C1D192-52D5-8B76-F5F7-81CE4E71CEDD}"/>
              </a:ext>
            </a:extLst>
          </p:cNvPr>
          <p:cNvSpPr/>
          <p:nvPr/>
        </p:nvSpPr>
        <p:spPr>
          <a:xfrm>
            <a:off x="8226693" y="4583086"/>
            <a:ext cx="667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0xA10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71B42F-AFFD-2CDC-9C74-F9EE67207AEB}"/>
              </a:ext>
            </a:extLst>
          </p:cNvPr>
          <p:cNvSpPr/>
          <p:nvPr/>
        </p:nvSpPr>
        <p:spPr bwMode="auto">
          <a:xfrm>
            <a:off x="6540098" y="5771061"/>
            <a:ext cx="817853" cy="276999"/>
          </a:xfrm>
          <a:prstGeom prst="rect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0xA00</a:t>
            </a:r>
            <a:endParaRPr lang="en-AU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189849-CF12-A003-7C32-A6B30C486F22}"/>
              </a:ext>
            </a:extLst>
          </p:cNvPr>
          <p:cNvCxnSpPr>
            <a:cxnSpLocks/>
            <a:endCxn id="18" idx="2"/>
          </p:cNvCxnSpPr>
          <p:nvPr/>
        </p:nvCxnSpPr>
        <p:spPr bwMode="auto">
          <a:xfrm flipH="1" flipV="1">
            <a:off x="5727888" y="4859686"/>
            <a:ext cx="1114708" cy="7752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06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b="0" dirty="0"/>
              <a:t>Pointers and Arrays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12" y="977030"/>
            <a:ext cx="8079287" cy="52609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What is the output?</a:t>
            </a:r>
          </a:p>
        </p:txBody>
      </p:sp>
      <p:sp>
        <p:nvSpPr>
          <p:cNvPr id="4" name="Rectangle 3"/>
          <p:cNvSpPr/>
          <p:nvPr/>
        </p:nvSpPr>
        <p:spPr>
          <a:xfrm>
            <a:off x="607513" y="1919830"/>
            <a:ext cx="7112421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a[] = {22, 33, 44, 55, 66};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*p;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*a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*a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p=a;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 p=a; p &lt; a+5; p++)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"p = "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&lt;&lt; p &lt;&lt;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", *p = "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&lt;&lt; *p &lt;&lt;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2976" y="1178706"/>
            <a:ext cx="315029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 = 003EF72C, *a = 22</a:t>
            </a:r>
          </a:p>
          <a:p>
            <a:endParaRPr lang="en-US" dirty="0"/>
          </a:p>
          <a:p>
            <a:r>
              <a:rPr lang="en-US" dirty="0"/>
              <a:t>p = 003EF72C, *p = 22</a:t>
            </a:r>
          </a:p>
          <a:p>
            <a:r>
              <a:rPr lang="en-US" dirty="0"/>
              <a:t>p = 003EF730, *p = 33</a:t>
            </a:r>
          </a:p>
          <a:p>
            <a:r>
              <a:rPr lang="en-US" dirty="0"/>
              <a:t>p = 003EF734, *p = 44</a:t>
            </a:r>
          </a:p>
          <a:p>
            <a:r>
              <a:rPr lang="en-US" dirty="0"/>
              <a:t>p = 003EF738, *p = 55</a:t>
            </a:r>
          </a:p>
          <a:p>
            <a:r>
              <a:rPr lang="en-US" dirty="0"/>
              <a:t>p = 003EF73C, *p = 66</a:t>
            </a:r>
          </a:p>
        </p:txBody>
      </p:sp>
      <p:sp>
        <p:nvSpPr>
          <p:cNvPr id="6" name="Down Arrow 5"/>
          <p:cNvSpPr/>
          <p:nvPr/>
        </p:nvSpPr>
        <p:spPr bwMode="auto">
          <a:xfrm rot="3042039">
            <a:off x="3960130" y="4453092"/>
            <a:ext cx="338564" cy="611631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92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487780" cy="3523199"/>
          </a:xfrm>
        </p:spPr>
        <p:txBody>
          <a:bodyPr/>
          <a:lstStyle/>
          <a:p>
            <a:r>
              <a:rPr lang="en-US" sz="2200" dirty="0"/>
              <a:t>C++’s relational operators can be used to compare pointer values.</a:t>
            </a:r>
          </a:p>
          <a:p>
            <a:r>
              <a:rPr lang="en-US" sz="2200" dirty="0"/>
              <a:t>relational operators:  </a:t>
            </a:r>
            <a:r>
              <a:rPr lang="en-US" sz="2200" b="1" dirty="0">
                <a:solidFill>
                  <a:srgbClr val="0070C0"/>
                </a:solidFill>
              </a:rPr>
              <a:t>&gt;  &lt;   ==   !=   &gt;=   &lt;=</a:t>
            </a:r>
          </a:p>
          <a:p>
            <a:r>
              <a:rPr lang="en-US" sz="2200" dirty="0"/>
              <a:t>If one address comes before another address in memory, the first address is considered “less than” the second.</a:t>
            </a:r>
          </a:p>
          <a:p>
            <a:r>
              <a:rPr lang="en-US" sz="2200" dirty="0"/>
              <a:t>In an array, all the elements are stored in consecutive memory</a:t>
            </a:r>
          </a:p>
          <a:p>
            <a:r>
              <a:rPr lang="en-US" sz="2200" dirty="0"/>
              <a:t>locations, so the address of element 1 is greater than the address of element 0. </a:t>
            </a:r>
          </a:p>
        </p:txBody>
      </p:sp>
    </p:spTree>
    <p:extLst>
      <p:ext uri="{BB962C8B-B14F-4D97-AF65-F5344CB8AC3E}">
        <p14:creationId xmlns:p14="http://schemas.microsoft.com/office/powerpoint/2010/main" val="3832063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Pointers  </a:t>
            </a:r>
            <a:r>
              <a:rPr lang="en-US" sz="2800" b="0" dirty="0">
                <a:solidFill>
                  <a:schemeClr val="bg1">
                    <a:lumMod val="75000"/>
                  </a:schemeClr>
                </a:solidFill>
              </a:rPr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161536"/>
            <a:ext cx="8487780" cy="1193358"/>
          </a:xfrm>
        </p:spPr>
        <p:txBody>
          <a:bodyPr/>
          <a:lstStyle/>
          <a:p>
            <a:r>
              <a:rPr lang="en-US" sz="2200" dirty="0"/>
              <a:t>Because the addresses grow larger for each subsequent element in the array, The following Boolean expressions are all true: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95" y="4858425"/>
            <a:ext cx="6171429" cy="140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0455" y="2354894"/>
            <a:ext cx="4572000" cy="18895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&amp;array[1] &gt; &amp;array[0]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array &lt; &amp;array[4]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array == &amp;array[0]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&amp;array[2] != &amp;array[3]</a:t>
            </a:r>
          </a:p>
        </p:txBody>
      </p:sp>
    </p:spTree>
    <p:extLst>
      <p:ext uri="{BB962C8B-B14F-4D97-AF65-F5344CB8AC3E}">
        <p14:creationId xmlns:p14="http://schemas.microsoft.com/office/powerpoint/2010/main" val="2131211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1068098"/>
          </a:xfrm>
        </p:spPr>
        <p:txBody>
          <a:bodyPr/>
          <a:lstStyle/>
          <a:p>
            <a:r>
              <a:rPr lang="en-US" dirty="0"/>
              <a:t>Suppose, we want a pointer </a:t>
            </a:r>
            <a:r>
              <a:rPr lang="en-US" dirty="0" err="1">
                <a:solidFill>
                  <a:srgbClr val="0070C0"/>
                </a:solidFill>
              </a:rPr>
              <a:t>varPoint</a:t>
            </a:r>
            <a:r>
              <a:rPr lang="en-US" dirty="0"/>
              <a:t> to point to the address of 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. Then,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5781" y="277813"/>
            <a:ext cx="8533441" cy="576262"/>
          </a:xfrm>
        </p:spPr>
        <p:txBody>
          <a:bodyPr/>
          <a:lstStyle/>
          <a:p>
            <a:r>
              <a:rPr lang="en-US" sz="2800" b="0" dirty="0"/>
              <a:t>Common Mistakes When Working with Pointers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9271" y="2229634"/>
            <a:ext cx="8349951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varPoint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varPoint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  // Wrong!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varPoint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an address but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not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varPoint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  // Wrong!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an address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// *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varPoint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the value stored in 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varPoint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  // Correct!   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varPoint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an address and so is 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varPoint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  // Correct!   // both *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varPoint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are values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03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2945784"/>
          </a:xfrm>
        </p:spPr>
        <p:txBody>
          <a:bodyPr/>
          <a:lstStyle/>
          <a:p>
            <a:r>
              <a:rPr lang="en-US" dirty="0"/>
              <a:t>A pointer to a pointer is a form of multiple indirection or a chain of pointers. </a:t>
            </a:r>
          </a:p>
          <a:p>
            <a:r>
              <a:rPr lang="en-US" dirty="0"/>
              <a:t>Normally, a pointer contains the address of a variable. When we define a pointer to a pointer, the first pointer contains the address of the second pointer, which points to the location that contains the actual value as shown below.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Double Pointer (Pointer to Pointer)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6394" y="44967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variable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061488" y="447077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pointer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75896" y="449679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pointer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997664" y="4843746"/>
            <a:ext cx="775210" cy="369332"/>
          </a:xfrm>
          <a:prstGeom prst="rect">
            <a:avLst/>
          </a:prstGeom>
          <a:solidFill>
            <a:srgbClr val="DDF2F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209446" y="4834229"/>
            <a:ext cx="775210" cy="369332"/>
          </a:xfrm>
          <a:prstGeom prst="rect">
            <a:avLst/>
          </a:prstGeom>
          <a:solidFill>
            <a:srgbClr val="DDF2F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393847" y="4837588"/>
            <a:ext cx="775210" cy="369332"/>
          </a:xfrm>
          <a:prstGeom prst="rect">
            <a:avLst/>
          </a:prstGeom>
          <a:solidFill>
            <a:srgbClr val="DDF2F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cxnSp>
        <p:nvCxnSpPr>
          <p:cNvPr id="18" name="Straight Arrow Connector 17"/>
          <p:cNvCxnSpPr>
            <a:stCxn id="13" idx="1"/>
          </p:cNvCxnSpPr>
          <p:nvPr/>
        </p:nvCxnSpPr>
        <p:spPr bwMode="auto">
          <a:xfrm flipH="1">
            <a:off x="2888908" y="5018895"/>
            <a:ext cx="1320538" cy="33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</p:cNvCxnSpPr>
          <p:nvPr/>
        </p:nvCxnSpPr>
        <p:spPr bwMode="auto">
          <a:xfrm flipH="1" flipV="1">
            <a:off x="5132615" y="5018895"/>
            <a:ext cx="1261232" cy="33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956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Pointer to Pointer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148" y="899366"/>
            <a:ext cx="8085551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* pointer;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**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pointerToPointer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23;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take the address of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pointer = &amp;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take the address of pointer using address of operator &amp;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pointerToPointer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&amp;pointer;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take the value using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pptr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"pointer : "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pointer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pointerToPointer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**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pointerToPointer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38571" y="1071738"/>
            <a:ext cx="2635658" cy="14773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var</a:t>
            </a:r>
            <a:r>
              <a:rPr lang="en-US" altLang="en-US" dirty="0"/>
              <a:t>: 23 </a:t>
            </a:r>
          </a:p>
          <a:p>
            <a:pPr lvl="0"/>
            <a:r>
              <a:rPr lang="en-US" dirty="0"/>
              <a:t>pointer </a:t>
            </a:r>
            <a:r>
              <a:rPr lang="en-US" altLang="en-US" dirty="0"/>
              <a:t>: 23 </a:t>
            </a:r>
          </a:p>
          <a:p>
            <a:pPr lvl="0"/>
            <a:r>
              <a:rPr lang="en-US" dirty="0" err="1"/>
              <a:t>pointerToPointer</a:t>
            </a:r>
            <a:r>
              <a:rPr lang="en-US" dirty="0"/>
              <a:t> </a:t>
            </a:r>
            <a:r>
              <a:rPr lang="en-US" altLang="en-US" dirty="0"/>
              <a:t>: 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5311" y="556053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6436" y="556053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pointer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50969" y="556053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pointerToPointer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91525" y="5970160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value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1106566" y="6287448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Address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1972612" y="5933510"/>
            <a:ext cx="775210" cy="369332"/>
          </a:xfrm>
          <a:prstGeom prst="rect">
            <a:avLst/>
          </a:prstGeom>
          <a:solidFill>
            <a:srgbClr val="DDF2F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23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4184394" y="5923993"/>
            <a:ext cx="775210" cy="369332"/>
          </a:xfrm>
          <a:prstGeom prst="rect">
            <a:avLst/>
          </a:prstGeom>
          <a:solidFill>
            <a:srgbClr val="DDF2F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4901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368795" y="5927352"/>
            <a:ext cx="775210" cy="369332"/>
          </a:xfrm>
          <a:prstGeom prst="rect">
            <a:avLst/>
          </a:prstGeom>
          <a:solidFill>
            <a:srgbClr val="DDF2F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9000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913963" y="6265552"/>
            <a:ext cx="949893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Ox4901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77876" y="6238499"/>
            <a:ext cx="949893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Ox9000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50844" y="6257730"/>
            <a:ext cx="949893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Ox2755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836718" y="6093124"/>
            <a:ext cx="1320538" cy="33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5016456" y="6109134"/>
            <a:ext cx="1320538" cy="33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15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8307E-9FC2-2211-7E50-D22244CB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54" y="1161535"/>
            <a:ext cx="8229600" cy="5338119"/>
          </a:xfrm>
        </p:spPr>
        <p:txBody>
          <a:bodyPr/>
          <a:lstStyle/>
          <a:p>
            <a:pPr algn="just"/>
            <a:r>
              <a:rPr lang="en-GB" sz="2800" b="0" i="0" dirty="0">
                <a:solidFill>
                  <a:srgbClr val="333333"/>
                </a:solidFill>
                <a:effectLst/>
                <a:latin typeface="inter-regular"/>
              </a:rPr>
              <a:t>Reserving or providing space to a variable is called memory allocation. For storing the data, memory allocation can be done in two ways -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  <a:latin typeface="inter-bold"/>
              </a:rPr>
              <a:t>Static </a:t>
            </a:r>
            <a:r>
              <a:rPr lang="en-AU" dirty="0">
                <a:solidFill>
                  <a:srgbClr val="C00000"/>
                </a:solidFill>
                <a:latin typeface="inter-bold"/>
              </a:rPr>
              <a:t>Memory </a:t>
            </a:r>
            <a:r>
              <a:rPr lang="en-GB" dirty="0">
                <a:solidFill>
                  <a:srgbClr val="C00000"/>
                </a:solidFill>
                <a:latin typeface="inter-bold"/>
              </a:rPr>
              <a:t>Allocation </a:t>
            </a:r>
            <a:r>
              <a:rPr lang="en-GB" dirty="0">
                <a:latin typeface="inter-bold"/>
              </a:rPr>
              <a:t>(</a:t>
            </a:r>
            <a:r>
              <a:rPr lang="en-GB" i="0" dirty="0">
                <a:effectLst/>
                <a:latin typeface="inter-bold"/>
              </a:rPr>
              <a:t>Compile-time Allocation)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C00000"/>
                </a:solidFill>
                <a:effectLst/>
                <a:latin typeface="inter-bold"/>
              </a:rPr>
              <a:t>Dynamic Memory Allocation </a:t>
            </a:r>
            <a:r>
              <a:rPr lang="en-GB" i="0" dirty="0">
                <a:effectLst/>
                <a:latin typeface="inter-bold"/>
              </a:rPr>
              <a:t>(Run-time Allocation) 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71922-57D5-24CB-4143-13FDBCD9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Memory 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EFEDD-4A35-FAB9-9923-7DAB574E617E}"/>
              </a:ext>
            </a:extLst>
          </p:cNvPr>
          <p:cNvSpPr txBox="1"/>
          <p:nvPr/>
        </p:nvSpPr>
        <p:spPr>
          <a:xfrm>
            <a:off x="6579263" y="3228945"/>
            <a:ext cx="2206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 err="1"/>
              <a:t>تخصيص</a:t>
            </a:r>
            <a:r>
              <a:rPr lang="en-AU" sz="2000" dirty="0"/>
              <a:t> </a:t>
            </a:r>
            <a:r>
              <a:rPr lang="en-AU" sz="2000" dirty="0" err="1"/>
              <a:t>الذاكرة</a:t>
            </a:r>
            <a:r>
              <a:rPr lang="en-AU" sz="2000" dirty="0"/>
              <a:t> </a:t>
            </a:r>
            <a:r>
              <a:rPr lang="en-AU" sz="2000" dirty="0" err="1"/>
              <a:t>الثابت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8B29B-D87F-4785-DC2E-70904FFDCA10}"/>
              </a:ext>
            </a:extLst>
          </p:cNvPr>
          <p:cNvSpPr txBox="1"/>
          <p:nvPr/>
        </p:nvSpPr>
        <p:spPr>
          <a:xfrm>
            <a:off x="6083508" y="4125236"/>
            <a:ext cx="2702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 err="1"/>
              <a:t>تخصيص</a:t>
            </a:r>
            <a:r>
              <a:rPr lang="en-AU" sz="2000" dirty="0"/>
              <a:t> </a:t>
            </a:r>
            <a:r>
              <a:rPr lang="en-AU" sz="2000" dirty="0" err="1"/>
              <a:t>الذاكرة</a:t>
            </a:r>
            <a:r>
              <a:rPr lang="en-AU" sz="2000" dirty="0"/>
              <a:t> </a:t>
            </a:r>
            <a:r>
              <a:rPr lang="ar-SA" sz="2000" dirty="0"/>
              <a:t>الديناميكي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40133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8307E-9FC2-2211-7E50-D22244CB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54" y="1161536"/>
            <a:ext cx="7763487" cy="226746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Static allocation or compile-time allocation -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Static memory allocation means providing space for the variable. The size and data type of the variable is known, and it remains constant throughout the program.</a:t>
            </a:r>
          </a:p>
          <a:p>
            <a:endParaRPr lang="en-AU" dirty="0"/>
          </a:p>
          <a:p>
            <a:r>
              <a:rPr lang="en-AU" dirty="0"/>
              <a:t>Example: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71922-57D5-24CB-4143-13FDBCD9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</a:t>
            </a:r>
            <a:r>
              <a:rPr lang="en-AU" dirty="0"/>
              <a:t>Memory 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2BD91-1424-0DDE-0D8B-F40AAB7D1A8F}"/>
              </a:ext>
            </a:extLst>
          </p:cNvPr>
          <p:cNvSpPr txBox="1"/>
          <p:nvPr/>
        </p:nvSpPr>
        <p:spPr>
          <a:xfrm>
            <a:off x="1566472" y="3757950"/>
            <a:ext cx="3170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y=8;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n = 88; 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* p1 = &amp;n;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1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2871846"/>
          </a:xfrm>
        </p:spPr>
        <p:txBody>
          <a:bodyPr/>
          <a:lstStyle/>
          <a:p>
            <a:r>
              <a:rPr lang="en-US" dirty="0"/>
              <a:t>The general form of a pointer declaration is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type is any valid C++ data type and </a:t>
            </a:r>
            <a:r>
              <a:rPr lang="en-US" dirty="0" err="1"/>
              <a:t>var_name</a:t>
            </a:r>
            <a:r>
              <a:rPr lang="en-US" dirty="0"/>
              <a:t> is the name of the pointer variable. Following declarations declares pointers of different types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Pointer Declaration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8496" y="1781589"/>
            <a:ext cx="3315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type ∗</a:t>
            </a:r>
            <a:r>
              <a:rPr lang="en-US" sz="2800" dirty="0" err="1">
                <a:latin typeface="Consolas" panose="020B0609020204030204" pitchFamily="49" charset="0"/>
              </a:rPr>
              <a:t>var_name</a:t>
            </a:r>
            <a:r>
              <a:rPr lang="en-US" sz="2800" dirty="0">
                <a:latin typeface="Consolas" panose="020B0609020204030204" pitchFamily="49" charset="0"/>
              </a:rPr>
              <a:t> 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10" y="4291529"/>
            <a:ext cx="6211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an integer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a double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a float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character</a:t>
            </a:r>
          </a:p>
        </p:txBody>
      </p:sp>
    </p:spTree>
    <p:extLst>
      <p:ext uri="{BB962C8B-B14F-4D97-AF65-F5344CB8AC3E}">
        <p14:creationId xmlns:p14="http://schemas.microsoft.com/office/powerpoint/2010/main" val="955593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8307E-9FC2-2211-7E50-D22244CB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4075"/>
            <a:ext cx="7943369" cy="533811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C00000"/>
                </a:solidFill>
                <a:effectLst/>
                <a:latin typeface="inter-bold"/>
              </a:rPr>
              <a:t>Dynamic </a:t>
            </a:r>
            <a:r>
              <a:rPr lang="en-AU" b="1" i="0" dirty="0">
                <a:solidFill>
                  <a:srgbClr val="C00000"/>
                </a:solidFill>
                <a:effectLst/>
                <a:latin typeface="inter-bold"/>
              </a:rPr>
              <a:t>Memory </a:t>
            </a:r>
            <a:r>
              <a:rPr lang="en-GB" b="1" i="0" dirty="0">
                <a:solidFill>
                  <a:srgbClr val="C00000"/>
                </a:solidFill>
                <a:effectLst/>
                <a:latin typeface="inter-bold"/>
              </a:rPr>
              <a:t>allocation 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or run-time allocation -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The allocation in which memory is allocated dynamically.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 this type of allocation, the exact size of the variable is not known in advance.</a:t>
            </a:r>
          </a:p>
          <a:p>
            <a:r>
              <a:rPr lang="en-GB" sz="2000" dirty="0"/>
              <a:t>the storage can be dynamically allocated via a “</a:t>
            </a:r>
            <a:r>
              <a:rPr lang="en-GB" sz="2000" b="1" u="sng" dirty="0">
                <a:solidFill>
                  <a:srgbClr val="C00000"/>
                </a:solidFill>
              </a:rPr>
              <a:t>new</a:t>
            </a:r>
            <a:r>
              <a:rPr lang="en-GB" sz="2000" dirty="0"/>
              <a:t>” operator. In C++, whenever you allocate a piece of memory dynamically via new, you need to use “</a:t>
            </a:r>
            <a:r>
              <a:rPr lang="en-GB" sz="2000" b="1" u="sng" dirty="0">
                <a:solidFill>
                  <a:srgbClr val="C00000"/>
                </a:solidFill>
              </a:rPr>
              <a:t>delete</a:t>
            </a:r>
            <a:r>
              <a:rPr lang="en-GB" sz="2000" dirty="0"/>
              <a:t>” to remove the storage.</a:t>
            </a:r>
          </a:p>
          <a:p>
            <a:endParaRPr lang="en-AU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71922-57D5-24CB-4143-13FDBCD9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Memory Allocation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EDA28-B196-01C2-614D-04B0AD72236D}"/>
              </a:ext>
            </a:extLst>
          </p:cNvPr>
          <p:cNvSpPr txBox="1"/>
          <p:nvPr/>
        </p:nvSpPr>
        <p:spPr>
          <a:xfrm>
            <a:off x="805011" y="4026641"/>
            <a:ext cx="7881789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 * p;            	</a:t>
            </a:r>
            <a:r>
              <a:rPr lang="en-AU" dirty="0">
                <a:solidFill>
                  <a:srgbClr val="3F581E"/>
                </a:solidFill>
                <a:latin typeface="Consolas" panose="020B0609020204030204" pitchFamily="49" charset="0"/>
              </a:rPr>
              <a:t>// declares a pointer </a:t>
            </a:r>
          </a:p>
          <a:p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 &lt;&lt; p &lt;&lt; </a:t>
            </a:r>
            <a:r>
              <a:rPr lang="en-AU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en-AU" dirty="0">
                <a:solidFill>
                  <a:srgbClr val="3F581E"/>
                </a:solidFill>
                <a:latin typeface="Consolas" panose="020B0609020204030204" pitchFamily="49" charset="0"/>
              </a:rPr>
              <a:t>// Print the address before </a:t>
            </a:r>
          </a:p>
          <a:p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p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 int;       	</a:t>
            </a:r>
            <a:r>
              <a:rPr lang="en-AU" dirty="0">
                <a:solidFill>
                  <a:srgbClr val="3F581E"/>
                </a:solidFill>
                <a:latin typeface="Consolas" panose="020B0609020204030204" pitchFamily="49" charset="0"/>
              </a:rPr>
              <a:t>// Dynamically allocate an int</a:t>
            </a:r>
          </a:p>
          <a:p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</a:p>
          <a:p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*p = 99;		</a:t>
            </a:r>
            <a:r>
              <a:rPr lang="en-GB" dirty="0">
                <a:solidFill>
                  <a:srgbClr val="3F581E"/>
                </a:solidFill>
                <a:latin typeface="Consolas" panose="020B0609020204030204" pitchFamily="49" charset="0"/>
              </a:rPr>
              <a:t>// Store value at allocated address</a:t>
            </a:r>
            <a:endParaRPr lang="en-AU" dirty="0">
              <a:solidFill>
                <a:srgbClr val="3F581E"/>
              </a:solidFill>
              <a:latin typeface="Consolas" panose="020B0609020204030204" pitchFamily="49" charset="0"/>
            </a:endParaRPr>
          </a:p>
          <a:p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 &lt;&lt; p &lt;&lt; </a:t>
            </a:r>
            <a:r>
              <a:rPr lang="en-AU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;  	</a:t>
            </a:r>
            <a:r>
              <a:rPr lang="en-AU" dirty="0">
                <a:solidFill>
                  <a:srgbClr val="3F581E"/>
                </a:solidFill>
                <a:latin typeface="Consolas" panose="020B0609020204030204" pitchFamily="49" charset="0"/>
              </a:rPr>
              <a:t>// Print address after allocation</a:t>
            </a:r>
          </a:p>
          <a:p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 &lt;&lt; *p &lt;&lt; </a:t>
            </a:r>
            <a:r>
              <a:rPr lang="en-AU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en-AU" dirty="0">
                <a:solidFill>
                  <a:srgbClr val="3F581E"/>
                </a:solidFill>
                <a:latin typeface="Consolas" panose="020B0609020204030204" pitchFamily="49" charset="0"/>
              </a:rPr>
              <a:t>// Print value point-to</a:t>
            </a:r>
          </a:p>
          <a:p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AU" dirty="0">
                <a:solidFill>
                  <a:prstClr val="black"/>
                </a:solidFill>
                <a:latin typeface="Consolas" panose="020B0609020204030204" pitchFamily="49" charset="0"/>
              </a:rPr>
              <a:t> p;</a:t>
            </a:r>
          </a:p>
        </p:txBody>
      </p:sp>
    </p:spTree>
    <p:extLst>
      <p:ext uri="{BB962C8B-B14F-4D97-AF65-F5344CB8AC3E}">
        <p14:creationId xmlns:p14="http://schemas.microsoft.com/office/powerpoint/2010/main" val="937262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4075"/>
            <a:ext cx="8353168" cy="805052"/>
          </a:xfrm>
        </p:spPr>
        <p:txBody>
          <a:bodyPr/>
          <a:lstStyle/>
          <a:p>
            <a:r>
              <a:rPr lang="en-US" sz="1800" dirty="0"/>
              <a:t>Write C++ program to find length of string using pointer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953"/>
            <a:ext cx="8229600" cy="576262"/>
          </a:xfrm>
        </p:spPr>
        <p:txBody>
          <a:bodyPr/>
          <a:lstStyle/>
          <a:p>
            <a:pPr algn="l"/>
            <a:r>
              <a:rPr lang="en-US" b="0" dirty="0"/>
              <a:t>Solved Assignments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563" y="1256601"/>
            <a:ext cx="6532323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MAX_SIZE 100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Maximum size of the string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text[MAX_SIZE];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</a:rPr>
              <a:t>str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= text;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count = 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Inputting string from user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"Enter any string: "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&gt;&gt;text;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Iterating though last element of the string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(*(</a:t>
            </a: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</a:rPr>
              <a:t>str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++) !=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	count++;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"Length of "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&lt;&lt;text&lt;&lt;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 is "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&lt;&lt;count&lt;&lt; </a:t>
            </a: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172" y="2607109"/>
            <a:ext cx="4105653" cy="15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7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4465" y="841549"/>
            <a:ext cx="3363239" cy="805052"/>
          </a:xfrm>
        </p:spPr>
        <p:txBody>
          <a:bodyPr/>
          <a:lstStyle/>
          <a:p>
            <a:pPr algn="just"/>
            <a:r>
              <a:rPr lang="en-US" sz="2000" dirty="0"/>
              <a:t>Write C++ program to swap two numbers using pointers</a:t>
            </a:r>
          </a:p>
          <a:p>
            <a:pPr algn="just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393878"/>
          </a:xfrm>
        </p:spPr>
        <p:txBody>
          <a:bodyPr/>
          <a:lstStyle/>
          <a:p>
            <a:pPr algn="l"/>
            <a:r>
              <a:rPr lang="en-US" b="0" dirty="0"/>
              <a:t>Solved Assignments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1585" y="584009"/>
            <a:ext cx="4705215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//Swap function to swap 2 numbers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swap(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*num1,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*num2)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//Copy the value of num1 to some temp variable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temp = *num1;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//Copy the value of num2 to num1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*num1 = *num2;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//Copy the value of num1 stored in temp to num2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*num2 = temp;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num1, num2;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//Inputting 2 numbers from user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nEnter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the first number : "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&gt;&gt;num1;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nEnter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the Second number : "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&gt;&gt;num2;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//Passing the addresses of num1 and num2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swap(&amp;num1, &amp;num2);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//Printing the swapped values of num1 and num2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nFirst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number : "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&lt;&lt; num1 &lt;&lt;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nSecond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number: "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&lt;&lt; num2 &lt;&lt;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56" y="3973151"/>
            <a:ext cx="3092348" cy="2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92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to?</a:t>
            </a:r>
          </a:p>
        </p:txBody>
      </p:sp>
      <p:sp>
        <p:nvSpPr>
          <p:cNvPr id="4" name="Rectangle 3"/>
          <p:cNvSpPr/>
          <p:nvPr/>
        </p:nvSpPr>
        <p:spPr>
          <a:xfrm>
            <a:off x="845506" y="1768805"/>
            <a:ext cx="659495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x[3][4] = {0,1,2,3,4,5,6,7,8,9,10,11};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*p;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p=&amp;x[0][0];</a:t>
            </a:r>
          </a:p>
          <a:p>
            <a:pPr lvl="1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=0;i&lt;12;i++)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&lt;&lt;*(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p+i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16953"/>
          </a:xfrm>
        </p:spPr>
        <p:txBody>
          <a:bodyPr/>
          <a:lstStyle/>
          <a:p>
            <a:r>
              <a:rPr lang="en-US" dirty="0"/>
              <a:t>Access to 2-D array through pointer</a:t>
            </a:r>
          </a:p>
        </p:txBody>
      </p:sp>
    </p:spTree>
    <p:extLst>
      <p:ext uri="{BB962C8B-B14F-4D97-AF65-F5344CB8AC3E}">
        <p14:creationId xmlns:p14="http://schemas.microsoft.com/office/powerpoint/2010/main" val="1928836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416" y="920123"/>
            <a:ext cx="8353168" cy="499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the output of the following C++ code?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Exercises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5923" y="141965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x=5, y=10;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*p = &amp;x;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*q = &amp;y;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*p = 35;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*q = 98;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*p = *q;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x 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&lt;&lt; y &lt;&lt;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*p 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&lt;&lt; *q &lt;&lt;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564" y="4859400"/>
            <a:ext cx="7434198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iberationSerif_1m_9"/>
              </a:rPr>
              <a:t>which of the following statement(s) increment the value of sum?</a:t>
            </a:r>
          </a:p>
          <a:p>
            <a:endParaRPr lang="en-US" sz="700" dirty="0">
              <a:solidFill>
                <a:srgbClr val="000000"/>
              </a:solidFill>
              <a:latin typeface="LiberationSerif_1m_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LiberationSerif_1m_9"/>
              </a:rPr>
              <a:t>p++;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LiberationSerif_1m_9"/>
              </a:rPr>
              <a:t>(*p)++;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LiberationSerif_1m_9"/>
              </a:rPr>
              <a:t>num</a:t>
            </a:r>
            <a:r>
              <a:rPr lang="en-US" dirty="0">
                <a:solidFill>
                  <a:srgbClr val="000000"/>
                </a:solidFill>
                <a:latin typeface="LiberationSerif_1m_9"/>
              </a:rPr>
              <a:t>++;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LiberationSerif_1m_9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LiberationSerif_1m_9"/>
              </a:rPr>
              <a:t>num</a:t>
            </a:r>
            <a:r>
              <a:rPr lang="en-US" dirty="0">
                <a:solidFill>
                  <a:srgbClr val="000000"/>
                </a:solidFill>
                <a:latin typeface="LiberationSerif_1m_9"/>
              </a:rPr>
              <a:t>)++;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673503"/>
            <a:ext cx="4139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Given the declaration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6132" y="39597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6; 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*p = &amp;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1185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Exercises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0364" y="122213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Given the declaration</a:t>
            </a:r>
          </a:p>
          <a:p>
            <a:pPr>
              <a:buFont typeface="Monotype Sorts" pitchFamily="-84" charset="2"/>
              <a:buNone/>
            </a:pPr>
            <a:r>
              <a:rPr lang="en-US" dirty="0"/>
              <a:t>int x;</a:t>
            </a:r>
          </a:p>
          <a:p>
            <a:pPr>
              <a:buFont typeface="Monotype Sorts" pitchFamily="-84" charset="2"/>
              <a:buNone/>
            </a:pPr>
            <a:r>
              <a:rPr lang="en-US" dirty="0"/>
              <a:t>int *p;</a:t>
            </a:r>
          </a:p>
          <a:p>
            <a:pPr>
              <a:buFont typeface="Monotype Sorts" pitchFamily="-84" charset="2"/>
              <a:buNone/>
            </a:pPr>
            <a:r>
              <a:rPr lang="en-US" dirty="0"/>
              <a:t>int *q;</a:t>
            </a:r>
          </a:p>
          <a:p>
            <a:pPr>
              <a:buFont typeface="Monotype Sorts" pitchFamily="-84" charset="2"/>
              <a:buNone/>
            </a:pPr>
            <a:r>
              <a:rPr lang="en-US" dirty="0"/>
              <a:t> </a:t>
            </a:r>
          </a:p>
          <a:p>
            <a:r>
              <a:rPr lang="en-US" dirty="0"/>
              <a:t>Mark the following statements as </a:t>
            </a:r>
            <a:r>
              <a:rPr lang="en-US" b="1" u="sng" dirty="0">
                <a:solidFill>
                  <a:srgbClr val="FF0000"/>
                </a:solidFill>
              </a:rPr>
              <a:t>valid</a:t>
            </a:r>
            <a:r>
              <a:rPr lang="en-US" dirty="0"/>
              <a:t> or </a:t>
            </a:r>
            <a:r>
              <a:rPr lang="en-US" b="1" u="sng" dirty="0">
                <a:solidFill>
                  <a:srgbClr val="FF0000"/>
                </a:solidFill>
              </a:rPr>
              <a:t>invalid</a:t>
            </a:r>
            <a:r>
              <a:rPr lang="en-US" dirty="0"/>
              <a:t>. If a statement is invalid, explain </a:t>
            </a:r>
            <a:r>
              <a:rPr lang="en-US" b="1" u="sng" dirty="0">
                <a:solidFill>
                  <a:srgbClr val="FF0000"/>
                </a:solidFill>
              </a:rPr>
              <a:t>why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 = q;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*p = 56;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 = x;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*p = *q;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 = &amp;x;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*p = q;</a:t>
            </a:r>
          </a:p>
        </p:txBody>
      </p:sp>
    </p:spTree>
    <p:extLst>
      <p:ext uri="{BB962C8B-B14F-4D97-AF65-F5344CB8AC3E}">
        <p14:creationId xmlns:p14="http://schemas.microsoft.com/office/powerpoint/2010/main" val="253001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  is a pointer variable, the statement p = p * 2; is valid in C++?</a:t>
            </a:r>
          </a:p>
          <a:p>
            <a:endParaRPr lang="en-US" dirty="0"/>
          </a:p>
          <a:p>
            <a:r>
              <a:rPr lang="en-US" dirty="0"/>
              <a:t>What is the output of the following C++ code?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Exercises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8449" y="3163474"/>
            <a:ext cx="4572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*p = &amp;x;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*q = &amp;y;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*p = 35;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*q = 98;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*p = *q;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x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y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*p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*q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353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following array definition.</a:t>
            </a:r>
          </a:p>
          <a:p>
            <a:pPr marL="400050" lvl="1" indent="0">
              <a:buNone/>
            </a:pPr>
            <a:r>
              <a:rPr lang="en-US" sz="2000" kern="12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int numbers [] = {2, 4, 6, 8, 10};</a:t>
            </a:r>
          </a:p>
          <a:p>
            <a:pPr marL="0" indent="0">
              <a:buNone/>
            </a:pPr>
            <a:r>
              <a:rPr lang="en-US" dirty="0"/>
              <a:t>     What will the following statement display?</a:t>
            </a:r>
          </a:p>
          <a:p>
            <a:pPr marL="400050" lvl="1" indent="0">
              <a:buNone/>
            </a:pPr>
            <a:r>
              <a:rPr lang="en-US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cout</a:t>
            </a:r>
            <a:r>
              <a:rPr lang="en-US" sz="2000" kern="12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&lt;&lt; *(numbers + 3) &lt;&lt; </a:t>
            </a:r>
            <a:r>
              <a:rPr lang="en-US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endl</a:t>
            </a:r>
            <a:r>
              <a:rPr lang="en-US" sz="2000" kern="12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;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23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54531"/>
          </a:xfrm>
        </p:spPr>
        <p:txBody>
          <a:bodyPr/>
          <a:lstStyle/>
          <a:p>
            <a:r>
              <a:rPr lang="en-US" dirty="0"/>
              <a:t>What is wrong with the following code?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Exercises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266" y="2123812"/>
            <a:ext cx="70834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*p;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//Line 1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*q;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//Line 2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//Line 3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*p = 43;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//Line 4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q = p; 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//Line 5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*q = 52;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//Line 6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q;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//Line 7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*p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*q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//Line 8</a:t>
            </a:r>
          </a:p>
        </p:txBody>
      </p:sp>
    </p:spTree>
    <p:extLst>
      <p:ext uri="{BB962C8B-B14F-4D97-AF65-F5344CB8AC3E}">
        <p14:creationId xmlns:p14="http://schemas.microsoft.com/office/powerpoint/2010/main" val="2767675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61119"/>
            <a:ext cx="8353168" cy="842630"/>
          </a:xfrm>
        </p:spPr>
        <p:txBody>
          <a:bodyPr/>
          <a:lstStyle/>
          <a:p>
            <a:r>
              <a:rPr lang="en-US" sz="2000" dirty="0"/>
              <a:t>Each of the following declarations and program segments has </a:t>
            </a:r>
            <a:r>
              <a:rPr lang="en-US" sz="2000" b="1" u="sng" dirty="0">
                <a:solidFill>
                  <a:srgbClr val="FF0000"/>
                </a:solidFill>
              </a:rPr>
              <a:t>errors</a:t>
            </a:r>
            <a:r>
              <a:rPr lang="en-US" sz="2000" dirty="0"/>
              <a:t>. Locate as many as you can.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Exercises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2"/>
              </p:ext>
            </p:extLst>
          </p:nvPr>
        </p:nvGraphicFramePr>
        <p:xfrm>
          <a:off x="739036" y="1753646"/>
          <a:ext cx="8071332" cy="4759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9821">
                  <a:extLst>
                    <a:ext uri="{9D8B030D-6E8A-4147-A177-3AD203B41FA5}">
                      <a16:colId xmlns:a16="http://schemas.microsoft.com/office/drawing/2014/main" val="1319455104"/>
                    </a:ext>
                  </a:extLst>
                </a:gridCol>
                <a:gridCol w="3981511">
                  <a:extLst>
                    <a:ext uri="{9D8B030D-6E8A-4147-A177-3AD203B41FA5}">
                      <a16:colId xmlns:a16="http://schemas.microsoft.com/office/drawing/2014/main" val="1966078566"/>
                    </a:ext>
                  </a:extLst>
                </a:gridCol>
              </a:tblGrid>
              <a:tr h="619437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*;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level;</a:t>
                      </a:r>
                    </a:p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dPtr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&amp;level;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52873"/>
                  </a:ext>
                </a:extLst>
              </a:tr>
              <a:tr h="61943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x, *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 &amp;x = 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iptr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ivalue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ivalue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15403"/>
                  </a:ext>
                </a:extLst>
              </a:tr>
              <a:tr h="61943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x, *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*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 = &amp;x;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*pint;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pint;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654757"/>
                  </a:ext>
                </a:extLst>
              </a:tr>
              <a:tr h="114106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x, *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 = &amp;x;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 = 100; // Store 100 in x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err="1"/>
                        <a:t>cout</a:t>
                      </a:r>
                      <a:r>
                        <a:rPr lang="en-US" sz="1600" dirty="0"/>
                        <a:t> &lt;&lt; x &lt;&lt; </a:t>
                      </a:r>
                      <a:r>
                        <a:rPr lang="en-US" sz="1600" dirty="0" err="1"/>
                        <a:t>endl</a:t>
                      </a:r>
                      <a:r>
                        <a:rPr lang="en-US" sz="16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doubleVal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*= 2;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7132"/>
                  </a:ext>
                </a:extLst>
              </a:tr>
              <a:tr h="880253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numbers[] = {10, 20, 30, 40, 50};</a:t>
                      </a:r>
                    </a:p>
                    <a:p>
                      <a:r>
                        <a:rPr lang="en-US" sz="1600" dirty="0" err="1"/>
                        <a:t>cout</a:t>
                      </a:r>
                      <a:r>
                        <a:rPr lang="en-US" sz="1600" dirty="0"/>
                        <a:t> &lt;&lt; "The third element in the array is ";</a:t>
                      </a:r>
                    </a:p>
                    <a:p>
                      <a:r>
                        <a:rPr lang="en-US" sz="1600" dirty="0" err="1"/>
                        <a:t>cout</a:t>
                      </a:r>
                      <a:r>
                        <a:rPr lang="en-US" sz="1600" dirty="0"/>
                        <a:t> &lt;&lt; *numbers + 3 &lt;&lt; </a:t>
                      </a:r>
                      <a:r>
                        <a:rPr lang="en-US" sz="1600" dirty="0" err="1"/>
                        <a:t>endl</a:t>
                      </a:r>
                      <a:r>
                        <a:rPr lang="en-US" sz="1600" dirty="0"/>
                        <a:t>;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*pint;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pint = new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pint = 100;</a:t>
                      </a:r>
                    </a:p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pint;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617"/>
                  </a:ext>
                </a:extLst>
              </a:tr>
              <a:tr h="880253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values[20], *</a:t>
                      </a:r>
                      <a:r>
                        <a:rPr lang="en-US" sz="1600" dirty="0" err="1"/>
                        <a:t>iptr</a:t>
                      </a:r>
                      <a:r>
                        <a:rPr lang="en-US" sz="1600" dirty="0"/>
                        <a:t>;</a:t>
                      </a:r>
                    </a:p>
                    <a:p>
                      <a:r>
                        <a:rPr lang="en-US" sz="1600" dirty="0" err="1"/>
                        <a:t>iptr</a:t>
                      </a:r>
                      <a:r>
                        <a:rPr lang="en-US" sz="1600" dirty="0"/>
                        <a:t> = values;</a:t>
                      </a:r>
                    </a:p>
                    <a:p>
                      <a:r>
                        <a:rPr lang="en-US" sz="1600" dirty="0" err="1"/>
                        <a:t>iptr</a:t>
                      </a:r>
                      <a:r>
                        <a:rPr lang="en-US" sz="1600" dirty="0"/>
                        <a:t> *= 2;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9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6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2669059"/>
          </a:xfrm>
        </p:spPr>
        <p:txBody>
          <a:bodyPr/>
          <a:lstStyle/>
          <a:p>
            <a:r>
              <a:rPr lang="en-US" b="1" dirty="0"/>
              <a:t>Attention</a:t>
            </a:r>
            <a:r>
              <a:rPr lang="en-US" dirty="0"/>
              <a:t> - A pointer variable must not remain uninitialized since uninitialized pointers cause the system crash. </a:t>
            </a:r>
          </a:p>
          <a:p>
            <a:r>
              <a:rPr lang="en-US" dirty="0"/>
              <a:t>Even if you do not have any legal pointer value to initialize a pointer, you can initialize it with </a:t>
            </a:r>
            <a:r>
              <a:rPr lang="en-US" b="1" dirty="0" err="1">
                <a:solidFill>
                  <a:srgbClr val="FF0000"/>
                </a:solidFill>
              </a:rPr>
              <a:t>nullptr</a:t>
            </a:r>
            <a:r>
              <a:rPr lang="en-US" dirty="0"/>
              <a:t>  pointer value.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Pointers Initialization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58241" y="3830594"/>
            <a:ext cx="7346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pnter</a:t>
            </a:r>
            <a:r>
              <a:rPr lang="en-US" sz="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/>
              <a:t>nullptr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56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has an array with 5 elements then print (by Using </a:t>
            </a:r>
            <a:r>
              <a:rPr lang="en-US" u="sng" dirty="0">
                <a:solidFill>
                  <a:srgbClr val="FF0000"/>
                </a:solidFill>
              </a:rPr>
              <a:t>Pointers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- Summation all elements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GB" dirty="0"/>
              <a:t>Invert the elements of the array</a:t>
            </a:r>
            <a:r>
              <a:rPr lang="ar-SA" dirty="0"/>
              <a:t> اعكس ترتيب عناصر المصفوفة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Save the file as ( </a:t>
            </a:r>
            <a:r>
              <a:rPr lang="en-US" dirty="0">
                <a:solidFill>
                  <a:srgbClr val="FF0000"/>
                </a:solidFill>
              </a:rPr>
              <a:t>A04_</a:t>
            </a:r>
            <a:r>
              <a:rPr lang="en-AU" dirty="0" err="1">
                <a:solidFill>
                  <a:srgbClr val="FF0000"/>
                </a:solidFill>
              </a:rPr>
              <a:t>InvertArray</a:t>
            </a:r>
            <a:r>
              <a:rPr lang="en-US" dirty="0">
                <a:solidFill>
                  <a:srgbClr val="FF0000"/>
                </a:solidFill>
              </a:rPr>
              <a:t>.cpp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38071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Pointers</a:t>
            </a:r>
          </a:p>
        </p:txBody>
      </p:sp>
      <p:pic>
        <p:nvPicPr>
          <p:cNvPr id="5122" name="Picture 2" descr="http://www.learncpp.com/images/CppTutorial/Section6/6-Poi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09" y="2902645"/>
            <a:ext cx="5486034" cy="194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33189" y="17023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v = 5 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 &amp;v 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with address of variable v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144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143" y="1220513"/>
            <a:ext cx="801665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*p;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* p;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* p;</a:t>
            </a:r>
          </a:p>
          <a:p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1:</a:t>
            </a:r>
          </a:p>
          <a:p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* p, q;</a:t>
            </a:r>
          </a:p>
          <a:p>
            <a:pPr lvl="2"/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2: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*p, *q;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declares both p and q to be pointer variables of type </a:t>
            </a:r>
            <a:r>
              <a:rPr lang="en-US" sz="2400" dirty="0"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9190" y="3651948"/>
            <a:ext cx="311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+mj-lt"/>
              </a:rPr>
              <a:t>q is an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3427" y="2719870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+mj-lt"/>
              </a:rPr>
              <a:t>p is a pointer </a:t>
            </a:r>
            <a:endParaRPr lang="en-US" sz="2000" dirty="0">
              <a:latin typeface="+mj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841326" y="2956142"/>
            <a:ext cx="1478071" cy="4384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2417523" y="3760991"/>
            <a:ext cx="801668" cy="910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9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416" y="1149979"/>
            <a:ext cx="8353168" cy="999777"/>
          </a:xfrm>
        </p:spPr>
        <p:txBody>
          <a:bodyPr/>
          <a:lstStyle/>
          <a:p>
            <a:r>
              <a:rPr lang="en-US" dirty="0"/>
              <a:t>If we have a variable ”x” in our program, &amp;x will give us its address in the memory. For example,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in C++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372" y="2140471"/>
            <a:ext cx="8353168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declare variables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x1 = 3;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x2 = 24;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x3 = 17;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print address of x1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 of x1: "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 &amp;x1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print address of x2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 of x2: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&amp;x2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 address of x3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 of x3: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&amp;x3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4380" y="4194251"/>
            <a:ext cx="2924829" cy="1061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 Address of x1: 0023FE14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Address of x2: 0023FE08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Address of x3: 0023FDFC</a:t>
            </a:r>
          </a:p>
        </p:txBody>
      </p:sp>
      <p:sp>
        <p:nvSpPr>
          <p:cNvPr id="6" name="Rectangle 5"/>
          <p:cNvSpPr/>
          <p:nvPr/>
        </p:nvSpPr>
        <p:spPr>
          <a:xfrm>
            <a:off x="7024171" y="5295181"/>
            <a:ext cx="985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2" name="Right Brace 21"/>
          <p:cNvSpPr/>
          <p:nvPr/>
        </p:nvSpPr>
        <p:spPr bwMode="auto">
          <a:xfrm>
            <a:off x="5636711" y="3958226"/>
            <a:ext cx="293254" cy="1533881"/>
          </a:xfrm>
          <a:prstGeom prst="rightBrace">
            <a:avLst>
              <a:gd name="adj1" fmla="val 42236"/>
              <a:gd name="adj2" fmla="val 508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4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C++, the ampersand, &amp;, called the address of operator</a:t>
            </a:r>
          </a:p>
          <a:p>
            <a:r>
              <a:rPr lang="en-US" dirty="0"/>
              <a:t>It returns the address of its operand. </a:t>
            </a:r>
          </a:p>
          <a:p>
            <a:r>
              <a:rPr lang="en-US" dirty="0"/>
              <a:t>For example, given the statements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Addresses to Pointers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0766" y="3342403"/>
            <a:ext cx="77160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x;     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*p;</a:t>
            </a: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p = &amp;x;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assigns the address of x to p.</a:t>
            </a:r>
          </a:p>
        </p:txBody>
      </p:sp>
    </p:spTree>
    <p:extLst>
      <p:ext uri="{BB962C8B-B14F-4D97-AF65-F5344CB8AC3E}">
        <p14:creationId xmlns:p14="http://schemas.microsoft.com/office/powerpoint/2010/main" val="1896722711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dirty="0">
            <a:solidFill>
              <a:srgbClr val="008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31181</TotalTime>
  <Words>5534</Words>
  <Application>Microsoft Office PowerPoint</Application>
  <PresentationFormat>On-screen Show (4:3)</PresentationFormat>
  <Paragraphs>869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Arial</vt:lpstr>
      <vt:lpstr>Cambria</vt:lpstr>
      <vt:lpstr>Consolas</vt:lpstr>
      <vt:lpstr>Helvetica</vt:lpstr>
      <vt:lpstr>inter-bold</vt:lpstr>
      <vt:lpstr>inter-regular</vt:lpstr>
      <vt:lpstr>LiberationSerif_1m_9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PowerPoint Presentation</vt:lpstr>
      <vt:lpstr>Pointers</vt:lpstr>
      <vt:lpstr>Advantages and disadvantages of pointers </vt:lpstr>
      <vt:lpstr>C++ Pointer Declaration</vt:lpstr>
      <vt:lpstr>C++ Pointers Initialization</vt:lpstr>
      <vt:lpstr>Understand Pointers</vt:lpstr>
      <vt:lpstr>Valid Declaration</vt:lpstr>
      <vt:lpstr>Address in C++</vt:lpstr>
      <vt:lpstr>Assigning Addresses to Pointers</vt:lpstr>
      <vt:lpstr>Get the Value from the Address Using Pointers</vt:lpstr>
      <vt:lpstr>Dereferencing Operator (*)</vt:lpstr>
      <vt:lpstr>Size of a Pointer</vt:lpstr>
      <vt:lpstr>Operations on Pointer Variables</vt:lpstr>
      <vt:lpstr>Assigned Operation</vt:lpstr>
      <vt:lpstr>Assigned Operation - Example</vt:lpstr>
      <vt:lpstr>Pointer Arithmetic</vt:lpstr>
      <vt:lpstr>Increment and Decrement Operations </vt:lpstr>
      <vt:lpstr>Example1: Using Pointers to Access Elements of the Array</vt:lpstr>
      <vt:lpstr>Example1: Using Pointers to Access Elements of the Array</vt:lpstr>
      <vt:lpstr>Example1: Using Pointers to Access Elements of the Array</vt:lpstr>
      <vt:lpstr>Example1: Using Pointers to Access Elements of the Array</vt:lpstr>
      <vt:lpstr>Example 2: Using Pointers to Access Elements of the Array</vt:lpstr>
      <vt:lpstr>Example 2: Using Pointers to Access Elements of the Array</vt:lpstr>
      <vt:lpstr>Example 2: Using Pointers to Access Elements of the Array</vt:lpstr>
      <vt:lpstr>Example 2: Using Pointers to Access Elements of the Array</vt:lpstr>
      <vt:lpstr>Example 2: Using Pointers to Access Elements of the Array</vt:lpstr>
      <vt:lpstr>Example 2: Using Pointers to Access Elements of the Array</vt:lpstr>
      <vt:lpstr>Example 2: Using Pointers to Access Elements of the Array</vt:lpstr>
      <vt:lpstr>Example 2: Using Pointers to Access Elements of the Array</vt:lpstr>
      <vt:lpstr>Example 2: Using Pointers to Access Elements of the Array</vt:lpstr>
      <vt:lpstr>Example 2: Using Pointers to Access Elements of the Array</vt:lpstr>
      <vt:lpstr>Pointers and Arrays</vt:lpstr>
      <vt:lpstr>Comparing Pointers</vt:lpstr>
      <vt:lpstr>Comparing Pointers  (cont’d)</vt:lpstr>
      <vt:lpstr>Common Mistakes When Working with Pointers</vt:lpstr>
      <vt:lpstr>Double Pointer (Pointer to Pointer)</vt:lpstr>
      <vt:lpstr>Pointer to Pointer - Example</vt:lpstr>
      <vt:lpstr>Memory Allocation</vt:lpstr>
      <vt:lpstr>Static Memory Allocation</vt:lpstr>
      <vt:lpstr>Dynamic Memory Allocation</vt:lpstr>
      <vt:lpstr>Solved Assignments</vt:lpstr>
      <vt:lpstr>Solved Assignments</vt:lpstr>
      <vt:lpstr>How to?</vt:lpstr>
      <vt:lpstr>Exercises</vt:lpstr>
      <vt:lpstr>Exercises</vt:lpstr>
      <vt:lpstr>Exercises</vt:lpstr>
      <vt:lpstr>Exercises</vt:lpstr>
      <vt:lpstr>Exercises</vt:lpstr>
      <vt:lpstr>Exercises</vt:lpstr>
      <vt:lpstr>Assignment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Administrator</cp:lastModifiedBy>
  <cp:revision>1337</cp:revision>
  <cp:lastPrinted>2001-06-14T13:58:17Z</cp:lastPrinted>
  <dcterms:created xsi:type="dcterms:W3CDTF">2011-01-13T23:43:38Z</dcterms:created>
  <dcterms:modified xsi:type="dcterms:W3CDTF">2023-01-17T08:29:03Z</dcterms:modified>
</cp:coreProperties>
</file>