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1"/>
  </p:notesMasterIdLst>
  <p:handoutMasterIdLst>
    <p:handoutMasterId r:id="rId42"/>
  </p:handoutMasterIdLst>
  <p:sldIdLst>
    <p:sldId id="330" r:id="rId2"/>
    <p:sldId id="331" r:id="rId3"/>
    <p:sldId id="332" r:id="rId4"/>
    <p:sldId id="341" r:id="rId5"/>
    <p:sldId id="333" r:id="rId6"/>
    <p:sldId id="334" r:id="rId7"/>
    <p:sldId id="342" r:id="rId8"/>
    <p:sldId id="345" r:id="rId9"/>
    <p:sldId id="351" r:id="rId10"/>
    <p:sldId id="335" r:id="rId11"/>
    <p:sldId id="369" r:id="rId12"/>
    <p:sldId id="343" r:id="rId13"/>
    <p:sldId id="344" r:id="rId14"/>
    <p:sldId id="346" r:id="rId15"/>
    <p:sldId id="363" r:id="rId16"/>
    <p:sldId id="347" r:id="rId17"/>
    <p:sldId id="364" r:id="rId18"/>
    <p:sldId id="370" r:id="rId19"/>
    <p:sldId id="371" r:id="rId20"/>
    <p:sldId id="374" r:id="rId21"/>
    <p:sldId id="348" r:id="rId22"/>
    <p:sldId id="365" r:id="rId23"/>
    <p:sldId id="375" r:id="rId24"/>
    <p:sldId id="366" r:id="rId25"/>
    <p:sldId id="368" r:id="rId26"/>
    <p:sldId id="349" r:id="rId27"/>
    <p:sldId id="353" r:id="rId28"/>
    <p:sldId id="354" r:id="rId29"/>
    <p:sldId id="360" r:id="rId30"/>
    <p:sldId id="361" r:id="rId31"/>
    <p:sldId id="355" r:id="rId32"/>
    <p:sldId id="356" r:id="rId33"/>
    <p:sldId id="357" r:id="rId34"/>
    <p:sldId id="378" r:id="rId35"/>
    <p:sldId id="379" r:id="rId36"/>
    <p:sldId id="377" r:id="rId37"/>
    <p:sldId id="380" r:id="rId38"/>
    <p:sldId id="381" r:id="rId39"/>
    <p:sldId id="358" r:id="rId4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7FFFF"/>
    <a:srgbClr val="DDF2FF"/>
    <a:srgbClr val="FFFFD9"/>
    <a:srgbClr val="CCECFF"/>
    <a:srgbClr val="FF0000"/>
    <a:srgbClr val="FFFFE7"/>
    <a:srgbClr val="FFFFC9"/>
    <a:srgbClr val="EF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76" autoAdjust="0"/>
    <p:restoredTop sz="94646" autoAdjust="0"/>
  </p:normalViewPr>
  <p:slideViewPr>
    <p:cSldViewPr snapToGrid="0">
      <p:cViewPr varScale="1">
        <p:scale>
          <a:sx n="72" d="100"/>
          <a:sy n="72" d="100"/>
        </p:scale>
        <p:origin x="642" y="7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74FE3550-1998-46EC-86B2-FF9F9A24871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ECDFB7B4-92E1-4064-B281-CE008F4784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F7C1AB-9550-44F3-9A9D-47215D67A097}"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7110F94-A424-4561-8A8C-67EFA1FAC38F}" type="slidenum">
              <a:rPr kumimoji="0" lang="en-US" altLang="en-US">
                <a:latin typeface="Courier New" panose="02070309020205020404" pitchFamily="49" charset="0"/>
              </a:rPr>
              <a:pPr>
                <a:spcBef>
                  <a:spcPct val="0"/>
                </a:spcBef>
              </a:pPr>
              <a:t>20</a:t>
            </a:fld>
            <a:endParaRPr kumimoji="0" lang="en-US" altLang="en-US">
              <a:latin typeface="Courier New" panose="02070309020205020404" pitchFamily="49"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96493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38435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054" y="1161535"/>
            <a:ext cx="8353168" cy="5338119"/>
          </a:xfrm>
        </p:spPr>
        <p:txBody>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1395291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527050" y="1143000"/>
            <a:ext cx="8229600" cy="522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51561" name="Text Box 9"/>
          <p:cNvSpPr txBox="1">
            <a:spLocks noChangeArrowheads="1"/>
          </p:cNvSpPr>
          <p:nvPr/>
        </p:nvSpPr>
        <p:spPr bwMode="auto">
          <a:xfrm>
            <a:off x="8532871" y="6511925"/>
            <a:ext cx="447559" cy="246221"/>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panose="020B0604020202020204" pitchFamily="34" charset="0"/>
              </a:rPr>
              <a:t>3.</a:t>
            </a:r>
            <a:fld id="{E99983C7-342B-4F5E-95DC-4A1EEC211AF8}"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dirty="0">
              <a:solidFill>
                <a:srgbClr val="006699"/>
              </a:solidFill>
              <a:latin typeface="Helvetica"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87" r:id="rId1"/>
    <p:sldLayoutId id="2147483977" r:id="rId2"/>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sz="2400">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bwMode="auto">
          <a:xfrm>
            <a:off x="512801" y="4371585"/>
            <a:ext cx="8458200" cy="137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3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r>
              <a:rPr lang="en-US" altLang="en-US" b="0" dirty="0"/>
              <a:t>Lecture 3</a:t>
            </a:r>
          </a:p>
          <a:p>
            <a:pPr eaLnBrk="1" hangingPunct="1"/>
            <a:r>
              <a:rPr lang="en-US" dirty="0"/>
              <a:t>Records</a:t>
            </a:r>
            <a:br>
              <a:rPr lang="en-US" b="0" dirty="0"/>
            </a:br>
            <a:r>
              <a:rPr lang="en-US" sz="3200" b="0" dirty="0"/>
              <a:t>(Structures Data Type)</a:t>
            </a:r>
            <a:endParaRPr lang="en-US" altLang="en-US" sz="3200" b="0" dirty="0"/>
          </a:p>
          <a:p>
            <a:pPr eaLnBrk="1" hangingPunct="1"/>
            <a:endParaRPr lang="en-US" altLang="en-US" b="0" dirty="0"/>
          </a:p>
        </p:txBody>
      </p:sp>
      <p:sp>
        <p:nvSpPr>
          <p:cNvPr id="5" name="Rectangle 4"/>
          <p:cNvSpPr>
            <a:spLocks noGrp="1" noChangeArrowheads="1"/>
          </p:cNvSpPr>
          <p:nvPr>
            <p:ph type="ctrTitle"/>
          </p:nvPr>
        </p:nvSpPr>
        <p:spPr>
          <a:xfrm>
            <a:off x="748430" y="1640910"/>
            <a:ext cx="7772400" cy="783987"/>
          </a:xfrm>
          <a:noFill/>
        </p:spPr>
        <p:txBody>
          <a:bodyPr/>
          <a:lstStyle/>
          <a:p>
            <a:pPr eaLnBrk="1" hangingPunct="1"/>
            <a:r>
              <a:rPr lang="en-US" altLang="en-US" sz="4000" b="0" dirty="0">
                <a:latin typeface="Helvetica" panose="020B0604020202020204" pitchFamily="34" charset="0"/>
              </a:rPr>
              <a:t>Data Structures &amp; Algorithms</a:t>
            </a:r>
            <a:endParaRPr lang="en-US" altLang="en-US" sz="4000" dirty="0"/>
          </a:p>
        </p:txBody>
      </p:sp>
      <p:sp>
        <p:nvSpPr>
          <p:cNvPr id="6" name="Rectangle 5"/>
          <p:cNvSpPr/>
          <p:nvPr/>
        </p:nvSpPr>
        <p:spPr>
          <a:xfrm>
            <a:off x="2240758" y="771361"/>
            <a:ext cx="5027338" cy="769441"/>
          </a:xfrm>
          <a:prstGeom prst="rect">
            <a:avLst/>
          </a:prstGeom>
        </p:spPr>
        <p:txBody>
          <a:bodyPr wrap="none">
            <a:spAutoFit/>
          </a:bodyPr>
          <a:lstStyle/>
          <a:p>
            <a:r>
              <a:rPr lang="ar-YE" sz="4400" b="1" dirty="0">
                <a:solidFill>
                  <a:srgbClr val="002060"/>
                </a:solidFill>
                <a:ea typeface="Times New Roman" panose="02020603050405020304" pitchFamily="18" charset="0"/>
                <a:cs typeface="Sakkal Majalla" panose="02000000000000000000" pitchFamily="2" charset="-78"/>
              </a:rPr>
              <a:t>هياكل البيانات والخوارزميات</a:t>
            </a:r>
            <a:endParaRPr lang="en-US" sz="44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6"/>
            <a:ext cx="4692351" cy="2207966"/>
          </a:xfrm>
        </p:spPr>
        <p:txBody>
          <a:bodyPr/>
          <a:lstStyle/>
          <a:p>
            <a:pPr algn="just"/>
            <a:r>
              <a:rPr lang="en-US" sz="2000" dirty="0"/>
              <a:t>A structure member variable is generally accessed using a dot ‘.’ operator.</a:t>
            </a:r>
          </a:p>
          <a:p>
            <a:pPr algn="just"/>
            <a:r>
              <a:rPr lang="en-US" sz="2000" dirty="0"/>
              <a:t> To assign value to the Data members of the structure variable </a:t>
            </a:r>
            <a:r>
              <a:rPr lang="en-US" sz="2000" u="sng" dirty="0">
                <a:solidFill>
                  <a:srgbClr val="FF0000"/>
                </a:solidFill>
                <a:latin typeface="Consolas" panose="020B0609020204030204" pitchFamily="49" charset="0"/>
              </a:rPr>
              <a:t>Books</a:t>
            </a:r>
            <a:r>
              <a:rPr lang="en-US" sz="2000" dirty="0"/>
              <a:t>, we write,                            </a:t>
            </a:r>
          </a:p>
          <a:p>
            <a:pPr algn="just"/>
            <a:endParaRPr lang="en-US" sz="2000" dirty="0"/>
          </a:p>
        </p:txBody>
      </p:sp>
      <p:sp>
        <p:nvSpPr>
          <p:cNvPr id="3" name="Title 2"/>
          <p:cNvSpPr>
            <a:spLocks noGrp="1"/>
          </p:cNvSpPr>
          <p:nvPr>
            <p:ph type="title"/>
          </p:nvPr>
        </p:nvSpPr>
        <p:spPr/>
        <p:txBody>
          <a:bodyPr/>
          <a:lstStyle/>
          <a:p>
            <a:r>
              <a:rPr lang="en-US" b="0" dirty="0"/>
              <a:t>Accessing the Members of a structure</a:t>
            </a:r>
            <a:endParaRPr lang="en-US" dirty="0"/>
          </a:p>
        </p:txBody>
      </p:sp>
      <p:sp>
        <p:nvSpPr>
          <p:cNvPr id="4" name="Rectangle 3"/>
          <p:cNvSpPr/>
          <p:nvPr/>
        </p:nvSpPr>
        <p:spPr>
          <a:xfrm>
            <a:off x="5599134" y="1163839"/>
            <a:ext cx="3335140" cy="2554545"/>
          </a:xfrm>
          <a:prstGeom prst="rect">
            <a:avLst/>
          </a:prstGeom>
          <a:solidFill>
            <a:srgbClr val="F7FFFF"/>
          </a:solidFill>
          <a:ln>
            <a:solidFill>
              <a:schemeClr val="tx1"/>
            </a:solidFill>
          </a:ln>
        </p:spPr>
        <p:txBody>
          <a:bodyPr wrap="square">
            <a:spAutoFit/>
          </a:bodyPr>
          <a:lstStyle/>
          <a:p>
            <a:r>
              <a:rPr lang="en-US" sz="2000" dirty="0">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Books {</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char</a:t>
            </a:r>
            <a:r>
              <a:rPr lang="en-US" sz="2000" dirty="0">
                <a:solidFill>
                  <a:prstClr val="black"/>
                </a:solidFill>
                <a:latin typeface="Consolas" panose="020B0609020204030204" pitchFamily="49" charset="0"/>
              </a:rPr>
              <a:t>  title[50];</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char</a:t>
            </a:r>
            <a:r>
              <a:rPr lang="en-US" sz="2000" dirty="0">
                <a:solidFill>
                  <a:prstClr val="black"/>
                </a:solidFill>
                <a:latin typeface="Consolas" panose="020B0609020204030204" pitchFamily="49" charset="0"/>
              </a:rPr>
              <a:t>  author[50];</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char</a:t>
            </a:r>
            <a:r>
              <a:rPr lang="en-US" sz="2000" dirty="0">
                <a:solidFill>
                  <a:prstClr val="black"/>
                </a:solidFill>
                <a:latin typeface="Consolas" panose="020B0609020204030204" pitchFamily="49" charset="0"/>
              </a:rPr>
              <a:t>  subject[100];</a:t>
            </a:r>
          </a:p>
          <a:p>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id;</a:t>
            </a:r>
          </a:p>
          <a:p>
            <a:r>
              <a:rPr lang="en-US" sz="2000" dirty="0">
                <a:solidFill>
                  <a:prstClr val="black"/>
                </a:solidFill>
                <a:latin typeface="Consolas" panose="020B0609020204030204" pitchFamily="49" charset="0"/>
              </a:rPr>
              <a:t>}; </a:t>
            </a:r>
          </a:p>
          <a:p>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Books b1;</a:t>
            </a:r>
          </a:p>
        </p:txBody>
      </p:sp>
      <p:sp>
        <p:nvSpPr>
          <p:cNvPr id="6" name="Rectangle 5"/>
          <p:cNvSpPr/>
          <p:nvPr/>
        </p:nvSpPr>
        <p:spPr>
          <a:xfrm>
            <a:off x="1027134" y="3954752"/>
            <a:ext cx="3945700" cy="1200329"/>
          </a:xfrm>
          <a:prstGeom prst="rect">
            <a:avLst/>
          </a:prstGeom>
          <a:solidFill>
            <a:srgbClr val="F7FFFF"/>
          </a:solidFill>
          <a:ln>
            <a:solidFill>
              <a:schemeClr val="tx1"/>
            </a:solidFill>
          </a:ln>
        </p:spPr>
        <p:txBody>
          <a:bodyPr wrap="square">
            <a:spAutoFit/>
          </a:bodyPr>
          <a:lstStyle/>
          <a:p>
            <a:r>
              <a:rPr lang="en-US" sz="2400" dirty="0" err="1">
                <a:latin typeface="Consolas" panose="020B0609020204030204" pitchFamily="49" charset="0"/>
              </a:rPr>
              <a:t>cin</a:t>
            </a:r>
            <a:r>
              <a:rPr lang="en-US" sz="2400" dirty="0">
                <a:latin typeface="Consolas" panose="020B0609020204030204" pitchFamily="49" charset="0"/>
              </a:rPr>
              <a:t> &gt;&gt; b1.title</a:t>
            </a:r>
            <a:r>
              <a:rPr lang="en-US" sz="2400" dirty="0">
                <a:solidFill>
                  <a:prstClr val="black"/>
                </a:solidFill>
                <a:latin typeface="Consolas" panose="020B0609020204030204" pitchFamily="49" charset="0"/>
              </a:rPr>
              <a:t>;</a:t>
            </a:r>
          </a:p>
          <a:p>
            <a:r>
              <a:rPr lang="en-US" sz="2400" dirty="0" err="1">
                <a:solidFill>
                  <a:prstClr val="black"/>
                </a:solidFill>
                <a:latin typeface="Consolas" panose="020B0609020204030204" pitchFamily="49" charset="0"/>
              </a:rPr>
              <a:t>cin</a:t>
            </a:r>
            <a:r>
              <a:rPr lang="en-US" sz="2400" dirty="0">
                <a:solidFill>
                  <a:prstClr val="black"/>
                </a:solidFill>
                <a:latin typeface="Consolas" panose="020B0609020204030204" pitchFamily="49" charset="0"/>
              </a:rPr>
              <a:t> &gt;&gt; b1.subject;</a:t>
            </a:r>
          </a:p>
          <a:p>
            <a:r>
              <a:rPr lang="en-US" sz="2400" dirty="0">
                <a:solidFill>
                  <a:prstClr val="black"/>
                </a:solidFill>
                <a:latin typeface="Consolas" panose="020B0609020204030204" pitchFamily="49" charset="0"/>
              </a:rPr>
              <a:t>b1.id = 1234;</a:t>
            </a:r>
          </a:p>
        </p:txBody>
      </p:sp>
      <p:sp>
        <p:nvSpPr>
          <p:cNvPr id="5" name="Rectangle 4"/>
          <p:cNvSpPr/>
          <p:nvPr/>
        </p:nvSpPr>
        <p:spPr>
          <a:xfrm>
            <a:off x="709934" y="5849748"/>
            <a:ext cx="4868640" cy="369332"/>
          </a:xfrm>
          <a:prstGeom prst="rect">
            <a:avLst/>
          </a:prstGeom>
        </p:spPr>
        <p:txBody>
          <a:bodyPr wrap="none">
            <a:spAutoFit/>
          </a:bodyPr>
          <a:lstStyle/>
          <a:p>
            <a:pPr marL="285750" indent="-285750" eaLnBrk="1" hangingPunct="1">
              <a:buFont typeface="Arial" panose="020B0604020202020204" pitchFamily="34" charset="0"/>
              <a:buChar char="•"/>
            </a:pPr>
            <a:r>
              <a:rPr lang="en-US" altLang="en-US" dirty="0"/>
              <a:t>The dot is called the member selector</a:t>
            </a:r>
          </a:p>
        </p:txBody>
      </p:sp>
    </p:spTree>
    <p:extLst>
      <p:ext uri="{BB962C8B-B14F-4D97-AF65-F5344CB8AC3E}">
        <p14:creationId xmlns:p14="http://schemas.microsoft.com/office/powerpoint/2010/main" val="322846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6"/>
            <a:ext cx="8353168" cy="1080624"/>
          </a:xfrm>
        </p:spPr>
        <p:txBody>
          <a:bodyPr/>
          <a:lstStyle/>
          <a:p>
            <a:r>
              <a:rPr lang="en-US" altLang="en-US" dirty="0"/>
              <a:t>To display the contents of a </a:t>
            </a:r>
            <a:r>
              <a:rPr lang="en-US" altLang="en-US" b="1" dirty="0" err="1">
                <a:latin typeface="Courier New" panose="02070309020205020404" pitchFamily="49" charset="0"/>
              </a:rPr>
              <a:t>struct</a:t>
            </a:r>
            <a:r>
              <a:rPr lang="en-US" altLang="en-US" dirty="0"/>
              <a:t> variable, you must display each field separately, using the dot operator </a:t>
            </a:r>
          </a:p>
          <a:p>
            <a:endParaRPr lang="en-US" dirty="0"/>
          </a:p>
          <a:p>
            <a:endParaRPr lang="en-US" dirty="0"/>
          </a:p>
        </p:txBody>
      </p:sp>
      <p:sp>
        <p:nvSpPr>
          <p:cNvPr id="3" name="Title 2"/>
          <p:cNvSpPr>
            <a:spLocks noGrp="1"/>
          </p:cNvSpPr>
          <p:nvPr>
            <p:ph type="title"/>
          </p:nvPr>
        </p:nvSpPr>
        <p:spPr/>
        <p:txBody>
          <a:bodyPr/>
          <a:lstStyle/>
          <a:p>
            <a:r>
              <a:rPr lang="en-US" altLang="en-US" b="0" dirty="0"/>
              <a:t>Displaying </a:t>
            </a:r>
            <a:r>
              <a:rPr lang="en-US" altLang="en-US" b="0" dirty="0" err="1">
                <a:latin typeface="Courier New" panose="02070309020205020404" pitchFamily="49" charset="0"/>
              </a:rPr>
              <a:t>struct</a:t>
            </a:r>
            <a:r>
              <a:rPr lang="en-US" altLang="en-US" b="0" dirty="0"/>
              <a:t> Members</a:t>
            </a:r>
            <a:endParaRPr lang="en-US" b="0" dirty="0"/>
          </a:p>
        </p:txBody>
      </p:sp>
      <p:sp>
        <p:nvSpPr>
          <p:cNvPr id="4" name="Rectangle 3"/>
          <p:cNvSpPr/>
          <p:nvPr/>
        </p:nvSpPr>
        <p:spPr>
          <a:xfrm>
            <a:off x="5672936" y="2028135"/>
            <a:ext cx="3335140" cy="2554545"/>
          </a:xfrm>
          <a:prstGeom prst="rect">
            <a:avLst/>
          </a:prstGeom>
          <a:solidFill>
            <a:srgbClr val="F7FFFF"/>
          </a:solidFill>
          <a:ln>
            <a:solidFill>
              <a:schemeClr val="tx1"/>
            </a:solidFill>
          </a:ln>
        </p:spPr>
        <p:txBody>
          <a:bodyPr wrap="square">
            <a:spAutoFit/>
          </a:bodyPr>
          <a:lstStyle/>
          <a:p>
            <a:r>
              <a:rPr lang="en-US" sz="2000" dirty="0">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Books {</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char</a:t>
            </a:r>
            <a:r>
              <a:rPr lang="en-US" sz="2000" dirty="0">
                <a:solidFill>
                  <a:prstClr val="black"/>
                </a:solidFill>
                <a:latin typeface="Consolas" panose="020B0609020204030204" pitchFamily="49" charset="0"/>
              </a:rPr>
              <a:t>  title[50];</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char</a:t>
            </a:r>
            <a:r>
              <a:rPr lang="en-US" sz="2000" dirty="0">
                <a:solidFill>
                  <a:prstClr val="black"/>
                </a:solidFill>
                <a:latin typeface="Consolas" panose="020B0609020204030204" pitchFamily="49" charset="0"/>
              </a:rPr>
              <a:t>  author[50];</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char</a:t>
            </a:r>
            <a:r>
              <a:rPr lang="en-US" sz="2000" dirty="0">
                <a:solidFill>
                  <a:prstClr val="black"/>
                </a:solidFill>
                <a:latin typeface="Consolas" panose="020B0609020204030204" pitchFamily="49" charset="0"/>
              </a:rPr>
              <a:t>  subject[100];</a:t>
            </a:r>
          </a:p>
          <a:p>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id;</a:t>
            </a:r>
          </a:p>
          <a:p>
            <a:r>
              <a:rPr lang="en-US" sz="2000" dirty="0">
                <a:solidFill>
                  <a:prstClr val="black"/>
                </a:solidFill>
                <a:latin typeface="Consolas" panose="020B0609020204030204" pitchFamily="49" charset="0"/>
              </a:rPr>
              <a:t>}; </a:t>
            </a:r>
          </a:p>
          <a:p>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Books b1;</a:t>
            </a:r>
          </a:p>
        </p:txBody>
      </p:sp>
      <p:sp>
        <p:nvSpPr>
          <p:cNvPr id="6" name="Rectangle 3"/>
          <p:cNvSpPr txBox="1">
            <a:spLocks noChangeArrowheads="1"/>
          </p:cNvSpPr>
          <p:nvPr/>
        </p:nvSpPr>
        <p:spPr bwMode="auto">
          <a:xfrm>
            <a:off x="457200" y="2765707"/>
            <a:ext cx="5780762" cy="2683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sz="2400">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sz="2400">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sz="2400">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sz="2400">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sz="2400">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lvl="1" eaLnBrk="1" hangingPunct="1">
              <a:buFontTx/>
              <a:buNone/>
            </a:pPr>
            <a:r>
              <a:rPr lang="en-US" altLang="en-US" sz="2800" kern="0" dirty="0">
                <a:solidFill>
                  <a:srgbClr val="FF0000"/>
                </a:solidFill>
              </a:rPr>
              <a:t>Wrong:	</a:t>
            </a:r>
          </a:p>
          <a:p>
            <a:pPr lvl="1" eaLnBrk="1" hangingPunct="1">
              <a:spcBef>
                <a:spcPct val="0"/>
              </a:spcBef>
              <a:buFontTx/>
              <a:buNone/>
            </a:pPr>
            <a:r>
              <a:rPr lang="en-US" altLang="en-US" sz="2000" b="1" kern="0" dirty="0">
                <a:solidFill>
                  <a:srgbClr val="0070C0"/>
                </a:solidFill>
                <a:latin typeface="Courier New" panose="02070309020205020404" pitchFamily="49" charset="0"/>
              </a:rPr>
              <a:t> </a:t>
            </a:r>
            <a:r>
              <a:rPr lang="en-US" altLang="en-US" sz="2000" b="1" kern="0" dirty="0" err="1">
                <a:solidFill>
                  <a:srgbClr val="0000FF"/>
                </a:solidFill>
                <a:latin typeface="Courier New" panose="02070309020205020404" pitchFamily="49" charset="0"/>
              </a:rPr>
              <a:t>cout</a:t>
            </a:r>
            <a:r>
              <a:rPr lang="en-US" altLang="en-US" sz="2000" b="1" kern="0" dirty="0">
                <a:solidFill>
                  <a:srgbClr val="0000FF"/>
                </a:solidFill>
                <a:latin typeface="Courier New" panose="02070309020205020404" pitchFamily="49" charset="0"/>
              </a:rPr>
              <a:t> &lt;&lt; b1; </a:t>
            </a:r>
            <a:r>
              <a:rPr lang="en-US" altLang="en-US" sz="2000" b="1" kern="0" dirty="0">
                <a:latin typeface="Courier New" panose="02070309020205020404" pitchFamily="49" charset="0"/>
              </a:rPr>
              <a:t>// won’t work!</a:t>
            </a:r>
          </a:p>
          <a:p>
            <a:pPr lvl="1" eaLnBrk="1" hangingPunct="1">
              <a:lnSpc>
                <a:spcPct val="80000"/>
              </a:lnSpc>
              <a:spcBef>
                <a:spcPct val="0"/>
              </a:spcBef>
              <a:buFontTx/>
              <a:buNone/>
            </a:pPr>
            <a:endParaRPr lang="en-US" altLang="en-US" sz="2800" kern="0" dirty="0">
              <a:solidFill>
                <a:srgbClr val="00B050"/>
              </a:solidFill>
            </a:endParaRPr>
          </a:p>
          <a:p>
            <a:pPr lvl="1" eaLnBrk="1" hangingPunct="1">
              <a:lnSpc>
                <a:spcPct val="80000"/>
              </a:lnSpc>
              <a:spcBef>
                <a:spcPct val="0"/>
              </a:spcBef>
              <a:buFontTx/>
              <a:buNone/>
            </a:pPr>
            <a:r>
              <a:rPr lang="en-US" altLang="en-US" sz="2800" kern="0" dirty="0">
                <a:solidFill>
                  <a:srgbClr val="00B050"/>
                </a:solidFill>
              </a:rPr>
              <a:t>Correct:	</a:t>
            </a:r>
          </a:p>
          <a:p>
            <a:pPr lvl="1" eaLnBrk="1" hangingPunct="1">
              <a:lnSpc>
                <a:spcPct val="80000"/>
              </a:lnSpc>
              <a:spcBef>
                <a:spcPct val="0"/>
              </a:spcBef>
              <a:spcAft>
                <a:spcPts val="1200"/>
              </a:spcAft>
              <a:buFontTx/>
              <a:buNone/>
            </a:pPr>
            <a:r>
              <a:rPr lang="en-US" altLang="en-US" sz="2000" b="1" kern="0" dirty="0">
                <a:solidFill>
                  <a:srgbClr val="3D8963"/>
                </a:solidFill>
                <a:latin typeface="Courier New" panose="02070309020205020404" pitchFamily="49" charset="0"/>
              </a:rPr>
              <a:t> </a:t>
            </a:r>
            <a:r>
              <a:rPr lang="en-US" altLang="en-US" sz="2000" b="1" kern="0" dirty="0" err="1">
                <a:solidFill>
                  <a:srgbClr val="0000FF"/>
                </a:solidFill>
                <a:latin typeface="Courier New" panose="02070309020205020404" pitchFamily="49" charset="0"/>
              </a:rPr>
              <a:t>cout</a:t>
            </a:r>
            <a:r>
              <a:rPr lang="en-US" altLang="en-US" sz="2000" b="1" kern="0" dirty="0">
                <a:solidFill>
                  <a:srgbClr val="0000FF"/>
                </a:solidFill>
                <a:latin typeface="Courier New" panose="02070309020205020404" pitchFamily="49" charset="0"/>
              </a:rPr>
              <a:t> &lt;&lt; b1.title &lt;&lt; </a:t>
            </a:r>
            <a:r>
              <a:rPr lang="en-US" altLang="en-US" sz="2000" b="1" kern="0" dirty="0" err="1">
                <a:solidFill>
                  <a:srgbClr val="0000FF"/>
                </a:solidFill>
                <a:latin typeface="Courier New" panose="02070309020205020404" pitchFamily="49" charset="0"/>
              </a:rPr>
              <a:t>endl</a:t>
            </a:r>
            <a:r>
              <a:rPr lang="en-US" altLang="en-US" sz="2000" b="1" kern="0" dirty="0">
                <a:solidFill>
                  <a:srgbClr val="0000FF"/>
                </a:solidFill>
                <a:latin typeface="Courier New" panose="02070309020205020404" pitchFamily="49" charset="0"/>
              </a:rPr>
              <a:t>;</a:t>
            </a:r>
          </a:p>
          <a:p>
            <a:pPr lvl="1" eaLnBrk="1" hangingPunct="1">
              <a:lnSpc>
                <a:spcPct val="80000"/>
              </a:lnSpc>
              <a:spcBef>
                <a:spcPct val="0"/>
              </a:spcBef>
              <a:spcAft>
                <a:spcPts val="1200"/>
              </a:spcAft>
              <a:buFontTx/>
              <a:buNone/>
            </a:pPr>
            <a:r>
              <a:rPr lang="en-US" altLang="en-US" sz="2000" b="1" kern="0" dirty="0">
                <a:solidFill>
                  <a:srgbClr val="0000FF"/>
                </a:solidFill>
                <a:latin typeface="Courier New" panose="02070309020205020404" pitchFamily="49" charset="0"/>
              </a:rPr>
              <a:t> </a:t>
            </a:r>
            <a:r>
              <a:rPr lang="en-US" altLang="en-US" sz="2000" b="1" kern="0" dirty="0" err="1">
                <a:solidFill>
                  <a:srgbClr val="0000FF"/>
                </a:solidFill>
                <a:latin typeface="Courier New" panose="02070309020205020404" pitchFamily="49" charset="0"/>
              </a:rPr>
              <a:t>cout</a:t>
            </a:r>
            <a:r>
              <a:rPr lang="en-US" altLang="en-US" sz="2000" b="1" kern="0" dirty="0">
                <a:solidFill>
                  <a:srgbClr val="0000FF"/>
                </a:solidFill>
                <a:latin typeface="Courier New" panose="02070309020205020404" pitchFamily="49" charset="0"/>
              </a:rPr>
              <a:t> &lt;&lt; b1.author &lt;&lt; </a:t>
            </a:r>
            <a:r>
              <a:rPr lang="en-US" altLang="en-US" sz="2000" b="1" kern="0" dirty="0" err="1">
                <a:solidFill>
                  <a:srgbClr val="0000FF"/>
                </a:solidFill>
                <a:latin typeface="Courier New" panose="02070309020205020404" pitchFamily="49" charset="0"/>
              </a:rPr>
              <a:t>endl</a:t>
            </a:r>
            <a:r>
              <a:rPr lang="en-US" altLang="en-US" sz="2000" b="1" kern="0" dirty="0">
                <a:solidFill>
                  <a:srgbClr val="0000FF"/>
                </a:solidFill>
                <a:latin typeface="Courier New" panose="02070309020205020404" pitchFamily="49" charset="0"/>
              </a:rPr>
              <a:t>;</a:t>
            </a:r>
          </a:p>
          <a:p>
            <a:pPr lvl="1" eaLnBrk="1" hangingPunct="1">
              <a:lnSpc>
                <a:spcPct val="80000"/>
              </a:lnSpc>
              <a:spcBef>
                <a:spcPct val="0"/>
              </a:spcBef>
              <a:spcAft>
                <a:spcPts val="1200"/>
              </a:spcAft>
              <a:buFontTx/>
              <a:buNone/>
            </a:pPr>
            <a:r>
              <a:rPr lang="en-US" altLang="en-US" sz="2000" b="1" kern="0" dirty="0">
                <a:solidFill>
                  <a:srgbClr val="0000FF"/>
                </a:solidFill>
                <a:latin typeface="Courier New" panose="02070309020205020404" pitchFamily="49" charset="0"/>
              </a:rPr>
              <a:t> </a:t>
            </a:r>
            <a:r>
              <a:rPr lang="en-US" altLang="en-US" sz="2000" b="1" kern="0" dirty="0" err="1">
                <a:solidFill>
                  <a:srgbClr val="0000FF"/>
                </a:solidFill>
                <a:latin typeface="Courier New" panose="02070309020205020404" pitchFamily="49" charset="0"/>
              </a:rPr>
              <a:t>cout</a:t>
            </a:r>
            <a:r>
              <a:rPr lang="en-US" altLang="en-US" sz="2000" b="1" kern="0" dirty="0">
                <a:solidFill>
                  <a:srgbClr val="0000FF"/>
                </a:solidFill>
                <a:latin typeface="Courier New" panose="02070309020205020404" pitchFamily="49" charset="0"/>
              </a:rPr>
              <a:t> &lt;&lt; b1.subject &lt;&lt; </a:t>
            </a:r>
            <a:r>
              <a:rPr lang="en-US" altLang="en-US" sz="2000" b="1" kern="0" dirty="0" err="1">
                <a:solidFill>
                  <a:srgbClr val="0000FF"/>
                </a:solidFill>
                <a:latin typeface="Courier New" panose="02070309020205020404" pitchFamily="49" charset="0"/>
              </a:rPr>
              <a:t>endl</a:t>
            </a:r>
            <a:r>
              <a:rPr lang="en-US" altLang="en-US" sz="2000" b="1" kern="0" dirty="0">
                <a:solidFill>
                  <a:srgbClr val="0000FF"/>
                </a:solidFill>
                <a:latin typeface="Courier New" panose="02070309020205020404" pitchFamily="49" charset="0"/>
              </a:rPr>
              <a:t>;</a:t>
            </a:r>
          </a:p>
          <a:p>
            <a:pPr lvl="1" eaLnBrk="1" hangingPunct="1">
              <a:lnSpc>
                <a:spcPct val="80000"/>
              </a:lnSpc>
              <a:spcBef>
                <a:spcPct val="0"/>
              </a:spcBef>
              <a:spcAft>
                <a:spcPts val="1200"/>
              </a:spcAft>
              <a:buFontTx/>
              <a:buNone/>
            </a:pPr>
            <a:r>
              <a:rPr lang="en-US" altLang="en-US" sz="2000" b="1" kern="0" dirty="0">
                <a:solidFill>
                  <a:srgbClr val="0000FF"/>
                </a:solidFill>
                <a:latin typeface="Courier New" panose="02070309020205020404" pitchFamily="49" charset="0"/>
              </a:rPr>
              <a:t> </a:t>
            </a:r>
            <a:r>
              <a:rPr lang="en-US" altLang="en-US" sz="2000" b="1" kern="0" dirty="0" err="1">
                <a:solidFill>
                  <a:srgbClr val="0000FF"/>
                </a:solidFill>
                <a:latin typeface="Courier New" panose="02070309020205020404" pitchFamily="49" charset="0"/>
              </a:rPr>
              <a:t>cout</a:t>
            </a:r>
            <a:r>
              <a:rPr lang="en-US" altLang="en-US" sz="2000" b="1" kern="0" dirty="0">
                <a:solidFill>
                  <a:srgbClr val="0000FF"/>
                </a:solidFill>
                <a:latin typeface="Courier New" panose="02070309020205020404" pitchFamily="49" charset="0"/>
              </a:rPr>
              <a:t> &lt;&lt; b1.id;</a:t>
            </a:r>
            <a:endParaRPr lang="en-US" altLang="en-US" sz="2000" b="1" kern="0" dirty="0">
              <a:solidFill>
                <a:srgbClr val="0000FF"/>
              </a:solidFill>
            </a:endParaRPr>
          </a:p>
        </p:txBody>
      </p:sp>
    </p:spTree>
    <p:extLst>
      <p:ext uri="{BB962C8B-B14F-4D97-AF65-F5344CB8AC3E}">
        <p14:creationId xmlns:p14="http://schemas.microsoft.com/office/powerpoint/2010/main" val="3186223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Accessing the Members of a structure</a:t>
            </a:r>
            <a:endParaRPr lang="en-US" dirty="0"/>
          </a:p>
        </p:txBody>
      </p:sp>
      <p:sp>
        <p:nvSpPr>
          <p:cNvPr id="7" name="Rectangle 6"/>
          <p:cNvSpPr/>
          <p:nvPr/>
        </p:nvSpPr>
        <p:spPr>
          <a:xfrm>
            <a:off x="544884" y="886060"/>
            <a:ext cx="5455084" cy="5909310"/>
          </a:xfrm>
          <a:prstGeom prst="rect">
            <a:avLst/>
          </a:prstGeom>
          <a:solidFill>
            <a:srgbClr val="F7FFFF"/>
          </a:solidFill>
          <a:ln>
            <a:solidFill>
              <a:schemeClr val="tx1"/>
            </a:solidFill>
          </a:ln>
        </p:spPr>
        <p:txBody>
          <a:bodyPr wrap="square">
            <a:spAutoFit/>
          </a:bodyPr>
          <a:lstStyle/>
          <a:p>
            <a:r>
              <a:rPr lang="en-US" sz="1400" dirty="0">
                <a:solidFill>
                  <a:srgbClr val="0000FF"/>
                </a:solidFill>
                <a:latin typeface="Consolas" panose="020B0609020204030204" pitchFamily="49" charset="0"/>
              </a:rPr>
              <a:t>#include</a:t>
            </a:r>
            <a:r>
              <a:rPr lang="en-US" sz="1400" dirty="0">
                <a:solidFill>
                  <a:prstClr val="black"/>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#include</a:t>
            </a:r>
            <a:r>
              <a:rPr lang="en-US" sz="1400" dirty="0">
                <a:solidFill>
                  <a:prstClr val="black"/>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cstring</a:t>
            </a:r>
            <a:r>
              <a:rPr lang="en-US" sz="1400" dirty="0">
                <a:solidFill>
                  <a:srgbClr val="A31515"/>
                </a:solidFill>
                <a:latin typeface="Consolas" panose="020B0609020204030204" pitchFamily="49" charset="0"/>
              </a:rPr>
              <a:t>&gt;</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std</a:t>
            </a:r>
            <a:r>
              <a:rPr lang="en-US" sz="1400" dirty="0">
                <a:solidFill>
                  <a:prstClr val="black"/>
                </a:solidFill>
                <a:latin typeface="Consolas" panose="020B0609020204030204" pitchFamily="49" charset="0"/>
              </a:rPr>
              <a:t>;</a:t>
            </a:r>
          </a:p>
          <a:p>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main()</a:t>
            </a:r>
          </a:p>
          <a:p>
            <a:r>
              <a:rPr lang="en-US" sz="1400" dirty="0">
                <a:solidFill>
                  <a:prstClr val="black"/>
                </a:solidFill>
                <a:latin typeface="Consolas" panose="020B0609020204030204" pitchFamily="49" charset="0"/>
              </a:rPr>
              <a:t>{</a:t>
            </a:r>
          </a:p>
          <a:p>
            <a:r>
              <a:rPr lang="en-US" sz="1400" dirty="0">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Books {</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title[50];</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author[50];</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subject[100];</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id;</a:t>
            </a:r>
          </a:p>
          <a:p>
            <a:r>
              <a:rPr lang="en-US" sz="1400" dirty="0">
                <a:solidFill>
                  <a:prstClr val="black"/>
                </a:solidFill>
                <a:latin typeface="Consolas" panose="020B0609020204030204" pitchFamily="49" charset="0"/>
              </a:rPr>
              <a:t>}; </a:t>
            </a:r>
          </a:p>
          <a:p>
            <a:endParaRPr lang="en-US" sz="1400" dirty="0">
              <a:solidFill>
                <a:prstClr val="black"/>
              </a:solidFill>
              <a:latin typeface="Consolas" panose="020B0609020204030204" pitchFamily="49" charset="0"/>
            </a:endParaRPr>
          </a:p>
          <a:p>
            <a:r>
              <a:rPr lang="en-US" sz="1400" b="1" dirty="0">
                <a:solidFill>
                  <a:prstClr val="black"/>
                </a:solidFill>
                <a:latin typeface="Consolas" panose="020B0609020204030204" pitchFamily="49" charset="0"/>
              </a:rPr>
              <a:t>Books b1;</a:t>
            </a:r>
          </a:p>
          <a:p>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strcpy( b1.title, </a:t>
            </a:r>
            <a:r>
              <a:rPr lang="en-US" sz="1400" dirty="0">
                <a:solidFill>
                  <a:srgbClr val="A31515"/>
                </a:solidFill>
                <a:latin typeface="Consolas" panose="020B0609020204030204" pitchFamily="49" charset="0"/>
              </a:rPr>
              <a:t>"Learn C++ Programming"</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strcpy( b1.author,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kamal</a:t>
            </a:r>
            <a:r>
              <a:rPr lang="en-US" sz="1400" dirty="0">
                <a:solidFill>
                  <a:srgbClr val="A31515"/>
                </a:solidFill>
                <a:latin typeface="Consolas" panose="020B0609020204030204" pitchFamily="49" charset="0"/>
              </a:rPr>
              <a:t> </a:t>
            </a:r>
            <a:r>
              <a:rPr lang="en-US" sz="1400" dirty="0" err="1">
                <a:solidFill>
                  <a:srgbClr val="A31515"/>
                </a:solidFill>
                <a:latin typeface="Consolas" panose="020B0609020204030204" pitchFamily="49" charset="0"/>
              </a:rPr>
              <a:t>ali</a:t>
            </a:r>
            <a:r>
              <a:rPr lang="en-US" sz="1400" dirty="0">
                <a:solidFill>
                  <a:srgbClr val="A31515"/>
                </a:solidFill>
                <a:latin typeface="Consolas" panose="020B0609020204030204" pitchFamily="49" charset="0"/>
              </a:rPr>
              <a:t>"</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strcpy( b1.subject, </a:t>
            </a:r>
            <a:r>
              <a:rPr lang="en-US" sz="1400" dirty="0">
                <a:solidFill>
                  <a:srgbClr val="A31515"/>
                </a:solidFill>
                <a:latin typeface="Consolas" panose="020B0609020204030204" pitchFamily="49" charset="0"/>
              </a:rPr>
              <a:t>"C++ Programming"</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b1.id = 6495407;</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"Book 1 title : "</a:t>
            </a:r>
            <a:r>
              <a:rPr lang="en-US" sz="1400" dirty="0">
                <a:solidFill>
                  <a:prstClr val="black"/>
                </a:solidFill>
                <a:latin typeface="Consolas" panose="020B0609020204030204" pitchFamily="49" charset="0"/>
              </a:rPr>
              <a:t> &lt;&lt; b1.title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"Book 1 author : "</a:t>
            </a:r>
            <a:r>
              <a:rPr lang="en-US" sz="1400" dirty="0">
                <a:solidFill>
                  <a:prstClr val="black"/>
                </a:solidFill>
                <a:latin typeface="Consolas" panose="020B0609020204030204" pitchFamily="49" charset="0"/>
              </a:rPr>
              <a:t> &lt;&lt; b1.author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"Book 1 subject : "</a:t>
            </a:r>
            <a:r>
              <a:rPr lang="en-US" sz="1400" dirty="0">
                <a:solidFill>
                  <a:prstClr val="black"/>
                </a:solidFill>
                <a:latin typeface="Consolas" panose="020B0609020204030204" pitchFamily="49" charset="0"/>
              </a:rPr>
              <a:t> &lt;&lt; b1.subject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"Book 1 id : "</a:t>
            </a:r>
            <a:r>
              <a:rPr lang="en-US" sz="1400" dirty="0">
                <a:solidFill>
                  <a:prstClr val="black"/>
                </a:solidFill>
                <a:latin typeface="Consolas" panose="020B0609020204030204" pitchFamily="49" charset="0"/>
              </a:rPr>
              <a:t> &lt;&lt; b1.id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system(</a:t>
            </a:r>
            <a:r>
              <a:rPr lang="en-US" sz="1400" dirty="0">
                <a:solidFill>
                  <a:srgbClr val="A31515"/>
                </a:solidFill>
                <a:latin typeface="Consolas" panose="020B0609020204030204" pitchFamily="49" charset="0"/>
              </a:rPr>
              <a:t>"pause"</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a:t>
            </a:r>
          </a:p>
        </p:txBody>
      </p:sp>
      <p:sp>
        <p:nvSpPr>
          <p:cNvPr id="9" name="Rectangle 8"/>
          <p:cNvSpPr/>
          <p:nvPr/>
        </p:nvSpPr>
        <p:spPr>
          <a:xfrm>
            <a:off x="4323045" y="1079871"/>
            <a:ext cx="4572000" cy="1107996"/>
          </a:xfrm>
          <a:prstGeom prst="rect">
            <a:avLst/>
          </a:prstGeom>
          <a:solidFill>
            <a:schemeClr val="bg1">
              <a:lumMod val="95000"/>
            </a:schemeClr>
          </a:solidFill>
        </p:spPr>
        <p:txBody>
          <a:bodyPr>
            <a:spAutoFit/>
          </a:bodyPr>
          <a:lstStyle/>
          <a:p>
            <a:r>
              <a:rPr lang="en-US" sz="1600" b="1" dirty="0"/>
              <a:t>Book 1 title : Learn C++ Programming</a:t>
            </a:r>
          </a:p>
          <a:p>
            <a:r>
              <a:rPr lang="en-US" sz="1600" b="1" dirty="0"/>
              <a:t>Book 1 author : </a:t>
            </a:r>
            <a:r>
              <a:rPr lang="en-US" sz="1600" b="1" dirty="0" err="1"/>
              <a:t>kamal</a:t>
            </a:r>
            <a:r>
              <a:rPr lang="en-US" sz="1600" b="1" dirty="0"/>
              <a:t> </a:t>
            </a:r>
            <a:r>
              <a:rPr lang="en-US" sz="1600" b="1" dirty="0" err="1"/>
              <a:t>ali</a:t>
            </a:r>
            <a:endParaRPr lang="en-US" sz="1600" b="1" dirty="0"/>
          </a:p>
          <a:p>
            <a:r>
              <a:rPr lang="en-US" sz="1600" b="1" dirty="0"/>
              <a:t>Book 1 subject : C++ Programming</a:t>
            </a:r>
          </a:p>
          <a:p>
            <a:r>
              <a:rPr lang="en-US" sz="1600" b="1" dirty="0"/>
              <a:t>Book 1 id : 6495407</a:t>
            </a:r>
          </a:p>
        </p:txBody>
      </p:sp>
      <p:sp>
        <p:nvSpPr>
          <p:cNvPr id="10" name="Right Brace 9"/>
          <p:cNvSpPr/>
          <p:nvPr/>
        </p:nvSpPr>
        <p:spPr bwMode="auto">
          <a:xfrm>
            <a:off x="2564706" y="1941534"/>
            <a:ext cx="864296" cy="1365337"/>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11" name="Rectangle 10"/>
          <p:cNvSpPr/>
          <p:nvPr/>
        </p:nvSpPr>
        <p:spPr>
          <a:xfrm>
            <a:off x="3377257" y="2434199"/>
            <a:ext cx="2012089" cy="369332"/>
          </a:xfrm>
          <a:prstGeom prst="rect">
            <a:avLst/>
          </a:prstGeom>
        </p:spPr>
        <p:txBody>
          <a:bodyPr wrap="none">
            <a:spAutoFit/>
          </a:bodyPr>
          <a:lstStyle/>
          <a:p>
            <a:r>
              <a:rPr lang="en-US" dirty="0"/>
              <a:t>struct definition</a:t>
            </a:r>
          </a:p>
        </p:txBody>
      </p:sp>
      <p:sp>
        <p:nvSpPr>
          <p:cNvPr id="12" name="Rectangle 11"/>
          <p:cNvSpPr/>
          <p:nvPr/>
        </p:nvSpPr>
        <p:spPr>
          <a:xfrm>
            <a:off x="4012206" y="3485562"/>
            <a:ext cx="2768707" cy="307777"/>
          </a:xfrm>
          <a:prstGeom prst="rect">
            <a:avLst/>
          </a:prstGeom>
        </p:spPr>
        <p:txBody>
          <a:bodyPr wrap="none">
            <a:spAutoFit/>
          </a:bodyPr>
          <a:lstStyle/>
          <a:p>
            <a:r>
              <a:rPr lang="en-US" sz="1400" b="1" dirty="0"/>
              <a:t>Creating Struct Instance</a:t>
            </a:r>
          </a:p>
        </p:txBody>
      </p:sp>
      <p:cxnSp>
        <p:nvCxnSpPr>
          <p:cNvPr id="14" name="Straight Arrow Connector 13"/>
          <p:cNvCxnSpPr/>
          <p:nvPr/>
        </p:nvCxnSpPr>
        <p:spPr bwMode="auto">
          <a:xfrm flipH="1" flipV="1">
            <a:off x="1978819" y="3633441"/>
            <a:ext cx="1955006" cy="2233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449669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Suppose you would like to store the information of </a:t>
            </a:r>
            <a:r>
              <a:rPr lang="en-US" dirty="0">
                <a:solidFill>
                  <a:srgbClr val="FF0000"/>
                </a:solidFill>
                <a:effectLst>
                  <a:outerShdw blurRad="38100" dist="38100" dir="2700000" algn="tl">
                    <a:srgbClr val="000000">
                      <a:alpha val="43137"/>
                    </a:srgbClr>
                  </a:outerShdw>
                </a:effectLst>
              </a:rPr>
              <a:t>100 Persons.  </a:t>
            </a:r>
          </a:p>
          <a:p>
            <a:r>
              <a:rPr lang="en-US" dirty="0"/>
              <a:t>It would be tedious and unproductive to create 100 different Persons array variables and work with them individually.  </a:t>
            </a:r>
          </a:p>
          <a:p>
            <a:r>
              <a:rPr lang="en-US" dirty="0"/>
              <a:t>It would be much easier to create an array of </a:t>
            </a:r>
            <a:r>
              <a:rPr lang="en-US" dirty="0">
                <a:solidFill>
                  <a:srgbClr val="FF0000"/>
                </a:solidFill>
                <a:effectLst>
                  <a:outerShdw blurRad="38100" dist="38100" dir="2700000" algn="tl">
                    <a:srgbClr val="000000">
                      <a:alpha val="43137"/>
                    </a:srgbClr>
                  </a:outerShdw>
                </a:effectLst>
              </a:rPr>
              <a:t>Person</a:t>
            </a:r>
            <a:r>
              <a:rPr lang="en-US" dirty="0"/>
              <a:t> structures.</a:t>
            </a:r>
          </a:p>
          <a:p>
            <a:r>
              <a:rPr lang="en-US" dirty="0"/>
              <a:t>Structures of the same type can be grouped together into an array.</a:t>
            </a:r>
          </a:p>
          <a:p>
            <a:endParaRPr lang="en-US" dirty="0"/>
          </a:p>
        </p:txBody>
      </p:sp>
      <p:sp>
        <p:nvSpPr>
          <p:cNvPr id="3" name="Title 2"/>
          <p:cNvSpPr>
            <a:spLocks noGrp="1"/>
          </p:cNvSpPr>
          <p:nvPr>
            <p:ph type="title"/>
          </p:nvPr>
        </p:nvSpPr>
        <p:spPr/>
        <p:txBody>
          <a:bodyPr/>
          <a:lstStyle/>
          <a:p>
            <a:r>
              <a:rPr lang="en-US" dirty="0"/>
              <a:t> Arrays of Structures</a:t>
            </a:r>
          </a:p>
        </p:txBody>
      </p:sp>
    </p:spTree>
    <p:extLst>
      <p:ext uri="{BB962C8B-B14F-4D97-AF65-F5344CB8AC3E}">
        <p14:creationId xmlns:p14="http://schemas.microsoft.com/office/powerpoint/2010/main" val="4103307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Syntax for declaring structure array</a:t>
            </a:r>
          </a:p>
        </p:txBody>
      </p:sp>
      <p:sp>
        <p:nvSpPr>
          <p:cNvPr id="4" name="Content Placeholder 3"/>
          <p:cNvSpPr>
            <a:spLocks noGrp="1"/>
          </p:cNvSpPr>
          <p:nvPr>
            <p:ph idx="1"/>
          </p:nvPr>
        </p:nvSpPr>
        <p:spPr/>
        <p:txBody>
          <a:bodyPr/>
          <a:lstStyle/>
          <a:p>
            <a:r>
              <a:rPr lang="en-US" dirty="0"/>
              <a:t>By following this syntax, we can declare an array of structure</a:t>
            </a:r>
          </a:p>
        </p:txBody>
      </p:sp>
      <p:sp>
        <p:nvSpPr>
          <p:cNvPr id="6" name="Rectangle 5"/>
          <p:cNvSpPr/>
          <p:nvPr/>
        </p:nvSpPr>
        <p:spPr>
          <a:xfrm>
            <a:off x="2120900" y="2312938"/>
            <a:ext cx="4572000" cy="2554545"/>
          </a:xfrm>
          <a:prstGeom prst="rect">
            <a:avLst/>
          </a:prstGeom>
          <a:solidFill>
            <a:srgbClr val="F7FFFF"/>
          </a:solidFill>
          <a:ln>
            <a:solidFill>
              <a:schemeClr val="tx1"/>
            </a:solidFill>
          </a:ln>
        </p:spPr>
        <p:txBody>
          <a:bodyPr>
            <a:spAutoFit/>
          </a:bodyPr>
          <a:lstStyle/>
          <a:p>
            <a:r>
              <a:rPr lang="en-US" sz="2000" dirty="0">
                <a:latin typeface="Consolas" panose="020B0609020204030204" pitchFamily="49" charset="0"/>
              </a:rPr>
              <a:t> </a:t>
            </a:r>
            <a:r>
              <a:rPr lang="en-US" sz="2000" dirty="0">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dirty="0">
                <a:solidFill>
                  <a:srgbClr val="C00000"/>
                </a:solidFill>
                <a:latin typeface="Consolas" panose="020B0609020204030204" pitchFamily="49" charset="0"/>
              </a:rPr>
              <a:t>struct-name</a:t>
            </a:r>
            <a:r>
              <a:rPr lang="en-US" sz="2000" dirty="0">
                <a:solidFill>
                  <a:prstClr val="black"/>
                </a:solidFill>
                <a:latin typeface="Consolas" panose="020B0609020204030204" pitchFamily="49" charset="0"/>
              </a:rPr>
              <a:t> { </a:t>
            </a:r>
          </a:p>
          <a:p>
            <a:r>
              <a:rPr lang="en-US" sz="2000" dirty="0">
                <a:solidFill>
                  <a:prstClr val="black"/>
                </a:solidFill>
                <a:latin typeface="Consolas" panose="020B0609020204030204" pitchFamily="49" charset="0"/>
              </a:rPr>
              <a:t>  datatype var1; </a:t>
            </a:r>
          </a:p>
          <a:p>
            <a:r>
              <a:rPr lang="en-US" sz="2000" dirty="0">
                <a:solidFill>
                  <a:prstClr val="black"/>
                </a:solidFill>
                <a:latin typeface="Consolas" panose="020B0609020204030204" pitchFamily="49" charset="0"/>
              </a:rPr>
              <a:t>  datatype var2;</a:t>
            </a:r>
          </a:p>
          <a:p>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datatype </a:t>
            </a:r>
            <a:r>
              <a:rPr lang="en-US" sz="2000" dirty="0" err="1">
                <a:solidFill>
                  <a:prstClr val="black"/>
                </a:solidFill>
                <a:latin typeface="Consolas" panose="020B0609020204030204" pitchFamily="49" charset="0"/>
              </a:rPr>
              <a:t>varN</a:t>
            </a:r>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a:t>
            </a:r>
          </a:p>
          <a:p>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err="1">
                <a:solidFill>
                  <a:srgbClr val="C00000"/>
                </a:solidFill>
                <a:latin typeface="Consolas" panose="020B0609020204030204" pitchFamily="49" charset="0"/>
              </a:rPr>
              <a:t>struct</a:t>
            </a:r>
            <a:r>
              <a:rPr lang="en-US" sz="2000" dirty="0">
                <a:solidFill>
                  <a:srgbClr val="C00000"/>
                </a:solidFill>
                <a:latin typeface="Consolas" panose="020B0609020204030204" pitchFamily="49" charset="0"/>
              </a:rPr>
              <a:t>-name</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obj</a:t>
            </a:r>
            <a:r>
              <a:rPr lang="en-US" sz="2000" dirty="0">
                <a:solidFill>
                  <a:prstClr val="black"/>
                </a:solidFill>
                <a:latin typeface="Consolas" panose="020B0609020204030204" pitchFamily="49" charset="0"/>
              </a:rPr>
              <a:t> [ </a:t>
            </a:r>
            <a:r>
              <a:rPr lang="en-US" sz="2000" dirty="0">
                <a:solidFill>
                  <a:srgbClr val="FF0000"/>
                </a:solidFill>
                <a:latin typeface="Consolas" panose="020B0609020204030204" pitchFamily="49" charset="0"/>
              </a:rPr>
              <a:t>size</a:t>
            </a:r>
            <a:r>
              <a:rPr lang="en-US" sz="2000" dirty="0">
                <a:solidFill>
                  <a:prstClr val="black"/>
                </a:solidFill>
                <a:latin typeface="Consolas" panose="020B0609020204030204" pitchFamily="49" charset="0"/>
              </a:rPr>
              <a:t> ]; </a:t>
            </a:r>
            <a:endParaRPr lang="en-US" sz="2000" dirty="0"/>
          </a:p>
        </p:txBody>
      </p:sp>
    </p:spTree>
    <p:extLst>
      <p:ext uri="{BB962C8B-B14F-4D97-AF65-F5344CB8AC3E}">
        <p14:creationId xmlns:p14="http://schemas.microsoft.com/office/powerpoint/2010/main" val="112518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declaring structure array - Example</a:t>
            </a:r>
          </a:p>
        </p:txBody>
      </p:sp>
      <p:sp>
        <p:nvSpPr>
          <p:cNvPr id="4" name="Content Placeholder 3"/>
          <p:cNvSpPr>
            <a:spLocks noGrp="1"/>
          </p:cNvSpPr>
          <p:nvPr>
            <p:ph idx="1"/>
          </p:nvPr>
        </p:nvSpPr>
        <p:spPr>
          <a:xfrm>
            <a:off x="556054" y="1161535"/>
            <a:ext cx="8353168" cy="817577"/>
          </a:xfrm>
        </p:spPr>
        <p:txBody>
          <a:bodyPr/>
          <a:lstStyle/>
          <a:p>
            <a:r>
              <a:rPr lang="en-US" dirty="0"/>
              <a:t>By following this syntax, we can declare an array of structure</a:t>
            </a:r>
          </a:p>
        </p:txBody>
      </p:sp>
      <p:sp>
        <p:nvSpPr>
          <p:cNvPr id="5" name="Rectangle 4"/>
          <p:cNvSpPr/>
          <p:nvPr/>
        </p:nvSpPr>
        <p:spPr>
          <a:xfrm>
            <a:off x="2124827" y="2433072"/>
            <a:ext cx="4088083" cy="2314291"/>
          </a:xfrm>
          <a:prstGeom prst="rect">
            <a:avLst/>
          </a:prstGeom>
          <a:solidFill>
            <a:srgbClr val="F7FFFF"/>
          </a:solidFill>
          <a:ln>
            <a:solidFill>
              <a:schemeClr val="tx1"/>
            </a:solidFill>
          </a:ln>
        </p:spPr>
        <p:txBody>
          <a:bodyPr wrap="square">
            <a:spAutoFit/>
          </a:bodyPr>
          <a:lstStyle/>
          <a:p>
            <a:r>
              <a:rPr lang="en-US" sz="2400" dirty="0" err="1">
                <a:solidFill>
                  <a:srgbClr val="0000FF"/>
                </a:solidFill>
                <a:latin typeface="Consolas" panose="020B0609020204030204" pitchFamily="49" charset="0"/>
              </a:rPr>
              <a:t>struct</a:t>
            </a:r>
            <a:r>
              <a:rPr lang="en-US" sz="2400" dirty="0">
                <a:solidFill>
                  <a:prstClr val="black"/>
                </a:solidFill>
                <a:latin typeface="Consolas" panose="020B0609020204030204" pitchFamily="49" charset="0"/>
              </a:rPr>
              <a:t> Person {</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prstClr val="black"/>
                </a:solidFill>
                <a:latin typeface="Consolas" panose="020B0609020204030204" pitchFamily="49" charset="0"/>
              </a:rPr>
              <a:t>  name[50];</a:t>
            </a:r>
          </a:p>
          <a:p>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id;</a:t>
            </a:r>
          </a:p>
          <a:p>
            <a:r>
              <a:rPr lang="en-US" sz="2400" dirty="0">
                <a:solidFill>
                  <a:prstClr val="black"/>
                </a:solidFill>
                <a:latin typeface="Consolas" panose="020B0609020204030204" pitchFamily="49" charset="0"/>
              </a:rPr>
              <a:t>}; </a:t>
            </a:r>
          </a:p>
          <a:p>
            <a:endParaRPr lang="en-US" sz="2400" dirty="0">
              <a:solidFill>
                <a:prstClr val="black"/>
              </a:solidFill>
              <a:latin typeface="Consolas" panose="020B0609020204030204" pitchFamily="49" charset="0"/>
            </a:endParaRPr>
          </a:p>
          <a:p>
            <a:r>
              <a:rPr lang="en-US" sz="2400" b="1" dirty="0">
                <a:solidFill>
                  <a:prstClr val="black"/>
                </a:solidFill>
                <a:latin typeface="Consolas" panose="020B0609020204030204" pitchFamily="49" charset="0"/>
              </a:rPr>
              <a:t>Person p1[5];</a:t>
            </a:r>
          </a:p>
        </p:txBody>
      </p:sp>
    </p:spTree>
    <p:extLst>
      <p:ext uri="{BB962C8B-B14F-4D97-AF65-F5344CB8AC3E}">
        <p14:creationId xmlns:p14="http://schemas.microsoft.com/office/powerpoint/2010/main" val="2433030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Example of Array of Structures</a:t>
            </a:r>
            <a:endParaRPr lang="en-US" dirty="0"/>
          </a:p>
        </p:txBody>
      </p:sp>
      <p:sp>
        <p:nvSpPr>
          <p:cNvPr id="5" name="Rectangle 4"/>
          <p:cNvSpPr/>
          <p:nvPr/>
        </p:nvSpPr>
        <p:spPr>
          <a:xfrm>
            <a:off x="596650" y="1014204"/>
            <a:ext cx="6400800" cy="5693866"/>
          </a:xfrm>
          <a:prstGeom prst="rect">
            <a:avLst/>
          </a:prstGeom>
          <a:solidFill>
            <a:srgbClr val="F7FFFF"/>
          </a:solidFill>
          <a:ln>
            <a:solidFill>
              <a:schemeClr val="tx1"/>
            </a:solidFill>
          </a:ln>
        </p:spPr>
        <p:txBody>
          <a:bodyPr wrap="square">
            <a:spAutoFit/>
          </a:bodyPr>
          <a:lstStyle/>
          <a:p>
            <a:r>
              <a:rPr lang="en-US" sz="1400" dirty="0">
                <a:solidFill>
                  <a:srgbClr val="0000FF"/>
                </a:solidFill>
                <a:latin typeface="Consolas" panose="020B0609020204030204" pitchFamily="49" charset="0"/>
              </a:rPr>
              <a:t>#include</a:t>
            </a:r>
            <a:r>
              <a:rPr lang="en-US" sz="1400" dirty="0">
                <a:solidFill>
                  <a:prstClr val="black"/>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#include</a:t>
            </a:r>
            <a:r>
              <a:rPr lang="en-US" sz="1400" dirty="0">
                <a:solidFill>
                  <a:prstClr val="black"/>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cstring</a:t>
            </a:r>
            <a:r>
              <a:rPr lang="en-US" sz="1400" dirty="0">
                <a:solidFill>
                  <a:srgbClr val="A31515"/>
                </a:solidFill>
                <a:latin typeface="Consolas" panose="020B0609020204030204" pitchFamily="49" charset="0"/>
              </a:rPr>
              <a:t>&gt;</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using</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std</a:t>
            </a:r>
            <a:r>
              <a:rPr lang="en-US" sz="1400" dirty="0">
                <a:solidFill>
                  <a:prstClr val="black"/>
                </a:solidFill>
                <a:latin typeface="Consolas" panose="020B0609020204030204" pitchFamily="49" charset="0"/>
              </a:rPr>
              <a:t>;</a:t>
            </a:r>
          </a:p>
          <a:p>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main()</a:t>
            </a:r>
          </a:p>
          <a:p>
            <a:pPr lvl="1"/>
            <a:r>
              <a:rPr lang="en-US" sz="1400" dirty="0">
                <a:solidFill>
                  <a:prstClr val="black"/>
                </a:solidFill>
                <a:latin typeface="Consolas" panose="020B0609020204030204" pitchFamily="49" charset="0"/>
              </a:rPr>
              <a:t>{</a:t>
            </a:r>
          </a:p>
          <a:p>
            <a:pPr lvl="1"/>
            <a:r>
              <a:rPr lang="en-US" sz="1400" dirty="0">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Person {</a:t>
            </a:r>
          </a:p>
          <a:p>
            <a:pPr lvl="1"/>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name[50];</a:t>
            </a:r>
          </a:p>
          <a:p>
            <a:pPr lvl="1"/>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id;</a:t>
            </a:r>
          </a:p>
          <a:p>
            <a:pPr lvl="1"/>
            <a:r>
              <a:rPr lang="en-US" sz="1400" dirty="0">
                <a:solidFill>
                  <a:prstClr val="black"/>
                </a:solidFill>
                <a:latin typeface="Consolas" panose="020B0609020204030204" pitchFamily="49" charset="0"/>
              </a:rPr>
              <a:t>}; </a:t>
            </a:r>
          </a:p>
          <a:p>
            <a:pPr lvl="1"/>
            <a:endParaRPr lang="en-US" sz="1400" dirty="0">
              <a:solidFill>
                <a:prstClr val="black"/>
              </a:solidFill>
              <a:latin typeface="Consolas" panose="020B0609020204030204" pitchFamily="49" charset="0"/>
            </a:endParaRPr>
          </a:p>
          <a:p>
            <a:pPr lvl="1"/>
            <a:r>
              <a:rPr lang="en-US" sz="1400" b="1" dirty="0">
                <a:solidFill>
                  <a:prstClr val="black"/>
                </a:solidFill>
                <a:latin typeface="Consolas" panose="020B0609020204030204" pitchFamily="49" charset="0"/>
              </a:rPr>
              <a:t>Person p1[5];</a:t>
            </a:r>
          </a:p>
          <a:p>
            <a:pPr lvl="1"/>
            <a:r>
              <a:rPr lang="en-US" sz="1400" dirty="0">
                <a:solidFill>
                  <a:prstClr val="black"/>
                </a:solidFill>
                <a:latin typeface="Consolas" panose="020B0609020204030204" pitchFamily="49" charset="0"/>
              </a:rPr>
              <a:t>  </a:t>
            </a:r>
          </a:p>
          <a:p>
            <a:pPr lvl="1"/>
            <a:r>
              <a:rPr lang="en-US" sz="1400" dirty="0">
                <a:solidFill>
                  <a:prstClr val="black"/>
                </a:solidFill>
                <a:latin typeface="Consolas" panose="020B0609020204030204" pitchFamily="49" charset="0"/>
              </a:rPr>
              <a:t>strcpy( p1[0].name, </a:t>
            </a:r>
            <a:r>
              <a:rPr lang="en-US" sz="1400" dirty="0">
                <a:solidFill>
                  <a:srgbClr val="A31515"/>
                </a:solidFill>
                <a:latin typeface="Consolas" panose="020B0609020204030204" pitchFamily="49" charset="0"/>
              </a:rPr>
              <a:t>"Ali Ahmed"</a:t>
            </a:r>
            <a:r>
              <a:rPr lang="en-US" sz="1400" dirty="0">
                <a:solidFill>
                  <a:prstClr val="black"/>
                </a:solidFill>
                <a:latin typeface="Consolas" panose="020B0609020204030204" pitchFamily="49" charset="0"/>
              </a:rPr>
              <a:t>);</a:t>
            </a:r>
          </a:p>
          <a:p>
            <a:pPr lvl="1"/>
            <a:r>
              <a:rPr lang="en-US" sz="1400" dirty="0">
                <a:solidFill>
                  <a:prstClr val="black"/>
                </a:solidFill>
                <a:latin typeface="Consolas" panose="020B0609020204030204" pitchFamily="49" charset="0"/>
              </a:rPr>
              <a:t>p1[0].id = 24234;</a:t>
            </a:r>
          </a:p>
          <a:p>
            <a:pPr lvl="1"/>
            <a:endParaRPr lang="en-US" sz="1400" dirty="0">
              <a:solidFill>
                <a:prstClr val="black"/>
              </a:solidFill>
              <a:latin typeface="Consolas" panose="020B0609020204030204" pitchFamily="49" charset="0"/>
            </a:endParaRPr>
          </a:p>
          <a:p>
            <a:pPr lvl="1"/>
            <a:r>
              <a:rPr lang="en-US" sz="1400" dirty="0">
                <a:solidFill>
                  <a:prstClr val="black"/>
                </a:solidFill>
                <a:latin typeface="Consolas" panose="020B0609020204030204" pitchFamily="49" charset="0"/>
              </a:rPr>
              <a:t>strcpy( p1[1].name,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Abubaker</a:t>
            </a:r>
            <a:r>
              <a:rPr lang="en-US" sz="1400" dirty="0">
                <a:solidFill>
                  <a:srgbClr val="A31515"/>
                </a:solidFill>
                <a:latin typeface="Consolas" panose="020B0609020204030204" pitchFamily="49" charset="0"/>
              </a:rPr>
              <a:t>"</a:t>
            </a:r>
            <a:r>
              <a:rPr lang="en-US" sz="1400" dirty="0">
                <a:solidFill>
                  <a:prstClr val="black"/>
                </a:solidFill>
                <a:latin typeface="Consolas" panose="020B0609020204030204" pitchFamily="49" charset="0"/>
              </a:rPr>
              <a:t>);</a:t>
            </a:r>
          </a:p>
          <a:p>
            <a:pPr lvl="1"/>
            <a:r>
              <a:rPr lang="en-US" sz="1400" dirty="0">
                <a:solidFill>
                  <a:prstClr val="black"/>
                </a:solidFill>
                <a:latin typeface="Consolas" panose="020B0609020204030204" pitchFamily="49" charset="0"/>
              </a:rPr>
              <a:t>p1[1].id = 323232;</a:t>
            </a:r>
          </a:p>
          <a:p>
            <a:pPr lvl="1"/>
            <a:endParaRPr lang="en-US" sz="1400" dirty="0">
              <a:solidFill>
                <a:prstClr val="black"/>
              </a:solidFill>
              <a:latin typeface="Consolas" panose="020B0609020204030204" pitchFamily="49" charset="0"/>
            </a:endParaRPr>
          </a:p>
          <a:p>
            <a:pPr lvl="1"/>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"Name : "</a:t>
            </a:r>
            <a:r>
              <a:rPr lang="en-US" sz="1400" dirty="0">
                <a:solidFill>
                  <a:prstClr val="black"/>
                </a:solidFill>
                <a:latin typeface="Consolas" panose="020B0609020204030204" pitchFamily="49" charset="0"/>
              </a:rPr>
              <a:t> &lt;&lt; p1[0].name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pPr lvl="1"/>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"id   : "</a:t>
            </a:r>
            <a:r>
              <a:rPr lang="en-US" sz="1400" dirty="0">
                <a:solidFill>
                  <a:prstClr val="black"/>
                </a:solidFill>
                <a:latin typeface="Consolas" panose="020B0609020204030204" pitchFamily="49" charset="0"/>
              </a:rPr>
              <a:t> &lt;&lt; p1[0].id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pPr lvl="1"/>
            <a:endParaRPr lang="en-US" sz="1400" dirty="0">
              <a:solidFill>
                <a:prstClr val="black"/>
              </a:solidFill>
              <a:latin typeface="Consolas" panose="020B0609020204030204" pitchFamily="49" charset="0"/>
            </a:endParaRPr>
          </a:p>
          <a:p>
            <a:pPr lvl="1"/>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"Name : "</a:t>
            </a:r>
            <a:r>
              <a:rPr lang="en-US" sz="1400" dirty="0">
                <a:solidFill>
                  <a:prstClr val="black"/>
                </a:solidFill>
                <a:latin typeface="Consolas" panose="020B0609020204030204" pitchFamily="49" charset="0"/>
              </a:rPr>
              <a:t> &lt;&lt; p1[1].name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pPr lvl="1"/>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"id   : "</a:t>
            </a:r>
            <a:r>
              <a:rPr lang="en-US" sz="1400" dirty="0">
                <a:solidFill>
                  <a:prstClr val="black"/>
                </a:solidFill>
                <a:latin typeface="Consolas" panose="020B0609020204030204" pitchFamily="49" charset="0"/>
              </a:rPr>
              <a:t> &lt;&lt; p1[1].id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pPr lvl="1"/>
            <a:endParaRPr lang="en-US" sz="1400" dirty="0">
              <a:solidFill>
                <a:prstClr val="black"/>
              </a:solidFill>
              <a:latin typeface="Consolas" panose="020B0609020204030204" pitchFamily="49" charset="0"/>
            </a:endParaRPr>
          </a:p>
          <a:p>
            <a:pPr lvl="1"/>
            <a:r>
              <a:rPr lang="en-US" sz="1400" dirty="0">
                <a:solidFill>
                  <a:prstClr val="black"/>
                </a:solidFill>
                <a:latin typeface="Consolas" panose="020B0609020204030204" pitchFamily="49" charset="0"/>
              </a:rPr>
              <a:t>system(</a:t>
            </a:r>
            <a:r>
              <a:rPr lang="en-US" sz="1400" dirty="0">
                <a:solidFill>
                  <a:srgbClr val="A31515"/>
                </a:solidFill>
                <a:latin typeface="Consolas" panose="020B0609020204030204" pitchFamily="49" charset="0"/>
              </a:rPr>
              <a:t>"pause"</a:t>
            </a:r>
            <a:r>
              <a:rPr lang="en-US" sz="1400" dirty="0">
                <a:solidFill>
                  <a:prstClr val="black"/>
                </a:solidFill>
                <a:latin typeface="Consolas" panose="020B0609020204030204" pitchFamily="49" charset="0"/>
              </a:rPr>
              <a:t>);</a:t>
            </a:r>
          </a:p>
          <a:p>
            <a:pPr lvl="1"/>
            <a:r>
              <a:rPr lang="en-US" sz="1400" dirty="0">
                <a:solidFill>
                  <a:prstClr val="black"/>
                </a:solidFill>
                <a:latin typeface="Consolas" panose="020B0609020204030204" pitchFamily="49" charset="0"/>
              </a:rPr>
              <a:t>}</a:t>
            </a:r>
          </a:p>
        </p:txBody>
      </p:sp>
      <p:sp>
        <p:nvSpPr>
          <p:cNvPr id="6" name="Rectangle 5"/>
          <p:cNvSpPr/>
          <p:nvPr/>
        </p:nvSpPr>
        <p:spPr>
          <a:xfrm>
            <a:off x="5822950" y="4972735"/>
            <a:ext cx="2933700" cy="1754326"/>
          </a:xfrm>
          <a:prstGeom prst="rect">
            <a:avLst/>
          </a:prstGeom>
          <a:solidFill>
            <a:schemeClr val="bg1">
              <a:lumMod val="95000"/>
            </a:schemeClr>
          </a:solidFill>
        </p:spPr>
        <p:txBody>
          <a:bodyPr wrap="square">
            <a:spAutoFit/>
          </a:bodyPr>
          <a:lstStyle/>
          <a:p>
            <a:endParaRPr lang="en-US" dirty="0"/>
          </a:p>
          <a:p>
            <a:r>
              <a:rPr lang="en-US" dirty="0"/>
              <a:t>Name : Ali Ahmed</a:t>
            </a:r>
          </a:p>
          <a:p>
            <a:r>
              <a:rPr lang="en-US" dirty="0"/>
              <a:t>id   : 24234</a:t>
            </a:r>
          </a:p>
          <a:p>
            <a:r>
              <a:rPr lang="en-US" dirty="0"/>
              <a:t>Name : </a:t>
            </a:r>
            <a:r>
              <a:rPr lang="en-US" dirty="0" err="1"/>
              <a:t>Abubaker</a:t>
            </a:r>
            <a:endParaRPr lang="en-US" dirty="0"/>
          </a:p>
          <a:p>
            <a:r>
              <a:rPr lang="en-US" dirty="0"/>
              <a:t>id   : 323232</a:t>
            </a:r>
          </a:p>
          <a:p>
            <a:endParaRPr lang="en-US" dirty="0"/>
          </a:p>
        </p:txBody>
      </p:sp>
    </p:spTree>
    <p:extLst>
      <p:ext uri="{BB962C8B-B14F-4D97-AF65-F5344CB8AC3E}">
        <p14:creationId xmlns:p14="http://schemas.microsoft.com/office/powerpoint/2010/main" val="376078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Example of Structures</a:t>
            </a:r>
            <a:endParaRPr lang="en-US" dirty="0"/>
          </a:p>
        </p:txBody>
      </p:sp>
      <p:sp>
        <p:nvSpPr>
          <p:cNvPr id="2" name="Rectangle 1"/>
          <p:cNvSpPr/>
          <p:nvPr/>
        </p:nvSpPr>
        <p:spPr>
          <a:xfrm>
            <a:off x="588723" y="1004387"/>
            <a:ext cx="5787025" cy="5632311"/>
          </a:xfrm>
          <a:prstGeom prst="rect">
            <a:avLst/>
          </a:prstGeom>
          <a:solidFill>
            <a:srgbClr val="F7FFFF"/>
          </a:solidFill>
          <a:ln>
            <a:solidFill>
              <a:schemeClr val="tx1"/>
            </a:solidFill>
          </a:ln>
        </p:spPr>
        <p:txBody>
          <a:bodyPr wrap="square">
            <a:spAutoFit/>
          </a:bodyPr>
          <a:lstStyle/>
          <a:p>
            <a:r>
              <a:rPr lang="en-US" sz="1500" dirty="0">
                <a:solidFill>
                  <a:srgbClr val="0000FF"/>
                </a:solidFill>
                <a:latin typeface="Consolas" panose="020B0609020204030204" pitchFamily="49" charset="0"/>
              </a:rPr>
              <a:t>#include</a:t>
            </a:r>
            <a:r>
              <a:rPr lang="en-US" sz="1500" dirty="0">
                <a:solidFill>
                  <a:prstClr val="black"/>
                </a:solidFill>
                <a:latin typeface="Consolas" panose="020B0609020204030204" pitchFamily="49" charset="0"/>
              </a:rPr>
              <a:t> </a:t>
            </a:r>
            <a:r>
              <a:rPr lang="en-US" sz="1500" dirty="0">
                <a:solidFill>
                  <a:srgbClr val="A31515"/>
                </a:solidFill>
                <a:latin typeface="Consolas" panose="020B0609020204030204" pitchFamily="49" charset="0"/>
              </a:rPr>
              <a:t>&lt;</a:t>
            </a:r>
            <a:r>
              <a:rPr lang="en-US" sz="1500" dirty="0" err="1">
                <a:solidFill>
                  <a:srgbClr val="A31515"/>
                </a:solidFill>
                <a:latin typeface="Consolas" panose="020B0609020204030204" pitchFamily="49" charset="0"/>
              </a:rPr>
              <a:t>iostream</a:t>
            </a:r>
            <a:r>
              <a:rPr lang="en-US" sz="1500" dirty="0">
                <a:solidFill>
                  <a:srgbClr val="A31515"/>
                </a:solidFill>
                <a:latin typeface="Consolas" panose="020B0609020204030204" pitchFamily="49" charset="0"/>
              </a:rPr>
              <a:t>&gt;</a:t>
            </a:r>
            <a:endParaRPr lang="en-US" sz="1500" dirty="0">
              <a:solidFill>
                <a:prstClr val="black"/>
              </a:solidFill>
              <a:latin typeface="Consolas" panose="020B0609020204030204" pitchFamily="49" charset="0"/>
            </a:endParaRPr>
          </a:p>
          <a:p>
            <a:r>
              <a:rPr lang="en-US" sz="1500" dirty="0">
                <a:solidFill>
                  <a:srgbClr val="0000FF"/>
                </a:solidFill>
                <a:latin typeface="Consolas" panose="020B0609020204030204" pitchFamily="49" charset="0"/>
              </a:rPr>
              <a:t>using</a:t>
            </a:r>
            <a:r>
              <a:rPr lang="en-US" sz="1500" dirty="0">
                <a:solidFill>
                  <a:prstClr val="black"/>
                </a:solidFill>
                <a:latin typeface="Consolas" panose="020B0609020204030204" pitchFamily="49" charset="0"/>
              </a:rPr>
              <a:t> </a:t>
            </a:r>
            <a:r>
              <a:rPr lang="en-US" sz="1500" dirty="0">
                <a:solidFill>
                  <a:srgbClr val="0000FF"/>
                </a:solidFill>
                <a:latin typeface="Consolas" panose="020B0609020204030204" pitchFamily="49" charset="0"/>
              </a:rPr>
              <a:t>namespace</a:t>
            </a:r>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std</a:t>
            </a:r>
            <a:r>
              <a:rPr lang="en-US" sz="1500" dirty="0">
                <a:solidFill>
                  <a:prstClr val="black"/>
                </a:solidFill>
                <a:latin typeface="Consolas" panose="020B0609020204030204" pitchFamily="49" charset="0"/>
              </a:rPr>
              <a:t>;</a:t>
            </a:r>
          </a:p>
          <a:p>
            <a:r>
              <a:rPr lang="en-US" sz="1500" dirty="0" err="1">
                <a:solidFill>
                  <a:srgbClr val="0000FF"/>
                </a:solidFill>
                <a:latin typeface="Consolas" panose="020B0609020204030204" pitchFamily="49" charset="0"/>
              </a:rPr>
              <a:t>struct</a:t>
            </a:r>
            <a:r>
              <a:rPr lang="en-US" sz="1500" dirty="0">
                <a:solidFill>
                  <a:prstClr val="black"/>
                </a:solidFill>
                <a:latin typeface="Consolas" panose="020B0609020204030204" pitchFamily="49" charset="0"/>
              </a:rPr>
              <a:t> Student{</a:t>
            </a:r>
          </a:p>
          <a:p>
            <a:r>
              <a:rPr lang="en-US" sz="1500" dirty="0">
                <a:solidFill>
                  <a:prstClr val="black"/>
                </a:solidFill>
                <a:latin typeface="Consolas" panose="020B0609020204030204" pitchFamily="49" charset="0"/>
              </a:rPr>
              <a:t>   </a:t>
            </a:r>
            <a:r>
              <a:rPr lang="en-US" sz="1500" dirty="0">
                <a:solidFill>
                  <a:srgbClr val="0000FF"/>
                </a:solidFill>
                <a:latin typeface="Consolas" panose="020B0609020204030204" pitchFamily="49" charset="0"/>
              </a:rPr>
              <a:t>char</a:t>
            </a:r>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stuName</a:t>
            </a:r>
            <a:r>
              <a:rPr lang="en-US" sz="1500" dirty="0">
                <a:solidFill>
                  <a:prstClr val="black"/>
                </a:solidFill>
                <a:latin typeface="Consolas" panose="020B0609020204030204" pitchFamily="49" charset="0"/>
              </a:rPr>
              <a:t>[30];</a:t>
            </a:r>
          </a:p>
          <a:p>
            <a:r>
              <a:rPr lang="en-US" sz="1500" dirty="0">
                <a:solidFill>
                  <a:prstClr val="black"/>
                </a:solidFill>
                <a:latin typeface="Consolas" panose="020B0609020204030204" pitchFamily="49" charset="0"/>
              </a:rPr>
              <a:t>   </a:t>
            </a:r>
            <a:r>
              <a:rPr lang="en-US" sz="1500" dirty="0" err="1">
                <a:solidFill>
                  <a:srgbClr val="0000FF"/>
                </a:solidFill>
                <a:latin typeface="Consolas" panose="020B0609020204030204" pitchFamily="49" charset="0"/>
              </a:rPr>
              <a:t>int</a:t>
            </a:r>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stuRollNo</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   </a:t>
            </a:r>
            <a:r>
              <a:rPr lang="en-US" sz="1500" dirty="0" err="1">
                <a:solidFill>
                  <a:srgbClr val="0000FF"/>
                </a:solidFill>
                <a:latin typeface="Consolas" panose="020B0609020204030204" pitchFamily="49" charset="0"/>
              </a:rPr>
              <a:t>int</a:t>
            </a:r>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stuAge</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a:t>
            </a:r>
          </a:p>
          <a:p>
            <a:r>
              <a:rPr lang="en-US" sz="1500" dirty="0">
                <a:solidFill>
                  <a:srgbClr val="0000FF"/>
                </a:solidFill>
                <a:latin typeface="Consolas" panose="020B0609020204030204" pitchFamily="49" charset="0"/>
              </a:rPr>
              <a:t>void</a:t>
            </a:r>
            <a:r>
              <a:rPr lang="en-US" sz="1500" dirty="0">
                <a:solidFill>
                  <a:prstClr val="black"/>
                </a:solidFill>
                <a:latin typeface="Consolas" panose="020B0609020204030204" pitchFamily="49" charset="0"/>
              </a:rPr>
              <a:t> main() {</a:t>
            </a:r>
          </a:p>
          <a:p>
            <a:r>
              <a:rPr lang="en-US" sz="1500" dirty="0">
                <a:solidFill>
                  <a:prstClr val="black"/>
                </a:solidFill>
                <a:latin typeface="Consolas" panose="020B0609020204030204" pitchFamily="49" charset="0"/>
              </a:rPr>
              <a:t>   </a:t>
            </a:r>
            <a:r>
              <a:rPr lang="en-US" sz="1500" b="1" dirty="0">
                <a:solidFill>
                  <a:prstClr val="black"/>
                </a:solidFill>
                <a:latin typeface="Consolas" panose="020B0609020204030204" pitchFamily="49" charset="0"/>
              </a:rPr>
              <a:t>Student s;</a:t>
            </a:r>
          </a:p>
          <a:p>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cout</a:t>
            </a:r>
            <a:r>
              <a:rPr lang="en-US" sz="1500" dirty="0">
                <a:solidFill>
                  <a:prstClr val="black"/>
                </a:solidFill>
                <a:latin typeface="Consolas" panose="020B0609020204030204" pitchFamily="49" charset="0"/>
              </a:rPr>
              <a:t>&lt;&lt;</a:t>
            </a:r>
            <a:r>
              <a:rPr lang="en-US" sz="1500" dirty="0">
                <a:solidFill>
                  <a:srgbClr val="A31515"/>
                </a:solidFill>
                <a:latin typeface="Consolas" panose="020B0609020204030204" pitchFamily="49" charset="0"/>
              </a:rPr>
              <a:t>"Enter Student Name: "</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   </a:t>
            </a:r>
            <a:r>
              <a:rPr lang="en-US" sz="1500" b="1" dirty="0" err="1">
                <a:solidFill>
                  <a:prstClr val="black"/>
                </a:solidFill>
                <a:latin typeface="Consolas" panose="020B0609020204030204" pitchFamily="49" charset="0"/>
              </a:rPr>
              <a:t>cin.getline</a:t>
            </a:r>
            <a:r>
              <a:rPr lang="en-US" sz="1500" b="1" dirty="0">
                <a:solidFill>
                  <a:prstClr val="black"/>
                </a:solidFill>
                <a:latin typeface="Consolas" panose="020B0609020204030204" pitchFamily="49" charset="0"/>
              </a:rPr>
              <a:t>(</a:t>
            </a:r>
            <a:r>
              <a:rPr lang="en-US" sz="1500" b="1" dirty="0" err="1">
                <a:solidFill>
                  <a:prstClr val="black"/>
                </a:solidFill>
                <a:latin typeface="Consolas" panose="020B0609020204030204" pitchFamily="49" charset="0"/>
              </a:rPr>
              <a:t>s.stuName</a:t>
            </a:r>
            <a:r>
              <a:rPr lang="en-US" sz="1500" b="1" dirty="0">
                <a:solidFill>
                  <a:prstClr val="black"/>
                </a:solidFill>
                <a:latin typeface="Consolas" panose="020B0609020204030204" pitchFamily="49" charset="0"/>
              </a:rPr>
              <a:t>, 30);</a:t>
            </a:r>
          </a:p>
          <a:p>
            <a:endParaRPr lang="en-US" sz="1500" dirty="0">
              <a:solidFill>
                <a:prstClr val="black"/>
              </a:solidFill>
              <a:latin typeface="Consolas" panose="020B0609020204030204" pitchFamily="49" charset="0"/>
            </a:endParaRPr>
          </a:p>
          <a:p>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cout</a:t>
            </a:r>
            <a:r>
              <a:rPr lang="en-US" sz="1500" dirty="0">
                <a:solidFill>
                  <a:prstClr val="black"/>
                </a:solidFill>
                <a:latin typeface="Consolas" panose="020B0609020204030204" pitchFamily="49" charset="0"/>
              </a:rPr>
              <a:t>&lt;&lt;</a:t>
            </a:r>
            <a:r>
              <a:rPr lang="en-US" sz="1500" dirty="0">
                <a:solidFill>
                  <a:srgbClr val="A31515"/>
                </a:solidFill>
                <a:latin typeface="Consolas" panose="020B0609020204030204" pitchFamily="49" charset="0"/>
              </a:rPr>
              <a:t>"Enter Student Roll No: "</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   </a:t>
            </a:r>
            <a:r>
              <a:rPr lang="en-US" sz="1500" b="1" dirty="0" err="1">
                <a:solidFill>
                  <a:prstClr val="black"/>
                </a:solidFill>
                <a:latin typeface="Consolas" panose="020B0609020204030204" pitchFamily="49" charset="0"/>
              </a:rPr>
              <a:t>cin</a:t>
            </a:r>
            <a:r>
              <a:rPr lang="en-US" sz="1500" b="1" dirty="0">
                <a:solidFill>
                  <a:prstClr val="black"/>
                </a:solidFill>
                <a:latin typeface="Consolas" panose="020B0609020204030204" pitchFamily="49" charset="0"/>
              </a:rPr>
              <a:t>&gt;&gt;</a:t>
            </a:r>
            <a:r>
              <a:rPr lang="en-US" sz="1500" b="1" dirty="0" err="1">
                <a:solidFill>
                  <a:prstClr val="black"/>
                </a:solidFill>
                <a:latin typeface="Consolas" panose="020B0609020204030204" pitchFamily="49" charset="0"/>
              </a:rPr>
              <a:t>s.stuRollNo</a:t>
            </a:r>
            <a:r>
              <a:rPr lang="en-US" sz="1500" b="1" dirty="0">
                <a:solidFill>
                  <a:prstClr val="black"/>
                </a:solidFill>
                <a:latin typeface="Consolas" panose="020B0609020204030204" pitchFamily="49" charset="0"/>
              </a:rPr>
              <a:t>;</a:t>
            </a:r>
          </a:p>
          <a:p>
            <a:endParaRPr lang="en-US" sz="1500" dirty="0">
              <a:solidFill>
                <a:prstClr val="black"/>
              </a:solidFill>
              <a:latin typeface="Consolas" panose="020B0609020204030204" pitchFamily="49" charset="0"/>
            </a:endParaRPr>
          </a:p>
          <a:p>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cout</a:t>
            </a:r>
            <a:r>
              <a:rPr lang="en-US" sz="1500" dirty="0">
                <a:solidFill>
                  <a:prstClr val="black"/>
                </a:solidFill>
                <a:latin typeface="Consolas" panose="020B0609020204030204" pitchFamily="49" charset="0"/>
              </a:rPr>
              <a:t>&lt;&lt;</a:t>
            </a:r>
            <a:r>
              <a:rPr lang="en-US" sz="1500" dirty="0">
                <a:solidFill>
                  <a:srgbClr val="A31515"/>
                </a:solidFill>
                <a:latin typeface="Consolas" panose="020B0609020204030204" pitchFamily="49" charset="0"/>
              </a:rPr>
              <a:t>"Enter Student Age: "</a:t>
            </a:r>
            <a:r>
              <a:rPr lang="en-US" sz="1500" dirty="0">
                <a:solidFill>
                  <a:prstClr val="black"/>
                </a:solidFill>
                <a:latin typeface="Consolas" panose="020B0609020204030204" pitchFamily="49" charset="0"/>
              </a:rPr>
              <a:t>;</a:t>
            </a:r>
          </a:p>
          <a:p>
            <a:r>
              <a:rPr lang="en-US" sz="1500" b="1" dirty="0">
                <a:solidFill>
                  <a:prstClr val="black"/>
                </a:solidFill>
                <a:latin typeface="Consolas" panose="020B0609020204030204" pitchFamily="49" charset="0"/>
              </a:rPr>
              <a:t>   </a:t>
            </a:r>
            <a:r>
              <a:rPr lang="en-US" sz="1500" b="1" dirty="0" err="1">
                <a:solidFill>
                  <a:prstClr val="black"/>
                </a:solidFill>
                <a:latin typeface="Consolas" panose="020B0609020204030204" pitchFamily="49" charset="0"/>
              </a:rPr>
              <a:t>cin</a:t>
            </a:r>
            <a:r>
              <a:rPr lang="en-US" sz="1500" b="1" dirty="0">
                <a:solidFill>
                  <a:prstClr val="black"/>
                </a:solidFill>
                <a:latin typeface="Consolas" panose="020B0609020204030204" pitchFamily="49" charset="0"/>
              </a:rPr>
              <a:t>&gt;&gt;</a:t>
            </a:r>
            <a:r>
              <a:rPr lang="en-US" sz="1500" b="1" dirty="0" err="1">
                <a:solidFill>
                  <a:prstClr val="black"/>
                </a:solidFill>
                <a:latin typeface="Consolas" panose="020B0609020204030204" pitchFamily="49" charset="0"/>
              </a:rPr>
              <a:t>s.stuAge</a:t>
            </a:r>
            <a:r>
              <a:rPr lang="en-US" sz="1500" b="1" dirty="0">
                <a:solidFill>
                  <a:prstClr val="black"/>
                </a:solidFill>
                <a:latin typeface="Consolas" panose="020B0609020204030204" pitchFamily="49" charset="0"/>
              </a:rPr>
              <a:t>;</a:t>
            </a:r>
          </a:p>
          <a:p>
            <a:endParaRPr lang="en-US" sz="1500" dirty="0">
              <a:solidFill>
                <a:prstClr val="black"/>
              </a:solidFill>
              <a:latin typeface="Consolas" panose="020B0609020204030204" pitchFamily="49" charset="0"/>
            </a:endParaRPr>
          </a:p>
          <a:p>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cout</a:t>
            </a:r>
            <a:r>
              <a:rPr lang="en-US" sz="1500" dirty="0">
                <a:solidFill>
                  <a:prstClr val="black"/>
                </a:solidFill>
                <a:latin typeface="Consolas" panose="020B0609020204030204" pitchFamily="49" charset="0"/>
              </a:rPr>
              <a:t>&lt;&lt;</a:t>
            </a:r>
            <a:r>
              <a:rPr lang="en-US" sz="1500" dirty="0">
                <a:solidFill>
                  <a:srgbClr val="A31515"/>
                </a:solidFill>
                <a:latin typeface="Consolas" panose="020B0609020204030204" pitchFamily="49" charset="0"/>
              </a:rPr>
              <a:t>"Student Record:"</a:t>
            </a:r>
            <a:r>
              <a:rPr lang="en-US" sz="1500" dirty="0">
                <a:solidFill>
                  <a:prstClr val="black"/>
                </a:solidFill>
                <a:latin typeface="Consolas" panose="020B0609020204030204" pitchFamily="49" charset="0"/>
              </a:rPr>
              <a:t>&lt;&lt;</a:t>
            </a:r>
            <a:r>
              <a:rPr lang="en-US" sz="1500" dirty="0" err="1">
                <a:solidFill>
                  <a:prstClr val="black"/>
                </a:solidFill>
                <a:latin typeface="Consolas" panose="020B0609020204030204" pitchFamily="49" charset="0"/>
              </a:rPr>
              <a:t>endl</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cout</a:t>
            </a:r>
            <a:r>
              <a:rPr lang="en-US" sz="1500" dirty="0">
                <a:solidFill>
                  <a:prstClr val="black"/>
                </a:solidFill>
                <a:latin typeface="Consolas" panose="020B0609020204030204" pitchFamily="49" charset="0"/>
              </a:rPr>
              <a:t>&lt;&lt;</a:t>
            </a:r>
            <a:r>
              <a:rPr lang="en-US" sz="1500" dirty="0">
                <a:solidFill>
                  <a:srgbClr val="A31515"/>
                </a:solidFill>
                <a:latin typeface="Consolas" panose="020B0609020204030204" pitchFamily="49" charset="0"/>
              </a:rPr>
              <a:t>"Name: "</a:t>
            </a:r>
            <a:r>
              <a:rPr lang="en-US" sz="1500" dirty="0">
                <a:solidFill>
                  <a:prstClr val="black"/>
                </a:solidFill>
                <a:latin typeface="Consolas" panose="020B0609020204030204" pitchFamily="49" charset="0"/>
              </a:rPr>
              <a:t>&lt;&lt;</a:t>
            </a:r>
            <a:r>
              <a:rPr lang="en-US" sz="1500" dirty="0" err="1">
                <a:solidFill>
                  <a:prstClr val="black"/>
                </a:solidFill>
                <a:latin typeface="Consolas" panose="020B0609020204030204" pitchFamily="49" charset="0"/>
              </a:rPr>
              <a:t>s.stuName</a:t>
            </a:r>
            <a:r>
              <a:rPr lang="en-US" sz="1500" dirty="0">
                <a:solidFill>
                  <a:prstClr val="black"/>
                </a:solidFill>
                <a:latin typeface="Consolas" panose="020B0609020204030204" pitchFamily="49" charset="0"/>
              </a:rPr>
              <a:t>&lt;&lt;</a:t>
            </a:r>
            <a:r>
              <a:rPr lang="en-US" sz="1500" dirty="0" err="1">
                <a:solidFill>
                  <a:prstClr val="black"/>
                </a:solidFill>
                <a:latin typeface="Consolas" panose="020B0609020204030204" pitchFamily="49" charset="0"/>
              </a:rPr>
              <a:t>endl</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cout</a:t>
            </a:r>
            <a:r>
              <a:rPr lang="en-US" sz="1500" dirty="0">
                <a:solidFill>
                  <a:prstClr val="black"/>
                </a:solidFill>
                <a:latin typeface="Consolas" panose="020B0609020204030204" pitchFamily="49" charset="0"/>
              </a:rPr>
              <a:t>&lt;&lt;</a:t>
            </a:r>
            <a:r>
              <a:rPr lang="en-US" sz="1500" dirty="0">
                <a:solidFill>
                  <a:srgbClr val="A31515"/>
                </a:solidFill>
                <a:latin typeface="Consolas" panose="020B0609020204030204" pitchFamily="49" charset="0"/>
              </a:rPr>
              <a:t>"Roll No: "</a:t>
            </a:r>
            <a:r>
              <a:rPr lang="en-US" sz="1500" dirty="0">
                <a:solidFill>
                  <a:prstClr val="black"/>
                </a:solidFill>
                <a:latin typeface="Consolas" panose="020B0609020204030204" pitchFamily="49" charset="0"/>
              </a:rPr>
              <a:t>&lt;&lt;</a:t>
            </a:r>
            <a:r>
              <a:rPr lang="en-US" sz="1500" dirty="0" err="1">
                <a:solidFill>
                  <a:prstClr val="black"/>
                </a:solidFill>
                <a:latin typeface="Consolas" panose="020B0609020204030204" pitchFamily="49" charset="0"/>
              </a:rPr>
              <a:t>s.stuRollNo</a:t>
            </a:r>
            <a:r>
              <a:rPr lang="en-US" sz="1500" dirty="0">
                <a:solidFill>
                  <a:prstClr val="black"/>
                </a:solidFill>
                <a:latin typeface="Consolas" panose="020B0609020204030204" pitchFamily="49" charset="0"/>
              </a:rPr>
              <a:t>&lt;&lt;</a:t>
            </a:r>
            <a:r>
              <a:rPr lang="en-US" sz="1500" dirty="0" err="1">
                <a:solidFill>
                  <a:prstClr val="black"/>
                </a:solidFill>
                <a:latin typeface="Consolas" panose="020B0609020204030204" pitchFamily="49" charset="0"/>
              </a:rPr>
              <a:t>endl</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   </a:t>
            </a:r>
            <a:r>
              <a:rPr lang="en-US" sz="1500" dirty="0" err="1">
                <a:solidFill>
                  <a:prstClr val="black"/>
                </a:solidFill>
                <a:latin typeface="Consolas" panose="020B0609020204030204" pitchFamily="49" charset="0"/>
              </a:rPr>
              <a:t>cout</a:t>
            </a:r>
            <a:r>
              <a:rPr lang="en-US" sz="1500" dirty="0">
                <a:solidFill>
                  <a:prstClr val="black"/>
                </a:solidFill>
                <a:latin typeface="Consolas" panose="020B0609020204030204" pitchFamily="49" charset="0"/>
              </a:rPr>
              <a:t>&lt;&lt;</a:t>
            </a:r>
            <a:r>
              <a:rPr lang="en-US" sz="1500" dirty="0">
                <a:solidFill>
                  <a:srgbClr val="A31515"/>
                </a:solidFill>
                <a:latin typeface="Consolas" panose="020B0609020204030204" pitchFamily="49" charset="0"/>
              </a:rPr>
              <a:t>"Age: "</a:t>
            </a:r>
            <a:r>
              <a:rPr lang="en-US" sz="1500" dirty="0">
                <a:solidFill>
                  <a:prstClr val="black"/>
                </a:solidFill>
                <a:latin typeface="Consolas" panose="020B0609020204030204" pitchFamily="49" charset="0"/>
              </a:rPr>
              <a:t>&lt;&lt;</a:t>
            </a:r>
            <a:r>
              <a:rPr lang="en-US" sz="1500" dirty="0" err="1">
                <a:solidFill>
                  <a:prstClr val="black"/>
                </a:solidFill>
                <a:latin typeface="Consolas" panose="020B0609020204030204" pitchFamily="49" charset="0"/>
              </a:rPr>
              <a:t>s.stuAge</a:t>
            </a:r>
            <a:r>
              <a:rPr lang="en-US" sz="1500" dirty="0">
                <a:solidFill>
                  <a:prstClr val="black"/>
                </a:solidFill>
                <a:latin typeface="Consolas" panose="020B0609020204030204" pitchFamily="49" charset="0"/>
              </a:rPr>
              <a:t>&lt;&lt;</a:t>
            </a:r>
            <a:r>
              <a:rPr lang="en-US" sz="1500" dirty="0" err="1">
                <a:solidFill>
                  <a:prstClr val="black"/>
                </a:solidFill>
                <a:latin typeface="Consolas" panose="020B0609020204030204" pitchFamily="49" charset="0"/>
              </a:rPr>
              <a:t>endl</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   system(</a:t>
            </a:r>
            <a:r>
              <a:rPr lang="en-US" sz="1500" dirty="0">
                <a:solidFill>
                  <a:srgbClr val="A31515"/>
                </a:solidFill>
                <a:latin typeface="Consolas" panose="020B0609020204030204" pitchFamily="49" charset="0"/>
              </a:rPr>
              <a:t>"pause"</a:t>
            </a:r>
            <a:r>
              <a:rPr lang="en-US" sz="1500" dirty="0">
                <a:solidFill>
                  <a:prstClr val="black"/>
                </a:solidFill>
                <a:latin typeface="Consolas" panose="020B0609020204030204" pitchFamily="49" charset="0"/>
              </a:rPr>
              <a:t>);</a:t>
            </a:r>
          </a:p>
          <a:p>
            <a:r>
              <a:rPr lang="en-US" sz="1500" dirty="0">
                <a:solidFill>
                  <a:prstClr val="black"/>
                </a:solidFill>
                <a:latin typeface="Consolas" panose="020B0609020204030204" pitchFamily="49" charset="0"/>
              </a:rPr>
              <a:t>}</a:t>
            </a:r>
          </a:p>
        </p:txBody>
      </p:sp>
      <p:pic>
        <p:nvPicPr>
          <p:cNvPr id="4" name="Picture 3"/>
          <p:cNvPicPr>
            <a:picLocks noChangeAspect="1"/>
          </p:cNvPicPr>
          <p:nvPr/>
        </p:nvPicPr>
        <p:blipFill>
          <a:blip r:embed="rId2"/>
          <a:stretch>
            <a:fillRect/>
          </a:stretch>
        </p:blipFill>
        <p:spPr>
          <a:xfrm>
            <a:off x="5004148" y="1102524"/>
            <a:ext cx="3826006" cy="2166769"/>
          </a:xfrm>
          <a:prstGeom prst="rect">
            <a:avLst/>
          </a:prstGeom>
        </p:spPr>
      </p:pic>
    </p:spTree>
    <p:extLst>
      <p:ext uri="{BB962C8B-B14F-4D97-AF65-F5344CB8AC3E}">
        <p14:creationId xmlns:p14="http://schemas.microsoft.com/office/powerpoint/2010/main" val="40298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altLang="en-US" dirty="0"/>
              <a:t>Aggregate Operations with Structures</a:t>
            </a:r>
          </a:p>
        </p:txBody>
      </p:sp>
      <p:sp>
        <p:nvSpPr>
          <p:cNvPr id="10244" name="Rectangle 3"/>
          <p:cNvSpPr>
            <a:spLocks noGrp="1" noChangeArrowheads="1"/>
          </p:cNvSpPr>
          <p:nvPr>
            <p:ph type="body" idx="1"/>
          </p:nvPr>
        </p:nvSpPr>
        <p:spPr/>
        <p:txBody>
          <a:bodyPr/>
          <a:lstStyle/>
          <a:p>
            <a:r>
              <a:rPr lang="en-US" altLang="en-US" dirty="0"/>
              <a:t>Recall that arrays had </a:t>
            </a:r>
            <a:r>
              <a:rPr lang="en-US" altLang="en-US" b="1" dirty="0">
                <a:solidFill>
                  <a:srgbClr val="FF0000"/>
                </a:solidFill>
              </a:rPr>
              <a:t>NO</a:t>
            </a:r>
            <a:r>
              <a:rPr lang="en-US" altLang="en-US" dirty="0"/>
              <a:t> whole array operations (except passing reference to parameter)</a:t>
            </a:r>
          </a:p>
          <a:p>
            <a:endParaRPr lang="en-US" altLang="en-US" dirty="0"/>
          </a:p>
          <a:p>
            <a:r>
              <a:rPr lang="en-US" altLang="en-US" dirty="0"/>
              <a:t>Structures </a:t>
            </a:r>
            <a:r>
              <a:rPr lang="en-US" altLang="en-US" b="1" dirty="0">
                <a:solidFill>
                  <a:srgbClr val="FF0000"/>
                </a:solidFill>
              </a:rPr>
              <a:t>DO</a:t>
            </a:r>
            <a:r>
              <a:rPr lang="en-US" altLang="en-US" dirty="0"/>
              <a:t> have aggregate operators</a:t>
            </a:r>
          </a:p>
          <a:p>
            <a:pPr lvl="1"/>
            <a:r>
              <a:rPr lang="en-US" altLang="en-US" dirty="0"/>
              <a:t>assignment statement   =</a:t>
            </a:r>
          </a:p>
          <a:p>
            <a:pPr lvl="1"/>
            <a:r>
              <a:rPr lang="en-US" altLang="en-US" dirty="0"/>
              <a:t>parameter (value or reference)</a:t>
            </a:r>
          </a:p>
          <a:p>
            <a:pPr lvl="1"/>
            <a:r>
              <a:rPr lang="en-US" altLang="en-US" dirty="0"/>
              <a:t>return a structure as a function type</a:t>
            </a:r>
          </a:p>
        </p:txBody>
      </p:sp>
    </p:spTree>
    <p:extLst>
      <p:ext uri="{BB962C8B-B14F-4D97-AF65-F5344CB8AC3E}">
        <p14:creationId xmlns:p14="http://schemas.microsoft.com/office/powerpoint/2010/main" val="236193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altLang="en-US" dirty="0"/>
              <a:t>Aggregate Operations with Structures</a:t>
            </a:r>
          </a:p>
        </p:txBody>
      </p:sp>
      <p:sp>
        <p:nvSpPr>
          <p:cNvPr id="11268" name="Rectangle 3"/>
          <p:cNvSpPr>
            <a:spLocks noGrp="1" noChangeArrowheads="1"/>
          </p:cNvSpPr>
          <p:nvPr>
            <p:ph type="body" idx="1"/>
          </p:nvPr>
        </p:nvSpPr>
        <p:spPr>
          <a:xfrm>
            <a:off x="478260" y="1046401"/>
            <a:ext cx="8208540" cy="2085106"/>
          </a:xfrm>
        </p:spPr>
        <p:txBody>
          <a:bodyPr/>
          <a:lstStyle/>
          <a:p>
            <a:r>
              <a:rPr lang="en-US" sz="2300" dirty="0"/>
              <a:t>With regular primitive types we have a wide variety of operations available, including assignment, comparisons, arithmetic, etc.</a:t>
            </a:r>
          </a:p>
          <a:p>
            <a:r>
              <a:rPr lang="en-US" sz="2300" dirty="0"/>
              <a:t>Most of these operations would </a:t>
            </a:r>
            <a:r>
              <a:rPr lang="en-US" sz="2300" b="1" dirty="0"/>
              <a:t>NOT</a:t>
            </a:r>
            <a:r>
              <a:rPr lang="en-US" sz="2300" dirty="0"/>
              <a:t> make sense on structures. Arithmetic and comparisons, for example</a:t>
            </a:r>
          </a:p>
        </p:txBody>
      </p:sp>
      <p:sp>
        <p:nvSpPr>
          <p:cNvPr id="5" name="Rectangle 4"/>
          <p:cNvSpPr/>
          <p:nvPr/>
        </p:nvSpPr>
        <p:spPr>
          <a:xfrm>
            <a:off x="1302706" y="4707113"/>
            <a:ext cx="5273457" cy="1938992"/>
          </a:xfrm>
          <a:prstGeom prst="rect">
            <a:avLst/>
          </a:prstGeom>
          <a:solidFill>
            <a:srgbClr val="F7FFFF"/>
          </a:solidFill>
          <a:ln>
            <a:solidFill>
              <a:schemeClr val="tx1"/>
            </a:solidFill>
          </a:ln>
        </p:spPr>
        <p:txBody>
          <a:bodyPr wrap="square">
            <a:spAutoFit/>
          </a:bodyPr>
          <a:lstStyle/>
          <a:p>
            <a:r>
              <a:rPr lang="en-US" sz="2000" dirty="0">
                <a:latin typeface="Consolas" panose="020B0609020204030204" pitchFamily="49" charset="0"/>
              </a:rPr>
              <a:t> Student s1, s2;</a:t>
            </a:r>
          </a:p>
          <a:p>
            <a:endParaRPr lang="en-US" sz="2000" dirty="0">
              <a:latin typeface="Consolas" panose="020B0609020204030204" pitchFamily="49" charset="0"/>
            </a:endParaRPr>
          </a:p>
          <a:p>
            <a:r>
              <a:rPr lang="en-US" sz="2000" dirty="0">
                <a:latin typeface="Consolas" panose="020B0609020204030204" pitchFamily="49" charset="0"/>
              </a:rPr>
              <a:t>  s1 = s1 + s2; </a:t>
            </a:r>
            <a:r>
              <a:rPr lang="en-US" sz="2000" dirty="0">
                <a:solidFill>
                  <a:srgbClr val="008000"/>
                </a:solidFill>
                <a:latin typeface="Consolas" panose="020B0609020204030204" pitchFamily="49" charset="0"/>
              </a:rPr>
              <a:t>// </a:t>
            </a:r>
            <a:r>
              <a:rPr lang="en-US" sz="2000" dirty="0">
                <a:solidFill>
                  <a:srgbClr val="FF0000"/>
                </a:solidFill>
                <a:latin typeface="Consolas" panose="020B0609020204030204" pitchFamily="49" charset="0"/>
              </a:rPr>
              <a:t>ILLEGAL</a:t>
            </a:r>
          </a:p>
          <a:p>
            <a:endParaRPr lang="en-US" sz="2000" dirty="0">
              <a:solidFill>
                <a:prstClr val="black"/>
              </a:solidFill>
              <a:latin typeface="Consolas" panose="020B0609020204030204" pitchFamily="49" charset="0"/>
            </a:endParaRPr>
          </a:p>
          <a:p>
            <a:endParaRPr lang="en-US" sz="2000" dirty="0">
              <a:solidFill>
                <a:prstClr val="black"/>
              </a:solidFill>
              <a:latin typeface="Consolas" panose="020B0609020204030204" pitchFamily="49" charset="0"/>
            </a:endParaRPr>
          </a:p>
          <a:p>
            <a:r>
              <a:rPr lang="en-US" dirty="0"/>
              <a:t>  </a:t>
            </a:r>
            <a:r>
              <a:rPr lang="en-US" dirty="0" err="1"/>
              <a:t>cout</a:t>
            </a:r>
            <a:r>
              <a:rPr lang="en-US" dirty="0"/>
              <a:t> &lt;&lt; s1 &lt;&lt; s2; </a:t>
            </a:r>
            <a:r>
              <a:rPr lang="en-US" sz="2000" dirty="0">
                <a:solidFill>
                  <a:srgbClr val="008000"/>
                </a:solidFill>
                <a:latin typeface="Consolas" panose="020B0609020204030204" pitchFamily="49" charset="0"/>
              </a:rPr>
              <a:t>// </a:t>
            </a:r>
            <a:r>
              <a:rPr lang="en-US" sz="2000" dirty="0">
                <a:solidFill>
                  <a:srgbClr val="FF0000"/>
                </a:solidFill>
                <a:latin typeface="Consolas" panose="020B0609020204030204" pitchFamily="49" charset="0"/>
              </a:rPr>
              <a:t>ILLEGAL</a:t>
            </a:r>
            <a:endParaRPr lang="en-US" sz="2000" dirty="0">
              <a:solidFill>
                <a:srgbClr val="FF0000"/>
              </a:solidFill>
            </a:endParaRPr>
          </a:p>
        </p:txBody>
      </p:sp>
      <p:sp>
        <p:nvSpPr>
          <p:cNvPr id="6" name="Rectangle 5"/>
          <p:cNvSpPr/>
          <p:nvPr/>
        </p:nvSpPr>
        <p:spPr>
          <a:xfrm>
            <a:off x="1302706" y="2973848"/>
            <a:ext cx="5273457" cy="1477328"/>
          </a:xfrm>
          <a:prstGeom prst="rect">
            <a:avLst/>
          </a:prstGeom>
          <a:solidFill>
            <a:srgbClr val="F7FFFF"/>
          </a:solidFill>
          <a:ln>
            <a:solidFill>
              <a:schemeClr val="tx1"/>
            </a:solidFill>
          </a:ln>
        </p:spPr>
        <p:txBody>
          <a:bodyPr wrap="square">
            <a:spAutoFit/>
          </a:bodyPr>
          <a:lstStyle/>
          <a:p>
            <a:r>
              <a:rPr lang="en-US" dirty="0">
                <a:latin typeface="Consolas" panose="020B0609020204030204" pitchFamily="49" charset="0"/>
              </a:rPr>
              <a:t> </a:t>
            </a:r>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Student</a:t>
            </a:r>
          </a:p>
          <a:p>
            <a:r>
              <a:rPr lang="en-US" dirty="0">
                <a:solidFill>
                  <a:prstClr val="black"/>
                </a:solidFill>
                <a:latin typeface="Consolas" panose="020B0609020204030204" pitchFamily="49" charset="0"/>
              </a:rPr>
              <a:t> {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studentID</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prstClr val="black"/>
                </a:solidFill>
                <a:latin typeface="Consolas" panose="020B0609020204030204" pitchFamily="49" charset="0"/>
              </a:rPr>
              <a:t>       year;</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gpa</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p:txBody>
      </p:sp>
    </p:spTree>
    <p:extLst>
      <p:ext uri="{BB962C8B-B14F-4D97-AF65-F5344CB8AC3E}">
        <p14:creationId xmlns:p14="http://schemas.microsoft.com/office/powerpoint/2010/main" val="237072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8353168" cy="3235101"/>
          </a:xfrm>
        </p:spPr>
        <p:txBody>
          <a:bodyPr/>
          <a:lstStyle/>
          <a:p>
            <a:r>
              <a:rPr lang="en-US" dirty="0"/>
              <a:t>We have already dealt with arrays. Arrays are used to store similar type of data. Have you ever thought if there is any way to store </a:t>
            </a:r>
            <a:r>
              <a:rPr lang="en-US" b="1" dirty="0"/>
              <a:t>dissimilar</a:t>
            </a:r>
            <a:r>
              <a:rPr lang="en-US" dirty="0"/>
              <a:t> data?</a:t>
            </a:r>
          </a:p>
          <a:p>
            <a:pPr lvl="1"/>
            <a:r>
              <a:rPr lang="en-US" dirty="0"/>
              <a:t>The answer is </a:t>
            </a:r>
            <a:r>
              <a:rPr lang="en-US" b="1" u="sng" dirty="0"/>
              <a:t>yes</a:t>
            </a:r>
            <a:r>
              <a:rPr lang="en-US" dirty="0"/>
              <a:t>. </a:t>
            </a:r>
          </a:p>
          <a:p>
            <a:pPr lvl="1"/>
            <a:r>
              <a:rPr lang="en-US" dirty="0"/>
              <a:t>We can use </a:t>
            </a:r>
            <a:r>
              <a:rPr lang="en-US" b="1" dirty="0">
                <a:solidFill>
                  <a:srgbClr val="FF0000"/>
                </a:solidFill>
              </a:rPr>
              <a:t>structures</a:t>
            </a:r>
            <a:r>
              <a:rPr lang="en-US" dirty="0"/>
              <a:t> to store different types of data. </a:t>
            </a:r>
          </a:p>
          <a:p>
            <a:pPr lvl="1"/>
            <a:r>
              <a:rPr lang="en-US" dirty="0"/>
              <a:t>For example, you are a student. Your name is a string and your phone number and </a:t>
            </a:r>
            <a:r>
              <a:rPr lang="en-US" dirty="0" err="1"/>
              <a:t>roll_no</a:t>
            </a:r>
            <a:r>
              <a:rPr lang="en-US" dirty="0"/>
              <a:t> are integers. </a:t>
            </a:r>
          </a:p>
          <a:p>
            <a:endParaRPr lang="en-US" dirty="0"/>
          </a:p>
        </p:txBody>
      </p:sp>
      <p:sp>
        <p:nvSpPr>
          <p:cNvPr id="3" name="Title 2"/>
          <p:cNvSpPr>
            <a:spLocks noGrp="1"/>
          </p:cNvSpPr>
          <p:nvPr>
            <p:ph type="title"/>
          </p:nvPr>
        </p:nvSpPr>
        <p:spPr/>
        <p:txBody>
          <a:bodyPr/>
          <a:lstStyle/>
          <a:p>
            <a:r>
              <a:rPr lang="en-US" dirty="0"/>
              <a:t>Records - Structures Data Type</a:t>
            </a:r>
          </a:p>
        </p:txBody>
      </p:sp>
      <p:sp>
        <p:nvSpPr>
          <p:cNvPr id="4" name="Rectangle 3"/>
          <p:cNvSpPr/>
          <p:nvPr/>
        </p:nvSpPr>
        <p:spPr>
          <a:xfrm>
            <a:off x="2130673" y="4594292"/>
            <a:ext cx="4882654" cy="1015663"/>
          </a:xfrm>
          <a:prstGeom prst="rect">
            <a:avLst/>
          </a:prstGeom>
          <a:solidFill>
            <a:schemeClr val="bg1">
              <a:lumMod val="85000"/>
            </a:schemeClr>
          </a:solidFill>
        </p:spPr>
        <p:txBody>
          <a:bodyPr wrap="square">
            <a:spAutoFit/>
          </a:bodyPr>
          <a:lstStyle/>
          <a:p>
            <a:pPr algn="just"/>
            <a:r>
              <a:rPr lang="en-US" sz="2000" dirty="0"/>
              <a:t>Structure is a collection of variables of different data types under a single name. </a:t>
            </a:r>
          </a:p>
        </p:txBody>
      </p:sp>
    </p:spTree>
    <p:extLst>
      <p:ext uri="{BB962C8B-B14F-4D97-AF65-F5344CB8AC3E}">
        <p14:creationId xmlns:p14="http://schemas.microsoft.com/office/powerpoint/2010/main" val="390932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04800" y="303213"/>
            <a:ext cx="8610600" cy="573609"/>
          </a:xfrm>
        </p:spPr>
        <p:txBody>
          <a:bodyPr/>
          <a:lstStyle/>
          <a:p>
            <a:pPr eaLnBrk="1" hangingPunct="1"/>
            <a:r>
              <a:rPr lang="en-US" altLang="en-US" b="0" dirty="0"/>
              <a:t>Comparing </a:t>
            </a:r>
            <a:r>
              <a:rPr lang="en-US" altLang="en-US" b="0" dirty="0" err="1">
                <a:latin typeface="Courier New" panose="02070309020205020404" pitchFamily="49" charset="0"/>
              </a:rPr>
              <a:t>struct</a:t>
            </a:r>
            <a:r>
              <a:rPr lang="en-US" altLang="en-US" b="0" dirty="0"/>
              <a:t> Members</a:t>
            </a:r>
          </a:p>
        </p:txBody>
      </p:sp>
      <p:sp>
        <p:nvSpPr>
          <p:cNvPr id="101379" name="Rectangle 3"/>
          <p:cNvSpPr>
            <a:spLocks noGrp="1" noChangeArrowheads="1"/>
          </p:cNvSpPr>
          <p:nvPr>
            <p:ph idx="1"/>
          </p:nvPr>
        </p:nvSpPr>
        <p:spPr>
          <a:xfrm>
            <a:off x="381000" y="1828800"/>
            <a:ext cx="8153400" cy="4267200"/>
          </a:xfrm>
        </p:spPr>
        <p:txBody>
          <a:bodyPr/>
          <a:lstStyle/>
          <a:p>
            <a:pPr eaLnBrk="1" hangingPunct="1">
              <a:lnSpc>
                <a:spcPct val="85000"/>
              </a:lnSpc>
              <a:spcBef>
                <a:spcPct val="0"/>
              </a:spcBef>
            </a:pPr>
            <a:r>
              <a:rPr lang="en-US" altLang="en-US" dirty="0"/>
              <a:t>you cannot compare two </a:t>
            </a:r>
            <a:r>
              <a:rPr lang="en-US" altLang="en-US" b="1" dirty="0" err="1">
                <a:latin typeface="Courier New" panose="02070309020205020404" pitchFamily="49" charset="0"/>
              </a:rPr>
              <a:t>struct</a:t>
            </a:r>
            <a:r>
              <a:rPr lang="en-US" altLang="en-US" dirty="0"/>
              <a:t> variables directly: </a:t>
            </a:r>
          </a:p>
          <a:p>
            <a:pPr eaLnBrk="1" hangingPunct="1">
              <a:lnSpc>
                <a:spcPct val="85000"/>
              </a:lnSpc>
              <a:spcBef>
                <a:spcPct val="0"/>
              </a:spcBef>
            </a:pPr>
            <a:endParaRPr lang="en-US" altLang="en-US" sz="3600" dirty="0">
              <a:solidFill>
                <a:schemeClr val="accent2"/>
              </a:solidFill>
            </a:endParaRPr>
          </a:p>
          <a:p>
            <a:pPr lvl="1" eaLnBrk="1" hangingPunct="1">
              <a:spcBef>
                <a:spcPct val="0"/>
              </a:spcBef>
              <a:buFontTx/>
              <a:buNone/>
            </a:pPr>
            <a:r>
              <a:rPr lang="en-US" altLang="en-US" b="1" dirty="0">
                <a:solidFill>
                  <a:srgbClr val="3D8963"/>
                </a:solidFill>
                <a:latin typeface="Courier New" panose="02070309020205020404" pitchFamily="49" charset="0"/>
              </a:rPr>
              <a:t> if (s1 &gt;= s2) // won’t work!</a:t>
            </a:r>
          </a:p>
          <a:p>
            <a:pPr lvl="1" eaLnBrk="1" hangingPunct="1">
              <a:spcBef>
                <a:spcPct val="0"/>
              </a:spcBef>
              <a:buFontTx/>
              <a:buNone/>
            </a:pPr>
            <a:endParaRPr lang="en-US" altLang="en-US" b="1" dirty="0">
              <a:solidFill>
                <a:srgbClr val="3D8963"/>
              </a:solidFill>
              <a:latin typeface="Courier New" panose="02070309020205020404" pitchFamily="49" charset="0"/>
            </a:endParaRPr>
          </a:p>
          <a:p>
            <a:pPr eaLnBrk="1" hangingPunct="1">
              <a:spcBef>
                <a:spcPct val="0"/>
              </a:spcBef>
            </a:pPr>
            <a:r>
              <a:rPr lang="en-US" altLang="en-US" dirty="0"/>
              <a:t>Instead, compare </a:t>
            </a:r>
            <a:r>
              <a:rPr lang="en-US" altLang="en-US" b="1" u="sng" dirty="0"/>
              <a:t>member</a:t>
            </a:r>
            <a:r>
              <a:rPr lang="en-US" altLang="en-US" dirty="0"/>
              <a:t> variables:</a:t>
            </a:r>
          </a:p>
          <a:p>
            <a:pPr lvl="1" eaLnBrk="1" hangingPunct="1">
              <a:lnSpc>
                <a:spcPct val="80000"/>
              </a:lnSpc>
              <a:spcBef>
                <a:spcPct val="0"/>
              </a:spcBef>
              <a:buFontTx/>
              <a:buNone/>
            </a:pPr>
            <a:endParaRPr lang="en-US" altLang="en-US" b="1" dirty="0">
              <a:solidFill>
                <a:srgbClr val="3D8963"/>
              </a:solidFill>
              <a:latin typeface="Courier New" panose="02070309020205020404" pitchFamily="49" charset="0"/>
            </a:endParaRPr>
          </a:p>
          <a:p>
            <a:pPr lvl="1" eaLnBrk="1" hangingPunct="1">
              <a:lnSpc>
                <a:spcPct val="80000"/>
              </a:lnSpc>
              <a:spcBef>
                <a:spcPct val="0"/>
              </a:spcBef>
              <a:buFontTx/>
              <a:buNone/>
            </a:pPr>
            <a:r>
              <a:rPr lang="en-US" altLang="en-US" b="1" dirty="0">
                <a:solidFill>
                  <a:srgbClr val="3D8963"/>
                </a:solidFill>
                <a:latin typeface="Courier New" panose="02070309020205020404" pitchFamily="49" charset="0"/>
              </a:rPr>
              <a:t> if (s1.gpa &gt;= s2.gpa) // ok</a:t>
            </a:r>
            <a:endParaRPr lang="en-US" altLang="en-US" b="1" dirty="0">
              <a:solidFill>
                <a:srgbClr val="3D8963"/>
              </a:solidFill>
            </a:endParaRPr>
          </a:p>
        </p:txBody>
      </p:sp>
    </p:spTree>
    <p:extLst>
      <p:ext uri="{BB962C8B-B14F-4D97-AF65-F5344CB8AC3E}">
        <p14:creationId xmlns:p14="http://schemas.microsoft.com/office/powerpoint/2010/main" val="133507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04674" y="1989993"/>
            <a:ext cx="5918548" cy="4524315"/>
          </a:xfrm>
          <a:prstGeom prst="rect">
            <a:avLst/>
          </a:prstGeom>
          <a:solidFill>
            <a:srgbClr val="F7FFFF"/>
          </a:solidFill>
          <a:ln>
            <a:solidFill>
              <a:schemeClr val="tx1"/>
            </a:solidFill>
          </a:ln>
        </p:spPr>
        <p:txBody>
          <a:bodyPr wrap="square">
            <a:spAutoFit/>
          </a:bodyPr>
          <a:lstStyle/>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Person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name[50];</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id;</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p>
          <a:p>
            <a:r>
              <a:rPr lang="en-US" dirty="0">
                <a:solidFill>
                  <a:srgbClr val="0000FF"/>
                </a:solidFill>
                <a:latin typeface="Consolas" panose="020B0609020204030204" pitchFamily="49" charset="0"/>
              </a:rPr>
              <a:t>void</a:t>
            </a:r>
            <a:r>
              <a:rPr lang="en-US" dirty="0">
                <a:solidFill>
                  <a:prstClr val="black"/>
                </a:solidFill>
                <a:latin typeface="Consolas" panose="020B0609020204030204" pitchFamily="49" charset="0"/>
              </a:rPr>
              <a:t> main() {</a:t>
            </a:r>
          </a:p>
          <a:p>
            <a:pPr lvl="1"/>
            <a:r>
              <a:rPr lang="en-US" dirty="0">
                <a:solidFill>
                  <a:prstClr val="black"/>
                </a:solidFill>
                <a:latin typeface="Consolas" panose="020B0609020204030204" pitchFamily="49" charset="0"/>
              </a:rPr>
              <a:t>Person p1,p2;</a:t>
            </a:r>
          </a:p>
          <a:p>
            <a:pPr lvl="1"/>
            <a:r>
              <a:rPr lang="en-US" dirty="0" err="1">
                <a:solidFill>
                  <a:prstClr val="black"/>
                </a:solidFill>
                <a:latin typeface="Consolas" panose="020B0609020204030204" pitchFamily="49" charset="0"/>
              </a:rPr>
              <a:t>strcpy</a:t>
            </a:r>
            <a:r>
              <a:rPr lang="en-US" dirty="0">
                <a:solidFill>
                  <a:prstClr val="black"/>
                </a:solidFill>
                <a:latin typeface="Consolas" panose="020B0609020204030204" pitchFamily="49" charset="0"/>
              </a:rPr>
              <a:t>( p1.name, </a:t>
            </a:r>
            <a:r>
              <a:rPr lang="en-US" dirty="0">
                <a:solidFill>
                  <a:srgbClr val="A31515"/>
                </a:solidFill>
                <a:latin typeface="Consolas" panose="020B0609020204030204" pitchFamily="49" charset="0"/>
              </a:rPr>
              <a:t>"Ali Ahmed"</a:t>
            </a:r>
            <a:r>
              <a:rPr lang="en-US" dirty="0">
                <a:solidFill>
                  <a:prstClr val="black"/>
                </a:solidFill>
                <a:latin typeface="Consolas" panose="020B0609020204030204" pitchFamily="49" charset="0"/>
              </a:rPr>
              <a:t>);</a:t>
            </a:r>
          </a:p>
          <a:p>
            <a:pPr lvl="1"/>
            <a:r>
              <a:rPr lang="en-US" dirty="0">
                <a:solidFill>
                  <a:prstClr val="black"/>
                </a:solidFill>
                <a:latin typeface="Consolas" panose="020B0609020204030204" pitchFamily="49" charset="0"/>
              </a:rPr>
              <a:t>p1.id = 24234;</a:t>
            </a:r>
          </a:p>
          <a:p>
            <a:pPr lvl="1"/>
            <a:endParaRPr lang="en-US" dirty="0">
              <a:solidFill>
                <a:prstClr val="black"/>
              </a:solidFill>
              <a:latin typeface="Consolas" panose="020B0609020204030204" pitchFamily="49" charset="0"/>
            </a:endParaRPr>
          </a:p>
          <a:p>
            <a:pPr lvl="1"/>
            <a:r>
              <a:rPr lang="en-US" b="1" dirty="0">
                <a:solidFill>
                  <a:prstClr val="black"/>
                </a:solidFill>
                <a:latin typeface="Consolas" panose="020B0609020204030204" pitchFamily="49" charset="0"/>
              </a:rPr>
              <a:t>p2 = p1;</a:t>
            </a:r>
          </a:p>
          <a:p>
            <a:pPr lvl="1"/>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"Name : "</a:t>
            </a:r>
            <a:r>
              <a:rPr lang="en-US" dirty="0">
                <a:solidFill>
                  <a:prstClr val="black"/>
                </a:solidFill>
                <a:latin typeface="Consolas" panose="020B0609020204030204" pitchFamily="49" charset="0"/>
              </a:rPr>
              <a:t> &lt;&lt; p2.name &lt;&lt;</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pPr lvl="1"/>
            <a:r>
              <a:rPr lang="en-US" dirty="0" err="1">
                <a:solidFill>
                  <a:prstClr val="black"/>
                </a:solidFill>
                <a:latin typeface="Consolas" panose="020B0609020204030204" pitchFamily="49" charset="0"/>
              </a:rPr>
              <a:t>cout</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"id   : "</a:t>
            </a:r>
            <a:r>
              <a:rPr lang="en-US" dirty="0">
                <a:solidFill>
                  <a:prstClr val="black"/>
                </a:solidFill>
                <a:latin typeface="Consolas" panose="020B0609020204030204" pitchFamily="49" charset="0"/>
              </a:rPr>
              <a:t> &lt;&lt; p2.id &lt;&lt;</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pPr lvl="1"/>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system(</a:t>
            </a:r>
            <a:r>
              <a:rPr lang="en-US" dirty="0">
                <a:solidFill>
                  <a:srgbClr val="A31515"/>
                </a:solidFill>
                <a:latin typeface="Consolas" panose="020B0609020204030204" pitchFamily="49" charset="0"/>
              </a:rPr>
              <a:t>"pause"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
        <p:nvSpPr>
          <p:cNvPr id="2" name="Content Placeholder 1"/>
          <p:cNvSpPr>
            <a:spLocks noGrp="1"/>
          </p:cNvSpPr>
          <p:nvPr>
            <p:ph idx="1"/>
          </p:nvPr>
        </p:nvSpPr>
        <p:spPr>
          <a:xfrm>
            <a:off x="457200" y="944980"/>
            <a:ext cx="8353168" cy="523755"/>
          </a:xfrm>
        </p:spPr>
        <p:txBody>
          <a:bodyPr/>
          <a:lstStyle/>
          <a:p>
            <a:r>
              <a:rPr lang="en-US" sz="1800" dirty="0"/>
              <a:t>If two struct variables are of the same type, that is, they both were declared to be of the same type (same tag name) then we can copy one variable to another with a simple assignment statement. For example:</a:t>
            </a:r>
          </a:p>
        </p:txBody>
      </p:sp>
      <p:sp>
        <p:nvSpPr>
          <p:cNvPr id="3" name="Title 2"/>
          <p:cNvSpPr>
            <a:spLocks noGrp="1"/>
          </p:cNvSpPr>
          <p:nvPr>
            <p:ph type="title"/>
          </p:nvPr>
        </p:nvSpPr>
        <p:spPr/>
        <p:txBody>
          <a:bodyPr/>
          <a:lstStyle/>
          <a:p>
            <a:r>
              <a:rPr lang="en-US" b="0" dirty="0"/>
              <a:t>Copy </a:t>
            </a:r>
            <a:r>
              <a:rPr lang="en-US" altLang="en-US" b="0" dirty="0" err="1">
                <a:latin typeface="Courier New" panose="02070309020205020404" pitchFamily="49" charset="0"/>
              </a:rPr>
              <a:t>struct</a:t>
            </a:r>
            <a:endParaRPr lang="en-US" b="0" dirty="0"/>
          </a:p>
        </p:txBody>
      </p:sp>
      <p:sp>
        <p:nvSpPr>
          <p:cNvPr id="5" name="Left Arrow 4"/>
          <p:cNvSpPr/>
          <p:nvPr/>
        </p:nvSpPr>
        <p:spPr bwMode="auto">
          <a:xfrm>
            <a:off x="2398386" y="4796251"/>
            <a:ext cx="660400" cy="2667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
        <p:nvSpPr>
          <p:cNvPr id="6" name="Rectangle 5"/>
          <p:cNvSpPr/>
          <p:nvPr/>
        </p:nvSpPr>
        <p:spPr>
          <a:xfrm>
            <a:off x="4337222" y="2373173"/>
            <a:ext cx="4572000" cy="1015663"/>
          </a:xfrm>
          <a:prstGeom prst="rect">
            <a:avLst/>
          </a:prstGeom>
          <a:solidFill>
            <a:schemeClr val="bg1">
              <a:lumMod val="95000"/>
            </a:schemeClr>
          </a:solidFill>
          <a:ln>
            <a:solidFill>
              <a:schemeClr val="tx1"/>
            </a:solidFill>
          </a:ln>
        </p:spPr>
        <p:txBody>
          <a:bodyPr lIns="182880" tIns="91440" rIns="182880" bIns="91440">
            <a:spAutoFit/>
          </a:bodyPr>
          <a:lstStyle/>
          <a:p>
            <a:r>
              <a:rPr lang="en-US" dirty="0">
                <a:solidFill>
                  <a:srgbClr val="333333"/>
                </a:solidFill>
                <a:latin typeface="Noto Sans"/>
              </a:rPr>
              <a:t>We just have to write p2 = p1 and that's it. By writing this, all the elements of p1 will get copied to p2.</a:t>
            </a:r>
            <a:endParaRPr lang="en-US" dirty="0"/>
          </a:p>
        </p:txBody>
      </p:sp>
    </p:spTree>
    <p:extLst>
      <p:ext uri="{BB962C8B-B14F-4D97-AF65-F5344CB8AC3E}">
        <p14:creationId xmlns:p14="http://schemas.microsoft.com/office/powerpoint/2010/main" val="2729858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t>Copy </a:t>
            </a:r>
            <a:r>
              <a:rPr lang="en-US" altLang="en-US" b="0" dirty="0" err="1">
                <a:latin typeface="Courier New" panose="02070309020205020404" pitchFamily="49" charset="0"/>
              </a:rPr>
              <a:t>struct</a:t>
            </a:r>
            <a:r>
              <a:rPr lang="en-US" altLang="en-US" b="0" dirty="0">
                <a:latin typeface="Courier New" panose="02070309020205020404" pitchFamily="49" charset="0"/>
              </a:rPr>
              <a:t> </a:t>
            </a:r>
            <a:r>
              <a:rPr lang="en-US" altLang="en-US" b="0" dirty="0"/>
              <a:t>– Example</a:t>
            </a:r>
            <a:endParaRPr lang="en-US" b="0" dirty="0"/>
          </a:p>
        </p:txBody>
      </p:sp>
      <p:sp>
        <p:nvSpPr>
          <p:cNvPr id="4" name="Rectangle 3"/>
          <p:cNvSpPr/>
          <p:nvPr/>
        </p:nvSpPr>
        <p:spPr>
          <a:xfrm>
            <a:off x="887782" y="1914412"/>
            <a:ext cx="6159500" cy="3323987"/>
          </a:xfrm>
          <a:prstGeom prst="rect">
            <a:avLst/>
          </a:prstGeom>
          <a:solidFill>
            <a:srgbClr val="F7FFFF"/>
          </a:solidFill>
          <a:ln>
            <a:solidFill>
              <a:schemeClr val="tx1"/>
            </a:solidFill>
          </a:ln>
        </p:spPr>
        <p:txBody>
          <a:bodyPr wrap="square">
            <a:spAutoFit/>
          </a:bodyPr>
          <a:lstStyle/>
          <a:p>
            <a:r>
              <a:rPr lang="en-US" sz="1400" dirty="0" err="1">
                <a:solidFill>
                  <a:srgbClr val="0000FF"/>
                </a:solidFill>
                <a:latin typeface="Consolas" panose="020B0609020204030204" pitchFamily="49" charset="0"/>
              </a:rPr>
              <a:t>struct</a:t>
            </a:r>
            <a:r>
              <a:rPr lang="en-US" sz="1400" dirty="0">
                <a:solidFill>
                  <a:prstClr val="black"/>
                </a:solidFill>
                <a:latin typeface="Consolas" panose="020B0609020204030204" pitchFamily="49" charset="0"/>
              </a:rPr>
              <a:t> Person {</a:t>
            </a:r>
          </a:p>
          <a:p>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prstClr val="black"/>
                </a:solidFill>
                <a:latin typeface="Consolas" panose="020B0609020204030204" pitchFamily="49" charset="0"/>
              </a:rPr>
              <a:t>  name[50];</a:t>
            </a:r>
          </a:p>
          <a:p>
            <a:r>
              <a:rPr lang="en-US" sz="1400" dirty="0">
                <a:solidFill>
                  <a:prstClr val="black"/>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prstClr val="black"/>
                </a:solidFill>
                <a:latin typeface="Consolas" panose="020B0609020204030204" pitchFamily="49" charset="0"/>
              </a:rPr>
              <a:t>   id;</a:t>
            </a:r>
          </a:p>
          <a:p>
            <a:r>
              <a:rPr lang="en-US" sz="1400" dirty="0">
                <a:solidFill>
                  <a:prstClr val="black"/>
                </a:solidFill>
                <a:latin typeface="Consolas" panose="020B0609020204030204" pitchFamily="49" charset="0"/>
              </a:rPr>
              <a:t>}; </a:t>
            </a:r>
          </a:p>
          <a:p>
            <a:endParaRPr lang="en-US" sz="1400" dirty="0">
              <a:solidFill>
                <a:prstClr val="black"/>
              </a:solidFill>
              <a:latin typeface="Consolas" panose="020B0609020204030204" pitchFamily="49" charset="0"/>
            </a:endParaRPr>
          </a:p>
          <a:p>
            <a:r>
              <a:rPr lang="en-US" sz="1400" b="1" dirty="0">
                <a:solidFill>
                  <a:prstClr val="black"/>
                </a:solidFill>
                <a:latin typeface="Consolas" panose="020B0609020204030204" pitchFamily="49" charset="0"/>
              </a:rPr>
              <a:t>Person p[5];</a:t>
            </a:r>
          </a:p>
          <a:p>
            <a:r>
              <a:rPr lang="en-US" sz="1400" dirty="0">
                <a:solidFill>
                  <a:prstClr val="black"/>
                </a:solidFill>
                <a:latin typeface="Consolas" panose="020B0609020204030204" pitchFamily="49" charset="0"/>
              </a:rPr>
              <a:t>  </a:t>
            </a:r>
          </a:p>
          <a:p>
            <a:r>
              <a:rPr lang="en-US" sz="1400" b="1" dirty="0">
                <a:solidFill>
                  <a:prstClr val="black"/>
                </a:solidFill>
                <a:latin typeface="Consolas" panose="020B0609020204030204" pitchFamily="49" charset="0"/>
              </a:rPr>
              <a:t>strcpy( p[0].name, </a:t>
            </a:r>
            <a:r>
              <a:rPr lang="en-US" sz="1400" b="1" dirty="0">
                <a:solidFill>
                  <a:srgbClr val="A31515"/>
                </a:solidFill>
                <a:latin typeface="Consolas" panose="020B0609020204030204" pitchFamily="49" charset="0"/>
              </a:rPr>
              <a:t>"Ali Ahmed"</a:t>
            </a:r>
            <a:r>
              <a:rPr lang="en-US" sz="1400" b="1" dirty="0">
                <a:solidFill>
                  <a:prstClr val="black"/>
                </a:solidFill>
                <a:latin typeface="Consolas" panose="020B0609020204030204" pitchFamily="49" charset="0"/>
              </a:rPr>
              <a:t>);</a:t>
            </a:r>
          </a:p>
          <a:p>
            <a:r>
              <a:rPr lang="en-US" sz="1400" b="1" dirty="0">
                <a:solidFill>
                  <a:prstClr val="black"/>
                </a:solidFill>
                <a:latin typeface="Consolas" panose="020B0609020204030204" pitchFamily="49" charset="0"/>
              </a:rPr>
              <a:t>p[0].id = 24234;</a:t>
            </a:r>
          </a:p>
          <a:p>
            <a:endParaRPr lang="en-US" sz="1400" dirty="0">
              <a:solidFill>
                <a:prstClr val="black"/>
              </a:solidFill>
              <a:latin typeface="Consolas" panose="020B0609020204030204" pitchFamily="49" charset="0"/>
            </a:endParaRPr>
          </a:p>
          <a:p>
            <a:r>
              <a:rPr lang="en-US" sz="1400" b="1" dirty="0">
                <a:solidFill>
                  <a:prstClr val="black"/>
                </a:solidFill>
                <a:latin typeface="Consolas" panose="020B0609020204030204" pitchFamily="49" charset="0"/>
              </a:rPr>
              <a:t>p[2] = p[0];</a:t>
            </a:r>
          </a:p>
          <a:p>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"Name : "</a:t>
            </a:r>
            <a:r>
              <a:rPr lang="en-US" sz="1400" dirty="0">
                <a:solidFill>
                  <a:prstClr val="black"/>
                </a:solidFill>
                <a:latin typeface="Consolas" panose="020B0609020204030204" pitchFamily="49" charset="0"/>
              </a:rPr>
              <a:t> &lt;&lt; p[2].name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cout &lt;&lt; </a:t>
            </a:r>
            <a:r>
              <a:rPr lang="en-US" sz="1400" dirty="0">
                <a:solidFill>
                  <a:srgbClr val="A31515"/>
                </a:solidFill>
                <a:latin typeface="Consolas" panose="020B0609020204030204" pitchFamily="49" charset="0"/>
              </a:rPr>
              <a:t>"id   : "</a:t>
            </a:r>
            <a:r>
              <a:rPr lang="en-US" sz="1400" dirty="0">
                <a:solidFill>
                  <a:prstClr val="black"/>
                </a:solidFill>
                <a:latin typeface="Consolas" panose="020B0609020204030204" pitchFamily="49" charset="0"/>
              </a:rPr>
              <a:t> &lt;&lt; p[2].id &lt;&lt;</a:t>
            </a:r>
            <a:r>
              <a:rPr lang="en-US" sz="1400" dirty="0" err="1">
                <a:solidFill>
                  <a:prstClr val="black"/>
                </a:solidFill>
                <a:latin typeface="Consolas" panose="020B0609020204030204" pitchFamily="49" charset="0"/>
              </a:rPr>
              <a:t>endl</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system(</a:t>
            </a:r>
            <a:r>
              <a:rPr lang="en-US" sz="1400" dirty="0">
                <a:solidFill>
                  <a:srgbClr val="A31515"/>
                </a:solidFill>
                <a:latin typeface="Consolas" panose="020B0609020204030204" pitchFamily="49" charset="0"/>
              </a:rPr>
              <a:t>"pause"</a:t>
            </a:r>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a:t>
            </a:r>
          </a:p>
        </p:txBody>
      </p:sp>
      <p:sp>
        <p:nvSpPr>
          <p:cNvPr id="5" name="Left Arrow 4"/>
          <p:cNvSpPr/>
          <p:nvPr/>
        </p:nvSpPr>
        <p:spPr bwMode="auto">
          <a:xfrm>
            <a:off x="2160392" y="4082267"/>
            <a:ext cx="660400" cy="2667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302185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altLang="en-US" dirty="0"/>
              <a:t>Contrast Arrays and </a:t>
            </a:r>
            <a:r>
              <a:rPr lang="en-US" altLang="en-US" b="1" dirty="0" err="1">
                <a:solidFill>
                  <a:srgbClr val="C00000"/>
                </a:solidFill>
                <a:latin typeface="Courier New" panose="02070309020205020404" pitchFamily="49" charset="0"/>
              </a:rPr>
              <a:t>struct</a:t>
            </a:r>
            <a:r>
              <a:rPr lang="en-US" altLang="en-US" dirty="0" err="1"/>
              <a:t>s</a:t>
            </a:r>
            <a:endParaRPr lang="en-US" altLang="en-US" dirty="0"/>
          </a:p>
        </p:txBody>
      </p:sp>
      <p:graphicFrame>
        <p:nvGraphicFramePr>
          <p:cNvPr id="15365" name="Object 4"/>
          <p:cNvGraphicFramePr>
            <a:graphicFrameLocks noChangeAspect="1"/>
          </p:cNvGraphicFramePr>
          <p:nvPr>
            <p:extLst>
              <p:ext uri="{D42A27DB-BD31-4B8C-83A1-F6EECF244321}">
                <p14:modId xmlns:p14="http://schemas.microsoft.com/office/powerpoint/2010/main" val="2923061659"/>
              </p:ext>
            </p:extLst>
          </p:nvPr>
        </p:nvGraphicFramePr>
        <p:xfrm>
          <a:off x="533400" y="2170135"/>
          <a:ext cx="8153400" cy="2514600"/>
        </p:xfrm>
        <a:graphic>
          <a:graphicData uri="http://schemas.openxmlformats.org/presentationml/2006/ole">
            <mc:AlternateContent xmlns:mc="http://schemas.openxmlformats.org/markup-compatibility/2006">
              <mc:Choice xmlns:v="urn:schemas-microsoft-com:vml" Requires="v">
                <p:oleObj name="Bitmap Image" r:id="rId2" imgW="6095238" imgH="2257740" progId="Paint.Picture">
                  <p:embed/>
                </p:oleObj>
              </mc:Choice>
              <mc:Fallback>
                <p:oleObj name="Bitmap Image" r:id="rId2" imgW="6095238" imgH="2257740" progId="Paint.Picture">
                  <p:embed/>
                  <p:pic>
                    <p:nvPicPr>
                      <p:cNvPr id="15365" name="Object 4"/>
                      <p:cNvPicPr>
                        <a:picLocks noChangeAspect="1" noChangeArrowheads="1"/>
                      </p:cNvPicPr>
                      <p:nvPr/>
                    </p:nvPicPr>
                    <p:blipFill>
                      <a:blip r:embed="rId3">
                        <a:extLst>
                          <a:ext uri="{28A0092B-C50C-407E-A947-70E740481C1C}">
                            <a14:useLocalDpi xmlns:a14="http://schemas.microsoft.com/office/drawing/2010/main" val="0"/>
                          </a:ext>
                        </a:extLst>
                      </a:blip>
                      <a:srcRect t="15759" r="10834" b="9944"/>
                      <a:stretch>
                        <a:fillRect/>
                      </a:stretch>
                    </p:blipFill>
                    <p:spPr bwMode="auto">
                      <a:xfrm>
                        <a:off x="533400" y="2170135"/>
                        <a:ext cx="8153400" cy="2514600"/>
                      </a:xfrm>
                      <a:prstGeom prst="rect">
                        <a:avLst/>
                      </a:prstGeom>
                      <a:noFill/>
                      <a:ln w="9525">
                        <a:solidFill>
                          <a:srgbClr val="00FF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2117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1712" y="854075"/>
            <a:ext cx="8353168" cy="1124465"/>
          </a:xfrm>
        </p:spPr>
        <p:txBody>
          <a:bodyPr/>
          <a:lstStyle/>
          <a:p>
            <a:r>
              <a:rPr lang="en-US" sz="1900" dirty="0"/>
              <a:t> It’s possible for a structure variable to be a member of another structure Variable</a:t>
            </a:r>
          </a:p>
          <a:p>
            <a:r>
              <a:rPr lang="en-US" sz="1900" dirty="0"/>
              <a:t>This comes in useful when we deal with data structures like linked lists and trees. Here's an example:</a:t>
            </a:r>
          </a:p>
          <a:p>
            <a:endParaRPr lang="en-US" sz="1900" dirty="0"/>
          </a:p>
        </p:txBody>
      </p:sp>
      <p:sp>
        <p:nvSpPr>
          <p:cNvPr id="3" name="Title 2"/>
          <p:cNvSpPr>
            <a:spLocks noGrp="1"/>
          </p:cNvSpPr>
          <p:nvPr>
            <p:ph type="title"/>
          </p:nvPr>
        </p:nvSpPr>
        <p:spPr/>
        <p:txBody>
          <a:bodyPr/>
          <a:lstStyle/>
          <a:p>
            <a:r>
              <a:rPr lang="en-US" sz="2800" b="0" dirty="0"/>
              <a:t>Embedded Structure (</a:t>
            </a:r>
            <a:r>
              <a:rPr lang="en-US" altLang="en-US" sz="2800" b="0" dirty="0"/>
              <a:t>Nested Structures)</a:t>
            </a:r>
            <a:endParaRPr lang="en-US" sz="2800" b="0" dirty="0"/>
          </a:p>
        </p:txBody>
      </p:sp>
      <p:sp>
        <p:nvSpPr>
          <p:cNvPr id="4" name="Rectangle 3"/>
          <p:cNvSpPr/>
          <p:nvPr/>
        </p:nvSpPr>
        <p:spPr>
          <a:xfrm>
            <a:off x="1183707" y="2423214"/>
            <a:ext cx="6306855" cy="3785652"/>
          </a:xfrm>
          <a:prstGeom prst="rect">
            <a:avLst/>
          </a:prstGeom>
          <a:ln>
            <a:solidFill>
              <a:schemeClr val="tx1"/>
            </a:solidFill>
          </a:ln>
        </p:spPr>
        <p:txBody>
          <a:bodyPr wrap="square">
            <a:spAutoFit/>
          </a:bodyPr>
          <a:lstStyle/>
          <a:p>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sz="2000" b="1" dirty="0" err="1">
                <a:solidFill>
                  <a:prstClr val="black"/>
                </a:solidFill>
                <a:effectLst>
                  <a:outerShdw blurRad="38100" dist="38100" dir="2700000" algn="tl">
                    <a:srgbClr val="000000">
                      <a:alpha val="43137"/>
                    </a:srgbClr>
                  </a:outerShdw>
                </a:effectLst>
                <a:latin typeface="Consolas" panose="020B0609020204030204" pitchFamily="49" charset="0"/>
              </a:rPr>
              <a:t>PersonInfo</a:t>
            </a:r>
            <a:endParaRPr lang="en-US" sz="2000" b="1" dirty="0">
              <a:solidFill>
                <a:prstClr val="black"/>
              </a:solidFill>
              <a:effectLst>
                <a:outerShdw blurRad="38100" dist="38100" dir="2700000" algn="tl">
                  <a:srgbClr val="000000">
                    <a:alpha val="43137"/>
                  </a:srgbClr>
                </a:outerShdw>
              </a:effectLst>
              <a:latin typeface="Consolas" panose="020B0609020204030204" pitchFamily="49" charset="0"/>
            </a:endParaRPr>
          </a:p>
          <a:p>
            <a:r>
              <a:rPr lang="en-US" sz="2000" dirty="0">
                <a:solidFill>
                  <a:prstClr val="black"/>
                </a:solidFill>
                <a:latin typeface="Consolas" panose="020B0609020204030204" pitchFamily="49" charset="0"/>
              </a:rPr>
              <a:t> {  string name, </a:t>
            </a:r>
          </a:p>
          <a:p>
            <a:r>
              <a:rPr lang="en-US" sz="2000" dirty="0">
                <a:solidFill>
                  <a:prstClr val="black"/>
                </a:solidFill>
                <a:latin typeface="Consolas" panose="020B0609020204030204" pitchFamily="49" charset="0"/>
              </a:rPr>
              <a:t>           address, </a:t>
            </a:r>
          </a:p>
          <a:p>
            <a:r>
              <a:rPr lang="en-US" sz="2000" dirty="0">
                <a:solidFill>
                  <a:prstClr val="black"/>
                </a:solidFill>
                <a:latin typeface="Consolas" panose="020B0609020204030204" pitchFamily="49" charset="0"/>
              </a:rPr>
              <a:t>           city;</a:t>
            </a:r>
          </a:p>
          <a:p>
            <a:r>
              <a:rPr lang="en-US" sz="2000" dirty="0">
                <a:solidFill>
                  <a:prstClr val="black"/>
                </a:solidFill>
                <a:latin typeface="Consolas" panose="020B0609020204030204" pitchFamily="49" charset="0"/>
              </a:rPr>
              <a:t> };</a:t>
            </a:r>
          </a:p>
          <a:p>
            <a:endParaRPr lang="en-US" sz="2000" dirty="0">
              <a:solidFill>
                <a:prstClr val="black"/>
              </a:solidFill>
              <a:latin typeface="Consolas" panose="020B0609020204030204" pitchFamily="49" charset="0"/>
            </a:endParaRPr>
          </a:p>
          <a:p>
            <a:r>
              <a:rPr lang="en-US" sz="2000" dirty="0">
                <a:solidFill>
                  <a:prstClr val="black"/>
                </a:solidFill>
                <a:latin typeface="Consolas" panose="020B0609020204030204" pitchFamily="49" charset="0"/>
              </a:rPr>
              <a:t> </a:t>
            </a:r>
            <a:r>
              <a:rPr lang="en-US" sz="2000" dirty="0" err="1">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Student</a:t>
            </a:r>
          </a:p>
          <a:p>
            <a:r>
              <a:rPr lang="en-US" sz="2000" dirty="0">
                <a:solidFill>
                  <a:prstClr val="black"/>
                </a:solidFill>
                <a:latin typeface="Consolas" panose="020B0609020204030204" pitchFamily="49" charset="0"/>
              </a:rPr>
              <a:t> {  </a:t>
            </a:r>
            <a:r>
              <a:rPr lang="en-US" sz="2000" dirty="0" err="1">
                <a:solidFill>
                  <a:srgbClr val="0000FF"/>
                </a:solidFill>
                <a:latin typeface="Consolas" panose="020B0609020204030204" pitchFamily="49" charset="0"/>
              </a:rPr>
              <a:t>int</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studentID</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b="1" dirty="0" err="1">
                <a:solidFill>
                  <a:prstClr val="black"/>
                </a:solidFill>
                <a:effectLst>
                  <a:outerShdw blurRad="38100" dist="38100" dir="2700000" algn="tl">
                    <a:srgbClr val="000000">
                      <a:alpha val="43137"/>
                    </a:srgbClr>
                  </a:outerShdw>
                </a:effectLst>
                <a:latin typeface="Consolas" panose="020B0609020204030204" pitchFamily="49" charset="0"/>
              </a:rPr>
              <a:t>PersonInfo</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pData</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short</a:t>
            </a:r>
            <a:r>
              <a:rPr lang="en-US" sz="2000" dirty="0">
                <a:solidFill>
                  <a:prstClr val="black"/>
                </a:solidFill>
                <a:latin typeface="Consolas" panose="020B0609020204030204" pitchFamily="49" charset="0"/>
              </a:rPr>
              <a:t>       year;</a:t>
            </a:r>
          </a:p>
          <a:p>
            <a:r>
              <a:rPr lang="en-US" sz="2000" dirty="0">
                <a:solidFill>
                  <a:prstClr val="black"/>
                </a:solidFill>
                <a:latin typeface="Consolas" panose="020B0609020204030204" pitchFamily="49" charset="0"/>
              </a:rPr>
              <a:t>    </a:t>
            </a:r>
            <a:r>
              <a:rPr lang="en-US" sz="2000" dirty="0">
                <a:solidFill>
                  <a:srgbClr val="0000FF"/>
                </a:solidFill>
                <a:latin typeface="Consolas" panose="020B0609020204030204" pitchFamily="49" charset="0"/>
              </a:rPr>
              <a:t>double</a:t>
            </a:r>
            <a:r>
              <a:rPr lang="en-US" sz="2000" dirty="0">
                <a:solidFill>
                  <a:prstClr val="black"/>
                </a:solidFill>
                <a:latin typeface="Consolas" panose="020B0609020204030204" pitchFamily="49" charset="0"/>
              </a:rPr>
              <a:t>      </a:t>
            </a:r>
            <a:r>
              <a:rPr lang="en-US" sz="2000" dirty="0" err="1">
                <a:solidFill>
                  <a:prstClr val="black"/>
                </a:solidFill>
                <a:latin typeface="Consolas" panose="020B0609020204030204" pitchFamily="49" charset="0"/>
              </a:rPr>
              <a:t>gpa</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a:t>
            </a:r>
          </a:p>
        </p:txBody>
      </p:sp>
      <p:sp>
        <p:nvSpPr>
          <p:cNvPr id="15" name="Right Arrow 14"/>
          <p:cNvSpPr/>
          <p:nvPr/>
        </p:nvSpPr>
        <p:spPr bwMode="auto">
          <a:xfrm>
            <a:off x="1127337" y="4935255"/>
            <a:ext cx="589394" cy="263046"/>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
        <p:nvSpPr>
          <p:cNvPr id="16" name="Right Arrow 15"/>
          <p:cNvSpPr/>
          <p:nvPr/>
        </p:nvSpPr>
        <p:spPr bwMode="auto">
          <a:xfrm rot="10800000">
            <a:off x="3848620" y="2485273"/>
            <a:ext cx="589394" cy="263046"/>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91348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b="0" dirty="0"/>
              <a:t>Members of Nested Structures</a:t>
            </a:r>
            <a:endParaRPr lang="en-US" dirty="0"/>
          </a:p>
        </p:txBody>
      </p:sp>
      <p:sp>
        <p:nvSpPr>
          <p:cNvPr id="4" name="Rectangle 3"/>
          <p:cNvSpPr>
            <a:spLocks noGrp="1" noChangeArrowheads="1"/>
          </p:cNvSpPr>
          <p:nvPr>
            <p:ph idx="1"/>
          </p:nvPr>
        </p:nvSpPr>
        <p:spPr>
          <a:xfrm>
            <a:off x="594986" y="854075"/>
            <a:ext cx="8242130" cy="4893557"/>
          </a:xfrm>
        </p:spPr>
        <p:txBody>
          <a:bodyPr/>
          <a:lstStyle/>
          <a:p>
            <a:pPr marL="0" indent="0" eaLnBrk="1" hangingPunct="1">
              <a:spcBef>
                <a:spcPts val="0"/>
              </a:spcBef>
              <a:buFontTx/>
              <a:buNone/>
            </a:pPr>
            <a:r>
              <a:rPr lang="en-US" altLang="en-US" sz="2000" dirty="0"/>
              <a:t>Use the </a:t>
            </a:r>
            <a:r>
              <a:rPr lang="en-US" altLang="en-US" sz="2000" b="1" dirty="0"/>
              <a:t>dot</a:t>
            </a:r>
            <a:r>
              <a:rPr lang="en-US" altLang="en-US" sz="2000" dirty="0"/>
              <a:t> operator (.) multiple times to access fields of nested structures </a:t>
            </a:r>
          </a:p>
          <a:p>
            <a:pPr eaLnBrk="1" hangingPunct="1">
              <a:lnSpc>
                <a:spcPts val="3400"/>
              </a:lnSpc>
              <a:spcBef>
                <a:spcPct val="50000"/>
              </a:spcBef>
              <a:buFontTx/>
              <a:buNone/>
            </a:pPr>
            <a:endParaRPr lang="en-US" altLang="en-US" sz="1800" dirty="0"/>
          </a:p>
          <a:p>
            <a:pPr eaLnBrk="1" hangingPunct="1">
              <a:lnSpc>
                <a:spcPts val="3400"/>
              </a:lnSpc>
              <a:spcBef>
                <a:spcPct val="50000"/>
              </a:spcBef>
              <a:buFontTx/>
              <a:buNone/>
            </a:pPr>
            <a:endParaRPr lang="en-US" altLang="en-US" sz="1800" dirty="0"/>
          </a:p>
          <a:p>
            <a:pPr eaLnBrk="1" hangingPunct="1">
              <a:lnSpc>
                <a:spcPts val="3400"/>
              </a:lnSpc>
              <a:spcBef>
                <a:spcPct val="50000"/>
              </a:spcBef>
              <a:buFontTx/>
              <a:buNone/>
            </a:pPr>
            <a:endParaRPr lang="en-US" altLang="en-US" sz="1800" dirty="0"/>
          </a:p>
          <a:p>
            <a:pPr eaLnBrk="1" hangingPunct="1">
              <a:lnSpc>
                <a:spcPts val="3400"/>
              </a:lnSpc>
              <a:spcBef>
                <a:spcPct val="50000"/>
              </a:spcBef>
              <a:buFontTx/>
              <a:buNone/>
            </a:pPr>
            <a:endParaRPr lang="en-US" altLang="en-US" sz="1800" dirty="0"/>
          </a:p>
          <a:p>
            <a:pPr eaLnBrk="1" hangingPunct="1">
              <a:lnSpc>
                <a:spcPts val="3400"/>
              </a:lnSpc>
              <a:spcBef>
                <a:spcPct val="50000"/>
              </a:spcBef>
              <a:buFontTx/>
              <a:buNone/>
            </a:pPr>
            <a:endParaRPr lang="en-US" altLang="en-US" sz="1800" dirty="0"/>
          </a:p>
          <a:p>
            <a:pPr eaLnBrk="1" hangingPunct="1">
              <a:lnSpc>
                <a:spcPts val="3400"/>
              </a:lnSpc>
              <a:spcBef>
                <a:spcPct val="50000"/>
              </a:spcBef>
              <a:buFontTx/>
              <a:buNone/>
            </a:pPr>
            <a:endParaRPr lang="en-US" altLang="en-US" sz="1800" dirty="0"/>
          </a:p>
          <a:p>
            <a:pPr marL="0" indent="0" eaLnBrk="1" hangingPunct="1">
              <a:spcBef>
                <a:spcPts val="0"/>
              </a:spcBef>
              <a:buFontTx/>
              <a:buNone/>
            </a:pPr>
            <a:r>
              <a:rPr lang="en-US" altLang="en-US" sz="2000" dirty="0"/>
              <a:t>Reference the nested structure’s fields by the member variable name, not by the structure name</a:t>
            </a:r>
          </a:p>
        </p:txBody>
      </p:sp>
      <p:sp>
        <p:nvSpPr>
          <p:cNvPr id="5" name="Rectangle 4"/>
          <p:cNvSpPr/>
          <p:nvPr/>
        </p:nvSpPr>
        <p:spPr>
          <a:xfrm>
            <a:off x="5198303" y="1327186"/>
            <a:ext cx="3638812" cy="3108543"/>
          </a:xfrm>
          <a:prstGeom prst="rect">
            <a:avLst/>
          </a:prstGeom>
          <a:ln>
            <a:solidFill>
              <a:schemeClr val="tx1"/>
            </a:solidFill>
          </a:ln>
        </p:spPr>
        <p:txBody>
          <a:bodyPr wrap="square">
            <a:spAutoFit/>
          </a:bodyPr>
          <a:lstStyle/>
          <a:p>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b="1" dirty="0" err="1">
                <a:solidFill>
                  <a:srgbClr val="C00000"/>
                </a:solidFill>
                <a:latin typeface="Consolas" panose="020B0609020204030204" pitchFamily="49" charset="0"/>
              </a:rPr>
              <a:t>PersonInfo</a:t>
            </a:r>
            <a:endParaRPr lang="en-US" sz="1600" b="1" dirty="0">
              <a:solidFill>
                <a:srgbClr val="C00000"/>
              </a:solidFill>
              <a:latin typeface="Consolas" panose="020B0609020204030204" pitchFamily="49" charset="0"/>
            </a:endParaRPr>
          </a:p>
          <a:p>
            <a:r>
              <a:rPr lang="en-US" sz="1600" dirty="0">
                <a:solidFill>
                  <a:prstClr val="black"/>
                </a:solidFill>
                <a:latin typeface="Consolas" panose="020B0609020204030204" pitchFamily="49" charset="0"/>
              </a:rPr>
              <a:t> {  string name, </a:t>
            </a:r>
          </a:p>
          <a:p>
            <a:r>
              <a:rPr lang="en-US" sz="1600" dirty="0">
                <a:solidFill>
                  <a:prstClr val="black"/>
                </a:solidFill>
                <a:latin typeface="Consolas" panose="020B0609020204030204" pitchFamily="49" charset="0"/>
              </a:rPr>
              <a:t>           address, </a:t>
            </a:r>
          </a:p>
          <a:p>
            <a:r>
              <a:rPr lang="en-US" sz="1600" dirty="0">
                <a:solidFill>
                  <a:prstClr val="black"/>
                </a:solidFill>
                <a:latin typeface="Consolas" panose="020B0609020204030204" pitchFamily="49" charset="0"/>
              </a:rPr>
              <a:t>           city;</a:t>
            </a:r>
          </a:p>
          <a:p>
            <a:r>
              <a:rPr lang="en-US" sz="1600" dirty="0">
                <a:solidFill>
                  <a:prstClr val="black"/>
                </a:solidFill>
                <a:latin typeface="Consolas" panose="020B0609020204030204" pitchFamily="49" charset="0"/>
              </a:rPr>
              <a:t> };</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 </a:t>
            </a:r>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b="1" dirty="0">
                <a:solidFill>
                  <a:srgbClr val="C00000"/>
                </a:solidFill>
                <a:latin typeface="Consolas" panose="020B0609020204030204" pitchFamily="49" charset="0"/>
              </a:rPr>
              <a:t>Student</a:t>
            </a:r>
          </a:p>
          <a:p>
            <a:r>
              <a:rPr lang="en-US" sz="1600" dirty="0">
                <a:solidFill>
                  <a:prstClr val="black"/>
                </a:solidFill>
                <a:latin typeface="Consolas" panose="020B0609020204030204" pitchFamily="49" charset="0"/>
              </a:rPr>
              <a:t> {  </a:t>
            </a:r>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studentID</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b="1" dirty="0" err="1">
                <a:solidFill>
                  <a:prstClr val="black"/>
                </a:solidFill>
                <a:effectLst>
                  <a:outerShdw blurRad="38100" dist="38100" dir="2700000" algn="tl">
                    <a:srgbClr val="000000">
                      <a:alpha val="43137"/>
                    </a:srgbClr>
                  </a:outerShdw>
                </a:effectLst>
                <a:latin typeface="Consolas" panose="020B0609020204030204" pitchFamily="49" charset="0"/>
              </a:rPr>
              <a:t>PersonInfo</a:t>
            </a:r>
            <a:r>
              <a:rPr lang="en-US" sz="1600" dirty="0">
                <a:solidFill>
                  <a:prstClr val="black"/>
                </a:solidFill>
                <a:latin typeface="Consolas" panose="020B0609020204030204" pitchFamily="49" charset="0"/>
              </a:rPr>
              <a:t>  </a:t>
            </a:r>
            <a:r>
              <a:rPr lang="en-US" sz="1600" b="1" dirty="0" err="1">
                <a:solidFill>
                  <a:prstClr val="black"/>
                </a:solidFill>
                <a:effectLst>
                  <a:outerShdw blurRad="38100" dist="38100" dir="2700000" algn="tl">
                    <a:srgbClr val="000000">
                      <a:alpha val="43137"/>
                    </a:srgbClr>
                  </a:outerShdw>
                </a:effectLst>
                <a:latin typeface="Consolas" panose="020B0609020204030204" pitchFamily="49" charset="0"/>
              </a:rPr>
              <a:t>pData</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short</a:t>
            </a:r>
            <a:r>
              <a:rPr lang="en-US" sz="1600" dirty="0">
                <a:solidFill>
                  <a:prstClr val="black"/>
                </a:solidFill>
                <a:latin typeface="Consolas" panose="020B0609020204030204" pitchFamily="49" charset="0"/>
              </a:rPr>
              <a:t>       year;</a:t>
            </a:r>
          </a:p>
          <a:p>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gpa</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 };</a:t>
            </a:r>
          </a:p>
        </p:txBody>
      </p:sp>
      <p:sp>
        <p:nvSpPr>
          <p:cNvPr id="6" name="Rectangle 5"/>
          <p:cNvSpPr/>
          <p:nvPr/>
        </p:nvSpPr>
        <p:spPr>
          <a:xfrm>
            <a:off x="356995" y="3328766"/>
            <a:ext cx="4572000" cy="1200329"/>
          </a:xfrm>
          <a:prstGeom prst="rect">
            <a:avLst/>
          </a:prstGeom>
        </p:spPr>
        <p:txBody>
          <a:bodyPr>
            <a:spAutoFit/>
          </a:bodyPr>
          <a:lstStyle/>
          <a:p>
            <a:r>
              <a:rPr lang="en-US" sz="2400" dirty="0">
                <a:latin typeface="Consolas" panose="020B0609020204030204" pitchFamily="49" charset="0"/>
              </a:rPr>
              <a:t> Student </a:t>
            </a:r>
            <a:r>
              <a:rPr lang="en-US" sz="2400" b="1" dirty="0">
                <a:latin typeface="Consolas" panose="020B0609020204030204" pitchFamily="49" charset="0"/>
              </a:rPr>
              <a:t>s5</a:t>
            </a:r>
            <a:r>
              <a:rPr lang="en-US" sz="2400" dirty="0">
                <a:latin typeface="Consolas" panose="020B0609020204030204" pitchFamily="49" charset="0"/>
              </a:rPr>
              <a:t>;</a:t>
            </a:r>
          </a:p>
          <a:p>
            <a:r>
              <a:rPr lang="en-US" sz="2400" dirty="0">
                <a:latin typeface="Consolas" panose="020B0609020204030204" pitchFamily="49" charset="0"/>
              </a:rPr>
              <a:t> </a:t>
            </a:r>
            <a:r>
              <a:rPr lang="en-US" sz="2400" b="1" dirty="0">
                <a:latin typeface="Consolas" panose="020B0609020204030204" pitchFamily="49" charset="0"/>
              </a:rPr>
              <a:t>s5</a:t>
            </a:r>
            <a:r>
              <a:rPr lang="en-US" sz="2400" dirty="0">
                <a:latin typeface="Consolas" panose="020B0609020204030204" pitchFamily="49" charset="0"/>
              </a:rPr>
              <a:t>.pData.name = </a:t>
            </a:r>
            <a:r>
              <a:rPr lang="en-US" sz="2400" dirty="0">
                <a:solidFill>
                  <a:srgbClr val="A31515"/>
                </a:solidFill>
                <a:latin typeface="Consolas" panose="020B0609020204030204" pitchFamily="49" charset="0"/>
              </a:rPr>
              <a:t>"Ahmed"</a:t>
            </a:r>
            <a:r>
              <a:rPr lang="en-US" sz="2400" dirty="0">
                <a:solidFill>
                  <a:prstClr val="black"/>
                </a:solidFill>
                <a:latin typeface="Consolas" panose="020B0609020204030204" pitchFamily="49" charset="0"/>
              </a:rPr>
              <a:t>;</a:t>
            </a:r>
          </a:p>
          <a:p>
            <a:r>
              <a:rPr lang="en-US" sz="2400" dirty="0">
                <a:solidFill>
                  <a:prstClr val="black"/>
                </a:solidFill>
                <a:latin typeface="Consolas" panose="020B0609020204030204" pitchFamily="49" charset="0"/>
              </a:rPr>
              <a:t> </a:t>
            </a:r>
            <a:r>
              <a:rPr lang="en-US" sz="2400" b="1" dirty="0">
                <a:solidFill>
                  <a:prstClr val="black"/>
                </a:solidFill>
                <a:latin typeface="Consolas" panose="020B0609020204030204" pitchFamily="49" charset="0"/>
              </a:rPr>
              <a:t>s5</a:t>
            </a:r>
            <a:r>
              <a:rPr lang="en-US" sz="2400" dirty="0">
                <a:solidFill>
                  <a:prstClr val="black"/>
                </a:solidFill>
                <a:latin typeface="Consolas" panose="020B0609020204030204" pitchFamily="49" charset="0"/>
              </a:rPr>
              <a:t>.pData.city = </a:t>
            </a:r>
            <a:r>
              <a:rPr lang="en-US" sz="2400" dirty="0">
                <a:solidFill>
                  <a:srgbClr val="A31515"/>
                </a:solidFill>
                <a:latin typeface="Consolas" panose="020B0609020204030204" pitchFamily="49" charset="0"/>
              </a:rPr>
              <a:t>"Aden"</a:t>
            </a:r>
            <a:r>
              <a:rPr lang="en-US" sz="2400" dirty="0">
                <a:solidFill>
                  <a:prstClr val="black"/>
                </a:solidFill>
                <a:latin typeface="Consolas" panose="020B0609020204030204" pitchFamily="49" charset="0"/>
              </a:rPr>
              <a:t>;</a:t>
            </a:r>
          </a:p>
        </p:txBody>
      </p:sp>
      <p:sp>
        <p:nvSpPr>
          <p:cNvPr id="7" name="Rectangle 6"/>
          <p:cNvSpPr/>
          <p:nvPr/>
        </p:nvSpPr>
        <p:spPr>
          <a:xfrm>
            <a:off x="356995" y="5747632"/>
            <a:ext cx="7584509" cy="461665"/>
          </a:xfrm>
          <a:prstGeom prst="rect">
            <a:avLst/>
          </a:prstGeom>
        </p:spPr>
        <p:txBody>
          <a:bodyPr wrap="square">
            <a:spAutoFit/>
          </a:bodyPr>
          <a:lstStyle/>
          <a:p>
            <a:r>
              <a:rPr lang="en-US" sz="2400" dirty="0">
                <a:latin typeface="Consolas" panose="020B0609020204030204" pitchFamily="49" charset="0"/>
              </a:rPr>
              <a:t> </a:t>
            </a:r>
            <a:r>
              <a:rPr lang="en-US" sz="2400" b="1" dirty="0">
                <a:latin typeface="Consolas" panose="020B0609020204030204" pitchFamily="49" charset="0"/>
              </a:rPr>
              <a:t>s5</a:t>
            </a:r>
            <a:r>
              <a:rPr lang="en-US" sz="2400" dirty="0">
                <a:latin typeface="Consolas" panose="020B0609020204030204" pitchFamily="49" charset="0"/>
              </a:rPr>
              <a:t>.PersonInfo.name = </a:t>
            </a:r>
            <a:r>
              <a:rPr lang="en-US" sz="2400" dirty="0">
                <a:solidFill>
                  <a:srgbClr val="A31515"/>
                </a:solidFill>
                <a:latin typeface="Consolas" panose="020B0609020204030204" pitchFamily="49" charset="0"/>
              </a:rPr>
              <a:t>"Ahmed"</a:t>
            </a:r>
            <a:r>
              <a:rPr lang="en-US" sz="2400" dirty="0">
                <a:solidFill>
                  <a:prstClr val="black"/>
                </a:solidFill>
                <a:latin typeface="Consolas" panose="020B0609020204030204" pitchFamily="49" charset="0"/>
              </a:rPr>
              <a:t>; </a:t>
            </a:r>
            <a:r>
              <a:rPr lang="en-US" dirty="0">
                <a:solidFill>
                  <a:srgbClr val="008000"/>
                </a:solidFill>
                <a:latin typeface="Consolas" panose="020B0609020204030204" pitchFamily="49" charset="0"/>
              </a:rPr>
              <a:t>// </a:t>
            </a:r>
            <a:r>
              <a:rPr lang="en-US" sz="2000" dirty="0">
                <a:solidFill>
                  <a:srgbClr val="FF0000"/>
                </a:solidFill>
                <a:latin typeface="Consolas" panose="020B0609020204030204" pitchFamily="49" charset="0"/>
              </a:rPr>
              <a:t>Wrong!!</a:t>
            </a:r>
            <a:r>
              <a:rPr lang="en-US" dirty="0">
                <a:solidFill>
                  <a:srgbClr val="FF0000"/>
                </a:solidFill>
                <a:latin typeface="Consolas" panose="020B0609020204030204" pitchFamily="49" charset="0"/>
              </a:rPr>
              <a:t>!</a:t>
            </a:r>
          </a:p>
        </p:txBody>
      </p:sp>
      <p:sp>
        <p:nvSpPr>
          <p:cNvPr id="8" name="Rectangle 7"/>
          <p:cNvSpPr/>
          <p:nvPr/>
        </p:nvSpPr>
        <p:spPr>
          <a:xfrm>
            <a:off x="7568573" y="5759078"/>
            <a:ext cx="1021433" cy="461665"/>
          </a:xfrm>
          <a:prstGeom prst="rect">
            <a:avLst/>
          </a:prstGeom>
        </p:spPr>
        <p:txBody>
          <a:bodyPr wrap="none">
            <a:spAutoFit/>
          </a:bodyPr>
          <a:lstStyle/>
          <a:p>
            <a:r>
              <a:rPr lang="en-US" sz="2400" b="1" dirty="0">
                <a:solidFill>
                  <a:srgbClr val="FF0000"/>
                </a:solidFill>
                <a:latin typeface="+mj-lt"/>
              </a:rPr>
              <a:t>Why?</a:t>
            </a:r>
            <a:endParaRPr lang="en-US" sz="2400" b="1" dirty="0">
              <a:latin typeface="+mj-lt"/>
            </a:endParaRPr>
          </a:p>
        </p:txBody>
      </p:sp>
    </p:spTree>
    <p:extLst>
      <p:ext uri="{BB962C8B-B14F-4D97-AF65-F5344CB8AC3E}">
        <p14:creationId xmlns:p14="http://schemas.microsoft.com/office/powerpoint/2010/main" val="172925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b="0" dirty="0"/>
              <a:t>Embedded Structure - Example</a:t>
            </a:r>
            <a:endParaRPr lang="en-US" sz="2800" dirty="0"/>
          </a:p>
        </p:txBody>
      </p:sp>
      <p:sp>
        <p:nvSpPr>
          <p:cNvPr id="5" name="Rectangle 4"/>
          <p:cNvSpPr/>
          <p:nvPr/>
        </p:nvSpPr>
        <p:spPr>
          <a:xfrm>
            <a:off x="457200" y="1294504"/>
            <a:ext cx="8047973" cy="5078313"/>
          </a:xfrm>
          <a:prstGeom prst="rect">
            <a:avLst/>
          </a:prstGeom>
          <a:solidFill>
            <a:srgbClr val="F7FFFF"/>
          </a:solidFill>
          <a:ln>
            <a:solidFill>
              <a:schemeClr val="tx1"/>
            </a:solidFill>
          </a:ln>
        </p:spPr>
        <p:txBody>
          <a:bodyPr wrap="square">
            <a:spAutoFit/>
          </a:bodyPr>
          <a:lstStyle/>
          <a:p>
            <a:r>
              <a:rPr lang="en-US" b="1" dirty="0">
                <a:solidFill>
                  <a:srgbClr val="0000FF"/>
                </a:solidFill>
                <a:latin typeface="Consolas" panose="020B0609020204030204" pitchFamily="49" charset="0"/>
              </a:rPr>
              <a:t>struct</a:t>
            </a:r>
            <a:r>
              <a:rPr lang="en-US" b="1" dirty="0">
                <a:solidFill>
                  <a:prstClr val="black"/>
                </a:solidFill>
                <a:latin typeface="Consolas" panose="020B0609020204030204" pitchFamily="49" charset="0"/>
              </a:rPr>
              <a:t> Name </a:t>
            </a:r>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	char</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first_name</a:t>
            </a:r>
            <a:r>
              <a:rPr lang="en-US" dirty="0">
                <a:solidFill>
                  <a:prstClr val="black"/>
                </a:solidFill>
                <a:latin typeface="Consolas" panose="020B0609020204030204" pitchFamily="49" charset="0"/>
              </a:rPr>
              <a:t>[30];</a:t>
            </a:r>
          </a:p>
          <a:p>
            <a:r>
              <a:rPr lang="en-US" dirty="0">
                <a:solidFill>
                  <a:srgbClr val="0000FF"/>
                </a:solidFill>
                <a:latin typeface="Consolas" panose="020B0609020204030204" pitchFamily="49" charset="0"/>
              </a:rPr>
              <a:t>	char</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last_name</a:t>
            </a:r>
            <a:r>
              <a:rPr lang="en-US" dirty="0">
                <a:solidFill>
                  <a:prstClr val="black"/>
                </a:solidFill>
                <a:latin typeface="Consolas" panose="020B0609020204030204" pitchFamily="49" charset="0"/>
              </a:rPr>
              <a:t>[30];</a:t>
            </a:r>
          </a:p>
          <a:p>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b="1" dirty="0">
                <a:solidFill>
                  <a:srgbClr val="0000FF"/>
                </a:solidFill>
                <a:latin typeface="Consolas" panose="020B0609020204030204" pitchFamily="49" charset="0"/>
              </a:rPr>
              <a:t>struct</a:t>
            </a:r>
            <a:r>
              <a:rPr lang="en-US" b="1" dirty="0">
                <a:solidFill>
                  <a:prstClr val="black"/>
                </a:solidFill>
                <a:latin typeface="Consolas" panose="020B0609020204030204" pitchFamily="49" charset="0"/>
              </a:rPr>
              <a:t> Persons </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b="1" dirty="0">
                <a:solidFill>
                  <a:prstClr val="black"/>
                </a:solidFill>
                <a:latin typeface="Consolas" panose="020B0609020204030204" pitchFamily="49" charset="0"/>
              </a:rPr>
              <a:t>Name </a:t>
            </a:r>
            <a:r>
              <a:rPr lang="en-US" b="1" dirty="0" err="1">
                <a:solidFill>
                  <a:prstClr val="black"/>
                </a:solidFill>
                <a:latin typeface="Consolas" panose="020B0609020204030204" pitchFamily="49" charset="0"/>
              </a:rPr>
              <a:t>fullname</a:t>
            </a:r>
            <a:r>
              <a:rPr lang="en-US" b="1"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age;</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prstClr val="black"/>
                </a:solidFill>
                <a:latin typeface="Consolas" panose="020B0609020204030204" pitchFamily="49" charset="0"/>
              </a:rPr>
              <a:t> salary;</a:t>
            </a: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Persons </a:t>
            </a:r>
            <a:r>
              <a:rPr lang="en-US" b="1" dirty="0">
                <a:solidFill>
                  <a:prstClr val="black"/>
                </a:solidFill>
                <a:latin typeface="Consolas" panose="020B0609020204030204" pitchFamily="49" charset="0"/>
              </a:rPr>
              <a:t>P1</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Ali"</a:t>
            </a:r>
            <a:r>
              <a:rPr lang="en-US" dirty="0" err="1">
                <a:solidFill>
                  <a:prstClr val="black"/>
                </a:solidFill>
                <a:latin typeface="Consolas" panose="020B0609020204030204" pitchFamily="49" charset="0"/>
              </a:rPr>
              <a:t>,</a:t>
            </a:r>
            <a:r>
              <a:rPr lang="en-US" dirty="0" err="1">
                <a:solidFill>
                  <a:srgbClr val="A31515"/>
                </a:solidFill>
                <a:latin typeface="Consolas" panose="020B0609020204030204" pitchFamily="49" charset="0"/>
              </a:rPr>
              <a:t>"Ahmed</a:t>
            </a:r>
            <a:r>
              <a:rPr lang="en-US" dirty="0">
                <a:solidFill>
                  <a:srgbClr val="A31515"/>
                </a:solidFill>
                <a:latin typeface="Consolas" panose="020B0609020204030204" pitchFamily="49" charset="0"/>
              </a:rPr>
              <a:t>"</a:t>
            </a:r>
            <a:r>
              <a:rPr lang="en-US" dirty="0">
                <a:solidFill>
                  <a:prstClr val="black"/>
                </a:solidFill>
                <a:latin typeface="Consolas" panose="020B0609020204030204" pitchFamily="49" charset="0"/>
              </a:rPr>
              <a:t>, 25, 40000.50} ;</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cout&lt;&lt; </a:t>
            </a:r>
            <a:r>
              <a:rPr lang="en-US" b="1" dirty="0">
                <a:solidFill>
                  <a:prstClr val="black"/>
                </a:solidFill>
                <a:latin typeface="Consolas" panose="020B0609020204030204" pitchFamily="49" charset="0"/>
              </a:rPr>
              <a:t>P1.fullname.first_name</a:t>
            </a:r>
            <a:r>
              <a:rPr lang="en-US" dirty="0">
                <a:solidFill>
                  <a:prstClr val="black"/>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prstClr val="black"/>
                </a:solidFill>
                <a:latin typeface="Consolas" panose="020B0609020204030204" pitchFamily="49" charset="0"/>
              </a:rPr>
              <a:t> &lt;&lt; </a:t>
            </a:r>
            <a:r>
              <a:rPr lang="en-US" b="1" dirty="0">
                <a:solidFill>
                  <a:prstClr val="black"/>
                </a:solidFill>
                <a:latin typeface="Consolas" panose="020B0609020204030204" pitchFamily="49" charset="0"/>
              </a:rPr>
              <a:t>P1.fullname.last_name</a:t>
            </a:r>
            <a:r>
              <a:rPr lang="en-US" dirty="0">
                <a:solidFill>
                  <a:prstClr val="black"/>
                </a:solidFill>
                <a:latin typeface="Consolas" panose="020B0609020204030204" pitchFamily="49" charset="0"/>
              </a:rPr>
              <a:t>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cout &lt;&lt; P1.age &lt;&lt; </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cout &lt;&lt; P1.salary;</a:t>
            </a:r>
          </a:p>
        </p:txBody>
      </p:sp>
      <p:sp>
        <p:nvSpPr>
          <p:cNvPr id="9" name="Rectangle 8"/>
          <p:cNvSpPr/>
          <p:nvPr/>
        </p:nvSpPr>
        <p:spPr>
          <a:xfrm>
            <a:off x="6391968" y="2726175"/>
            <a:ext cx="2537874" cy="369332"/>
          </a:xfrm>
          <a:prstGeom prst="rect">
            <a:avLst/>
          </a:prstGeom>
          <a:solidFill>
            <a:srgbClr val="CCECFF"/>
          </a:solidFill>
          <a:ln>
            <a:solidFill>
              <a:srgbClr val="00B0F0"/>
            </a:solidFill>
          </a:ln>
        </p:spPr>
        <p:txBody>
          <a:bodyPr wrap="none">
            <a:spAutoFit/>
          </a:bodyPr>
          <a:lstStyle/>
          <a:p>
            <a:r>
              <a:rPr lang="en-US" dirty="0"/>
              <a:t>Embedded structure</a:t>
            </a:r>
          </a:p>
        </p:txBody>
      </p:sp>
      <p:cxnSp>
        <p:nvCxnSpPr>
          <p:cNvPr id="6" name="Straight Arrow Connector 5"/>
          <p:cNvCxnSpPr>
            <a:stCxn id="13" idx="1"/>
          </p:cNvCxnSpPr>
          <p:nvPr/>
        </p:nvCxnSpPr>
        <p:spPr bwMode="auto">
          <a:xfrm flipH="1" flipV="1">
            <a:off x="2947893" y="5249244"/>
            <a:ext cx="3174622" cy="614344"/>
          </a:xfrm>
          <a:prstGeom prst="straightConnector1">
            <a:avLst/>
          </a:prstGeom>
          <a:solidFill>
            <a:schemeClr val="accent1"/>
          </a:solidFill>
          <a:ln w="31750" cap="flat" cmpd="sng" algn="ctr">
            <a:solidFill>
              <a:srgbClr val="C00000"/>
            </a:solidFill>
            <a:prstDash val="solid"/>
            <a:round/>
            <a:headEnd type="none" w="med" len="med"/>
            <a:tailEnd type="triangle"/>
          </a:ln>
          <a:effectLst/>
        </p:spPr>
      </p:cxnSp>
      <p:sp>
        <p:nvSpPr>
          <p:cNvPr id="13" name="Rectangle 12"/>
          <p:cNvSpPr/>
          <p:nvPr/>
        </p:nvSpPr>
        <p:spPr>
          <a:xfrm>
            <a:off x="6122515" y="5601978"/>
            <a:ext cx="2807327" cy="523220"/>
          </a:xfrm>
          <a:prstGeom prst="rect">
            <a:avLst/>
          </a:prstGeom>
          <a:solidFill>
            <a:srgbClr val="CCECFF"/>
          </a:solidFill>
          <a:ln>
            <a:solidFill>
              <a:srgbClr val="00B0F0"/>
            </a:solidFill>
          </a:ln>
        </p:spPr>
        <p:txBody>
          <a:bodyPr wrap="square">
            <a:spAutoFit/>
          </a:bodyPr>
          <a:lstStyle/>
          <a:p>
            <a:r>
              <a:rPr lang="en-US" sz="1400" b="1" dirty="0"/>
              <a:t>Accessing to the Members of a embedded structure</a:t>
            </a:r>
          </a:p>
        </p:txBody>
      </p:sp>
      <p:cxnSp>
        <p:nvCxnSpPr>
          <p:cNvPr id="14" name="Straight Arrow Connector 13"/>
          <p:cNvCxnSpPr>
            <a:stCxn id="9" idx="1"/>
          </p:cNvCxnSpPr>
          <p:nvPr/>
        </p:nvCxnSpPr>
        <p:spPr bwMode="auto">
          <a:xfrm flipH="1">
            <a:off x="3683196" y="2910841"/>
            <a:ext cx="2708772" cy="184666"/>
          </a:xfrm>
          <a:prstGeom prst="straightConnector1">
            <a:avLst/>
          </a:prstGeom>
          <a:solidFill>
            <a:schemeClr val="accent1"/>
          </a:solidFill>
          <a:ln w="3175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24081265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2635"/>
            <a:ext cx="8353168" cy="1470149"/>
          </a:xfrm>
        </p:spPr>
        <p:txBody>
          <a:bodyPr/>
          <a:lstStyle/>
          <a:p>
            <a:r>
              <a:rPr lang="en-US" sz="2000" dirty="0"/>
              <a:t>Like we have pointers to </a:t>
            </a:r>
            <a:r>
              <a:rPr lang="en-US" sz="2000" dirty="0" err="1">
                <a:solidFill>
                  <a:srgbClr val="0070C0"/>
                </a:solidFill>
              </a:rPr>
              <a:t>int</a:t>
            </a:r>
            <a:r>
              <a:rPr lang="en-US" sz="2000" dirty="0"/>
              <a:t>, </a:t>
            </a:r>
            <a:r>
              <a:rPr lang="en-US" sz="2000" dirty="0">
                <a:solidFill>
                  <a:srgbClr val="0070C0"/>
                </a:solidFill>
              </a:rPr>
              <a:t>char</a:t>
            </a:r>
            <a:r>
              <a:rPr lang="en-US" sz="2000" dirty="0"/>
              <a:t> and other data-types, we also have pointers pointing to structures. These pointers are called </a:t>
            </a:r>
            <a:r>
              <a:rPr lang="en-US" sz="2000" b="1" dirty="0"/>
              <a:t>structure pointers</a:t>
            </a:r>
            <a:r>
              <a:rPr lang="en-US" sz="2000" dirty="0"/>
              <a:t>.</a:t>
            </a:r>
          </a:p>
          <a:p>
            <a:r>
              <a:rPr lang="en-US" sz="2000" dirty="0"/>
              <a:t>Now, how to define a pointer to a structure? The answer is below:</a:t>
            </a:r>
          </a:p>
          <a:p>
            <a:endParaRPr lang="en-US" sz="2000" dirty="0"/>
          </a:p>
        </p:txBody>
      </p:sp>
      <p:sp>
        <p:nvSpPr>
          <p:cNvPr id="3" name="Title 2"/>
          <p:cNvSpPr>
            <a:spLocks noGrp="1"/>
          </p:cNvSpPr>
          <p:nvPr>
            <p:ph type="title"/>
          </p:nvPr>
        </p:nvSpPr>
        <p:spPr/>
        <p:txBody>
          <a:bodyPr/>
          <a:lstStyle/>
          <a:p>
            <a:r>
              <a:rPr lang="en-US" b="0" dirty="0"/>
              <a:t>Pointers to Structures</a:t>
            </a:r>
            <a:endParaRPr lang="en-US" dirty="0"/>
          </a:p>
        </p:txBody>
      </p:sp>
      <p:sp>
        <p:nvSpPr>
          <p:cNvPr id="4" name="Rectangle 3"/>
          <p:cNvSpPr/>
          <p:nvPr/>
        </p:nvSpPr>
        <p:spPr>
          <a:xfrm>
            <a:off x="2057400" y="2799140"/>
            <a:ext cx="4572000" cy="3139321"/>
          </a:xfrm>
          <a:prstGeom prst="rect">
            <a:avLst/>
          </a:prstGeom>
          <a:solidFill>
            <a:srgbClr val="F7FFFF"/>
          </a:solidFill>
          <a:ln>
            <a:solidFill>
              <a:schemeClr val="tx1"/>
            </a:solidFill>
          </a:ln>
        </p:spPr>
        <p:txBody>
          <a:bodyPr>
            <a:spAutoFit/>
          </a:bodyPr>
          <a:lstStyle/>
          <a:p>
            <a:r>
              <a:rPr lang="en-US" dirty="0">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structure_name</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data-type member-1;</a:t>
            </a:r>
          </a:p>
          <a:p>
            <a:r>
              <a:rPr lang="en-US" dirty="0">
                <a:solidFill>
                  <a:prstClr val="black"/>
                </a:solidFill>
                <a:latin typeface="Consolas" panose="020B0609020204030204" pitchFamily="49" charset="0"/>
              </a:rPr>
              <a:t>    data-type member-1;</a:t>
            </a:r>
          </a:p>
          <a:p>
            <a:r>
              <a:rPr lang="en-US" dirty="0">
                <a:solidFill>
                  <a:prstClr val="black"/>
                </a:solidFill>
                <a:latin typeface="Consolas" panose="020B0609020204030204" pitchFamily="49" charset="0"/>
              </a:rPr>
              <a:t>    data-type member-1;</a:t>
            </a:r>
          </a:p>
          <a:p>
            <a:r>
              <a:rPr lang="en-US" dirty="0">
                <a:solidFill>
                  <a:prstClr val="black"/>
                </a:solidFill>
                <a:latin typeface="Consolas" panose="020B0609020204030204" pitchFamily="49" charset="0"/>
              </a:rPr>
              <a:t>    data-type member-1;</a:t>
            </a:r>
          </a:p>
          <a:p>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structure_name</a:t>
            </a:r>
            <a:r>
              <a:rPr lang="en-US" dirty="0">
                <a:solidFill>
                  <a:prstClr val="black"/>
                </a:solidFill>
                <a:latin typeface="Consolas" panose="020B0609020204030204" pitchFamily="49" charset="0"/>
              </a:rPr>
              <a:t> </a:t>
            </a:r>
            <a:r>
              <a:rPr lang="en-US" b="1" dirty="0">
                <a:solidFill>
                  <a:prstClr val="black"/>
                </a:solidFill>
                <a:latin typeface="Consolas" panose="020B0609020204030204" pitchFamily="49" charset="0"/>
              </a:rPr>
              <a:t>*</a:t>
            </a:r>
            <a:r>
              <a:rPr lang="en-US" b="1" dirty="0" err="1">
                <a:solidFill>
                  <a:prstClr val="black"/>
                </a:solidFill>
                <a:latin typeface="Consolas" panose="020B0609020204030204" pitchFamily="49" charset="0"/>
              </a:rPr>
              <a:t>ptr</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
        <p:nvSpPr>
          <p:cNvPr id="5" name="Rectangle 4"/>
          <p:cNvSpPr/>
          <p:nvPr/>
        </p:nvSpPr>
        <p:spPr>
          <a:xfrm>
            <a:off x="6886270" y="4450654"/>
            <a:ext cx="994952" cy="369332"/>
          </a:xfrm>
          <a:prstGeom prst="rect">
            <a:avLst/>
          </a:prstGeom>
          <a:solidFill>
            <a:srgbClr val="CCECFF"/>
          </a:solidFill>
          <a:ln>
            <a:solidFill>
              <a:srgbClr val="00B0F0"/>
            </a:solidFill>
          </a:ln>
        </p:spPr>
        <p:txBody>
          <a:bodyPr wrap="none">
            <a:spAutoFit/>
          </a:bodyPr>
          <a:lstStyle/>
          <a:p>
            <a:r>
              <a:rPr lang="en-US" dirty="0"/>
              <a:t>Pointer</a:t>
            </a:r>
          </a:p>
        </p:txBody>
      </p:sp>
      <p:cxnSp>
        <p:nvCxnSpPr>
          <p:cNvPr id="6" name="Straight Arrow Connector 5"/>
          <p:cNvCxnSpPr>
            <a:stCxn id="5" idx="2"/>
          </p:cNvCxnSpPr>
          <p:nvPr/>
        </p:nvCxnSpPr>
        <p:spPr bwMode="auto">
          <a:xfrm flipH="1">
            <a:off x="6125227" y="4819986"/>
            <a:ext cx="1258519" cy="503576"/>
          </a:xfrm>
          <a:prstGeom prst="straightConnector1">
            <a:avLst/>
          </a:prstGeom>
          <a:solidFill>
            <a:schemeClr val="accent1"/>
          </a:solidFill>
          <a:ln w="31750"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858210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6854" y="996435"/>
            <a:ext cx="8353168" cy="413265"/>
          </a:xfrm>
        </p:spPr>
        <p:txBody>
          <a:bodyPr/>
          <a:lstStyle/>
          <a:p>
            <a:r>
              <a:rPr lang="en-US" sz="2000" dirty="0"/>
              <a:t>An example using structure pointer.</a:t>
            </a:r>
          </a:p>
        </p:txBody>
      </p:sp>
      <p:sp>
        <p:nvSpPr>
          <p:cNvPr id="3" name="Title 2"/>
          <p:cNvSpPr>
            <a:spLocks noGrp="1"/>
          </p:cNvSpPr>
          <p:nvPr>
            <p:ph type="title"/>
          </p:nvPr>
        </p:nvSpPr>
        <p:spPr/>
        <p:txBody>
          <a:bodyPr/>
          <a:lstStyle/>
          <a:p>
            <a:r>
              <a:rPr lang="en-US" b="0" dirty="0"/>
              <a:t>Pointers to Structures</a:t>
            </a:r>
            <a:endParaRPr lang="en-US" dirty="0"/>
          </a:p>
        </p:txBody>
      </p:sp>
      <p:sp>
        <p:nvSpPr>
          <p:cNvPr id="4" name="Rectangle 3"/>
          <p:cNvSpPr/>
          <p:nvPr/>
        </p:nvSpPr>
        <p:spPr>
          <a:xfrm>
            <a:off x="606854" y="1552060"/>
            <a:ext cx="8353168" cy="4524315"/>
          </a:xfrm>
          <a:prstGeom prst="rect">
            <a:avLst/>
          </a:prstGeom>
          <a:solidFill>
            <a:srgbClr val="F7FFFF"/>
          </a:solidFill>
          <a:ln>
            <a:solidFill>
              <a:schemeClr val="tx1"/>
            </a:solidFill>
          </a:ln>
        </p:spPr>
        <p:txBody>
          <a:bodyPr wrap="square">
            <a:spAutoFit/>
          </a:bodyPr>
          <a:lstStyle/>
          <a:p>
            <a:r>
              <a:rPr lang="en-US" sz="1600" dirty="0">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Person</a:t>
            </a:r>
          </a:p>
          <a:p>
            <a:r>
              <a:rPr lang="en-US" sz="1600" dirty="0">
                <a:solidFill>
                  <a:prstClr val="black"/>
                </a:solidFill>
                <a:latin typeface="Consolas" panose="020B0609020204030204" pitchFamily="49" charset="0"/>
              </a:rPr>
              <a:t>{</a:t>
            </a:r>
          </a:p>
          <a:p>
            <a:pPr lvl="1"/>
            <a:r>
              <a:rPr lang="en-US" sz="1600" dirty="0">
                <a:solidFill>
                  <a:srgbClr val="0000FF"/>
                </a:solidFill>
                <a:latin typeface="Consolas" panose="020B0609020204030204" pitchFamily="49" charset="0"/>
              </a:rPr>
              <a:t>char</a:t>
            </a:r>
            <a:r>
              <a:rPr lang="en-US" sz="1600" dirty="0">
                <a:solidFill>
                  <a:prstClr val="black"/>
                </a:solidFill>
                <a:latin typeface="Consolas" panose="020B0609020204030204" pitchFamily="49" charset="0"/>
              </a:rPr>
              <a:t> name[30];</a:t>
            </a:r>
          </a:p>
          <a:p>
            <a:pPr lvl="1"/>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age;</a:t>
            </a:r>
          </a:p>
          <a:p>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Person P1 = {</a:t>
            </a:r>
            <a:r>
              <a:rPr lang="en-US" sz="1600" dirty="0">
                <a:solidFill>
                  <a:srgbClr val="A31515"/>
                </a:solidFill>
                <a:latin typeface="Consolas" panose="020B0609020204030204" pitchFamily="49" charset="0"/>
              </a:rPr>
              <a:t>"Ahmed Ali"</a:t>
            </a:r>
            <a:r>
              <a:rPr lang="en-US" sz="1600" dirty="0">
                <a:solidFill>
                  <a:prstClr val="black"/>
                </a:solidFill>
                <a:latin typeface="Consolas" panose="020B0609020204030204" pitchFamily="49" charset="0"/>
              </a:rPr>
              <a:t>, 22};</a:t>
            </a:r>
          </a:p>
          <a:p>
            <a:r>
              <a:rPr lang="en-US" sz="1600" b="1" dirty="0">
                <a:solidFill>
                  <a:prstClr val="black"/>
                </a:solidFill>
                <a:latin typeface="Consolas" panose="020B0609020204030204" pitchFamily="49" charset="0"/>
              </a:rPr>
              <a:t>Person *P1_ptr;</a:t>
            </a:r>
          </a:p>
          <a:p>
            <a:r>
              <a:rPr lang="en-US" sz="1600" b="1" dirty="0">
                <a:solidFill>
                  <a:prstClr val="black"/>
                </a:solidFill>
                <a:latin typeface="Consolas" panose="020B0609020204030204" pitchFamily="49" charset="0"/>
              </a:rPr>
              <a:t>P1_ptr = &amp;P1;</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cout&lt;&lt;</a:t>
            </a:r>
            <a:r>
              <a:rPr lang="en-US" sz="1600" dirty="0">
                <a:solidFill>
                  <a:srgbClr val="A31515"/>
                </a:solidFill>
                <a:latin typeface="Consolas" panose="020B0609020204030204" pitchFamily="49" charset="0"/>
              </a:rPr>
              <a:t>"Printing the structure elements using the structure variable\n"</a:t>
            </a:r>
            <a:r>
              <a:rPr lang="en-US" sz="1600" dirty="0">
                <a:solidFill>
                  <a:prstClr val="black"/>
                </a:solidFill>
                <a:latin typeface="Consolas" panose="020B0609020204030204" pitchFamily="49" charset="0"/>
              </a:rPr>
              <a:t>;</a:t>
            </a:r>
          </a:p>
          <a:p>
            <a:r>
              <a:rPr lang="en-US" sz="1600" b="1" dirty="0">
                <a:solidFill>
                  <a:prstClr val="black"/>
                </a:solidFill>
                <a:latin typeface="Consolas" panose="020B0609020204030204" pitchFamily="49" charset="0"/>
              </a:rPr>
              <a:t>cout&lt;&lt;</a:t>
            </a:r>
            <a:r>
              <a:rPr lang="en-US" sz="1600" b="1" dirty="0">
                <a:solidFill>
                  <a:srgbClr val="A31515"/>
                </a:solidFill>
                <a:latin typeface="Consolas" panose="020B0609020204030204" pitchFamily="49" charset="0"/>
              </a:rPr>
              <a:t>"Name : "</a:t>
            </a:r>
            <a:r>
              <a:rPr lang="en-US" sz="1600" b="1" dirty="0">
                <a:solidFill>
                  <a:prstClr val="black"/>
                </a:solidFill>
                <a:latin typeface="Consolas" panose="020B0609020204030204" pitchFamily="49" charset="0"/>
              </a:rPr>
              <a:t>&lt;&lt; P1.name&lt;&lt;</a:t>
            </a:r>
            <a:r>
              <a:rPr lang="en-US" sz="1600" b="1" dirty="0">
                <a:solidFill>
                  <a:srgbClr val="A31515"/>
                </a:solidFill>
                <a:latin typeface="Consolas" panose="020B0609020204030204" pitchFamily="49" charset="0"/>
              </a:rPr>
              <a:t>", Age : "</a:t>
            </a:r>
            <a:r>
              <a:rPr lang="en-US" sz="1600" b="1" dirty="0">
                <a:solidFill>
                  <a:prstClr val="black"/>
                </a:solidFill>
                <a:latin typeface="Consolas" panose="020B0609020204030204" pitchFamily="49" charset="0"/>
              </a:rPr>
              <a:t>&lt;&lt;P1.age&lt;&lt;</a:t>
            </a:r>
            <a:r>
              <a:rPr lang="en-US" sz="1600" b="1" dirty="0" err="1">
                <a:solidFill>
                  <a:prstClr val="black"/>
                </a:solidFill>
                <a:latin typeface="Consolas" panose="020B0609020204030204" pitchFamily="49" charset="0"/>
              </a:rPr>
              <a:t>endl</a:t>
            </a:r>
            <a:r>
              <a:rPr lang="en-US" sz="1600" b="1"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cout&lt;&lt;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nPrinting</a:t>
            </a:r>
            <a:r>
              <a:rPr lang="en-US" sz="1600" dirty="0">
                <a:solidFill>
                  <a:srgbClr val="A31515"/>
                </a:solidFill>
                <a:latin typeface="Consolas" panose="020B0609020204030204" pitchFamily="49" charset="0"/>
              </a:rPr>
              <a:t> the structure elements using the structure pointer\n"</a:t>
            </a:r>
            <a:r>
              <a:rPr lang="en-US" sz="1600" dirty="0">
                <a:solidFill>
                  <a:prstClr val="black"/>
                </a:solidFill>
                <a:latin typeface="Consolas" panose="020B0609020204030204" pitchFamily="49" charset="0"/>
              </a:rPr>
              <a:t>;</a:t>
            </a:r>
          </a:p>
          <a:p>
            <a:r>
              <a:rPr lang="en-US" sz="1600" b="1" dirty="0">
                <a:solidFill>
                  <a:prstClr val="black"/>
                </a:solidFill>
                <a:latin typeface="Consolas" panose="020B0609020204030204" pitchFamily="49" charset="0"/>
              </a:rPr>
              <a:t>cout&lt;&lt;</a:t>
            </a:r>
            <a:r>
              <a:rPr lang="en-US" sz="1600" b="1" dirty="0">
                <a:solidFill>
                  <a:srgbClr val="A31515"/>
                </a:solidFill>
                <a:latin typeface="Consolas" panose="020B0609020204030204" pitchFamily="49" charset="0"/>
              </a:rPr>
              <a:t>"Name : "</a:t>
            </a:r>
            <a:r>
              <a:rPr lang="en-US" sz="1600" b="1" dirty="0">
                <a:solidFill>
                  <a:prstClr val="black"/>
                </a:solidFill>
                <a:latin typeface="Consolas" panose="020B0609020204030204" pitchFamily="49" charset="0"/>
              </a:rPr>
              <a:t>&lt;&lt; P1_ptr-&gt;name&lt;&lt;</a:t>
            </a:r>
            <a:r>
              <a:rPr lang="en-US" sz="1600" b="1" dirty="0">
                <a:solidFill>
                  <a:srgbClr val="A31515"/>
                </a:solidFill>
                <a:latin typeface="Consolas" panose="020B0609020204030204" pitchFamily="49" charset="0"/>
              </a:rPr>
              <a:t>", Age : "</a:t>
            </a:r>
            <a:r>
              <a:rPr lang="en-US" sz="1600" b="1" dirty="0">
                <a:solidFill>
                  <a:prstClr val="black"/>
                </a:solidFill>
                <a:latin typeface="Consolas" panose="020B0609020204030204" pitchFamily="49" charset="0"/>
              </a:rPr>
              <a:t>&lt;&lt;P1_ptr-&gt;age&lt;&lt;</a:t>
            </a:r>
            <a:r>
              <a:rPr lang="en-US" sz="1600" b="1" dirty="0" err="1">
                <a:solidFill>
                  <a:prstClr val="black"/>
                </a:solidFill>
                <a:latin typeface="Consolas" panose="020B0609020204030204" pitchFamily="49" charset="0"/>
              </a:rPr>
              <a:t>endl</a:t>
            </a:r>
            <a:r>
              <a:rPr lang="en-US" sz="1600" b="1"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system(</a:t>
            </a:r>
            <a:r>
              <a:rPr lang="en-US" sz="1600" dirty="0">
                <a:solidFill>
                  <a:srgbClr val="A31515"/>
                </a:solidFill>
                <a:latin typeface="Consolas" panose="020B0609020204030204" pitchFamily="49" charset="0"/>
              </a:rPr>
              <a:t>"pause"</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540379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6854" y="996435"/>
            <a:ext cx="8353168" cy="413265"/>
          </a:xfrm>
        </p:spPr>
        <p:txBody>
          <a:bodyPr/>
          <a:lstStyle/>
          <a:p>
            <a:r>
              <a:rPr lang="en-US" sz="2000" dirty="0"/>
              <a:t>an example using structure pointer.</a:t>
            </a:r>
          </a:p>
        </p:txBody>
      </p:sp>
      <p:sp>
        <p:nvSpPr>
          <p:cNvPr id="3" name="Title 2"/>
          <p:cNvSpPr>
            <a:spLocks noGrp="1"/>
          </p:cNvSpPr>
          <p:nvPr>
            <p:ph type="title"/>
          </p:nvPr>
        </p:nvSpPr>
        <p:spPr/>
        <p:txBody>
          <a:bodyPr/>
          <a:lstStyle/>
          <a:p>
            <a:r>
              <a:rPr lang="en-US" b="0" dirty="0"/>
              <a:t>Pointers to Structures</a:t>
            </a:r>
            <a:endParaRPr lang="en-US" dirty="0"/>
          </a:p>
        </p:txBody>
      </p:sp>
      <p:sp>
        <p:nvSpPr>
          <p:cNvPr id="4" name="Rectangle 3"/>
          <p:cNvSpPr/>
          <p:nvPr/>
        </p:nvSpPr>
        <p:spPr>
          <a:xfrm>
            <a:off x="606854" y="1552060"/>
            <a:ext cx="8353168" cy="4524315"/>
          </a:xfrm>
          <a:prstGeom prst="rect">
            <a:avLst/>
          </a:prstGeom>
          <a:solidFill>
            <a:srgbClr val="F7FFFF"/>
          </a:solidFill>
          <a:ln>
            <a:solidFill>
              <a:schemeClr val="tx1"/>
            </a:solidFill>
          </a:ln>
        </p:spPr>
        <p:txBody>
          <a:bodyPr wrap="square">
            <a:spAutoFit/>
          </a:bodyPr>
          <a:lstStyle/>
          <a:p>
            <a:r>
              <a:rPr lang="en-US" sz="1600" dirty="0">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Person</a:t>
            </a:r>
          </a:p>
          <a:p>
            <a:r>
              <a:rPr lang="en-US" sz="1600" dirty="0">
                <a:solidFill>
                  <a:prstClr val="black"/>
                </a:solidFill>
                <a:latin typeface="Consolas" panose="020B0609020204030204" pitchFamily="49" charset="0"/>
              </a:rPr>
              <a:t>{</a:t>
            </a:r>
          </a:p>
          <a:p>
            <a:pPr lvl="1"/>
            <a:r>
              <a:rPr lang="en-US" sz="1600" dirty="0">
                <a:solidFill>
                  <a:srgbClr val="0000FF"/>
                </a:solidFill>
                <a:latin typeface="Consolas" panose="020B0609020204030204" pitchFamily="49" charset="0"/>
              </a:rPr>
              <a:t>char</a:t>
            </a:r>
            <a:r>
              <a:rPr lang="en-US" sz="1600" dirty="0">
                <a:solidFill>
                  <a:prstClr val="black"/>
                </a:solidFill>
                <a:latin typeface="Consolas" panose="020B0609020204030204" pitchFamily="49" charset="0"/>
              </a:rPr>
              <a:t> name[30];</a:t>
            </a:r>
          </a:p>
          <a:p>
            <a:pPr lvl="1"/>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age;</a:t>
            </a:r>
          </a:p>
          <a:p>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Person P1 = {</a:t>
            </a:r>
            <a:r>
              <a:rPr lang="en-US" sz="1600" dirty="0">
                <a:solidFill>
                  <a:srgbClr val="A31515"/>
                </a:solidFill>
                <a:latin typeface="Consolas" panose="020B0609020204030204" pitchFamily="49" charset="0"/>
              </a:rPr>
              <a:t>"Ahmed Ali"</a:t>
            </a:r>
            <a:r>
              <a:rPr lang="en-US" sz="1600" dirty="0">
                <a:solidFill>
                  <a:prstClr val="black"/>
                </a:solidFill>
                <a:latin typeface="Consolas" panose="020B0609020204030204" pitchFamily="49" charset="0"/>
              </a:rPr>
              <a:t>, 22};</a:t>
            </a:r>
          </a:p>
          <a:p>
            <a:r>
              <a:rPr lang="en-US" b="1" dirty="0">
                <a:solidFill>
                  <a:prstClr val="black"/>
                </a:solidFill>
                <a:latin typeface="Consolas" panose="020B0609020204030204" pitchFamily="49" charset="0"/>
              </a:rPr>
              <a:t>Person *P1_ptr;</a:t>
            </a:r>
          </a:p>
          <a:p>
            <a:r>
              <a:rPr lang="en-US" sz="1600" b="1" dirty="0">
                <a:solidFill>
                  <a:prstClr val="black"/>
                </a:solidFill>
                <a:latin typeface="Consolas" panose="020B0609020204030204" pitchFamily="49" charset="0"/>
              </a:rPr>
              <a:t>P1_ptr = &amp;P1;</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cout&lt;&lt;</a:t>
            </a:r>
            <a:r>
              <a:rPr lang="en-US" sz="1600" dirty="0">
                <a:solidFill>
                  <a:srgbClr val="A31515"/>
                </a:solidFill>
                <a:latin typeface="Consolas" panose="020B0609020204030204" pitchFamily="49" charset="0"/>
              </a:rPr>
              <a:t>"Printing the structure elements using the structure variable\n"</a:t>
            </a:r>
            <a:r>
              <a:rPr lang="en-US" sz="1600" dirty="0">
                <a:solidFill>
                  <a:prstClr val="black"/>
                </a:solidFill>
                <a:latin typeface="Consolas" panose="020B0609020204030204" pitchFamily="49" charset="0"/>
              </a:rPr>
              <a:t>;</a:t>
            </a:r>
          </a:p>
          <a:p>
            <a:r>
              <a:rPr lang="en-US" sz="1600" b="1" dirty="0">
                <a:solidFill>
                  <a:prstClr val="black"/>
                </a:solidFill>
                <a:latin typeface="Consolas" panose="020B0609020204030204" pitchFamily="49" charset="0"/>
              </a:rPr>
              <a:t>cout&lt;&lt;</a:t>
            </a:r>
            <a:r>
              <a:rPr lang="en-US" sz="1600" b="1" dirty="0">
                <a:solidFill>
                  <a:srgbClr val="A31515"/>
                </a:solidFill>
                <a:latin typeface="Consolas" panose="020B0609020204030204" pitchFamily="49" charset="0"/>
              </a:rPr>
              <a:t>"Name : "</a:t>
            </a:r>
            <a:r>
              <a:rPr lang="en-US" sz="1600" b="1" dirty="0">
                <a:solidFill>
                  <a:prstClr val="black"/>
                </a:solidFill>
                <a:latin typeface="Consolas" panose="020B0609020204030204" pitchFamily="49" charset="0"/>
              </a:rPr>
              <a:t>&lt;&lt; P1.name&lt;&lt;</a:t>
            </a:r>
            <a:r>
              <a:rPr lang="en-US" sz="1600" b="1" dirty="0">
                <a:solidFill>
                  <a:srgbClr val="A31515"/>
                </a:solidFill>
                <a:latin typeface="Consolas" panose="020B0609020204030204" pitchFamily="49" charset="0"/>
              </a:rPr>
              <a:t>", Age : "</a:t>
            </a:r>
            <a:r>
              <a:rPr lang="en-US" sz="1600" b="1" dirty="0">
                <a:solidFill>
                  <a:prstClr val="black"/>
                </a:solidFill>
                <a:latin typeface="Consolas" panose="020B0609020204030204" pitchFamily="49" charset="0"/>
              </a:rPr>
              <a:t>&lt;&lt;P1.age&lt;&lt;</a:t>
            </a:r>
            <a:r>
              <a:rPr lang="en-US" sz="1600" b="1" dirty="0" err="1">
                <a:solidFill>
                  <a:prstClr val="black"/>
                </a:solidFill>
                <a:latin typeface="Consolas" panose="020B0609020204030204" pitchFamily="49" charset="0"/>
              </a:rPr>
              <a:t>endl</a:t>
            </a:r>
            <a:r>
              <a:rPr lang="en-US" sz="1600" b="1"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cout&lt;&lt;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nPrinting</a:t>
            </a:r>
            <a:r>
              <a:rPr lang="en-US" sz="1600" dirty="0">
                <a:solidFill>
                  <a:srgbClr val="A31515"/>
                </a:solidFill>
                <a:latin typeface="Consolas" panose="020B0609020204030204" pitchFamily="49" charset="0"/>
              </a:rPr>
              <a:t> the structure elements using the structure pointer\n"</a:t>
            </a:r>
            <a:r>
              <a:rPr lang="en-US" sz="1600" dirty="0">
                <a:solidFill>
                  <a:prstClr val="black"/>
                </a:solidFill>
                <a:latin typeface="Consolas" panose="020B0609020204030204" pitchFamily="49" charset="0"/>
              </a:rPr>
              <a:t>;</a:t>
            </a:r>
          </a:p>
          <a:p>
            <a:r>
              <a:rPr lang="en-US" sz="1600" b="1" dirty="0">
                <a:solidFill>
                  <a:prstClr val="black"/>
                </a:solidFill>
                <a:latin typeface="Consolas" panose="020B0609020204030204" pitchFamily="49" charset="0"/>
              </a:rPr>
              <a:t>cout&lt;&lt;</a:t>
            </a:r>
            <a:r>
              <a:rPr lang="en-US" sz="1600" b="1" dirty="0">
                <a:solidFill>
                  <a:srgbClr val="A31515"/>
                </a:solidFill>
                <a:latin typeface="Consolas" panose="020B0609020204030204" pitchFamily="49" charset="0"/>
              </a:rPr>
              <a:t>"Name : "</a:t>
            </a:r>
            <a:r>
              <a:rPr lang="en-US" sz="1600" b="1" dirty="0">
                <a:solidFill>
                  <a:prstClr val="black"/>
                </a:solidFill>
                <a:latin typeface="Consolas" panose="020B0609020204030204" pitchFamily="49" charset="0"/>
              </a:rPr>
              <a:t>&lt;&lt; P1_ptr-&gt;name&lt;&lt;</a:t>
            </a:r>
            <a:r>
              <a:rPr lang="en-US" sz="1600" b="1" dirty="0">
                <a:solidFill>
                  <a:srgbClr val="A31515"/>
                </a:solidFill>
                <a:latin typeface="Consolas" panose="020B0609020204030204" pitchFamily="49" charset="0"/>
              </a:rPr>
              <a:t>", Age : "</a:t>
            </a:r>
            <a:r>
              <a:rPr lang="en-US" sz="1600" b="1" dirty="0">
                <a:solidFill>
                  <a:prstClr val="black"/>
                </a:solidFill>
                <a:latin typeface="Consolas" panose="020B0609020204030204" pitchFamily="49" charset="0"/>
              </a:rPr>
              <a:t>&lt;&lt;P1_ptr-&gt;age&lt;&lt;</a:t>
            </a:r>
            <a:r>
              <a:rPr lang="en-US" sz="1600" b="1" dirty="0" err="1">
                <a:solidFill>
                  <a:prstClr val="black"/>
                </a:solidFill>
                <a:latin typeface="Consolas" panose="020B0609020204030204" pitchFamily="49" charset="0"/>
              </a:rPr>
              <a:t>endl</a:t>
            </a:r>
            <a:r>
              <a:rPr lang="en-US" sz="1600" b="1"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system(</a:t>
            </a:r>
            <a:r>
              <a:rPr lang="en-US" sz="1600" dirty="0">
                <a:solidFill>
                  <a:srgbClr val="A31515"/>
                </a:solidFill>
                <a:latin typeface="Consolas" panose="020B0609020204030204" pitchFamily="49" charset="0"/>
              </a:rPr>
              <a:t>"pause"</a:t>
            </a:r>
            <a:r>
              <a:rPr lang="en-US" sz="1600"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p:txBody>
      </p:sp>
      <p:sp>
        <p:nvSpPr>
          <p:cNvPr id="5" name="Rectangle 4"/>
          <p:cNvSpPr/>
          <p:nvPr/>
        </p:nvSpPr>
        <p:spPr>
          <a:xfrm>
            <a:off x="4446740" y="2243435"/>
            <a:ext cx="4388022" cy="923330"/>
          </a:xfrm>
          <a:prstGeom prst="rect">
            <a:avLst/>
          </a:prstGeom>
          <a:solidFill>
            <a:schemeClr val="bg1">
              <a:lumMod val="95000"/>
            </a:schemeClr>
          </a:solidFill>
          <a:ln>
            <a:solidFill>
              <a:schemeClr val="tx1"/>
            </a:solidFill>
          </a:ln>
        </p:spPr>
        <p:txBody>
          <a:bodyPr wrap="square">
            <a:spAutoFit/>
          </a:bodyPr>
          <a:lstStyle/>
          <a:p>
            <a:r>
              <a:rPr lang="en-US" dirty="0">
                <a:solidFill>
                  <a:srgbClr val="333333"/>
                </a:solidFill>
                <a:latin typeface="Helvetica Neue"/>
              </a:rPr>
              <a:t>Just like other pointers, the structure </a:t>
            </a:r>
            <a:r>
              <a:rPr lang="en-US" dirty="0">
                <a:solidFill>
                  <a:srgbClr val="FF0000"/>
                </a:solidFill>
                <a:latin typeface="Helvetica Neue"/>
              </a:rPr>
              <a:t>pointers</a:t>
            </a:r>
            <a:r>
              <a:rPr lang="en-US" dirty="0">
                <a:solidFill>
                  <a:srgbClr val="333333"/>
                </a:solidFill>
                <a:latin typeface="Helvetica Neue"/>
              </a:rPr>
              <a:t> are declared by placing asterisk (∗) in front of a structure pointer's name.</a:t>
            </a:r>
            <a:endParaRPr lang="en-US" dirty="0"/>
          </a:p>
        </p:txBody>
      </p:sp>
      <p:cxnSp>
        <p:nvCxnSpPr>
          <p:cNvPr id="7" name="Straight Arrow Connector 6"/>
          <p:cNvCxnSpPr>
            <a:stCxn id="5" idx="1"/>
          </p:cNvCxnSpPr>
          <p:nvPr/>
        </p:nvCxnSpPr>
        <p:spPr bwMode="auto">
          <a:xfrm flipH="1">
            <a:off x="2402040" y="2705100"/>
            <a:ext cx="2044700" cy="673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98327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Structures are used to represent a record, suppose you want to keep track of your books in a library. </a:t>
            </a:r>
          </a:p>
          <a:p>
            <a:r>
              <a:rPr lang="en-US" dirty="0"/>
              <a:t>You might want to track the following attributes about each book −</a:t>
            </a:r>
          </a:p>
          <a:p>
            <a:pPr lvl="2"/>
            <a:r>
              <a:rPr lang="en-US" dirty="0"/>
              <a:t>Title</a:t>
            </a:r>
          </a:p>
          <a:p>
            <a:pPr lvl="2"/>
            <a:r>
              <a:rPr lang="en-US" dirty="0"/>
              <a:t>Author</a:t>
            </a:r>
          </a:p>
          <a:p>
            <a:pPr lvl="2"/>
            <a:r>
              <a:rPr lang="en-US" dirty="0"/>
              <a:t>Subject</a:t>
            </a:r>
          </a:p>
          <a:p>
            <a:pPr lvl="2"/>
            <a:r>
              <a:rPr lang="en-US" dirty="0"/>
              <a:t>Book ID</a:t>
            </a:r>
          </a:p>
          <a:p>
            <a:endParaRPr lang="en-US" dirty="0"/>
          </a:p>
        </p:txBody>
      </p:sp>
      <p:sp>
        <p:nvSpPr>
          <p:cNvPr id="3" name="Title 2"/>
          <p:cNvSpPr>
            <a:spLocks noGrp="1"/>
          </p:cNvSpPr>
          <p:nvPr>
            <p:ph type="title"/>
          </p:nvPr>
        </p:nvSpPr>
        <p:spPr/>
        <p:txBody>
          <a:bodyPr/>
          <a:lstStyle/>
          <a:p>
            <a:r>
              <a:rPr lang="en-US" dirty="0"/>
              <a:t>The important of struct</a:t>
            </a:r>
          </a:p>
        </p:txBody>
      </p:sp>
    </p:spTree>
    <p:extLst>
      <p:ext uri="{BB962C8B-B14F-4D97-AF65-F5344CB8AC3E}">
        <p14:creationId xmlns:p14="http://schemas.microsoft.com/office/powerpoint/2010/main" val="2190103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6854" y="996435"/>
            <a:ext cx="8353168" cy="413265"/>
          </a:xfrm>
        </p:spPr>
        <p:txBody>
          <a:bodyPr/>
          <a:lstStyle/>
          <a:p>
            <a:r>
              <a:rPr lang="en-US" sz="2000" dirty="0"/>
              <a:t>an example using structure pointer.</a:t>
            </a:r>
          </a:p>
        </p:txBody>
      </p:sp>
      <p:sp>
        <p:nvSpPr>
          <p:cNvPr id="3" name="Title 2"/>
          <p:cNvSpPr>
            <a:spLocks noGrp="1"/>
          </p:cNvSpPr>
          <p:nvPr>
            <p:ph type="title"/>
          </p:nvPr>
        </p:nvSpPr>
        <p:spPr/>
        <p:txBody>
          <a:bodyPr/>
          <a:lstStyle/>
          <a:p>
            <a:r>
              <a:rPr lang="en-US" b="0" dirty="0"/>
              <a:t>Pointers to Structures</a:t>
            </a:r>
            <a:endParaRPr lang="en-US" dirty="0"/>
          </a:p>
        </p:txBody>
      </p:sp>
      <p:sp>
        <p:nvSpPr>
          <p:cNvPr id="4" name="Rectangle 3"/>
          <p:cNvSpPr/>
          <p:nvPr/>
        </p:nvSpPr>
        <p:spPr>
          <a:xfrm>
            <a:off x="606854" y="1552060"/>
            <a:ext cx="8353168" cy="4585871"/>
          </a:xfrm>
          <a:prstGeom prst="rect">
            <a:avLst/>
          </a:prstGeom>
          <a:solidFill>
            <a:srgbClr val="F7FFFF"/>
          </a:solidFill>
          <a:ln>
            <a:solidFill>
              <a:schemeClr val="tx1"/>
            </a:solidFill>
          </a:ln>
        </p:spPr>
        <p:txBody>
          <a:bodyPr wrap="square">
            <a:spAutoFit/>
          </a:bodyPr>
          <a:lstStyle/>
          <a:p>
            <a:r>
              <a:rPr lang="en-US" sz="1600" dirty="0">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Person</a:t>
            </a:r>
          </a:p>
          <a:p>
            <a:r>
              <a:rPr lang="en-US" sz="1600" dirty="0">
                <a:solidFill>
                  <a:prstClr val="black"/>
                </a:solidFill>
                <a:latin typeface="Consolas" panose="020B0609020204030204" pitchFamily="49" charset="0"/>
              </a:rPr>
              <a:t>{</a:t>
            </a:r>
          </a:p>
          <a:p>
            <a:pPr lvl="1"/>
            <a:r>
              <a:rPr lang="en-US" sz="1600" dirty="0">
                <a:solidFill>
                  <a:srgbClr val="0000FF"/>
                </a:solidFill>
                <a:latin typeface="Consolas" panose="020B0609020204030204" pitchFamily="49" charset="0"/>
              </a:rPr>
              <a:t>char</a:t>
            </a:r>
            <a:r>
              <a:rPr lang="en-US" sz="1600" dirty="0">
                <a:solidFill>
                  <a:prstClr val="black"/>
                </a:solidFill>
                <a:latin typeface="Consolas" panose="020B0609020204030204" pitchFamily="49" charset="0"/>
              </a:rPr>
              <a:t> name[30];</a:t>
            </a:r>
          </a:p>
          <a:p>
            <a:pPr lvl="1"/>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age;</a:t>
            </a:r>
          </a:p>
          <a:p>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Person P1 = {</a:t>
            </a:r>
            <a:r>
              <a:rPr lang="en-US" sz="1600" dirty="0">
                <a:solidFill>
                  <a:srgbClr val="A31515"/>
                </a:solidFill>
                <a:latin typeface="Consolas" panose="020B0609020204030204" pitchFamily="49" charset="0"/>
              </a:rPr>
              <a:t>"Ahmed Ali"</a:t>
            </a:r>
            <a:r>
              <a:rPr lang="en-US" sz="1600" dirty="0">
                <a:solidFill>
                  <a:prstClr val="black"/>
                </a:solidFill>
                <a:latin typeface="Consolas" panose="020B0609020204030204" pitchFamily="49" charset="0"/>
              </a:rPr>
              <a:t>, 22};</a:t>
            </a:r>
          </a:p>
          <a:p>
            <a:r>
              <a:rPr lang="en-US" sz="1600" b="1" dirty="0">
                <a:solidFill>
                  <a:prstClr val="black"/>
                </a:solidFill>
                <a:latin typeface="Consolas" panose="020B0609020204030204" pitchFamily="49" charset="0"/>
              </a:rPr>
              <a:t>Person *P1_ptr;</a:t>
            </a:r>
          </a:p>
          <a:p>
            <a:r>
              <a:rPr lang="en-US" sz="1600" b="1" dirty="0">
                <a:solidFill>
                  <a:prstClr val="black"/>
                </a:solidFill>
                <a:latin typeface="Consolas" panose="020B0609020204030204" pitchFamily="49" charset="0"/>
              </a:rPr>
              <a:t>P1_ptr = &amp;P1;</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cout&lt;&lt;</a:t>
            </a:r>
            <a:r>
              <a:rPr lang="en-US" sz="1600" dirty="0">
                <a:solidFill>
                  <a:srgbClr val="A31515"/>
                </a:solidFill>
                <a:latin typeface="Consolas" panose="020B0609020204030204" pitchFamily="49" charset="0"/>
              </a:rPr>
              <a:t>"Printing the structure elements using the structure variable\n"</a:t>
            </a:r>
            <a:r>
              <a:rPr lang="en-US" sz="1600"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cout&lt;&lt;</a:t>
            </a:r>
            <a:r>
              <a:rPr lang="en-US" dirty="0">
                <a:solidFill>
                  <a:srgbClr val="A31515"/>
                </a:solidFill>
                <a:latin typeface="Consolas" panose="020B0609020204030204" pitchFamily="49" charset="0"/>
              </a:rPr>
              <a:t>"Name : "</a:t>
            </a:r>
            <a:r>
              <a:rPr lang="en-US" dirty="0">
                <a:solidFill>
                  <a:prstClr val="black"/>
                </a:solidFill>
                <a:latin typeface="Consolas" panose="020B0609020204030204" pitchFamily="49" charset="0"/>
              </a:rPr>
              <a:t>&lt;&lt; P1.name&lt;&lt;</a:t>
            </a:r>
            <a:r>
              <a:rPr lang="en-US" dirty="0">
                <a:solidFill>
                  <a:srgbClr val="A31515"/>
                </a:solidFill>
                <a:latin typeface="Consolas" panose="020B0609020204030204" pitchFamily="49" charset="0"/>
              </a:rPr>
              <a:t>", Age : "</a:t>
            </a:r>
            <a:r>
              <a:rPr lang="en-US" dirty="0">
                <a:solidFill>
                  <a:prstClr val="black"/>
                </a:solidFill>
                <a:latin typeface="Consolas" panose="020B0609020204030204" pitchFamily="49" charset="0"/>
              </a:rPr>
              <a:t>&lt;&lt;P1.age&lt;&lt;</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r>
              <a:rPr lang="en-US" sz="1600" dirty="0">
                <a:solidFill>
                  <a:prstClr val="black"/>
                </a:solidFill>
                <a:latin typeface="Consolas" panose="020B0609020204030204" pitchFamily="49" charset="0"/>
              </a:rPr>
              <a:t>cout&lt;&lt;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nPrinting</a:t>
            </a:r>
            <a:r>
              <a:rPr lang="en-US" sz="1600" dirty="0">
                <a:solidFill>
                  <a:srgbClr val="A31515"/>
                </a:solidFill>
                <a:latin typeface="Consolas" panose="020B0609020204030204" pitchFamily="49" charset="0"/>
              </a:rPr>
              <a:t> the structure elements using the structure pointer\n"</a:t>
            </a:r>
            <a:r>
              <a:rPr lang="en-US" sz="1600"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cout&lt;&lt;</a:t>
            </a:r>
            <a:r>
              <a:rPr lang="en-US" dirty="0">
                <a:solidFill>
                  <a:srgbClr val="A31515"/>
                </a:solidFill>
                <a:latin typeface="Consolas" panose="020B0609020204030204" pitchFamily="49" charset="0"/>
              </a:rPr>
              <a:t>"Name : "</a:t>
            </a:r>
            <a:r>
              <a:rPr lang="en-US" dirty="0">
                <a:solidFill>
                  <a:prstClr val="black"/>
                </a:solidFill>
                <a:latin typeface="Consolas" panose="020B0609020204030204" pitchFamily="49" charset="0"/>
              </a:rPr>
              <a:t>&lt;&lt; P1_ptr-&gt;name&lt;&lt;</a:t>
            </a:r>
            <a:r>
              <a:rPr lang="en-US" dirty="0">
                <a:solidFill>
                  <a:srgbClr val="A31515"/>
                </a:solidFill>
                <a:latin typeface="Consolas" panose="020B0609020204030204" pitchFamily="49" charset="0"/>
              </a:rPr>
              <a:t>", Age : "</a:t>
            </a:r>
            <a:r>
              <a:rPr lang="en-US" dirty="0">
                <a:solidFill>
                  <a:prstClr val="black"/>
                </a:solidFill>
                <a:latin typeface="Consolas" panose="020B0609020204030204" pitchFamily="49" charset="0"/>
              </a:rPr>
              <a:t>&lt;&lt;P1_ptr-&gt;age&lt;&lt;</a:t>
            </a:r>
            <a:r>
              <a:rPr lang="en-US" dirty="0" err="1">
                <a:solidFill>
                  <a:prstClr val="black"/>
                </a:solidFill>
                <a:latin typeface="Consolas" panose="020B0609020204030204" pitchFamily="49" charset="0"/>
              </a:rPr>
              <a:t>endl</a:t>
            </a:r>
            <a:r>
              <a:rPr lang="en-US"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system(</a:t>
            </a:r>
            <a:r>
              <a:rPr lang="en-US" sz="1600" dirty="0">
                <a:solidFill>
                  <a:srgbClr val="A31515"/>
                </a:solidFill>
                <a:latin typeface="Consolas" panose="020B0609020204030204" pitchFamily="49" charset="0"/>
              </a:rPr>
              <a:t>"pause"</a:t>
            </a:r>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endParaRPr lang="en-US" sz="1600" dirty="0">
              <a:solidFill>
                <a:prstClr val="black"/>
              </a:solidFill>
              <a:latin typeface="Consolas" panose="020B0609020204030204" pitchFamily="49" charset="0"/>
            </a:endParaRPr>
          </a:p>
        </p:txBody>
      </p:sp>
      <p:sp>
        <p:nvSpPr>
          <p:cNvPr id="5" name="Rectangle 4"/>
          <p:cNvSpPr/>
          <p:nvPr/>
        </p:nvSpPr>
        <p:spPr>
          <a:xfrm>
            <a:off x="4298778" y="5753209"/>
            <a:ext cx="4388022" cy="646331"/>
          </a:xfrm>
          <a:prstGeom prst="rect">
            <a:avLst/>
          </a:prstGeom>
          <a:solidFill>
            <a:schemeClr val="bg1">
              <a:lumMod val="95000"/>
            </a:schemeClr>
          </a:solidFill>
          <a:ln>
            <a:solidFill>
              <a:schemeClr val="tx1"/>
            </a:solidFill>
          </a:ln>
        </p:spPr>
        <p:txBody>
          <a:bodyPr wrap="square">
            <a:spAutoFit/>
          </a:bodyPr>
          <a:lstStyle/>
          <a:p>
            <a:r>
              <a:rPr lang="en-US" dirty="0"/>
              <a:t>the members of structures are accessed using arrow operator </a:t>
            </a:r>
            <a:r>
              <a:rPr lang="en-US" dirty="0">
                <a:solidFill>
                  <a:srgbClr val="FF0000"/>
                </a:solidFill>
              </a:rPr>
              <a:t>-&gt;</a:t>
            </a:r>
            <a:r>
              <a:rPr lang="en-US" dirty="0"/>
              <a:t> </a:t>
            </a:r>
          </a:p>
        </p:txBody>
      </p:sp>
      <p:cxnSp>
        <p:nvCxnSpPr>
          <p:cNvPr id="7" name="Straight Arrow Connector 6"/>
          <p:cNvCxnSpPr>
            <a:stCxn id="5" idx="1"/>
          </p:cNvCxnSpPr>
          <p:nvPr/>
        </p:nvCxnSpPr>
        <p:spPr bwMode="auto">
          <a:xfrm flipH="1" flipV="1">
            <a:off x="3870239" y="5055224"/>
            <a:ext cx="428539" cy="10211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Rectangle 9"/>
          <p:cNvSpPr/>
          <p:nvPr/>
        </p:nvSpPr>
        <p:spPr>
          <a:xfrm>
            <a:off x="4476578" y="2137219"/>
            <a:ext cx="4032422" cy="646331"/>
          </a:xfrm>
          <a:prstGeom prst="rect">
            <a:avLst/>
          </a:prstGeom>
          <a:solidFill>
            <a:schemeClr val="bg1">
              <a:lumMod val="95000"/>
            </a:schemeClr>
          </a:solidFill>
          <a:ln>
            <a:solidFill>
              <a:schemeClr val="tx1"/>
            </a:solidFill>
          </a:ln>
        </p:spPr>
        <p:txBody>
          <a:bodyPr wrap="square">
            <a:spAutoFit/>
          </a:bodyPr>
          <a:lstStyle/>
          <a:p>
            <a:pPr algn="just"/>
            <a:r>
              <a:rPr lang="en-US" dirty="0"/>
              <a:t>the dot operator ('</a:t>
            </a:r>
            <a:r>
              <a:rPr lang="en-US" dirty="0">
                <a:solidFill>
                  <a:srgbClr val="FF0000"/>
                </a:solidFill>
              </a:rPr>
              <a:t>.</a:t>
            </a:r>
            <a:r>
              <a:rPr lang="en-US" dirty="0"/>
              <a:t>') requires a structure variable on its left</a:t>
            </a:r>
          </a:p>
        </p:txBody>
      </p:sp>
      <p:cxnSp>
        <p:nvCxnSpPr>
          <p:cNvPr id="12" name="Straight Arrow Connector 11"/>
          <p:cNvCxnSpPr/>
          <p:nvPr/>
        </p:nvCxnSpPr>
        <p:spPr bwMode="auto">
          <a:xfrm flipH="1">
            <a:off x="3263900" y="2522131"/>
            <a:ext cx="1212678" cy="18351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23219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945636"/>
            <a:ext cx="8353168" cy="426098"/>
          </a:xfrm>
        </p:spPr>
        <p:txBody>
          <a:bodyPr/>
          <a:lstStyle/>
          <a:p>
            <a:r>
              <a:rPr lang="en-US" sz="2000" dirty="0"/>
              <a:t>Consider the following statements:</a:t>
            </a:r>
          </a:p>
        </p:txBody>
      </p:sp>
      <p:sp>
        <p:nvSpPr>
          <p:cNvPr id="3" name="Title 2"/>
          <p:cNvSpPr>
            <a:spLocks noGrp="1"/>
          </p:cNvSpPr>
          <p:nvPr>
            <p:ph type="title"/>
          </p:nvPr>
        </p:nvSpPr>
        <p:spPr/>
        <p:txBody>
          <a:bodyPr/>
          <a:lstStyle/>
          <a:p>
            <a:r>
              <a:rPr lang="en-US" dirty="0"/>
              <a:t>EXERCISE - 1</a:t>
            </a:r>
          </a:p>
        </p:txBody>
      </p:sp>
      <p:pic>
        <p:nvPicPr>
          <p:cNvPr id="4" name="Picture 3"/>
          <p:cNvPicPr>
            <a:picLocks noChangeAspect="1"/>
          </p:cNvPicPr>
          <p:nvPr/>
        </p:nvPicPr>
        <p:blipFill>
          <a:blip r:embed="rId2"/>
          <a:stretch>
            <a:fillRect/>
          </a:stretch>
        </p:blipFill>
        <p:spPr>
          <a:xfrm>
            <a:off x="480890" y="1371733"/>
            <a:ext cx="8503495" cy="1917567"/>
          </a:xfrm>
          <a:prstGeom prst="rect">
            <a:avLst/>
          </a:prstGeom>
        </p:spPr>
      </p:pic>
      <p:pic>
        <p:nvPicPr>
          <p:cNvPr id="5" name="Picture 4"/>
          <p:cNvPicPr>
            <a:picLocks noChangeAspect="1"/>
          </p:cNvPicPr>
          <p:nvPr/>
        </p:nvPicPr>
        <p:blipFill>
          <a:blip r:embed="rId3"/>
          <a:stretch>
            <a:fillRect/>
          </a:stretch>
        </p:blipFill>
        <p:spPr>
          <a:xfrm>
            <a:off x="556054" y="3530600"/>
            <a:ext cx="3974603" cy="1142857"/>
          </a:xfrm>
          <a:prstGeom prst="rect">
            <a:avLst/>
          </a:prstGeom>
        </p:spPr>
      </p:pic>
      <p:sp>
        <p:nvSpPr>
          <p:cNvPr id="6" name="Rectangle 5"/>
          <p:cNvSpPr/>
          <p:nvPr/>
        </p:nvSpPr>
        <p:spPr>
          <a:xfrm>
            <a:off x="556054" y="4914757"/>
            <a:ext cx="8353168" cy="1477328"/>
          </a:xfrm>
          <a:prstGeom prst="rect">
            <a:avLst/>
          </a:prstGeom>
        </p:spPr>
        <p:txBody>
          <a:bodyPr wrap="square">
            <a:spAutoFit/>
          </a:bodyPr>
          <a:lstStyle/>
          <a:p>
            <a:r>
              <a:rPr lang="en-US" dirty="0"/>
              <a:t>Mark the following statements as valid or invalid. If a statement is invalid, explain why.</a:t>
            </a:r>
          </a:p>
          <a:p>
            <a:endParaRPr lang="en-US" dirty="0"/>
          </a:p>
          <a:p>
            <a:endParaRPr lang="en-US" dirty="0"/>
          </a:p>
          <a:p>
            <a:r>
              <a:rPr lang="en-US" dirty="0">
                <a:solidFill>
                  <a:srgbClr val="FF0000"/>
                </a:solidFill>
              </a:rPr>
              <a:t>Next Slide ….</a:t>
            </a:r>
          </a:p>
        </p:txBody>
      </p:sp>
    </p:spTree>
    <p:extLst>
      <p:ext uri="{BB962C8B-B14F-4D97-AF65-F5344CB8AC3E}">
        <p14:creationId xmlns:p14="http://schemas.microsoft.com/office/powerpoint/2010/main" val="4252072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 1   Cont’d</a:t>
            </a:r>
          </a:p>
        </p:txBody>
      </p:sp>
      <p:sp>
        <p:nvSpPr>
          <p:cNvPr id="7" name="Rectangle 6"/>
          <p:cNvSpPr/>
          <p:nvPr/>
        </p:nvSpPr>
        <p:spPr>
          <a:xfrm>
            <a:off x="800100" y="1049056"/>
            <a:ext cx="7416800" cy="5449312"/>
          </a:xfrm>
          <a:prstGeom prst="rect">
            <a:avLst/>
          </a:prstGeom>
        </p:spPr>
        <p:txBody>
          <a:bodyPr wrap="square">
            <a:spAutoFit/>
          </a:bodyPr>
          <a:lstStyle/>
          <a:p>
            <a:pPr marL="457200" indent="-457200">
              <a:lnSpc>
                <a:spcPct val="150000"/>
              </a:lnSpc>
              <a:buAutoNum type="alphaLcPeriod"/>
            </a:pPr>
            <a:r>
              <a:rPr lang="en-US" dirty="0" err="1"/>
              <a:t>student.course.callNum</a:t>
            </a:r>
            <a:r>
              <a:rPr lang="en-US" dirty="0"/>
              <a:t> = "CSC230";</a:t>
            </a:r>
          </a:p>
          <a:p>
            <a:pPr>
              <a:lnSpc>
                <a:spcPct val="150000"/>
              </a:lnSpc>
            </a:pPr>
            <a:r>
              <a:rPr lang="en-US" dirty="0"/>
              <a:t>b. </a:t>
            </a:r>
            <a:r>
              <a:rPr lang="en-US" dirty="0" err="1"/>
              <a:t>cin</a:t>
            </a:r>
            <a:r>
              <a:rPr lang="en-US" dirty="0"/>
              <a:t> &gt;&gt; student.name;</a:t>
            </a:r>
          </a:p>
          <a:p>
            <a:pPr>
              <a:lnSpc>
                <a:spcPct val="150000"/>
              </a:lnSpc>
            </a:pPr>
            <a:r>
              <a:rPr lang="en-US" dirty="0"/>
              <a:t>c. </a:t>
            </a:r>
            <a:r>
              <a:rPr lang="en-US" dirty="0" err="1"/>
              <a:t>classList</a:t>
            </a:r>
            <a:r>
              <a:rPr lang="en-US" dirty="0"/>
              <a:t> [ [ 0 0 ] ] = name;</a:t>
            </a:r>
          </a:p>
          <a:p>
            <a:pPr>
              <a:lnSpc>
                <a:spcPct val="150000"/>
              </a:lnSpc>
            </a:pPr>
            <a:r>
              <a:rPr lang="sv-SE" dirty="0"/>
              <a:t>d. classList [ [ 1 1 ] ] .gpa = 3.45;</a:t>
            </a:r>
          </a:p>
          <a:p>
            <a:pPr>
              <a:lnSpc>
                <a:spcPct val="150000"/>
              </a:lnSpc>
            </a:pPr>
            <a:r>
              <a:rPr lang="en-US" dirty="0"/>
              <a:t>e. name = </a:t>
            </a:r>
            <a:r>
              <a:rPr lang="en-US" dirty="0" err="1"/>
              <a:t>classList</a:t>
            </a:r>
            <a:r>
              <a:rPr lang="en-US" dirty="0"/>
              <a:t> [ [ 15 ] ] .name;</a:t>
            </a:r>
          </a:p>
          <a:p>
            <a:pPr>
              <a:lnSpc>
                <a:spcPct val="150000"/>
              </a:lnSpc>
            </a:pPr>
            <a:r>
              <a:rPr lang="en-US" dirty="0"/>
              <a:t>f. student.name = name;</a:t>
            </a:r>
          </a:p>
          <a:p>
            <a:pPr>
              <a:lnSpc>
                <a:spcPct val="150000"/>
              </a:lnSpc>
            </a:pPr>
            <a:r>
              <a:rPr lang="fr-FR" dirty="0"/>
              <a:t>g. cout &lt;&lt; </a:t>
            </a:r>
            <a:r>
              <a:rPr lang="fr-FR" dirty="0" err="1"/>
              <a:t>classList</a:t>
            </a:r>
            <a:r>
              <a:rPr lang="fr-FR" dirty="0"/>
              <a:t> [ [ 10 ] ] &lt;&lt; </a:t>
            </a:r>
            <a:r>
              <a:rPr lang="fr-FR" dirty="0" err="1"/>
              <a:t>endl</a:t>
            </a:r>
            <a:r>
              <a:rPr lang="fr-FR" dirty="0"/>
              <a:t>;</a:t>
            </a:r>
          </a:p>
          <a:p>
            <a:pPr>
              <a:lnSpc>
                <a:spcPct val="150000"/>
              </a:lnSpc>
            </a:pPr>
            <a:r>
              <a:rPr lang="en-US" dirty="0"/>
              <a:t>h. for ( (</a:t>
            </a:r>
            <a:r>
              <a:rPr lang="en-US" dirty="0" err="1"/>
              <a:t>int</a:t>
            </a:r>
            <a:r>
              <a:rPr lang="en-US" dirty="0"/>
              <a:t> j = 0; j &lt; 100; </a:t>
            </a:r>
            <a:r>
              <a:rPr lang="en-US" dirty="0" err="1"/>
              <a:t>j++</a:t>
            </a:r>
            <a:r>
              <a:rPr lang="en-US" dirty="0"/>
              <a:t>)</a:t>
            </a:r>
          </a:p>
          <a:p>
            <a:pPr>
              <a:lnSpc>
                <a:spcPct val="150000"/>
              </a:lnSpc>
            </a:pPr>
            <a:r>
              <a:rPr lang="en-US" dirty="0"/>
              <a:t>   </a:t>
            </a:r>
            <a:r>
              <a:rPr lang="en-US" dirty="0" err="1"/>
              <a:t>classList</a:t>
            </a:r>
            <a:endParaRPr lang="en-US" dirty="0"/>
          </a:p>
          <a:p>
            <a:pPr>
              <a:lnSpc>
                <a:spcPct val="150000"/>
              </a:lnSpc>
            </a:pPr>
            <a:r>
              <a:rPr lang="en-US" dirty="0"/>
              <a:t>   </a:t>
            </a:r>
            <a:r>
              <a:rPr lang="pl-PL" dirty="0"/>
              <a:t>j = 0; j &lt; 100; j++)</a:t>
            </a:r>
          </a:p>
          <a:p>
            <a:pPr>
              <a:lnSpc>
                <a:spcPct val="150000"/>
              </a:lnSpc>
            </a:pPr>
            <a:r>
              <a:rPr lang="en-US" dirty="0"/>
              <a:t>   </a:t>
            </a:r>
            <a:r>
              <a:rPr lang="en-US" dirty="0" err="1"/>
              <a:t>classList</a:t>
            </a:r>
            <a:r>
              <a:rPr lang="en-US" dirty="0"/>
              <a:t> [ [ j </a:t>
            </a:r>
            <a:r>
              <a:rPr lang="en-US" dirty="0" err="1"/>
              <a:t>j</a:t>
            </a:r>
            <a:r>
              <a:rPr lang="en-US" dirty="0"/>
              <a:t> ] ] .name = name;</a:t>
            </a:r>
          </a:p>
          <a:p>
            <a:pPr>
              <a:lnSpc>
                <a:spcPct val="150000"/>
              </a:lnSpc>
            </a:pPr>
            <a:r>
              <a:rPr lang="en-US" dirty="0" err="1"/>
              <a:t>i</a:t>
            </a:r>
            <a:r>
              <a:rPr lang="en-US" dirty="0"/>
              <a:t>. </a:t>
            </a:r>
            <a:r>
              <a:rPr lang="en-US" dirty="0" err="1"/>
              <a:t>classList.course.credits</a:t>
            </a:r>
            <a:r>
              <a:rPr lang="en-US" dirty="0"/>
              <a:t> = 3;</a:t>
            </a:r>
          </a:p>
          <a:p>
            <a:pPr>
              <a:lnSpc>
                <a:spcPct val="150000"/>
              </a:lnSpc>
            </a:pPr>
            <a:r>
              <a:rPr lang="en-US" dirty="0"/>
              <a:t>j. course = </a:t>
            </a:r>
            <a:r>
              <a:rPr lang="en-US" dirty="0" err="1"/>
              <a:t>studentType.course</a:t>
            </a:r>
            <a:r>
              <a:rPr lang="en-US" dirty="0"/>
              <a:t>;</a:t>
            </a:r>
          </a:p>
        </p:txBody>
      </p:sp>
    </p:spTree>
    <p:extLst>
      <p:ext uri="{BB962C8B-B14F-4D97-AF65-F5344CB8AC3E}">
        <p14:creationId xmlns:p14="http://schemas.microsoft.com/office/powerpoint/2010/main" val="3964447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0200" y="1161535"/>
            <a:ext cx="8579022" cy="5338119"/>
          </a:xfrm>
        </p:spPr>
        <p:txBody>
          <a:bodyPr/>
          <a:lstStyle/>
          <a:p>
            <a:r>
              <a:rPr lang="en-US" dirty="0"/>
              <a:t>Mark the following statements as </a:t>
            </a:r>
            <a:r>
              <a:rPr lang="en-US" b="1" dirty="0">
                <a:solidFill>
                  <a:srgbClr val="FF0000"/>
                </a:solidFill>
              </a:rPr>
              <a:t>true</a:t>
            </a:r>
            <a:r>
              <a:rPr lang="en-US" dirty="0"/>
              <a:t> or </a:t>
            </a:r>
            <a:r>
              <a:rPr lang="en-US" b="1" dirty="0">
                <a:solidFill>
                  <a:srgbClr val="FF0000"/>
                </a:solidFill>
              </a:rPr>
              <a:t>false</a:t>
            </a:r>
            <a:r>
              <a:rPr lang="en-US" dirty="0"/>
              <a:t>.</a:t>
            </a:r>
          </a:p>
          <a:p>
            <a:pPr lvl="1" indent="-342900"/>
            <a:r>
              <a:rPr lang="en-US" sz="1800" dirty="0"/>
              <a:t>All members of a struct must be of different types. </a:t>
            </a:r>
            <a:r>
              <a:rPr lang="en-US" sz="1800" b="1" dirty="0">
                <a:solidFill>
                  <a:srgbClr val="FF0000"/>
                </a:solidFill>
              </a:rPr>
              <a:t>(      )</a:t>
            </a:r>
          </a:p>
          <a:p>
            <a:pPr lvl="1" indent="-342900"/>
            <a:r>
              <a:rPr lang="en-US" sz="1800" dirty="0"/>
              <a:t>A struct is a definition, not a declaration.</a:t>
            </a:r>
            <a:r>
              <a:rPr lang="en-US" sz="1800" b="1" dirty="0">
                <a:solidFill>
                  <a:srgbClr val="FF0000"/>
                </a:solidFill>
              </a:rPr>
              <a:t> (	    )</a:t>
            </a:r>
            <a:endParaRPr lang="en-US" sz="1800" dirty="0"/>
          </a:p>
          <a:p>
            <a:pPr lvl="1" indent="-342900"/>
            <a:r>
              <a:rPr lang="en-US" sz="1800" dirty="0"/>
              <a:t>A struct variable must be declared after the struct definition. </a:t>
            </a:r>
            <a:r>
              <a:rPr lang="en-US" sz="1800" b="1" dirty="0">
                <a:solidFill>
                  <a:srgbClr val="FF0000"/>
                </a:solidFill>
              </a:rPr>
              <a:t>(	)</a:t>
            </a:r>
            <a:endParaRPr lang="en-US" sz="1800" dirty="0"/>
          </a:p>
          <a:p>
            <a:pPr lvl="1" indent="-342900"/>
            <a:r>
              <a:rPr lang="en-US" sz="1800" dirty="0"/>
              <a:t>A struct member is accessed by using the operator :. </a:t>
            </a:r>
            <a:r>
              <a:rPr lang="en-US" sz="1800" b="1" dirty="0">
                <a:solidFill>
                  <a:srgbClr val="FF0000"/>
                </a:solidFill>
              </a:rPr>
              <a:t>(	)</a:t>
            </a:r>
            <a:endParaRPr lang="en-US" sz="1800" dirty="0"/>
          </a:p>
          <a:p>
            <a:pPr lvl="1" indent="-342900"/>
            <a:r>
              <a:rPr lang="en-US" sz="1800" dirty="0"/>
              <a:t>The only allowable operations on a struct are assignment and member selection.</a:t>
            </a:r>
            <a:r>
              <a:rPr lang="en-US" sz="1800" b="1" dirty="0">
                <a:solidFill>
                  <a:srgbClr val="FF0000"/>
                </a:solidFill>
              </a:rPr>
              <a:t> (     )</a:t>
            </a:r>
            <a:endParaRPr lang="en-US" sz="1800" dirty="0"/>
          </a:p>
          <a:p>
            <a:pPr lvl="1" indent="-342900"/>
            <a:r>
              <a:rPr lang="en-US" sz="1800" dirty="0"/>
              <a:t>An array can be a member of a struct . </a:t>
            </a:r>
            <a:r>
              <a:rPr lang="en-US" sz="1800" b="1" dirty="0">
                <a:solidFill>
                  <a:srgbClr val="FF0000"/>
                </a:solidFill>
              </a:rPr>
              <a:t>(	   )</a:t>
            </a:r>
            <a:endParaRPr lang="en-US" sz="1800" dirty="0"/>
          </a:p>
          <a:p>
            <a:pPr lvl="1" indent="-342900"/>
            <a:r>
              <a:rPr lang="en-US" sz="1800" dirty="0"/>
              <a:t>A member of a struct can be another struct . </a:t>
            </a:r>
            <a:r>
              <a:rPr lang="en-US" sz="1800" b="1" dirty="0">
                <a:solidFill>
                  <a:srgbClr val="FF0000"/>
                </a:solidFill>
              </a:rPr>
              <a:t>(	)</a:t>
            </a:r>
            <a:endParaRPr lang="en-US" sz="1800" dirty="0"/>
          </a:p>
          <a:p>
            <a:endParaRPr lang="en-US" dirty="0"/>
          </a:p>
        </p:txBody>
      </p:sp>
      <p:sp>
        <p:nvSpPr>
          <p:cNvPr id="3" name="Title 2"/>
          <p:cNvSpPr>
            <a:spLocks noGrp="1"/>
          </p:cNvSpPr>
          <p:nvPr>
            <p:ph type="title"/>
          </p:nvPr>
        </p:nvSpPr>
        <p:spPr/>
        <p:txBody>
          <a:bodyPr/>
          <a:lstStyle/>
          <a:p>
            <a:r>
              <a:rPr lang="en-US" dirty="0"/>
              <a:t>EXERCISE – 2</a:t>
            </a:r>
          </a:p>
        </p:txBody>
      </p:sp>
    </p:spTree>
    <p:extLst>
      <p:ext uri="{BB962C8B-B14F-4D97-AF65-F5344CB8AC3E}">
        <p14:creationId xmlns:p14="http://schemas.microsoft.com/office/powerpoint/2010/main" val="274388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78656"/>
            <a:ext cx="8579022" cy="545400"/>
          </a:xfrm>
        </p:spPr>
        <p:txBody>
          <a:bodyPr/>
          <a:lstStyle/>
          <a:p>
            <a:r>
              <a:rPr lang="en-US" sz="2000" dirty="0"/>
              <a:t>Find the Errors</a:t>
            </a:r>
          </a:p>
        </p:txBody>
      </p:sp>
      <p:sp>
        <p:nvSpPr>
          <p:cNvPr id="3" name="Title 2"/>
          <p:cNvSpPr>
            <a:spLocks noGrp="1"/>
          </p:cNvSpPr>
          <p:nvPr>
            <p:ph type="title"/>
          </p:nvPr>
        </p:nvSpPr>
        <p:spPr/>
        <p:txBody>
          <a:bodyPr/>
          <a:lstStyle/>
          <a:p>
            <a:r>
              <a:rPr lang="en-US" dirty="0"/>
              <a:t>EXERCISE – 3</a:t>
            </a:r>
          </a:p>
        </p:txBody>
      </p:sp>
      <p:sp>
        <p:nvSpPr>
          <p:cNvPr id="4" name="Rectangle 3"/>
          <p:cNvSpPr/>
          <p:nvPr/>
        </p:nvSpPr>
        <p:spPr>
          <a:xfrm>
            <a:off x="910615" y="1460179"/>
            <a:ext cx="7672192" cy="5078313"/>
          </a:xfrm>
          <a:prstGeom prst="rect">
            <a:avLst/>
          </a:prstGeom>
        </p:spPr>
        <p:txBody>
          <a:bodyPr wrap="square">
            <a:spAutoFit/>
          </a:bodyPr>
          <a:lstStyle/>
          <a:p>
            <a:r>
              <a:rPr lang="en-US" dirty="0" err="1">
                <a:solidFill>
                  <a:srgbClr val="0000FF"/>
                </a:solidFill>
                <a:latin typeface="Consolas" panose="020B0609020204030204" pitchFamily="49" charset="0"/>
              </a:rPr>
              <a:t>Struct</a:t>
            </a:r>
            <a:r>
              <a:rPr lang="en-US" dirty="0">
                <a:latin typeface="Consolas" panose="020B0609020204030204" pitchFamily="49" charset="0"/>
              </a:rPr>
              <a:t> </a:t>
            </a:r>
            <a:r>
              <a:rPr lang="en-US" dirty="0" err="1">
                <a:latin typeface="Consolas" panose="020B0609020204030204" pitchFamily="49" charset="0"/>
              </a:rPr>
              <a:t>myStruct</a:t>
            </a:r>
            <a:endParaRPr lang="en-US" dirty="0">
              <a:latin typeface="Consolas" panose="020B0609020204030204" pitchFamily="49" charset="0"/>
            </a:endParaRPr>
          </a:p>
          <a:p>
            <a:r>
              <a:rPr lang="en-US" dirty="0">
                <a:latin typeface="Consolas" panose="020B0609020204030204" pitchFamily="49" charset="0"/>
              </a:rPr>
              <a:t>{</a:t>
            </a:r>
          </a:p>
          <a:p>
            <a:pPr lvl="1"/>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x;</a:t>
            </a:r>
          </a:p>
          <a:p>
            <a:pPr lvl="1"/>
            <a:r>
              <a:rPr lang="en-US" dirty="0">
                <a:solidFill>
                  <a:srgbClr val="0000FF"/>
                </a:solidFill>
                <a:latin typeface="Consolas" panose="020B0609020204030204" pitchFamily="49" charset="0"/>
              </a:rPr>
              <a:t>float</a:t>
            </a:r>
            <a:r>
              <a:rPr lang="en-US" dirty="0">
                <a:solidFill>
                  <a:prstClr val="black"/>
                </a:solidFill>
                <a:latin typeface="Consolas" panose="020B0609020204030204" pitchFamily="49" charset="0"/>
              </a:rPr>
              <a:t> y;</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___________________________________________________________</a:t>
            </a:r>
          </a:p>
          <a:p>
            <a:endParaRPr lang="en-US" dirty="0">
              <a:solidFill>
                <a:srgbClr val="0000FF"/>
              </a:solidFill>
              <a:latin typeface="Consolas" panose="020B0609020204030204" pitchFamily="49" charset="0"/>
            </a:endParaRPr>
          </a:p>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Lists</a:t>
            </a:r>
          </a:p>
          <a:p>
            <a:r>
              <a:rPr lang="en-US" dirty="0">
                <a:solidFill>
                  <a:prstClr val="black"/>
                </a:solidFill>
                <a:latin typeface="Consolas" panose="020B0609020204030204" pitchFamily="49" charset="0"/>
              </a:rPr>
              <a:t>{</a:t>
            </a:r>
          </a:p>
          <a:p>
            <a:pPr lvl="1"/>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number[10] = { 1, 2, 3, 4, 5, 6, 7, 8, 9, 0};</a:t>
            </a:r>
          </a:p>
          <a:p>
            <a:pPr lvl="1"/>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total;</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___________________________________________________________</a:t>
            </a:r>
          </a:p>
          <a:p>
            <a:endParaRPr lang="en-US" dirty="0">
              <a:solidFill>
                <a:prstClr val="black"/>
              </a:solidFill>
              <a:latin typeface="Consolas" panose="020B0609020204030204" pitchFamily="49" charset="0"/>
            </a:endParaRPr>
          </a:p>
          <a:p>
            <a:r>
              <a:rPr lang="en-US" dirty="0" err="1">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TwoVals</a:t>
            </a:r>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a:t>
            </a:r>
          </a:p>
          <a:p>
            <a:pPr lvl="1"/>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 b;</a:t>
            </a:r>
          </a:p>
          <a:p>
            <a:r>
              <a:rPr lang="en-US"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922277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03971"/>
            <a:ext cx="8579022" cy="386002"/>
          </a:xfrm>
        </p:spPr>
        <p:txBody>
          <a:bodyPr/>
          <a:lstStyle/>
          <a:p>
            <a:r>
              <a:rPr lang="en-US" sz="1800" dirty="0"/>
              <a:t>Find the Errors</a:t>
            </a:r>
          </a:p>
        </p:txBody>
      </p:sp>
      <p:sp>
        <p:nvSpPr>
          <p:cNvPr id="3" name="Title 2"/>
          <p:cNvSpPr>
            <a:spLocks noGrp="1"/>
          </p:cNvSpPr>
          <p:nvPr>
            <p:ph type="title"/>
          </p:nvPr>
        </p:nvSpPr>
        <p:spPr/>
        <p:txBody>
          <a:bodyPr/>
          <a:lstStyle/>
          <a:p>
            <a:r>
              <a:rPr lang="en-US" dirty="0"/>
              <a:t>EXERCISE – 3  </a:t>
            </a:r>
            <a:r>
              <a:rPr lang="en-US" sz="2000" b="0" dirty="0">
                <a:solidFill>
                  <a:schemeClr val="bg1">
                    <a:lumMod val="85000"/>
                  </a:schemeClr>
                </a:solidFill>
              </a:rPr>
              <a:t>(cont’d)</a:t>
            </a:r>
          </a:p>
        </p:txBody>
      </p:sp>
      <p:sp>
        <p:nvSpPr>
          <p:cNvPr id="5" name="Rectangle 4"/>
          <p:cNvSpPr/>
          <p:nvPr/>
        </p:nvSpPr>
        <p:spPr>
          <a:xfrm>
            <a:off x="657617" y="1160856"/>
            <a:ext cx="4277638" cy="2616101"/>
          </a:xfrm>
          <a:prstGeom prst="rect">
            <a:avLst/>
          </a:prstGeom>
          <a:ln>
            <a:solidFill>
              <a:schemeClr val="accent1"/>
            </a:solidFill>
          </a:ln>
        </p:spPr>
        <p:txBody>
          <a:bodyPr wrap="square">
            <a:spAutoFit/>
          </a:bodyPr>
          <a:lstStyle/>
          <a:p>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FourVals</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a, b, c, d;</a:t>
            </a:r>
          </a:p>
          <a:p>
            <a:r>
              <a:rPr lang="en-US" sz="1600" dirty="0">
                <a:solidFill>
                  <a:prstClr val="black"/>
                </a:solidFill>
                <a:latin typeface="Consolas" panose="020B0609020204030204" pitchFamily="49" charset="0"/>
              </a:rPr>
              <a:t>};</a:t>
            </a:r>
          </a:p>
          <a:p>
            <a:endParaRPr lang="en-US" sz="1600" dirty="0">
              <a:solidFill>
                <a:prstClr val="black"/>
              </a:solidFill>
              <a:latin typeface="Consolas" panose="020B0609020204030204" pitchFamily="49" charset="0"/>
            </a:endParaRPr>
          </a:p>
          <a:p>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main ()</a:t>
            </a:r>
          </a:p>
          <a:p>
            <a:r>
              <a:rPr lang="en-US" sz="1600" dirty="0">
                <a:solidFill>
                  <a:prstClr val="black"/>
                </a:solidFill>
                <a:latin typeface="Consolas" panose="020B0609020204030204" pitchFamily="49" charset="0"/>
              </a:rPr>
              <a:t>{</a:t>
            </a:r>
          </a:p>
          <a:p>
            <a:pPr lvl="1"/>
            <a:r>
              <a:rPr lang="fr-FR" sz="1600" dirty="0" err="1">
                <a:solidFill>
                  <a:prstClr val="black"/>
                </a:solidFill>
                <a:latin typeface="Consolas" panose="020B0609020204030204" pitchFamily="49" charset="0"/>
              </a:rPr>
              <a:t>FourVals</a:t>
            </a:r>
            <a:r>
              <a:rPr lang="fr-FR" sz="1600" dirty="0">
                <a:solidFill>
                  <a:prstClr val="black"/>
                </a:solidFill>
                <a:latin typeface="Consolas" panose="020B0609020204030204" pitchFamily="49" charset="0"/>
              </a:rPr>
              <a:t> </a:t>
            </a:r>
            <a:r>
              <a:rPr lang="fr-FR" sz="1600" dirty="0" err="1">
                <a:solidFill>
                  <a:prstClr val="black"/>
                </a:solidFill>
                <a:latin typeface="Consolas" panose="020B0609020204030204" pitchFamily="49" charset="0"/>
              </a:rPr>
              <a:t>nums</a:t>
            </a:r>
            <a:r>
              <a:rPr lang="fr-FR" sz="1600" dirty="0">
                <a:solidFill>
                  <a:prstClr val="black"/>
                </a:solidFill>
                <a:latin typeface="Consolas" panose="020B0609020204030204" pitchFamily="49" charset="0"/>
              </a:rPr>
              <a:t> = {1, 2, , 4};</a:t>
            </a:r>
          </a:p>
          <a:p>
            <a:pPr lvl="1"/>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0;</a:t>
            </a:r>
          </a:p>
          <a:p>
            <a:r>
              <a:rPr lang="en-US" sz="1600" dirty="0">
                <a:solidFill>
                  <a:prstClr val="black"/>
                </a:solidFill>
                <a:latin typeface="Consolas" panose="020B0609020204030204" pitchFamily="49" charset="0"/>
              </a:rPr>
              <a:t>}</a:t>
            </a:r>
          </a:p>
        </p:txBody>
      </p:sp>
      <p:sp>
        <p:nvSpPr>
          <p:cNvPr id="6" name="Rectangle 5"/>
          <p:cNvSpPr/>
          <p:nvPr/>
        </p:nvSpPr>
        <p:spPr>
          <a:xfrm>
            <a:off x="657617" y="3814588"/>
            <a:ext cx="4277638" cy="2893100"/>
          </a:xfrm>
          <a:prstGeom prst="rect">
            <a:avLst/>
          </a:prstGeom>
          <a:ln>
            <a:solidFill>
              <a:schemeClr val="accent1"/>
            </a:solidFill>
          </a:ln>
        </p:spPr>
        <p:txBody>
          <a:bodyPr wrap="square">
            <a:spAutoFit/>
          </a:bodyPr>
          <a:lstStyle/>
          <a:p>
            <a:r>
              <a:rPr lang="en-US" sz="1600" dirty="0" err="1">
                <a:solidFill>
                  <a:srgbClr val="0000FF"/>
                </a:solidFill>
                <a:latin typeface="Consolas" panose="020B0609020204030204" pitchFamily="49" charset="0"/>
              </a:rPr>
              <a:t>struct</a:t>
            </a:r>
            <a:r>
              <a:rPr lang="en-US" sz="1600" dirty="0">
                <a:solidFill>
                  <a:prstClr val="black"/>
                </a:solidFill>
                <a:latin typeface="Consolas" panose="020B0609020204030204" pitchFamily="49" charset="0"/>
              </a:rPr>
              <a:t> </a:t>
            </a:r>
            <a:r>
              <a:rPr lang="en-US" sz="1600" dirty="0" err="1">
                <a:solidFill>
                  <a:prstClr val="black"/>
                </a:solidFill>
                <a:latin typeface="Consolas" panose="020B0609020204030204" pitchFamily="49" charset="0"/>
              </a:rPr>
              <a:t>ThreeVals</a:t>
            </a:r>
            <a:endParaRPr lang="en-US" sz="1600" dirty="0">
              <a:solidFill>
                <a:prstClr val="black"/>
              </a:solidFill>
              <a:latin typeface="Consolas" panose="020B0609020204030204" pitchFamily="49" charset="0"/>
            </a:endParaRPr>
          </a:p>
          <a:p>
            <a:r>
              <a:rPr lang="en-US" sz="1600" dirty="0">
                <a:solidFill>
                  <a:prstClr val="black"/>
                </a:solidFill>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a, b, c;</a:t>
            </a:r>
          </a:p>
          <a:p>
            <a:r>
              <a:rPr lang="en-US" sz="1600" dirty="0">
                <a:solidFill>
                  <a:prstClr val="black"/>
                </a:solidFill>
                <a:latin typeface="Consolas" panose="020B0609020204030204" pitchFamily="49" charset="0"/>
              </a:rPr>
              <a:t>};</a:t>
            </a:r>
          </a:p>
          <a:p>
            <a:r>
              <a:rPr lang="en-US" sz="1600" dirty="0" err="1">
                <a:solidFill>
                  <a:srgbClr val="0000FF"/>
                </a:solidFill>
                <a:latin typeface="Consolas" panose="020B0609020204030204" pitchFamily="49" charset="0"/>
              </a:rPr>
              <a:t>int</a:t>
            </a:r>
            <a:r>
              <a:rPr lang="en-US" sz="1600" dirty="0">
                <a:solidFill>
                  <a:prstClr val="black"/>
                </a:solidFill>
                <a:latin typeface="Consolas" panose="020B0609020204030204" pitchFamily="49" charset="0"/>
              </a:rPr>
              <a:t> main ()</a:t>
            </a:r>
          </a:p>
          <a:p>
            <a:r>
              <a:rPr lang="en-US" sz="1600" dirty="0">
                <a:solidFill>
                  <a:prstClr val="black"/>
                </a:solidFill>
                <a:latin typeface="Consolas" panose="020B0609020204030204" pitchFamily="49" charset="0"/>
              </a:rPr>
              <a:t>{</a:t>
            </a:r>
          </a:p>
          <a:p>
            <a:pPr lvl="1"/>
            <a:r>
              <a:rPr lang="en-US" sz="1600" dirty="0" err="1">
                <a:solidFill>
                  <a:prstClr val="black"/>
                </a:solidFill>
                <a:latin typeface="Consolas" panose="020B0609020204030204" pitchFamily="49" charset="0"/>
              </a:rPr>
              <a:t>TwoVals</a:t>
            </a:r>
            <a:r>
              <a:rPr lang="en-US" sz="1600" dirty="0">
                <a:solidFill>
                  <a:prstClr val="black"/>
                </a:solidFill>
                <a:latin typeface="Consolas" panose="020B0609020204030204" pitchFamily="49" charset="0"/>
              </a:rPr>
              <a:t> s, *</a:t>
            </a:r>
            <a:r>
              <a:rPr lang="en-US" sz="1600" dirty="0" err="1">
                <a:solidFill>
                  <a:prstClr val="black"/>
                </a:solidFill>
                <a:latin typeface="Consolas" panose="020B0609020204030204" pitchFamily="49" charset="0"/>
              </a:rPr>
              <a:t>sptr</a:t>
            </a:r>
            <a:r>
              <a:rPr lang="en-US" sz="1600" dirty="0">
                <a:solidFill>
                  <a:prstClr val="black"/>
                </a:solidFill>
                <a:latin typeface="Consolas" panose="020B0609020204030204" pitchFamily="49" charset="0"/>
              </a:rPr>
              <a:t> = </a:t>
            </a:r>
            <a:r>
              <a:rPr lang="en-US" sz="1600" dirty="0" err="1">
                <a:solidFill>
                  <a:srgbClr val="0000FF"/>
                </a:solidFill>
                <a:latin typeface="Consolas" panose="020B0609020204030204" pitchFamily="49" charset="0"/>
              </a:rPr>
              <a:t>nullptr</a:t>
            </a:r>
            <a:r>
              <a:rPr lang="en-US" sz="1600" dirty="0">
                <a:solidFill>
                  <a:prstClr val="black"/>
                </a:solidFill>
                <a:latin typeface="Consolas" panose="020B0609020204030204" pitchFamily="49" charset="0"/>
              </a:rPr>
              <a:t>;</a:t>
            </a:r>
          </a:p>
          <a:p>
            <a:pPr lvl="1"/>
            <a:r>
              <a:rPr lang="en-US" sz="1600" dirty="0" err="1">
                <a:solidFill>
                  <a:prstClr val="black"/>
                </a:solidFill>
                <a:latin typeface="Consolas" panose="020B0609020204030204" pitchFamily="49" charset="0"/>
              </a:rPr>
              <a:t>sptr</a:t>
            </a:r>
            <a:r>
              <a:rPr lang="en-US" sz="1600" dirty="0">
                <a:solidFill>
                  <a:prstClr val="black"/>
                </a:solidFill>
                <a:latin typeface="Consolas" panose="020B0609020204030204" pitchFamily="49" charset="0"/>
              </a:rPr>
              <a:t> = &amp;s;</a:t>
            </a:r>
          </a:p>
          <a:p>
            <a:pPr lvl="1"/>
            <a:r>
              <a:rPr lang="en-US" sz="1600" dirty="0">
                <a:solidFill>
                  <a:prstClr val="black"/>
                </a:solidFill>
                <a:latin typeface="Consolas" panose="020B0609020204030204" pitchFamily="49" charset="0"/>
              </a:rPr>
              <a:t>*</a:t>
            </a:r>
            <a:r>
              <a:rPr lang="en-US" sz="1600" dirty="0" err="1">
                <a:solidFill>
                  <a:prstClr val="black"/>
                </a:solidFill>
                <a:latin typeface="Consolas" panose="020B0609020204030204" pitchFamily="49" charset="0"/>
              </a:rPr>
              <a:t>sptr.a</a:t>
            </a:r>
            <a:r>
              <a:rPr lang="en-US" sz="1600" dirty="0">
                <a:solidFill>
                  <a:prstClr val="black"/>
                </a:solidFill>
                <a:latin typeface="Consolas" panose="020B0609020204030204" pitchFamily="49" charset="0"/>
              </a:rPr>
              <a:t> = 1;</a:t>
            </a:r>
          </a:p>
          <a:p>
            <a:pPr lvl="1"/>
            <a:r>
              <a:rPr lang="en-US" sz="1600" dirty="0">
                <a:solidFill>
                  <a:srgbClr val="0000FF"/>
                </a:solidFill>
                <a:latin typeface="Consolas" panose="020B0609020204030204" pitchFamily="49" charset="0"/>
              </a:rPr>
              <a:t>return</a:t>
            </a:r>
            <a:r>
              <a:rPr lang="en-US" sz="1600" dirty="0">
                <a:solidFill>
                  <a:prstClr val="black"/>
                </a:solidFill>
                <a:latin typeface="Consolas" panose="020B0609020204030204" pitchFamily="49" charset="0"/>
              </a:rPr>
              <a:t> 0;</a:t>
            </a:r>
          </a:p>
          <a:p>
            <a:r>
              <a:rPr lang="en-US" sz="1600" dirty="0">
                <a:solidFill>
                  <a:prstClr val="black"/>
                </a:solidFill>
                <a:latin typeface="Consolas" panose="020B0609020204030204" pitchFamily="49" charset="0"/>
              </a:rPr>
              <a:t>}</a:t>
            </a:r>
          </a:p>
        </p:txBody>
      </p:sp>
    </p:spTree>
    <p:extLst>
      <p:ext uri="{BB962C8B-B14F-4D97-AF65-F5344CB8AC3E}">
        <p14:creationId xmlns:p14="http://schemas.microsoft.com/office/powerpoint/2010/main" val="519587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540701"/>
            <a:ext cx="8353168" cy="4958953"/>
          </a:xfrm>
        </p:spPr>
        <p:txBody>
          <a:bodyPr/>
          <a:lstStyle/>
          <a:p>
            <a:pPr eaLnBrk="1" hangingPunct="1">
              <a:lnSpc>
                <a:spcPct val="85000"/>
              </a:lnSpc>
            </a:pPr>
            <a:r>
              <a:rPr lang="en-US"/>
              <a:t>Just like a variable of a basic type, a</a:t>
            </a:r>
            <a:r>
              <a:rPr lang="en-US" altLang="en-US"/>
              <a:t> struct </a:t>
            </a:r>
            <a:r>
              <a:rPr lang="en-US" altLang="en-US" b="1" u="sng"/>
              <a:t>members</a:t>
            </a:r>
            <a:r>
              <a:rPr lang="en-US" altLang="en-US"/>
              <a:t> can be passed as a parameter either by </a:t>
            </a:r>
            <a:r>
              <a:rPr lang="en-US" altLang="en-US">
                <a:solidFill>
                  <a:srgbClr val="FF0000"/>
                </a:solidFill>
              </a:rPr>
              <a:t>value</a:t>
            </a:r>
            <a:r>
              <a:rPr lang="en-US" altLang="en-US"/>
              <a:t> or by </a:t>
            </a:r>
            <a:r>
              <a:rPr lang="en-US" altLang="en-US">
                <a:solidFill>
                  <a:srgbClr val="FF0000"/>
                </a:solidFill>
              </a:rPr>
              <a:t>reference</a:t>
            </a:r>
          </a:p>
          <a:p>
            <a:pPr eaLnBrk="1" hangingPunct="1">
              <a:lnSpc>
                <a:spcPct val="85000"/>
              </a:lnSpc>
            </a:pPr>
            <a:endParaRPr lang="en-US">
              <a:solidFill>
                <a:srgbClr val="FF0000"/>
              </a:solidFill>
            </a:endParaRPr>
          </a:p>
          <a:p>
            <a:pPr eaLnBrk="1" hangingPunct="1">
              <a:lnSpc>
                <a:spcPct val="85000"/>
              </a:lnSpc>
            </a:pPr>
            <a:endParaRPr lang="en-US">
              <a:solidFill>
                <a:srgbClr val="FF0000"/>
              </a:solidFill>
            </a:endParaRPr>
          </a:p>
          <a:p>
            <a:pPr eaLnBrk="1" hangingPunct="1">
              <a:lnSpc>
                <a:spcPct val="85000"/>
              </a:lnSpc>
            </a:pPr>
            <a:r>
              <a:rPr lang="en-US">
                <a:solidFill>
                  <a:srgbClr val="FF0000"/>
                </a:solidFill>
              </a:rPr>
              <a:t>How?</a:t>
            </a:r>
          </a:p>
          <a:p>
            <a:pPr eaLnBrk="1" hangingPunct="1">
              <a:lnSpc>
                <a:spcPct val="85000"/>
              </a:lnSpc>
            </a:pPr>
            <a:endParaRPr lang="en-US">
              <a:solidFill>
                <a:srgbClr val="FF0000"/>
              </a:solidFill>
            </a:endParaRPr>
          </a:p>
          <a:p>
            <a:pPr marL="0" indent="0" eaLnBrk="1" hangingPunct="1">
              <a:lnSpc>
                <a:spcPct val="85000"/>
              </a:lnSpc>
              <a:buNone/>
            </a:pPr>
            <a:endParaRPr lang="en-US" dirty="0">
              <a:solidFill>
                <a:srgbClr val="FF0000"/>
              </a:solidFill>
            </a:endParaRPr>
          </a:p>
        </p:txBody>
      </p:sp>
      <p:sp>
        <p:nvSpPr>
          <p:cNvPr id="3" name="Title 2"/>
          <p:cNvSpPr>
            <a:spLocks noGrp="1"/>
          </p:cNvSpPr>
          <p:nvPr>
            <p:ph type="title"/>
          </p:nvPr>
        </p:nvSpPr>
        <p:spPr>
          <a:xfrm>
            <a:off x="438411" y="703699"/>
            <a:ext cx="8372295" cy="576262"/>
          </a:xfrm>
          <a:solidFill>
            <a:schemeClr val="bg1"/>
          </a:solidFill>
        </p:spPr>
        <p:txBody>
          <a:bodyPr/>
          <a:lstStyle/>
          <a:p>
            <a:r>
              <a:rPr lang="en-US" b="0" dirty="0"/>
              <a:t>Assignment (2)</a:t>
            </a:r>
            <a:br>
              <a:rPr lang="en-US" dirty="0">
                <a:solidFill>
                  <a:srgbClr val="FF0000"/>
                </a:solidFill>
              </a:rPr>
            </a:br>
            <a:r>
              <a:rPr lang="en-US" b="0" dirty="0"/>
              <a:t>Passing Structures to Functions</a:t>
            </a:r>
          </a:p>
        </p:txBody>
      </p:sp>
    </p:spTree>
    <p:extLst>
      <p:ext uri="{BB962C8B-B14F-4D97-AF65-F5344CB8AC3E}">
        <p14:creationId xmlns:p14="http://schemas.microsoft.com/office/powerpoint/2010/main" val="1948691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2761"/>
            <a:ext cx="8229600" cy="576262"/>
          </a:xfrm>
        </p:spPr>
        <p:txBody>
          <a:bodyPr/>
          <a:lstStyle/>
          <a:p>
            <a:r>
              <a:rPr lang="en-US" sz="2800" dirty="0"/>
              <a:t>Passing Structure to Function Call by Value</a:t>
            </a:r>
          </a:p>
        </p:txBody>
      </p:sp>
      <p:sp>
        <p:nvSpPr>
          <p:cNvPr id="4" name="Rectangle 3"/>
          <p:cNvSpPr/>
          <p:nvPr/>
        </p:nvSpPr>
        <p:spPr>
          <a:xfrm>
            <a:off x="457200" y="891653"/>
            <a:ext cx="6131489" cy="5909310"/>
          </a:xfrm>
          <a:prstGeom prst="rect">
            <a:avLst/>
          </a:prstGeom>
          <a:solidFill>
            <a:srgbClr val="F7FFFF"/>
          </a:solidFill>
          <a:ln>
            <a:solidFill>
              <a:schemeClr val="tx1"/>
            </a:solidFill>
          </a:ln>
        </p:spPr>
        <p:txBody>
          <a:bodyPr wrap="square">
            <a:spAutoFit/>
          </a:bodyPr>
          <a:lstStyle/>
          <a:p>
            <a:r>
              <a:rPr lang="en-US" sz="1400" dirty="0">
                <a:solidFill>
                  <a:prstClr val="black"/>
                </a:solidFill>
                <a:latin typeface="Consolas" panose="020B0609020204030204" pitchFamily="49" charset="0"/>
              </a:rPr>
              <a:t>#include &lt;</a:t>
            </a:r>
            <a:r>
              <a:rPr lang="en-US" sz="1400" dirty="0" err="1">
                <a:solidFill>
                  <a:prstClr val="black"/>
                </a:solidFill>
                <a:latin typeface="Consolas" panose="020B0609020204030204" pitchFamily="49" charset="0"/>
              </a:rPr>
              <a:t>iostream</a:t>
            </a:r>
            <a:r>
              <a:rPr lang="en-US" sz="1400" dirty="0">
                <a:solidFill>
                  <a:prstClr val="black"/>
                </a:solidFill>
                <a:latin typeface="Consolas" panose="020B0609020204030204" pitchFamily="49" charset="0"/>
              </a:rPr>
              <a:t>&gt;</a:t>
            </a:r>
          </a:p>
          <a:p>
            <a:r>
              <a:rPr lang="en-US" sz="1400" dirty="0">
                <a:solidFill>
                  <a:prstClr val="black"/>
                </a:solidFill>
                <a:latin typeface="Consolas" panose="020B0609020204030204" pitchFamily="49" charset="0"/>
              </a:rPr>
              <a:t>using namespace </a:t>
            </a:r>
            <a:r>
              <a:rPr lang="en-US" sz="1400" dirty="0" err="1">
                <a:solidFill>
                  <a:prstClr val="black"/>
                </a:solidFill>
                <a:latin typeface="Consolas" panose="020B0609020204030204" pitchFamily="49" charset="0"/>
              </a:rPr>
              <a:t>std</a:t>
            </a:r>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err="1">
                <a:solidFill>
                  <a:prstClr val="black"/>
                </a:solidFill>
                <a:latin typeface="Consolas" panose="020B0609020204030204" pitchFamily="49" charset="0"/>
              </a:rPr>
              <a:t>struct</a:t>
            </a:r>
            <a:r>
              <a:rPr lang="en-US" sz="1400" dirty="0">
                <a:solidFill>
                  <a:prstClr val="black"/>
                </a:solidFill>
                <a:latin typeface="Consolas" panose="020B0609020204030204" pitchFamily="49" charset="0"/>
              </a:rPr>
              <a:t> Student</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char </a:t>
            </a:r>
            <a:r>
              <a:rPr lang="en-US" sz="1400" dirty="0" err="1">
                <a:solidFill>
                  <a:prstClr val="black"/>
                </a:solidFill>
                <a:latin typeface="Consolas" panose="020B0609020204030204" pitchFamily="49" charset="0"/>
              </a:rPr>
              <a:t>fName</a:t>
            </a:r>
            <a:r>
              <a:rPr lang="en-US" sz="1400" dirty="0">
                <a:solidFill>
                  <a:prstClr val="black"/>
                </a:solidFill>
                <a:latin typeface="Consolas" panose="020B0609020204030204" pitchFamily="49" charset="0"/>
              </a:rPr>
              <a:t>[20];            // first name</a:t>
            </a:r>
          </a:p>
          <a:p>
            <a:r>
              <a:rPr lang="en-US" sz="1400" dirty="0">
                <a:solidFill>
                  <a:prstClr val="black"/>
                </a:solidFill>
                <a:latin typeface="Consolas" panose="020B0609020204030204" pitchFamily="49" charset="0"/>
              </a:rPr>
              <a:t>     char </a:t>
            </a:r>
            <a:r>
              <a:rPr lang="en-US" sz="1400" dirty="0" err="1">
                <a:solidFill>
                  <a:prstClr val="black"/>
                </a:solidFill>
                <a:latin typeface="Consolas" panose="020B0609020204030204" pitchFamily="49" charset="0"/>
              </a:rPr>
              <a:t>lName</a:t>
            </a:r>
            <a:r>
              <a:rPr lang="en-US" sz="1400" dirty="0">
                <a:solidFill>
                  <a:prstClr val="black"/>
                </a:solidFill>
                <a:latin typeface="Consolas" panose="020B0609020204030204" pitchFamily="49" charset="0"/>
              </a:rPr>
              <a:t>[20];            // last name</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int</a:t>
            </a:r>
            <a:r>
              <a:rPr lang="en-US" sz="1400" dirty="0">
                <a:solidFill>
                  <a:prstClr val="black"/>
                </a:solidFill>
                <a:latin typeface="Consolas" panose="020B0609020204030204" pitchFamily="49" charset="0"/>
              </a:rPr>
              <a:t> id;                    // social security number</a:t>
            </a:r>
          </a:p>
          <a:p>
            <a:r>
              <a:rPr lang="en-US" sz="1400" dirty="0">
                <a:solidFill>
                  <a:prstClr val="black"/>
                </a:solidFill>
                <a:latin typeface="Consolas" panose="020B0609020204030204" pitchFamily="49" charset="0"/>
              </a:rPr>
              <a:t>     double </a:t>
            </a:r>
            <a:r>
              <a:rPr lang="en-US" sz="1400" dirty="0" err="1">
                <a:solidFill>
                  <a:prstClr val="black"/>
                </a:solidFill>
                <a:latin typeface="Consolas" panose="020B0609020204030204" pitchFamily="49" charset="0"/>
              </a:rPr>
              <a:t>gpa</a:t>
            </a:r>
            <a:r>
              <a:rPr lang="en-US" sz="1400" dirty="0">
                <a:solidFill>
                  <a:prstClr val="black"/>
                </a:solidFill>
                <a:latin typeface="Consolas" panose="020B0609020204030204" pitchFamily="49" charset="0"/>
              </a:rPr>
              <a:t>;                // grade point average</a:t>
            </a:r>
          </a:p>
          <a:p>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b="1" dirty="0">
                <a:solidFill>
                  <a:prstClr val="black"/>
                </a:solidFill>
                <a:latin typeface="Consolas" panose="020B0609020204030204" pitchFamily="49" charset="0"/>
              </a:rPr>
              <a:t>void </a:t>
            </a:r>
            <a:r>
              <a:rPr lang="en-US" sz="1400" b="1" dirty="0" err="1">
                <a:solidFill>
                  <a:prstClr val="black"/>
                </a:solidFill>
                <a:latin typeface="Consolas" panose="020B0609020204030204" pitchFamily="49" charset="0"/>
              </a:rPr>
              <a:t>PrintStudent</a:t>
            </a:r>
            <a:r>
              <a:rPr lang="en-US" sz="1400" b="1" dirty="0">
                <a:solidFill>
                  <a:prstClr val="black"/>
                </a:solidFill>
                <a:latin typeface="Consolas" panose="020B0609020204030204" pitchFamily="49" charset="0"/>
              </a:rPr>
              <a:t>(Student s)  </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struct</a:t>
            </a:r>
            <a:r>
              <a:rPr lang="en-US" sz="1400" dirty="0">
                <a:solidFill>
                  <a:prstClr val="black"/>
                </a:solidFill>
                <a:latin typeface="Consolas" panose="020B0609020204030204" pitchFamily="49" charset="0"/>
              </a:rPr>
              <a:t> passed as parameter</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 &lt;&lt; </a:t>
            </a:r>
            <a:r>
              <a:rPr lang="en-US" sz="1400" dirty="0" err="1">
                <a:solidFill>
                  <a:prstClr val="black"/>
                </a:solidFill>
                <a:latin typeface="Consolas" panose="020B0609020204030204" pitchFamily="49" charset="0"/>
              </a:rPr>
              <a:t>s.fName</a:t>
            </a:r>
            <a:r>
              <a:rPr lang="en-US" sz="1400" dirty="0">
                <a:solidFill>
                  <a:prstClr val="black"/>
                </a:solidFill>
                <a:latin typeface="Consolas" panose="020B0609020204030204" pitchFamily="49" charset="0"/>
              </a:rPr>
              <a:t> &lt;&lt; ' ' &lt;&lt; </a:t>
            </a:r>
            <a:r>
              <a:rPr lang="en-US" sz="1400" dirty="0" err="1">
                <a:solidFill>
                  <a:prstClr val="black"/>
                </a:solidFill>
                <a:latin typeface="Consolas" panose="020B0609020204030204" pitchFamily="49" charset="0"/>
              </a:rPr>
              <a:t>s.lName</a:t>
            </a:r>
            <a:r>
              <a:rPr lang="en-US" sz="1400" dirty="0">
                <a:solidFill>
                  <a:prstClr val="black"/>
                </a:solidFill>
                <a:latin typeface="Consolas" panose="020B0609020204030204" pitchFamily="49" charset="0"/>
              </a:rPr>
              <a:t> &lt;&lt; "  "&lt;&lt; s.id;</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 &lt;&lt; "  GPA:   " &lt;&lt; </a:t>
            </a:r>
            <a:r>
              <a:rPr lang="en-US" sz="1400" dirty="0" err="1">
                <a:solidFill>
                  <a:prstClr val="black"/>
                </a:solidFill>
                <a:latin typeface="Consolas" panose="020B0609020204030204" pitchFamily="49" charset="0"/>
              </a:rPr>
              <a:t>s.gpa</a:t>
            </a:r>
            <a:r>
              <a:rPr lang="en-US" sz="1400" dirty="0">
                <a:solidFill>
                  <a:prstClr val="black"/>
                </a:solidFill>
                <a:latin typeface="Consolas" panose="020B0609020204030204" pitchFamily="49" charset="0"/>
              </a:rPr>
              <a:t> &lt;&lt; '\n';</a:t>
            </a:r>
          </a:p>
          <a:p>
            <a:r>
              <a:rPr lang="en-US" sz="1400" dirty="0">
                <a:solidFill>
                  <a:prstClr val="black"/>
                </a:solidFill>
                <a:latin typeface="Consolas" panose="020B0609020204030204" pitchFamily="49" charset="0"/>
              </a:rPr>
              <a:t>}</a:t>
            </a:r>
          </a:p>
          <a:p>
            <a:endParaRPr lang="en-US" sz="1400" b="1" dirty="0">
              <a:solidFill>
                <a:prstClr val="black"/>
              </a:solidFill>
              <a:latin typeface="Consolas" panose="020B0609020204030204" pitchFamily="49" charset="0"/>
            </a:endParaRPr>
          </a:p>
          <a:p>
            <a:r>
              <a:rPr lang="en-US" sz="1400" b="1" dirty="0" err="1">
                <a:solidFill>
                  <a:prstClr val="black"/>
                </a:solidFill>
                <a:latin typeface="Consolas" panose="020B0609020204030204" pitchFamily="49" charset="0"/>
              </a:rPr>
              <a:t>int</a:t>
            </a:r>
            <a:r>
              <a:rPr lang="en-US" sz="1400" b="1" dirty="0">
                <a:solidFill>
                  <a:prstClr val="black"/>
                </a:solidFill>
                <a:latin typeface="Consolas" panose="020B0609020204030204" pitchFamily="49" charset="0"/>
              </a:rPr>
              <a:t> main()</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Student s1 = {"Ahmed", "Ahmed", 123456789, 3.75};</a:t>
            </a:r>
          </a:p>
          <a:p>
            <a:r>
              <a:rPr lang="en-US" sz="1400" dirty="0">
                <a:solidFill>
                  <a:prstClr val="black"/>
                </a:solidFill>
                <a:latin typeface="Consolas" panose="020B0609020204030204" pitchFamily="49" charset="0"/>
              </a:rPr>
              <a:t>  Student s2 = {"Salah", "Salem", 123123123, 2.66};</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PrintStudent</a:t>
            </a:r>
            <a:r>
              <a:rPr lang="en-US" sz="1400" dirty="0">
                <a:solidFill>
                  <a:prstClr val="black"/>
                </a:solidFill>
                <a:latin typeface="Consolas" panose="020B0609020204030204" pitchFamily="49" charset="0"/>
              </a:rPr>
              <a:t>(s1);</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PrintStudent</a:t>
            </a:r>
            <a:r>
              <a:rPr lang="en-US" sz="1400" dirty="0">
                <a:solidFill>
                  <a:prstClr val="black"/>
                </a:solidFill>
                <a:latin typeface="Consolas" panose="020B0609020204030204" pitchFamily="49" charset="0"/>
              </a:rPr>
              <a:t>(s2);</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return 0;</a:t>
            </a:r>
          </a:p>
          <a:p>
            <a:r>
              <a:rPr lang="en-US" sz="1400" dirty="0">
                <a:solidFill>
                  <a:prstClr val="black"/>
                </a:solidFill>
                <a:latin typeface="Consolas" panose="020B0609020204030204" pitchFamily="49" charset="0"/>
              </a:rPr>
              <a:t>}</a:t>
            </a:r>
          </a:p>
        </p:txBody>
      </p:sp>
      <p:sp>
        <p:nvSpPr>
          <p:cNvPr id="11" name="Rectangle 10"/>
          <p:cNvSpPr/>
          <p:nvPr/>
        </p:nvSpPr>
        <p:spPr>
          <a:xfrm>
            <a:off x="457200" y="1623667"/>
            <a:ext cx="6131489" cy="1600438"/>
          </a:xfrm>
          <a:prstGeom prst="rect">
            <a:avLst/>
          </a:prstGeom>
          <a:solidFill>
            <a:srgbClr val="FFFFD9"/>
          </a:solidFill>
          <a:ln>
            <a:solidFill>
              <a:schemeClr val="tx1"/>
            </a:solidFill>
          </a:ln>
        </p:spPr>
        <p:txBody>
          <a:bodyPr wrap="square">
            <a:spAutoFit/>
          </a:bodyPr>
          <a:lstStyle/>
          <a:p>
            <a:r>
              <a:rPr lang="en-US" sz="1400" b="1" dirty="0" err="1">
                <a:solidFill>
                  <a:prstClr val="black"/>
                </a:solidFill>
                <a:latin typeface="Consolas" panose="020B0609020204030204" pitchFamily="49" charset="0"/>
              </a:rPr>
              <a:t>struct</a:t>
            </a:r>
            <a:r>
              <a:rPr lang="en-US" sz="1400" b="1" dirty="0">
                <a:solidFill>
                  <a:prstClr val="black"/>
                </a:solidFill>
                <a:latin typeface="Consolas" panose="020B0609020204030204" pitchFamily="49" charset="0"/>
              </a:rPr>
              <a:t> Student</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char </a:t>
            </a:r>
            <a:r>
              <a:rPr lang="en-US" sz="1400" dirty="0" err="1">
                <a:solidFill>
                  <a:prstClr val="black"/>
                </a:solidFill>
                <a:latin typeface="Consolas" panose="020B0609020204030204" pitchFamily="49" charset="0"/>
              </a:rPr>
              <a:t>fName</a:t>
            </a:r>
            <a:r>
              <a:rPr lang="en-US" sz="1400" dirty="0">
                <a:solidFill>
                  <a:prstClr val="black"/>
                </a:solidFill>
                <a:latin typeface="Consolas" panose="020B0609020204030204" pitchFamily="49" charset="0"/>
              </a:rPr>
              <a:t>[20];            // first name</a:t>
            </a:r>
          </a:p>
          <a:p>
            <a:r>
              <a:rPr lang="en-US" sz="1400" dirty="0">
                <a:solidFill>
                  <a:prstClr val="black"/>
                </a:solidFill>
                <a:latin typeface="Consolas" panose="020B0609020204030204" pitchFamily="49" charset="0"/>
              </a:rPr>
              <a:t>     char </a:t>
            </a:r>
            <a:r>
              <a:rPr lang="en-US" sz="1400" dirty="0" err="1">
                <a:solidFill>
                  <a:prstClr val="black"/>
                </a:solidFill>
                <a:latin typeface="Consolas" panose="020B0609020204030204" pitchFamily="49" charset="0"/>
              </a:rPr>
              <a:t>lName</a:t>
            </a:r>
            <a:r>
              <a:rPr lang="en-US" sz="1400" dirty="0">
                <a:solidFill>
                  <a:prstClr val="black"/>
                </a:solidFill>
                <a:latin typeface="Consolas" panose="020B0609020204030204" pitchFamily="49" charset="0"/>
              </a:rPr>
              <a:t>[20];            // last name</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int</a:t>
            </a:r>
            <a:r>
              <a:rPr lang="en-US" sz="1400" dirty="0">
                <a:solidFill>
                  <a:prstClr val="black"/>
                </a:solidFill>
                <a:latin typeface="Consolas" panose="020B0609020204030204" pitchFamily="49" charset="0"/>
              </a:rPr>
              <a:t> id;                    // id</a:t>
            </a:r>
          </a:p>
          <a:p>
            <a:r>
              <a:rPr lang="en-US" sz="1400" dirty="0">
                <a:solidFill>
                  <a:prstClr val="black"/>
                </a:solidFill>
                <a:latin typeface="Consolas" panose="020B0609020204030204" pitchFamily="49" charset="0"/>
              </a:rPr>
              <a:t>     double </a:t>
            </a:r>
            <a:r>
              <a:rPr lang="en-US" sz="1400" dirty="0" err="1">
                <a:solidFill>
                  <a:prstClr val="black"/>
                </a:solidFill>
                <a:latin typeface="Consolas" panose="020B0609020204030204" pitchFamily="49" charset="0"/>
              </a:rPr>
              <a:t>gpa</a:t>
            </a:r>
            <a:r>
              <a:rPr lang="en-US" sz="1400" dirty="0">
                <a:solidFill>
                  <a:prstClr val="black"/>
                </a:solidFill>
                <a:latin typeface="Consolas" panose="020B0609020204030204" pitchFamily="49" charset="0"/>
              </a:rPr>
              <a:t>;                // grade point average</a:t>
            </a:r>
          </a:p>
          <a:p>
            <a:r>
              <a:rPr lang="en-US" sz="1400" dirty="0">
                <a:solidFill>
                  <a:prstClr val="black"/>
                </a:solidFill>
                <a:latin typeface="Consolas" panose="020B0609020204030204" pitchFamily="49" charset="0"/>
              </a:rPr>
              <a:t>};</a:t>
            </a:r>
          </a:p>
        </p:txBody>
      </p:sp>
      <p:sp>
        <p:nvSpPr>
          <p:cNvPr id="13" name="Rectangle 12"/>
          <p:cNvSpPr/>
          <p:nvPr/>
        </p:nvSpPr>
        <p:spPr>
          <a:xfrm>
            <a:off x="457200" y="3224105"/>
            <a:ext cx="6131489" cy="1169551"/>
          </a:xfrm>
          <a:prstGeom prst="rect">
            <a:avLst/>
          </a:prstGeom>
          <a:solidFill>
            <a:srgbClr val="EAEAEA"/>
          </a:solidFill>
          <a:ln>
            <a:solidFill>
              <a:schemeClr val="tx1"/>
            </a:solidFill>
          </a:ln>
        </p:spPr>
        <p:txBody>
          <a:bodyPr wrap="square">
            <a:spAutoFit/>
          </a:bodyPr>
          <a:lstStyle/>
          <a:p>
            <a:r>
              <a:rPr lang="en-US" sz="1400" b="1" dirty="0">
                <a:solidFill>
                  <a:prstClr val="black"/>
                </a:solidFill>
                <a:latin typeface="Consolas" panose="020B0609020204030204" pitchFamily="49" charset="0"/>
              </a:rPr>
              <a:t>void </a:t>
            </a:r>
            <a:r>
              <a:rPr lang="en-US" sz="1400" b="1" dirty="0" err="1">
                <a:solidFill>
                  <a:prstClr val="black"/>
                </a:solidFill>
                <a:latin typeface="Consolas" panose="020B0609020204030204" pitchFamily="49" charset="0"/>
              </a:rPr>
              <a:t>PrintStudent</a:t>
            </a:r>
            <a:r>
              <a:rPr lang="en-US" sz="1400" b="1" dirty="0">
                <a:solidFill>
                  <a:prstClr val="black"/>
                </a:solidFill>
                <a:latin typeface="Consolas" panose="020B0609020204030204" pitchFamily="49" charset="0"/>
              </a:rPr>
              <a:t>(Student s)  </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struct</a:t>
            </a:r>
            <a:r>
              <a:rPr lang="en-US" sz="1400" dirty="0">
                <a:solidFill>
                  <a:prstClr val="black"/>
                </a:solidFill>
                <a:latin typeface="Consolas" panose="020B0609020204030204" pitchFamily="49" charset="0"/>
              </a:rPr>
              <a:t> passed as parameter</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 &lt;&lt; </a:t>
            </a:r>
            <a:r>
              <a:rPr lang="en-US" sz="1400" dirty="0" err="1">
                <a:solidFill>
                  <a:prstClr val="black"/>
                </a:solidFill>
                <a:latin typeface="Consolas" panose="020B0609020204030204" pitchFamily="49" charset="0"/>
              </a:rPr>
              <a:t>s.fName</a:t>
            </a:r>
            <a:r>
              <a:rPr lang="en-US" sz="1400" dirty="0">
                <a:solidFill>
                  <a:prstClr val="black"/>
                </a:solidFill>
                <a:latin typeface="Consolas" panose="020B0609020204030204" pitchFamily="49" charset="0"/>
              </a:rPr>
              <a:t> &lt;&lt; ' ' &lt;&lt; </a:t>
            </a:r>
            <a:r>
              <a:rPr lang="en-US" sz="1400" dirty="0" err="1">
                <a:solidFill>
                  <a:prstClr val="black"/>
                </a:solidFill>
                <a:latin typeface="Consolas" panose="020B0609020204030204" pitchFamily="49" charset="0"/>
              </a:rPr>
              <a:t>s.lName</a:t>
            </a:r>
            <a:r>
              <a:rPr lang="en-US" sz="1400" dirty="0">
                <a:solidFill>
                  <a:prstClr val="black"/>
                </a:solidFill>
                <a:latin typeface="Consolas" panose="020B0609020204030204" pitchFamily="49" charset="0"/>
              </a:rPr>
              <a:t> &lt;&lt; "  "&lt;&lt; s.id;</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 &lt;&lt; "  GPA:   " &lt;&lt; </a:t>
            </a:r>
            <a:r>
              <a:rPr lang="en-US" sz="1400" dirty="0" err="1">
                <a:solidFill>
                  <a:prstClr val="black"/>
                </a:solidFill>
                <a:latin typeface="Consolas" panose="020B0609020204030204" pitchFamily="49" charset="0"/>
              </a:rPr>
              <a:t>s.gpa</a:t>
            </a:r>
            <a:r>
              <a:rPr lang="en-US" sz="1400" dirty="0">
                <a:solidFill>
                  <a:prstClr val="black"/>
                </a:solidFill>
                <a:latin typeface="Consolas" panose="020B0609020204030204" pitchFamily="49" charset="0"/>
              </a:rPr>
              <a:t> &lt;&lt; '\n';</a:t>
            </a:r>
          </a:p>
          <a:p>
            <a:r>
              <a:rPr lang="en-US" sz="1400" dirty="0">
                <a:solidFill>
                  <a:prstClr val="black"/>
                </a:solidFill>
                <a:latin typeface="Consolas" panose="020B0609020204030204" pitchFamily="49" charset="0"/>
              </a:rPr>
              <a:t>}</a:t>
            </a:r>
          </a:p>
        </p:txBody>
      </p:sp>
      <p:sp>
        <p:nvSpPr>
          <p:cNvPr id="15" name="Rectangle 14"/>
          <p:cNvSpPr/>
          <p:nvPr/>
        </p:nvSpPr>
        <p:spPr>
          <a:xfrm>
            <a:off x="3823568" y="5594922"/>
            <a:ext cx="5212080" cy="1005840"/>
          </a:xfrm>
          <a:prstGeom prst="rect">
            <a:avLst/>
          </a:prstGeom>
          <a:solidFill>
            <a:schemeClr val="tx1"/>
          </a:solidFill>
          <a:ln w="76200">
            <a:solidFill>
              <a:schemeClr val="tx1"/>
            </a:solidFill>
          </a:ln>
        </p:spPr>
        <p:txBody>
          <a:bodyPr wrap="square">
            <a:spAutoFit/>
          </a:bodyPr>
          <a:lstStyle/>
          <a:p>
            <a:r>
              <a:rPr lang="en-US" dirty="0">
                <a:solidFill>
                  <a:schemeClr val="bg1"/>
                </a:solidFill>
              </a:rPr>
              <a:t>Ahmed </a:t>
            </a:r>
            <a:r>
              <a:rPr lang="en-US" dirty="0" err="1">
                <a:solidFill>
                  <a:schemeClr val="bg1"/>
                </a:solidFill>
              </a:rPr>
              <a:t>Ahmed</a:t>
            </a:r>
            <a:r>
              <a:rPr lang="en-US" dirty="0">
                <a:solidFill>
                  <a:schemeClr val="bg1"/>
                </a:solidFill>
              </a:rPr>
              <a:t>  123456789  GPA:   3.75</a:t>
            </a:r>
          </a:p>
          <a:p>
            <a:r>
              <a:rPr lang="en-US" dirty="0">
                <a:solidFill>
                  <a:schemeClr val="bg1"/>
                </a:solidFill>
              </a:rPr>
              <a:t>Salah Salem  123123123  GPA:   2.66</a:t>
            </a:r>
          </a:p>
        </p:txBody>
      </p:sp>
    </p:spTree>
    <p:extLst>
      <p:ext uri="{BB962C8B-B14F-4D97-AF65-F5344CB8AC3E}">
        <p14:creationId xmlns:p14="http://schemas.microsoft.com/office/powerpoint/2010/main" val="2542626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Passing Structure to Function Call by Reference</a:t>
            </a:r>
          </a:p>
        </p:txBody>
      </p:sp>
      <p:sp>
        <p:nvSpPr>
          <p:cNvPr id="4" name="Rectangle 3"/>
          <p:cNvSpPr/>
          <p:nvPr/>
        </p:nvSpPr>
        <p:spPr>
          <a:xfrm>
            <a:off x="313150" y="1149076"/>
            <a:ext cx="5285983" cy="5262979"/>
          </a:xfrm>
          <a:prstGeom prst="rect">
            <a:avLst/>
          </a:prstGeom>
          <a:solidFill>
            <a:srgbClr val="F7FFFF"/>
          </a:solidFill>
          <a:ln>
            <a:solidFill>
              <a:schemeClr val="tx1"/>
            </a:solidFill>
          </a:ln>
        </p:spPr>
        <p:txBody>
          <a:bodyPr wrap="square">
            <a:spAutoFit/>
          </a:bodyPr>
          <a:lstStyle/>
          <a:p>
            <a:r>
              <a:rPr lang="en-US" sz="1400" dirty="0">
                <a:solidFill>
                  <a:prstClr val="black"/>
                </a:solidFill>
                <a:latin typeface="Consolas" panose="020B0609020204030204" pitchFamily="49" charset="0"/>
              </a:rPr>
              <a:t>#include &lt;</a:t>
            </a:r>
            <a:r>
              <a:rPr lang="en-US" sz="1400" dirty="0" err="1">
                <a:solidFill>
                  <a:prstClr val="black"/>
                </a:solidFill>
                <a:latin typeface="Consolas" panose="020B0609020204030204" pitchFamily="49" charset="0"/>
              </a:rPr>
              <a:t>iostream</a:t>
            </a:r>
            <a:r>
              <a:rPr lang="en-US" sz="1400" dirty="0">
                <a:solidFill>
                  <a:prstClr val="black"/>
                </a:solidFill>
                <a:latin typeface="Consolas" panose="020B0609020204030204" pitchFamily="49" charset="0"/>
              </a:rPr>
              <a:t>&gt;</a:t>
            </a:r>
          </a:p>
          <a:p>
            <a:r>
              <a:rPr lang="en-US" sz="1400" dirty="0">
                <a:solidFill>
                  <a:prstClr val="black"/>
                </a:solidFill>
                <a:latin typeface="Consolas" panose="020B0609020204030204" pitchFamily="49" charset="0"/>
              </a:rPr>
              <a:t>using namespace </a:t>
            </a:r>
            <a:r>
              <a:rPr lang="en-US" sz="1400" dirty="0" err="1">
                <a:solidFill>
                  <a:prstClr val="black"/>
                </a:solidFill>
                <a:latin typeface="Consolas" panose="020B0609020204030204" pitchFamily="49" charset="0"/>
              </a:rPr>
              <a:t>std</a:t>
            </a:r>
            <a:r>
              <a:rPr lang="en-US" sz="1400" dirty="0">
                <a:solidFill>
                  <a:prstClr val="black"/>
                </a:solidFill>
                <a:latin typeface="Consolas" panose="020B0609020204030204" pitchFamily="49" charset="0"/>
              </a:rPr>
              <a:t>;</a:t>
            </a:r>
          </a:p>
          <a:p>
            <a:r>
              <a:rPr lang="en-US" sz="1400" dirty="0" err="1">
                <a:solidFill>
                  <a:prstClr val="black"/>
                </a:solidFill>
                <a:latin typeface="Consolas" panose="020B0609020204030204" pitchFamily="49" charset="0"/>
              </a:rPr>
              <a:t>struct</a:t>
            </a:r>
            <a:r>
              <a:rPr lang="en-US" sz="1400" dirty="0">
                <a:solidFill>
                  <a:prstClr val="black"/>
                </a:solidFill>
                <a:latin typeface="Consolas" panose="020B0609020204030204" pitchFamily="49" charset="0"/>
              </a:rPr>
              <a:t> Student</a:t>
            </a:r>
          </a:p>
          <a:p>
            <a:r>
              <a:rPr lang="en-US" sz="1400" dirty="0">
                <a:solidFill>
                  <a:prstClr val="black"/>
                </a:solidFill>
                <a:latin typeface="Consolas" panose="020B0609020204030204" pitchFamily="49" charset="0"/>
              </a:rPr>
              <a:t>{   char </a:t>
            </a:r>
            <a:r>
              <a:rPr lang="en-US" sz="1400" dirty="0" err="1">
                <a:solidFill>
                  <a:prstClr val="black"/>
                </a:solidFill>
                <a:latin typeface="Consolas" panose="020B0609020204030204" pitchFamily="49" charset="0"/>
              </a:rPr>
              <a:t>fName</a:t>
            </a:r>
            <a:r>
              <a:rPr lang="en-US" sz="1400" dirty="0">
                <a:solidFill>
                  <a:prstClr val="black"/>
                </a:solidFill>
                <a:latin typeface="Consolas" panose="020B0609020204030204" pitchFamily="49" charset="0"/>
              </a:rPr>
              <a:t>[20];       // first name</a:t>
            </a:r>
          </a:p>
          <a:p>
            <a:r>
              <a:rPr lang="en-US" sz="1400" dirty="0">
                <a:solidFill>
                  <a:prstClr val="black"/>
                </a:solidFill>
                <a:latin typeface="Consolas" panose="020B0609020204030204" pitchFamily="49" charset="0"/>
              </a:rPr>
              <a:t>    char </a:t>
            </a:r>
            <a:r>
              <a:rPr lang="en-US" sz="1400" dirty="0" err="1">
                <a:solidFill>
                  <a:prstClr val="black"/>
                </a:solidFill>
                <a:latin typeface="Consolas" panose="020B0609020204030204" pitchFamily="49" charset="0"/>
              </a:rPr>
              <a:t>lName</a:t>
            </a:r>
            <a:r>
              <a:rPr lang="en-US" sz="1400" dirty="0">
                <a:solidFill>
                  <a:prstClr val="black"/>
                </a:solidFill>
                <a:latin typeface="Consolas" panose="020B0609020204030204" pitchFamily="49" charset="0"/>
              </a:rPr>
              <a:t>[20];       // last name</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int</a:t>
            </a:r>
            <a:r>
              <a:rPr lang="en-US" sz="1400" dirty="0">
                <a:solidFill>
                  <a:prstClr val="black"/>
                </a:solidFill>
                <a:latin typeface="Consolas" panose="020B0609020204030204" pitchFamily="49" charset="0"/>
              </a:rPr>
              <a:t> id; </a:t>
            </a:r>
          </a:p>
          <a:p>
            <a:r>
              <a:rPr lang="en-US" sz="1400" dirty="0">
                <a:solidFill>
                  <a:prstClr val="black"/>
                </a:solidFill>
                <a:latin typeface="Consolas" panose="020B0609020204030204" pitchFamily="49" charset="0"/>
              </a:rPr>
              <a:t>    double </a:t>
            </a:r>
            <a:r>
              <a:rPr lang="en-US" sz="1400" dirty="0" err="1">
                <a:solidFill>
                  <a:prstClr val="black"/>
                </a:solidFill>
                <a:latin typeface="Consolas" panose="020B0609020204030204" pitchFamily="49" charset="0"/>
              </a:rPr>
              <a:t>gpa</a:t>
            </a:r>
            <a:r>
              <a:rPr lang="en-US" sz="1400" dirty="0">
                <a:solidFill>
                  <a:prstClr val="black"/>
                </a:solidFill>
                <a:latin typeface="Consolas" panose="020B0609020204030204" pitchFamily="49" charset="0"/>
              </a:rPr>
              <a:t>;           // grade</a:t>
            </a:r>
          </a:p>
          <a:p>
            <a:r>
              <a:rPr lang="en-US" sz="1400" dirty="0">
                <a:solidFill>
                  <a:prstClr val="black"/>
                </a:solidFill>
                <a:latin typeface="Consolas" panose="020B0609020204030204" pitchFamily="49" charset="0"/>
              </a:rPr>
              <a:t>};</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void </a:t>
            </a:r>
            <a:r>
              <a:rPr lang="en-US" sz="1400" dirty="0" err="1">
                <a:solidFill>
                  <a:prstClr val="black"/>
                </a:solidFill>
                <a:latin typeface="Consolas" panose="020B0609020204030204" pitchFamily="49" charset="0"/>
              </a:rPr>
              <a:t>PrintStudent</a:t>
            </a:r>
            <a:r>
              <a:rPr lang="en-US" sz="1400" dirty="0">
                <a:solidFill>
                  <a:prstClr val="black"/>
                </a:solidFill>
                <a:latin typeface="Consolas" panose="020B0609020204030204" pitchFamily="49" charset="0"/>
              </a:rPr>
              <a:t>(Student s); </a:t>
            </a:r>
          </a:p>
          <a:p>
            <a:r>
              <a:rPr lang="en-US" sz="1400" dirty="0">
                <a:solidFill>
                  <a:prstClr val="black"/>
                </a:solidFill>
                <a:latin typeface="Consolas" panose="020B0609020204030204" pitchFamily="49" charset="0"/>
              </a:rPr>
              <a:t>void </a:t>
            </a:r>
            <a:r>
              <a:rPr lang="en-US" sz="1400" b="1" dirty="0">
                <a:solidFill>
                  <a:prstClr val="black"/>
                </a:solidFill>
                <a:latin typeface="Consolas" panose="020B0609020204030204" pitchFamily="49" charset="0"/>
              </a:rPr>
              <a:t>GPA_100_scale</a:t>
            </a:r>
            <a:r>
              <a:rPr lang="en-US" sz="1400" dirty="0">
                <a:solidFill>
                  <a:prstClr val="black"/>
                </a:solidFill>
                <a:latin typeface="Consolas" panose="020B0609020204030204" pitchFamily="49" charset="0"/>
              </a:rPr>
              <a:t>(Student &amp;s);</a:t>
            </a:r>
          </a:p>
          <a:p>
            <a:endParaRPr lang="en-US" sz="1400" dirty="0">
              <a:solidFill>
                <a:prstClr val="black"/>
              </a:solidFill>
              <a:latin typeface="Consolas" panose="020B0609020204030204" pitchFamily="49" charset="0"/>
            </a:endParaRPr>
          </a:p>
          <a:p>
            <a:r>
              <a:rPr lang="en-US" sz="1400" dirty="0" err="1">
                <a:solidFill>
                  <a:prstClr val="black"/>
                </a:solidFill>
                <a:latin typeface="Consolas" panose="020B0609020204030204" pitchFamily="49" charset="0"/>
              </a:rPr>
              <a:t>int</a:t>
            </a:r>
            <a:r>
              <a:rPr lang="en-US" sz="1400" dirty="0">
                <a:solidFill>
                  <a:prstClr val="black"/>
                </a:solidFill>
                <a:latin typeface="Consolas" panose="020B0609020204030204" pitchFamily="49" charset="0"/>
              </a:rPr>
              <a:t> main()</a:t>
            </a: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Student s1 = {"Ahmed", "Ahmed", 123456789, 3.75};</a:t>
            </a:r>
          </a:p>
          <a:p>
            <a:r>
              <a:rPr lang="en-US" sz="1400" dirty="0">
                <a:solidFill>
                  <a:prstClr val="black"/>
                </a:solidFill>
                <a:latin typeface="Consolas" panose="020B0609020204030204" pitchFamily="49" charset="0"/>
              </a:rPr>
              <a:t>  Student s2 = {"Salah", "Salem", 123123123, 2.66};</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a:t>
            </a:r>
            <a:r>
              <a:rPr lang="en-US" sz="1400" b="1" dirty="0">
                <a:solidFill>
                  <a:prstClr val="black"/>
                </a:solidFill>
                <a:latin typeface="Consolas" panose="020B0609020204030204" pitchFamily="49" charset="0"/>
              </a:rPr>
              <a:t>GPA_100_scale(s1);</a:t>
            </a:r>
          </a:p>
          <a:p>
            <a:r>
              <a:rPr lang="en-US" sz="1400" b="1" dirty="0">
                <a:solidFill>
                  <a:prstClr val="black"/>
                </a:solidFill>
                <a:latin typeface="Consolas" panose="020B0609020204030204" pitchFamily="49" charset="0"/>
              </a:rPr>
              <a:t>  GPA_100_scale(s2);</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PrintStudent</a:t>
            </a:r>
            <a:r>
              <a:rPr lang="en-US" sz="1400" dirty="0">
                <a:solidFill>
                  <a:prstClr val="black"/>
                </a:solidFill>
                <a:latin typeface="Consolas" panose="020B0609020204030204" pitchFamily="49" charset="0"/>
              </a:rPr>
              <a:t>(s1);</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PrintStudent</a:t>
            </a:r>
            <a:r>
              <a:rPr lang="en-US" sz="1400" dirty="0">
                <a:solidFill>
                  <a:prstClr val="black"/>
                </a:solidFill>
                <a:latin typeface="Consolas" panose="020B0609020204030204" pitchFamily="49" charset="0"/>
              </a:rPr>
              <a:t>(s2);</a:t>
            </a:r>
          </a:p>
          <a:p>
            <a:endParaRPr lang="en-US" sz="1400"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  return 0;</a:t>
            </a:r>
          </a:p>
          <a:p>
            <a:r>
              <a:rPr lang="en-US" sz="1400" dirty="0">
                <a:solidFill>
                  <a:prstClr val="black"/>
                </a:solidFill>
                <a:latin typeface="Consolas" panose="020B0609020204030204" pitchFamily="49" charset="0"/>
              </a:rPr>
              <a:t>}</a:t>
            </a:r>
          </a:p>
        </p:txBody>
      </p:sp>
      <p:sp>
        <p:nvSpPr>
          <p:cNvPr id="6" name="Rectangle 5"/>
          <p:cNvSpPr/>
          <p:nvPr/>
        </p:nvSpPr>
        <p:spPr>
          <a:xfrm>
            <a:off x="3413343" y="4648810"/>
            <a:ext cx="5586608" cy="2031325"/>
          </a:xfrm>
          <a:prstGeom prst="rect">
            <a:avLst/>
          </a:prstGeom>
          <a:solidFill>
            <a:srgbClr val="EAEAEA"/>
          </a:solidFill>
          <a:ln>
            <a:solidFill>
              <a:schemeClr val="tx1"/>
            </a:solidFill>
          </a:ln>
        </p:spPr>
        <p:txBody>
          <a:bodyPr wrap="square">
            <a:spAutoFit/>
          </a:bodyPr>
          <a:lstStyle/>
          <a:p>
            <a:r>
              <a:rPr lang="en-US" sz="1400" b="1" dirty="0">
                <a:solidFill>
                  <a:prstClr val="black"/>
                </a:solidFill>
                <a:latin typeface="Consolas" panose="020B0609020204030204" pitchFamily="49" charset="0"/>
              </a:rPr>
              <a:t>void GPA_100_scale (Student &amp;s)   </a:t>
            </a:r>
            <a:r>
              <a:rPr lang="en-US" sz="1400" b="1" dirty="0">
                <a:solidFill>
                  <a:srgbClr val="FF0000"/>
                </a:solidFill>
                <a:latin typeface="Consolas" panose="020B0609020204030204" pitchFamily="49" charset="0"/>
              </a:rPr>
              <a:t>//</a:t>
            </a:r>
            <a:r>
              <a:rPr lang="en-US" sz="1400" b="1" dirty="0">
                <a:solidFill>
                  <a:srgbClr val="FF0000"/>
                </a:solidFill>
              </a:rPr>
              <a:t> Call by Reference</a:t>
            </a:r>
            <a:endParaRPr lang="en-US" sz="1400" b="1" dirty="0">
              <a:solidFill>
                <a:srgbClr val="FF0000"/>
              </a:solidFill>
              <a:latin typeface="Consolas" panose="020B0609020204030204" pitchFamily="49" charset="0"/>
            </a:endParaRPr>
          </a:p>
          <a:p>
            <a:r>
              <a:rPr lang="en-US" sz="1400" b="1" dirty="0">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s.gpa</a:t>
            </a:r>
            <a:r>
              <a:rPr lang="en-US" sz="1400" dirty="0">
                <a:solidFill>
                  <a:prstClr val="black"/>
                </a:solidFill>
                <a:latin typeface="Consolas" panose="020B0609020204030204" pitchFamily="49" charset="0"/>
              </a:rPr>
              <a:t> = </a:t>
            </a:r>
            <a:r>
              <a:rPr lang="en-US" sz="1400" dirty="0" err="1">
                <a:solidFill>
                  <a:prstClr val="black"/>
                </a:solidFill>
                <a:latin typeface="Consolas" panose="020B0609020204030204" pitchFamily="49" charset="0"/>
              </a:rPr>
              <a:t>s.gpa</a:t>
            </a:r>
            <a:r>
              <a:rPr lang="en-US" sz="1400" dirty="0">
                <a:solidFill>
                  <a:prstClr val="black"/>
                </a:solidFill>
                <a:latin typeface="Consolas" panose="020B0609020204030204" pitchFamily="49" charset="0"/>
              </a:rPr>
              <a:t> / 4.0 * 100;</a:t>
            </a:r>
          </a:p>
          <a:p>
            <a:r>
              <a:rPr lang="en-US" sz="1400" dirty="0">
                <a:solidFill>
                  <a:prstClr val="black"/>
                </a:solidFill>
                <a:latin typeface="Consolas" panose="020B0609020204030204" pitchFamily="49" charset="0"/>
              </a:rPr>
              <a:t>}</a:t>
            </a:r>
          </a:p>
          <a:p>
            <a:r>
              <a:rPr lang="en-US" sz="1400" b="1" dirty="0">
                <a:solidFill>
                  <a:prstClr val="black"/>
                </a:solidFill>
                <a:latin typeface="Consolas" panose="020B0609020204030204" pitchFamily="49" charset="0"/>
              </a:rPr>
              <a:t>void </a:t>
            </a:r>
            <a:r>
              <a:rPr lang="en-US" sz="1400" b="1" dirty="0" err="1">
                <a:solidFill>
                  <a:prstClr val="black"/>
                </a:solidFill>
                <a:latin typeface="Consolas" panose="020B0609020204030204" pitchFamily="49" charset="0"/>
              </a:rPr>
              <a:t>PrintStudent</a:t>
            </a:r>
            <a:r>
              <a:rPr lang="en-US" sz="1400" b="1" dirty="0">
                <a:solidFill>
                  <a:prstClr val="black"/>
                </a:solidFill>
                <a:latin typeface="Consolas" panose="020B0609020204030204" pitchFamily="49" charset="0"/>
              </a:rPr>
              <a:t>(Student s)     </a:t>
            </a:r>
            <a:r>
              <a:rPr lang="en-US" sz="1400" b="1" dirty="0">
                <a:solidFill>
                  <a:srgbClr val="FF0000"/>
                </a:solidFill>
                <a:latin typeface="Consolas" panose="020B0609020204030204" pitchFamily="49" charset="0"/>
              </a:rPr>
              <a:t>//</a:t>
            </a:r>
            <a:r>
              <a:rPr lang="en-US" sz="1400" b="1" dirty="0">
                <a:solidFill>
                  <a:srgbClr val="FF0000"/>
                </a:solidFill>
              </a:rPr>
              <a:t> Call by value</a:t>
            </a:r>
            <a:endParaRPr lang="en-US" sz="1400" b="1" dirty="0">
              <a:solidFill>
                <a:prstClr val="black"/>
              </a:solidFill>
              <a:latin typeface="Consolas" panose="020B0609020204030204" pitchFamily="49" charset="0"/>
            </a:endParaRPr>
          </a:p>
          <a:p>
            <a:r>
              <a:rPr lang="en-US" sz="1400" dirty="0">
                <a:solidFill>
                  <a:prstClr val="black"/>
                </a:solidFill>
                <a:latin typeface="Consolas" panose="020B0609020204030204" pitchFamily="49" charset="0"/>
              </a:rPr>
              <a:t>{</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 &lt;&lt; </a:t>
            </a:r>
            <a:r>
              <a:rPr lang="en-US" sz="1400" dirty="0" err="1">
                <a:solidFill>
                  <a:prstClr val="black"/>
                </a:solidFill>
                <a:latin typeface="Consolas" panose="020B0609020204030204" pitchFamily="49" charset="0"/>
              </a:rPr>
              <a:t>s.fName</a:t>
            </a:r>
            <a:r>
              <a:rPr lang="en-US" sz="1400" dirty="0">
                <a:solidFill>
                  <a:prstClr val="black"/>
                </a:solidFill>
                <a:latin typeface="Consolas" panose="020B0609020204030204" pitchFamily="49" charset="0"/>
              </a:rPr>
              <a:t> &lt;&lt; ' ' &lt;&lt; </a:t>
            </a:r>
            <a:r>
              <a:rPr lang="en-US" sz="1400" dirty="0" err="1">
                <a:solidFill>
                  <a:prstClr val="black"/>
                </a:solidFill>
                <a:latin typeface="Consolas" panose="020B0609020204030204" pitchFamily="49" charset="0"/>
              </a:rPr>
              <a:t>s.lName</a:t>
            </a:r>
            <a:r>
              <a:rPr lang="en-US" sz="1400" dirty="0">
                <a:solidFill>
                  <a:prstClr val="black"/>
                </a:solidFill>
                <a:latin typeface="Consolas" panose="020B0609020204030204" pitchFamily="49" charset="0"/>
              </a:rPr>
              <a:t> &lt;&lt; "  "&lt;&lt; s.id;</a:t>
            </a:r>
          </a:p>
          <a:p>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cout</a:t>
            </a:r>
            <a:r>
              <a:rPr lang="en-US" sz="1400" dirty="0">
                <a:solidFill>
                  <a:prstClr val="black"/>
                </a:solidFill>
                <a:latin typeface="Consolas" panose="020B0609020204030204" pitchFamily="49" charset="0"/>
              </a:rPr>
              <a:t> &lt;&lt; "  GPA:   " &lt;&lt; </a:t>
            </a:r>
            <a:r>
              <a:rPr lang="en-US" sz="1400" dirty="0" err="1">
                <a:solidFill>
                  <a:prstClr val="black"/>
                </a:solidFill>
                <a:latin typeface="Consolas" panose="020B0609020204030204" pitchFamily="49" charset="0"/>
              </a:rPr>
              <a:t>s.gpa</a:t>
            </a:r>
            <a:r>
              <a:rPr lang="en-US" sz="1400" dirty="0">
                <a:solidFill>
                  <a:prstClr val="black"/>
                </a:solidFill>
                <a:latin typeface="Consolas" panose="020B0609020204030204" pitchFamily="49" charset="0"/>
              </a:rPr>
              <a:t> &lt;&lt; '\n';</a:t>
            </a:r>
          </a:p>
          <a:p>
            <a:r>
              <a:rPr lang="en-US" sz="1400" dirty="0">
                <a:solidFill>
                  <a:prstClr val="black"/>
                </a:solidFill>
                <a:latin typeface="Consolas" panose="020B0609020204030204" pitchFamily="49" charset="0"/>
              </a:rPr>
              <a:t>}</a:t>
            </a:r>
          </a:p>
        </p:txBody>
      </p:sp>
      <p:cxnSp>
        <p:nvCxnSpPr>
          <p:cNvPr id="8" name="Straight Arrow Connector 7"/>
          <p:cNvCxnSpPr/>
          <p:nvPr/>
        </p:nvCxnSpPr>
        <p:spPr bwMode="auto">
          <a:xfrm flipV="1">
            <a:off x="2467627" y="4872626"/>
            <a:ext cx="945716" cy="137207"/>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6" idx="1"/>
          </p:cNvCxnSpPr>
          <p:nvPr/>
        </p:nvCxnSpPr>
        <p:spPr bwMode="auto">
          <a:xfrm>
            <a:off x="2379945" y="5535947"/>
            <a:ext cx="1033398" cy="128526"/>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3908121" y="1149076"/>
            <a:ext cx="5091830" cy="646331"/>
          </a:xfrm>
          <a:prstGeom prst="rect">
            <a:avLst/>
          </a:prstGeom>
          <a:solidFill>
            <a:schemeClr val="tx1"/>
          </a:solidFill>
          <a:ln w="76200">
            <a:solidFill>
              <a:schemeClr val="tx1"/>
            </a:solidFill>
          </a:ln>
        </p:spPr>
        <p:txBody>
          <a:bodyPr wrap="square">
            <a:spAutoFit/>
          </a:bodyPr>
          <a:lstStyle/>
          <a:p>
            <a:r>
              <a:rPr lang="en-US" dirty="0">
                <a:solidFill>
                  <a:schemeClr val="bg1"/>
                </a:solidFill>
              </a:rPr>
              <a:t>Ahmed </a:t>
            </a:r>
            <a:r>
              <a:rPr lang="en-US" dirty="0" err="1">
                <a:solidFill>
                  <a:schemeClr val="bg1"/>
                </a:solidFill>
              </a:rPr>
              <a:t>Ahmed</a:t>
            </a:r>
            <a:r>
              <a:rPr lang="en-US" dirty="0">
                <a:solidFill>
                  <a:schemeClr val="bg1"/>
                </a:solidFill>
              </a:rPr>
              <a:t>  123456789  GPA:   93.75</a:t>
            </a:r>
          </a:p>
          <a:p>
            <a:r>
              <a:rPr lang="en-US" dirty="0">
                <a:solidFill>
                  <a:schemeClr val="bg1"/>
                </a:solidFill>
              </a:rPr>
              <a:t>Salah Salem  123123123  GPA:   66.5</a:t>
            </a:r>
          </a:p>
        </p:txBody>
      </p:sp>
      <p:sp>
        <p:nvSpPr>
          <p:cNvPr id="17" name="Rectangle 16"/>
          <p:cNvSpPr/>
          <p:nvPr/>
        </p:nvSpPr>
        <p:spPr>
          <a:xfrm>
            <a:off x="5949863" y="2922367"/>
            <a:ext cx="2855934" cy="1200329"/>
          </a:xfrm>
          <a:prstGeom prst="rect">
            <a:avLst/>
          </a:prstGeom>
        </p:spPr>
        <p:txBody>
          <a:bodyPr wrap="square">
            <a:spAutoFit/>
          </a:bodyPr>
          <a:lstStyle/>
          <a:p>
            <a:pPr algn="just"/>
            <a:r>
              <a:rPr lang="en-US" dirty="0"/>
              <a:t>In this function, the student's GPA will be converted to a 4.0 GPA to a 100 point scale</a:t>
            </a:r>
          </a:p>
        </p:txBody>
      </p:sp>
      <p:cxnSp>
        <p:nvCxnSpPr>
          <p:cNvPr id="18" name="Straight Arrow Connector 17"/>
          <p:cNvCxnSpPr>
            <a:stCxn id="17" idx="2"/>
          </p:cNvCxnSpPr>
          <p:nvPr/>
        </p:nvCxnSpPr>
        <p:spPr bwMode="auto">
          <a:xfrm flipH="1">
            <a:off x="6651322" y="4122696"/>
            <a:ext cx="726508" cy="67477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25202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5"/>
            <a:ext cx="7999223" cy="5338119"/>
          </a:xfrm>
        </p:spPr>
        <p:txBody>
          <a:bodyPr/>
          <a:lstStyle/>
          <a:p>
            <a:pPr algn="just"/>
            <a:r>
              <a:rPr lang="en-US" sz="1800" dirty="0"/>
              <a:t>Define a struct , </a:t>
            </a:r>
            <a:r>
              <a:rPr lang="en-US" sz="1800" b="1" dirty="0">
                <a:solidFill>
                  <a:srgbClr val="FF0000"/>
                </a:solidFill>
              </a:rPr>
              <a:t>carType</a:t>
            </a:r>
            <a:r>
              <a:rPr lang="en-US" sz="1800" dirty="0"/>
              <a:t> , to store the following data about a car: Manufacturer ( string ), model ( string ), model type ( string ), color ( string ),number of doors ( </a:t>
            </a:r>
            <a:r>
              <a:rPr lang="en-US" sz="1800" dirty="0" err="1"/>
              <a:t>int</a:t>
            </a:r>
            <a:r>
              <a:rPr lang="en-US" sz="1800" dirty="0"/>
              <a:t> ), miles per gallon in city ( </a:t>
            </a:r>
            <a:r>
              <a:rPr lang="en-US" sz="1800" dirty="0" err="1"/>
              <a:t>int</a:t>
            </a:r>
            <a:r>
              <a:rPr lang="en-US" sz="1800" dirty="0"/>
              <a:t> ), miles per gallon on highway ( </a:t>
            </a:r>
            <a:r>
              <a:rPr lang="en-US" sz="1800" dirty="0" err="1"/>
              <a:t>int</a:t>
            </a:r>
            <a:r>
              <a:rPr lang="en-US" sz="1800" dirty="0"/>
              <a:t> ), year when the car was built ( </a:t>
            </a:r>
            <a:r>
              <a:rPr lang="en-US" sz="1800" dirty="0" err="1"/>
              <a:t>int</a:t>
            </a:r>
            <a:r>
              <a:rPr lang="en-US" sz="1800" dirty="0"/>
              <a:t> ), and the price ( double ).</a:t>
            </a:r>
          </a:p>
          <a:p>
            <a:pPr algn="just"/>
            <a:r>
              <a:rPr lang="en-US" sz="1800" dirty="0"/>
              <a:t>Declare a </a:t>
            </a:r>
            <a:r>
              <a:rPr lang="en-US" sz="1800" b="1" dirty="0">
                <a:solidFill>
                  <a:srgbClr val="FF0000"/>
                </a:solidFill>
              </a:rPr>
              <a:t>carType</a:t>
            </a:r>
            <a:r>
              <a:rPr lang="en-US" sz="1800" dirty="0"/>
              <a:t> variable and write C++ statements to store the following information: </a:t>
            </a:r>
          </a:p>
          <a:p>
            <a:pPr lvl="2" algn="just"/>
            <a:r>
              <a:rPr lang="en-US" sz="1600" b="1" dirty="0"/>
              <a:t>Manufacturer—GMS </a:t>
            </a:r>
          </a:p>
          <a:p>
            <a:pPr lvl="2" algn="just"/>
            <a:r>
              <a:rPr lang="en-US" sz="1600" b="1" dirty="0"/>
              <a:t>model—Cyclone</a:t>
            </a:r>
          </a:p>
          <a:p>
            <a:pPr lvl="2" algn="just"/>
            <a:r>
              <a:rPr lang="en-US" sz="1600" b="1" dirty="0"/>
              <a:t>type—sedan</a:t>
            </a:r>
          </a:p>
          <a:p>
            <a:pPr lvl="2" algn="just"/>
            <a:r>
              <a:rPr lang="en-US" sz="1600" b="1" dirty="0"/>
              <a:t>color—Green</a:t>
            </a:r>
          </a:p>
          <a:p>
            <a:pPr lvl="2" algn="just"/>
            <a:r>
              <a:rPr lang="en-US" sz="1600" b="1" dirty="0"/>
              <a:t>number of doors—4</a:t>
            </a:r>
          </a:p>
          <a:p>
            <a:pPr lvl="2" algn="just"/>
            <a:r>
              <a:rPr lang="en-US" sz="1600" b="1" dirty="0"/>
              <a:t>miles per gallon in city—28</a:t>
            </a:r>
          </a:p>
          <a:p>
            <a:pPr lvl="2" algn="just"/>
            <a:r>
              <a:rPr lang="en-US" sz="1600" b="1" dirty="0"/>
              <a:t>miles per gallon on highway—32</a:t>
            </a:r>
          </a:p>
          <a:p>
            <a:pPr lvl="2" algn="just"/>
            <a:r>
              <a:rPr lang="en-US" sz="1600" b="1" dirty="0"/>
              <a:t>year when the car was built—2006</a:t>
            </a:r>
          </a:p>
          <a:p>
            <a:pPr lvl="2" algn="just"/>
            <a:r>
              <a:rPr lang="en-US" sz="1600" b="1" dirty="0"/>
              <a:t>the price—25000.00</a:t>
            </a:r>
          </a:p>
          <a:p>
            <a:pPr marL="114300" indent="0" algn="just">
              <a:buNone/>
            </a:pPr>
            <a:r>
              <a:rPr lang="en-US" sz="1800" b="1" dirty="0">
                <a:latin typeface="BatangChe" panose="02030609000101010101" pitchFamily="49" charset="-127"/>
                <a:ea typeface="BatangChe" panose="02030609000101010101" pitchFamily="49" charset="-127"/>
              </a:rPr>
              <a:t>Save the file as (</a:t>
            </a:r>
            <a:r>
              <a:rPr lang="en-US" sz="1800" b="1" dirty="0">
                <a:solidFill>
                  <a:srgbClr val="FF0000"/>
                </a:solidFill>
                <a:latin typeface="BatangChe" panose="02030609000101010101" pitchFamily="49" charset="-127"/>
                <a:ea typeface="BatangChe" panose="02030609000101010101" pitchFamily="49" charset="-127"/>
              </a:rPr>
              <a:t>A05_carType.cpp</a:t>
            </a:r>
            <a:r>
              <a:rPr lang="en-US" sz="1800" b="1" dirty="0">
                <a:latin typeface="BatangChe" panose="02030609000101010101" pitchFamily="49" charset="-127"/>
                <a:ea typeface="BatangChe" panose="02030609000101010101" pitchFamily="49" charset="-127"/>
              </a:rPr>
              <a:t>)</a:t>
            </a:r>
          </a:p>
        </p:txBody>
      </p:sp>
      <p:sp>
        <p:nvSpPr>
          <p:cNvPr id="3" name="Title 2"/>
          <p:cNvSpPr>
            <a:spLocks noGrp="1"/>
          </p:cNvSpPr>
          <p:nvPr>
            <p:ph type="title"/>
          </p:nvPr>
        </p:nvSpPr>
        <p:spPr/>
        <p:txBody>
          <a:bodyPr/>
          <a:lstStyle/>
          <a:p>
            <a:r>
              <a:rPr lang="en-US" dirty="0"/>
              <a:t>Assignment (1)</a:t>
            </a:r>
          </a:p>
        </p:txBody>
      </p:sp>
    </p:spTree>
    <p:extLst>
      <p:ext uri="{BB962C8B-B14F-4D97-AF65-F5344CB8AC3E}">
        <p14:creationId xmlns:p14="http://schemas.microsoft.com/office/powerpoint/2010/main" val="182854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b="1" dirty="0"/>
              <a:t>This format displays all the fields and data elements for one record only.  This is similar to a struct</a:t>
            </a:r>
            <a:endParaRPr lang="en-US" dirty="0"/>
          </a:p>
        </p:txBody>
      </p:sp>
      <p:sp>
        <p:nvSpPr>
          <p:cNvPr id="3" name="Title 2"/>
          <p:cNvSpPr>
            <a:spLocks noGrp="1"/>
          </p:cNvSpPr>
          <p:nvPr>
            <p:ph type="title"/>
          </p:nvPr>
        </p:nvSpPr>
        <p:spPr/>
        <p:txBody>
          <a:bodyPr/>
          <a:lstStyle/>
          <a:p>
            <a:r>
              <a:rPr lang="en-US" altLang="en-US" dirty="0"/>
              <a:t>Form or Single Record Layout</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38" y="2173266"/>
            <a:ext cx="8001000"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73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6"/>
            <a:ext cx="8353168" cy="1857238"/>
          </a:xfrm>
        </p:spPr>
        <p:txBody>
          <a:bodyPr/>
          <a:lstStyle/>
          <a:p>
            <a:r>
              <a:rPr lang="en-US" dirty="0"/>
              <a:t>To define a structure, you must use the struct statement. The struct statement defines a new data type, with more than one member, for your program. </a:t>
            </a:r>
          </a:p>
          <a:p>
            <a:r>
              <a:rPr lang="en-US" dirty="0"/>
              <a:t>The format of the struct statement is this −</a:t>
            </a:r>
          </a:p>
          <a:p>
            <a:endParaRPr lang="en-US" dirty="0"/>
          </a:p>
        </p:txBody>
      </p:sp>
      <p:sp>
        <p:nvSpPr>
          <p:cNvPr id="3" name="Title 2"/>
          <p:cNvSpPr>
            <a:spLocks noGrp="1"/>
          </p:cNvSpPr>
          <p:nvPr>
            <p:ph type="title"/>
          </p:nvPr>
        </p:nvSpPr>
        <p:spPr/>
        <p:txBody>
          <a:bodyPr/>
          <a:lstStyle/>
          <a:p>
            <a:r>
              <a:rPr lang="en-US" b="0" dirty="0"/>
              <a:t>Defining a Structure</a:t>
            </a:r>
            <a:endParaRPr lang="en-US" dirty="0"/>
          </a:p>
        </p:txBody>
      </p:sp>
      <p:sp>
        <p:nvSpPr>
          <p:cNvPr id="4" name="Rectangle 3"/>
          <p:cNvSpPr/>
          <p:nvPr/>
        </p:nvSpPr>
        <p:spPr>
          <a:xfrm>
            <a:off x="1572947" y="3294455"/>
            <a:ext cx="6319381" cy="1938992"/>
          </a:xfrm>
          <a:prstGeom prst="rect">
            <a:avLst/>
          </a:prstGeom>
          <a:solidFill>
            <a:schemeClr val="bg1">
              <a:lumMod val="85000"/>
            </a:schemeClr>
          </a:solidFill>
          <a:ln>
            <a:solidFill>
              <a:schemeClr val="accent1"/>
            </a:solidFill>
          </a:ln>
        </p:spPr>
        <p:txBody>
          <a:bodyPr wrap="square">
            <a:spAutoFit/>
          </a:bodyPr>
          <a:lstStyle/>
          <a:p>
            <a:r>
              <a:rPr lang="en-US" sz="2000" dirty="0">
                <a:solidFill>
                  <a:srgbClr val="0000FF"/>
                </a:solidFill>
                <a:latin typeface="Consolas" panose="020B0609020204030204" pitchFamily="49" charset="0"/>
              </a:rPr>
              <a:t>struct</a:t>
            </a:r>
            <a:r>
              <a:rPr lang="en-US" sz="2000" dirty="0">
                <a:solidFill>
                  <a:prstClr val="black"/>
                </a:solidFill>
                <a:latin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structureName</a:t>
            </a:r>
            <a:r>
              <a:rPr lang="en-US" altLang="en-US" sz="2000" dirty="0">
                <a:latin typeface="Consolas" panose="020B0609020204030204" pitchFamily="49" charset="0"/>
                <a:cs typeface="Consolas" panose="020B0609020204030204" pitchFamily="49" charset="0"/>
              </a:rPr>
              <a:t> </a:t>
            </a:r>
            <a:r>
              <a:rPr lang="en-US" sz="2000" dirty="0">
                <a:solidFill>
                  <a:prstClr val="black"/>
                </a:solidFill>
                <a:latin typeface="Consolas" panose="020B0609020204030204" pitchFamily="49" charset="0"/>
              </a:rPr>
              <a:t>{</a:t>
            </a:r>
          </a:p>
          <a:p>
            <a:r>
              <a:rPr lang="en-US" sz="2000" dirty="0">
                <a:solidFill>
                  <a:prstClr val="black"/>
                </a:solidFill>
                <a:latin typeface="Consolas" panose="020B0609020204030204" pitchFamily="49" charset="0"/>
              </a:rPr>
              <a:t>   member definition;</a:t>
            </a:r>
          </a:p>
          <a:p>
            <a:r>
              <a:rPr lang="en-US" sz="2000" dirty="0">
                <a:solidFill>
                  <a:prstClr val="black"/>
                </a:solidFill>
                <a:latin typeface="Consolas" panose="020B0609020204030204" pitchFamily="49" charset="0"/>
              </a:rPr>
              <a:t>   member definition;</a:t>
            </a:r>
          </a:p>
          <a:p>
            <a:r>
              <a:rPr lang="en-US" sz="2000" dirty="0">
                <a:solidFill>
                  <a:prstClr val="black"/>
                </a:solidFill>
                <a:latin typeface="Consolas" panose="020B0609020204030204" pitchFamily="49" charset="0"/>
              </a:rPr>
              <a:t>   ...</a:t>
            </a:r>
          </a:p>
          <a:p>
            <a:r>
              <a:rPr lang="en-US" sz="2000" dirty="0">
                <a:solidFill>
                  <a:prstClr val="black"/>
                </a:solidFill>
                <a:latin typeface="Consolas" panose="020B0609020204030204" pitchFamily="49" charset="0"/>
              </a:rPr>
              <a:t>   member definition;</a:t>
            </a:r>
          </a:p>
          <a:p>
            <a:r>
              <a:rPr lang="en-US" sz="2000" dirty="0">
                <a:solidFill>
                  <a:prstClr val="black"/>
                </a:solidFill>
                <a:latin typeface="Consolas" panose="020B0609020204030204" pitchFamily="49" charset="0"/>
              </a:rPr>
              <a:t>};  </a:t>
            </a:r>
          </a:p>
        </p:txBody>
      </p:sp>
    </p:spTree>
    <p:extLst>
      <p:ext uri="{BB962C8B-B14F-4D97-AF65-F5344CB8AC3E}">
        <p14:creationId xmlns:p14="http://schemas.microsoft.com/office/powerpoint/2010/main" val="425318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8400" y="1007805"/>
            <a:ext cx="8353168" cy="579583"/>
          </a:xfrm>
        </p:spPr>
        <p:txBody>
          <a:bodyPr/>
          <a:lstStyle/>
          <a:p>
            <a:r>
              <a:rPr lang="en-US" dirty="0"/>
              <a:t>An example to declare a Book structure:</a:t>
            </a:r>
          </a:p>
        </p:txBody>
      </p:sp>
      <p:sp>
        <p:nvSpPr>
          <p:cNvPr id="3" name="Title 2"/>
          <p:cNvSpPr>
            <a:spLocks noGrp="1"/>
          </p:cNvSpPr>
          <p:nvPr>
            <p:ph type="title"/>
          </p:nvPr>
        </p:nvSpPr>
        <p:spPr/>
        <p:txBody>
          <a:bodyPr/>
          <a:lstStyle/>
          <a:p>
            <a:r>
              <a:rPr lang="en-US" dirty="0"/>
              <a:t>The struct definition</a:t>
            </a:r>
          </a:p>
        </p:txBody>
      </p:sp>
      <p:sp>
        <p:nvSpPr>
          <p:cNvPr id="4" name="Rectangle 3"/>
          <p:cNvSpPr/>
          <p:nvPr/>
        </p:nvSpPr>
        <p:spPr>
          <a:xfrm>
            <a:off x="1700407" y="1558250"/>
            <a:ext cx="4202483" cy="2585323"/>
          </a:xfrm>
          <a:prstGeom prst="rect">
            <a:avLst/>
          </a:prstGeom>
          <a:ln>
            <a:solidFill>
              <a:schemeClr val="accent1"/>
            </a:solidFill>
          </a:ln>
        </p:spPr>
        <p:txBody>
          <a:bodyPr wrap="square">
            <a:spAutoFit/>
          </a:bodyPr>
          <a:lstStyle/>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Books </a:t>
            </a:r>
          </a:p>
          <a:p>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title[50];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author[50];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subject[100];</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id;</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p>
        </p:txBody>
      </p:sp>
      <p:sp>
        <p:nvSpPr>
          <p:cNvPr id="5" name="Rectangle 4"/>
          <p:cNvSpPr/>
          <p:nvPr/>
        </p:nvSpPr>
        <p:spPr>
          <a:xfrm>
            <a:off x="623169" y="4217860"/>
            <a:ext cx="8063631" cy="193899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Note 1: </a:t>
            </a:r>
            <a:r>
              <a:rPr lang="en-US" sz="2000" dirty="0"/>
              <a:t>struct is a reserved word.</a:t>
            </a:r>
          </a:p>
          <a:p>
            <a:pPr marL="342900" indent="-342900" algn="just">
              <a:buFont typeface="Arial" panose="020B0604020202020204" pitchFamily="34" charset="0"/>
              <a:buChar char="•"/>
            </a:pPr>
            <a:r>
              <a:rPr lang="en-US" sz="2000" dirty="0">
                <a:solidFill>
                  <a:srgbClr val="FF0000"/>
                </a:solidFill>
              </a:rPr>
              <a:t>Note 2: </a:t>
            </a:r>
            <a:r>
              <a:rPr lang="en-US" sz="2000" dirty="0"/>
              <a:t>The components of a struct are called the members of the struct.</a:t>
            </a:r>
          </a:p>
          <a:p>
            <a:pPr marL="342900" indent="-342900" algn="just">
              <a:buFont typeface="Arial" panose="020B0604020202020204" pitchFamily="34" charset="0"/>
              <a:buChar char="•"/>
            </a:pPr>
            <a:r>
              <a:rPr lang="en-US" sz="2000" dirty="0">
                <a:solidFill>
                  <a:srgbClr val="FF0000"/>
                </a:solidFill>
              </a:rPr>
              <a:t>Note 3: </a:t>
            </a:r>
            <a:r>
              <a:rPr lang="en-US" sz="2000" dirty="0"/>
              <a:t>Compiler will not reserve memory for a structure until you declare a structure variable same as you would declare normal variables such as </a:t>
            </a:r>
            <a:r>
              <a:rPr lang="en-US" sz="2000" dirty="0" err="1"/>
              <a:t>int</a:t>
            </a:r>
            <a:r>
              <a:rPr lang="en-US" sz="2000" dirty="0"/>
              <a:t> or float.</a:t>
            </a:r>
          </a:p>
        </p:txBody>
      </p:sp>
      <p:sp>
        <p:nvSpPr>
          <p:cNvPr id="6" name="Text Box 4"/>
          <p:cNvSpPr txBox="1">
            <a:spLocks noChangeArrowheads="1"/>
          </p:cNvSpPr>
          <p:nvPr/>
        </p:nvSpPr>
        <p:spPr bwMode="auto">
          <a:xfrm>
            <a:off x="7158624" y="1659894"/>
            <a:ext cx="16065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structure tag</a:t>
            </a:r>
          </a:p>
        </p:txBody>
      </p:sp>
      <p:sp>
        <p:nvSpPr>
          <p:cNvPr id="7" name="Line 5"/>
          <p:cNvSpPr>
            <a:spLocks noChangeShapeType="1"/>
          </p:cNvSpPr>
          <p:nvPr/>
        </p:nvSpPr>
        <p:spPr bwMode="auto">
          <a:xfrm flipH="1">
            <a:off x="3582444" y="1929008"/>
            <a:ext cx="3576180" cy="10231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8" name="Group 25"/>
          <p:cNvGrpSpPr>
            <a:grpSpLocks/>
          </p:cNvGrpSpPr>
          <p:nvPr/>
        </p:nvGrpSpPr>
        <p:grpSpPr bwMode="auto">
          <a:xfrm>
            <a:off x="3581987" y="2569924"/>
            <a:ext cx="5262563" cy="828675"/>
            <a:chOff x="2270" y="2168"/>
            <a:chExt cx="3315" cy="522"/>
          </a:xfrm>
        </p:grpSpPr>
        <p:sp>
          <p:nvSpPr>
            <p:cNvPr id="9" name="Text Box 6"/>
            <p:cNvSpPr txBox="1">
              <a:spLocks noChangeArrowheads="1"/>
            </p:cNvSpPr>
            <p:nvPr/>
          </p:nvSpPr>
          <p:spPr bwMode="auto">
            <a:xfrm>
              <a:off x="3953" y="2345"/>
              <a:ext cx="1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dirty="0"/>
                <a:t>structure members</a:t>
              </a:r>
            </a:p>
          </p:txBody>
        </p:sp>
        <p:sp>
          <p:nvSpPr>
            <p:cNvPr id="10" name="Line 17"/>
            <p:cNvSpPr>
              <a:spLocks noChangeShapeType="1"/>
            </p:cNvSpPr>
            <p:nvPr/>
          </p:nvSpPr>
          <p:spPr bwMode="auto">
            <a:xfrm flipH="1" flipV="1">
              <a:off x="2736" y="2168"/>
              <a:ext cx="1200" cy="32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8"/>
            <p:cNvSpPr>
              <a:spLocks noChangeShapeType="1"/>
            </p:cNvSpPr>
            <p:nvPr/>
          </p:nvSpPr>
          <p:spPr bwMode="auto">
            <a:xfrm flipH="1" flipV="1">
              <a:off x="2736" y="2314"/>
              <a:ext cx="1200" cy="167"/>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9"/>
            <p:cNvSpPr>
              <a:spLocks noChangeShapeType="1"/>
            </p:cNvSpPr>
            <p:nvPr/>
          </p:nvSpPr>
          <p:spPr bwMode="auto">
            <a:xfrm flipH="1">
              <a:off x="2957" y="2496"/>
              <a:ext cx="979" cy="4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20"/>
            <p:cNvSpPr>
              <a:spLocks noChangeShapeType="1"/>
            </p:cNvSpPr>
            <p:nvPr/>
          </p:nvSpPr>
          <p:spPr bwMode="auto">
            <a:xfrm flipH="1">
              <a:off x="2270" y="2491"/>
              <a:ext cx="1666" cy="199"/>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43809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61120"/>
            <a:ext cx="8353168" cy="693720"/>
          </a:xfrm>
        </p:spPr>
        <p:txBody>
          <a:bodyPr/>
          <a:lstStyle/>
          <a:p>
            <a:r>
              <a:rPr lang="en-US" sz="2000" dirty="0"/>
              <a:t>In the example, we have created a struct named books. We can create a struct variable as follows:</a:t>
            </a:r>
          </a:p>
        </p:txBody>
      </p:sp>
      <p:sp>
        <p:nvSpPr>
          <p:cNvPr id="3" name="Title 2"/>
          <p:cNvSpPr>
            <a:spLocks noGrp="1"/>
          </p:cNvSpPr>
          <p:nvPr>
            <p:ph type="title"/>
          </p:nvPr>
        </p:nvSpPr>
        <p:spPr/>
        <p:txBody>
          <a:bodyPr/>
          <a:lstStyle/>
          <a:p>
            <a:r>
              <a:rPr lang="en-US" dirty="0"/>
              <a:t>Creating Struct Instances</a:t>
            </a:r>
          </a:p>
        </p:txBody>
      </p:sp>
      <p:sp>
        <p:nvSpPr>
          <p:cNvPr id="4" name="Rectangle 3"/>
          <p:cNvSpPr/>
          <p:nvPr/>
        </p:nvSpPr>
        <p:spPr>
          <a:xfrm>
            <a:off x="1759907" y="1701192"/>
            <a:ext cx="4572000" cy="4247317"/>
          </a:xfrm>
          <a:prstGeom prst="rect">
            <a:avLst/>
          </a:prstGeom>
          <a:solidFill>
            <a:srgbClr val="F7FFFF"/>
          </a:solidFill>
          <a:ln>
            <a:solidFill>
              <a:schemeClr val="tx1"/>
            </a:solidFill>
          </a:ln>
        </p:spPr>
        <p:txBody>
          <a:bodyPr>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Books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title[50];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author[50];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subject[100];</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id;</a:t>
            </a: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Books b1;</a:t>
            </a: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system(</a:t>
            </a:r>
            <a:r>
              <a:rPr lang="en-US" dirty="0">
                <a:solidFill>
                  <a:srgbClr val="A31515"/>
                </a:solidFill>
                <a:latin typeface="Consolas" panose="020B0609020204030204" pitchFamily="49" charset="0"/>
              </a:rPr>
              <a:t>"pause"</a:t>
            </a:r>
            <a:r>
              <a:rPr lang="en-US" dirty="0">
                <a:solidFill>
                  <a:prstClr val="black"/>
                </a:solidFill>
                <a:latin typeface="Consolas" panose="020B0609020204030204" pitchFamily="49" charset="0"/>
              </a:rPr>
              <a:t>);</a:t>
            </a:r>
          </a:p>
          <a:p>
            <a:r>
              <a:rPr lang="en-US" dirty="0">
                <a:solidFill>
                  <a:prstClr val="black"/>
                </a:solidFill>
                <a:latin typeface="Consolas" panose="020B0609020204030204" pitchFamily="49" charset="0"/>
              </a:rPr>
              <a:t>}</a:t>
            </a:r>
          </a:p>
        </p:txBody>
      </p:sp>
      <p:sp>
        <p:nvSpPr>
          <p:cNvPr id="5" name="Rectangle 4"/>
          <p:cNvSpPr/>
          <p:nvPr/>
        </p:nvSpPr>
        <p:spPr>
          <a:xfrm>
            <a:off x="562825" y="5957284"/>
            <a:ext cx="7616671"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Source Sans Pro"/>
              </a:rPr>
              <a:t>The b1 is a struct variable of type Books. We can use this variable to access the members of the struct.</a:t>
            </a:r>
            <a:endParaRPr lang="en-US" dirty="0"/>
          </a:p>
        </p:txBody>
      </p:sp>
    </p:spTree>
    <p:extLst>
      <p:ext uri="{BB962C8B-B14F-4D97-AF65-F5344CB8AC3E}">
        <p14:creationId xmlns:p14="http://schemas.microsoft.com/office/powerpoint/2010/main" val="3075233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2460" y="988682"/>
            <a:ext cx="8353168" cy="693720"/>
          </a:xfrm>
        </p:spPr>
        <p:txBody>
          <a:bodyPr/>
          <a:lstStyle/>
          <a:p>
            <a:r>
              <a:rPr lang="en-US" sz="2000" dirty="0"/>
              <a:t>In the example, we have created a struct named books. We can create a struct variable as follows:</a:t>
            </a:r>
          </a:p>
        </p:txBody>
      </p:sp>
      <p:sp>
        <p:nvSpPr>
          <p:cNvPr id="3" name="Title 2"/>
          <p:cNvSpPr>
            <a:spLocks noGrp="1"/>
          </p:cNvSpPr>
          <p:nvPr>
            <p:ph type="title"/>
          </p:nvPr>
        </p:nvSpPr>
        <p:spPr/>
        <p:txBody>
          <a:bodyPr/>
          <a:lstStyle/>
          <a:p>
            <a:r>
              <a:rPr lang="en-US" dirty="0"/>
              <a:t>Creating Struct Instances</a:t>
            </a:r>
          </a:p>
        </p:txBody>
      </p:sp>
      <p:sp>
        <p:nvSpPr>
          <p:cNvPr id="4" name="Rectangle 3"/>
          <p:cNvSpPr/>
          <p:nvPr/>
        </p:nvSpPr>
        <p:spPr>
          <a:xfrm>
            <a:off x="757825" y="1682403"/>
            <a:ext cx="3288082" cy="3970318"/>
          </a:xfrm>
          <a:prstGeom prst="rect">
            <a:avLst/>
          </a:prstGeom>
          <a:solidFill>
            <a:srgbClr val="F7FFFF"/>
          </a:solidFill>
          <a:ln>
            <a:solidFill>
              <a:schemeClr val="tx1"/>
            </a:solidFill>
          </a:ln>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Books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title[50];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author[50];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subject[100];</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id;</a:t>
            </a:r>
          </a:p>
          <a:p>
            <a:r>
              <a:rPr lang="en-US" dirty="0">
                <a:solidFill>
                  <a:prstClr val="black"/>
                </a:solidFill>
                <a:latin typeface="Consolas" panose="020B0609020204030204" pitchFamily="49" charset="0"/>
              </a:rPr>
              <a:t>}; </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Books b1;</a:t>
            </a:r>
          </a:p>
          <a:p>
            <a:r>
              <a:rPr lang="en-US" dirty="0">
                <a:solidFill>
                  <a:prstClr val="black"/>
                </a:solidFill>
                <a:latin typeface="Consolas" panose="020B0609020204030204" pitchFamily="49" charset="0"/>
              </a:rPr>
              <a:t>Books b2;</a:t>
            </a:r>
          </a:p>
          <a:p>
            <a:r>
              <a:rPr lang="en-US" dirty="0">
                <a:solidFill>
                  <a:prstClr val="black"/>
                </a:solidFill>
                <a:latin typeface="Consolas" panose="020B0609020204030204" pitchFamily="49" charset="0"/>
              </a:rPr>
              <a:t>}</a:t>
            </a:r>
          </a:p>
        </p:txBody>
      </p:sp>
      <p:sp>
        <p:nvSpPr>
          <p:cNvPr id="5" name="Rectangle 4"/>
          <p:cNvSpPr/>
          <p:nvPr/>
        </p:nvSpPr>
        <p:spPr>
          <a:xfrm>
            <a:off x="237571" y="5936053"/>
            <a:ext cx="7616671"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222222"/>
                </a:solidFill>
                <a:latin typeface="Source Sans Pro"/>
              </a:rPr>
              <a:t>The b1,b2 are  struct variables of type Books. We can use this variables to access the members of the struct.</a:t>
            </a:r>
            <a:endParaRPr lang="en-US" dirty="0"/>
          </a:p>
        </p:txBody>
      </p:sp>
      <p:sp>
        <p:nvSpPr>
          <p:cNvPr id="6" name="Rectangle 5"/>
          <p:cNvSpPr/>
          <p:nvPr/>
        </p:nvSpPr>
        <p:spPr>
          <a:xfrm>
            <a:off x="5031288" y="1682402"/>
            <a:ext cx="3288082" cy="3693319"/>
          </a:xfrm>
          <a:prstGeom prst="rect">
            <a:avLst/>
          </a:prstGeom>
          <a:solidFill>
            <a:srgbClr val="F7FFFF"/>
          </a:solidFill>
          <a:ln>
            <a:solidFill>
              <a:schemeClr val="tx1"/>
            </a:solidFill>
          </a:ln>
        </p:spPr>
        <p:txBody>
          <a:bodyPr wrap="square">
            <a:spAutoFit/>
          </a:bodyPr>
          <a:lstStyle/>
          <a:p>
            <a:r>
              <a:rPr lang="en-US" dirty="0">
                <a:solidFill>
                  <a:srgbClr val="0000FF"/>
                </a:solidFill>
                <a:latin typeface="Consolas" panose="020B0609020204030204" pitchFamily="49" charset="0"/>
              </a:rPr>
              <a:t>#include</a:t>
            </a:r>
            <a:r>
              <a:rPr lang="en-US" dirty="0">
                <a:solidFill>
                  <a:prstClr val="black"/>
                </a:solidFill>
                <a:latin typeface="Consolas" panose="020B0609020204030204" pitchFamily="49" charset="0"/>
              </a:rPr>
              <a:t>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iostream</a:t>
            </a:r>
            <a:r>
              <a:rPr lang="en-US" dirty="0">
                <a:solidFill>
                  <a:srgbClr val="A31515"/>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std</a:t>
            </a:r>
            <a:r>
              <a:rPr lang="en-US" dirty="0">
                <a:solidFill>
                  <a:prstClr val="black"/>
                </a:solidFill>
                <a:latin typeface="Consolas" panose="020B0609020204030204" pitchFamily="49" charset="0"/>
              </a:rPr>
              <a:t>;</a:t>
            </a:r>
          </a:p>
          <a:p>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main()</a:t>
            </a:r>
          </a:p>
          <a:p>
            <a:r>
              <a:rPr lang="en-US" dirty="0">
                <a:solidFill>
                  <a:prstClr val="black"/>
                </a:solidFill>
                <a:latin typeface="Consolas" panose="020B0609020204030204" pitchFamily="49" charset="0"/>
              </a:rPr>
              <a:t>{</a:t>
            </a:r>
          </a:p>
          <a:p>
            <a:r>
              <a:rPr lang="en-US" dirty="0">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Books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title[50];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author[50];</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subject[100];</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id;</a:t>
            </a:r>
          </a:p>
          <a:p>
            <a:r>
              <a:rPr lang="en-US" dirty="0">
                <a:solidFill>
                  <a:prstClr val="black"/>
                </a:solidFill>
                <a:latin typeface="Consolas" panose="020B0609020204030204" pitchFamily="49" charset="0"/>
              </a:rPr>
              <a:t>} b1,b2; </a:t>
            </a:r>
          </a:p>
          <a:p>
            <a:endParaRPr lang="en-US" dirty="0">
              <a:solidFill>
                <a:prstClr val="black"/>
              </a:solidFill>
              <a:latin typeface="Consolas" panose="020B0609020204030204" pitchFamily="49" charset="0"/>
            </a:endParaRPr>
          </a:p>
          <a:p>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a:t>
            </a:r>
          </a:p>
        </p:txBody>
      </p:sp>
      <p:sp>
        <p:nvSpPr>
          <p:cNvPr id="8" name="Left Arrow 7"/>
          <p:cNvSpPr/>
          <p:nvPr/>
        </p:nvSpPr>
        <p:spPr bwMode="auto">
          <a:xfrm>
            <a:off x="2192055" y="4759891"/>
            <a:ext cx="776613" cy="49057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
        <p:nvSpPr>
          <p:cNvPr id="9" name="Left Arrow 8"/>
          <p:cNvSpPr/>
          <p:nvPr/>
        </p:nvSpPr>
        <p:spPr bwMode="auto">
          <a:xfrm>
            <a:off x="6866351" y="4094160"/>
            <a:ext cx="776613" cy="49057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
        <p:nvSpPr>
          <p:cNvPr id="10" name="Rectangle 9"/>
          <p:cNvSpPr/>
          <p:nvPr/>
        </p:nvSpPr>
        <p:spPr>
          <a:xfrm>
            <a:off x="4215432" y="3333781"/>
            <a:ext cx="646331" cy="461665"/>
          </a:xfrm>
          <a:prstGeom prst="rect">
            <a:avLst/>
          </a:prstGeom>
        </p:spPr>
        <p:txBody>
          <a:bodyPr wrap="none">
            <a:spAutoFit/>
          </a:bodyPr>
          <a:lstStyle/>
          <a:p>
            <a:r>
              <a:rPr lang="en-US" sz="2400" b="1" dirty="0">
                <a:solidFill>
                  <a:srgbClr val="222222"/>
                </a:solidFill>
                <a:effectLst>
                  <a:outerShdw blurRad="38100" dist="38100" dir="2700000" algn="tl">
                    <a:srgbClr val="000000">
                      <a:alpha val="43137"/>
                    </a:srgbClr>
                  </a:outerShdw>
                </a:effectLst>
                <a:latin typeface="Source Sans Pro"/>
              </a:rPr>
              <a:t>OR</a:t>
            </a:r>
            <a:endParaRPr lang="en-US"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168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6054" y="1161536"/>
            <a:ext cx="8353168" cy="847902"/>
          </a:xfrm>
        </p:spPr>
        <p:txBody>
          <a:bodyPr/>
          <a:lstStyle/>
          <a:p>
            <a:r>
              <a:rPr lang="en-US" dirty="0"/>
              <a:t>A struct variable can be initialized, like any other data variables in C++, at the time it is declared. We could use:</a:t>
            </a:r>
          </a:p>
          <a:p>
            <a:endParaRPr lang="en-US" dirty="0"/>
          </a:p>
        </p:txBody>
      </p:sp>
      <p:sp>
        <p:nvSpPr>
          <p:cNvPr id="3" name="Title 2"/>
          <p:cNvSpPr>
            <a:spLocks noGrp="1"/>
          </p:cNvSpPr>
          <p:nvPr>
            <p:ph type="title"/>
          </p:nvPr>
        </p:nvSpPr>
        <p:spPr/>
        <p:txBody>
          <a:bodyPr/>
          <a:lstStyle/>
          <a:p>
            <a:r>
              <a:rPr lang="en-US" dirty="0"/>
              <a:t>Initializing </a:t>
            </a:r>
            <a:r>
              <a:rPr lang="en-US" dirty="0" err="1"/>
              <a:t>Structs</a:t>
            </a:r>
            <a:endParaRPr lang="en-US" dirty="0"/>
          </a:p>
        </p:txBody>
      </p:sp>
      <p:sp>
        <p:nvSpPr>
          <p:cNvPr id="5" name="Rectangle 4"/>
          <p:cNvSpPr/>
          <p:nvPr/>
        </p:nvSpPr>
        <p:spPr>
          <a:xfrm>
            <a:off x="1181100" y="2133938"/>
            <a:ext cx="6007100" cy="1754326"/>
          </a:xfrm>
          <a:prstGeom prst="rect">
            <a:avLst/>
          </a:prstGeom>
          <a:solidFill>
            <a:srgbClr val="F7FFFF"/>
          </a:solidFill>
          <a:ln>
            <a:solidFill>
              <a:schemeClr val="tx1"/>
            </a:solidFill>
          </a:ln>
        </p:spPr>
        <p:txBody>
          <a:bodyPr wrap="square">
            <a:spAutoFit/>
          </a:bodyPr>
          <a:lstStyle/>
          <a:p>
            <a:r>
              <a:rPr lang="en-US" dirty="0">
                <a:solidFill>
                  <a:srgbClr val="0000FF"/>
                </a:solidFill>
                <a:latin typeface="Consolas" panose="020B0609020204030204" pitchFamily="49" charset="0"/>
              </a:rPr>
              <a:t>struct</a:t>
            </a:r>
            <a:r>
              <a:rPr lang="en-US" dirty="0">
                <a:solidFill>
                  <a:prstClr val="black"/>
                </a:solidFill>
                <a:latin typeface="Consolas" panose="020B0609020204030204" pitchFamily="49" charset="0"/>
              </a:rPr>
              <a:t> </a:t>
            </a:r>
            <a:r>
              <a:rPr lang="en-US" b="1" dirty="0">
                <a:solidFill>
                  <a:prstClr val="black"/>
                </a:solidFill>
                <a:latin typeface="Consolas" panose="020B0609020204030204" pitchFamily="49" charset="0"/>
              </a:rPr>
              <a:t>Persons</a:t>
            </a:r>
            <a:r>
              <a:rPr lang="en-US" dirty="0">
                <a:solidFill>
                  <a:prstClr val="black"/>
                </a:solidFill>
                <a:latin typeface="Consolas" panose="020B0609020204030204" pitchFamily="49" charset="0"/>
              </a:rPr>
              <a:t> {</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prstClr val="black"/>
                </a:solidFill>
                <a:latin typeface="Consolas" panose="020B0609020204030204" pitchFamily="49" charset="0"/>
              </a:rPr>
              <a:t> name[20];</a:t>
            </a:r>
          </a:p>
          <a:p>
            <a:r>
              <a:rPr lang="en-US" dirty="0">
                <a:solidFill>
                  <a:prstClr val="black"/>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prstClr val="black"/>
                </a:solidFill>
                <a:latin typeface="Consolas" panose="020B0609020204030204" pitchFamily="49" charset="0"/>
              </a:rPr>
              <a:t>  age;</a:t>
            </a:r>
          </a:p>
          <a:p>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prstClr val="black"/>
                </a:solidFill>
                <a:latin typeface="Consolas" panose="020B0609020204030204" pitchFamily="49" charset="0"/>
              </a:rPr>
              <a:t> salary;</a:t>
            </a:r>
          </a:p>
          <a:p>
            <a:r>
              <a:rPr lang="en-US" dirty="0">
                <a:solidFill>
                  <a:prstClr val="black"/>
                </a:solidFill>
                <a:latin typeface="Consolas" panose="020B0609020204030204" pitchFamily="49" charset="0"/>
              </a:rPr>
              <a:t>        } p1 = {</a:t>
            </a:r>
            <a:r>
              <a:rPr lang="en-US" dirty="0">
                <a:solidFill>
                  <a:srgbClr val="A31515"/>
                </a:solidFill>
                <a:latin typeface="Consolas" panose="020B0609020204030204" pitchFamily="49" charset="0"/>
              </a:rPr>
              <a:t>"Ali"</a:t>
            </a:r>
            <a:r>
              <a:rPr lang="en-US" dirty="0">
                <a:solidFill>
                  <a:prstClr val="black"/>
                </a:solidFill>
                <a:latin typeface="Consolas" panose="020B0609020204030204" pitchFamily="49" charset="0"/>
              </a:rPr>
              <a:t>, 25, 40000.50} ;</a:t>
            </a:r>
          </a:p>
          <a:p>
            <a:endParaRPr lang="en-US" dirty="0">
              <a:solidFill>
                <a:prstClr val="black"/>
              </a:solidFill>
              <a:latin typeface="Consolas" panose="020B0609020204030204" pitchFamily="49" charset="0"/>
            </a:endParaRPr>
          </a:p>
        </p:txBody>
      </p:sp>
      <p:sp>
        <p:nvSpPr>
          <p:cNvPr id="6" name="Left Arrow 5"/>
          <p:cNvSpPr/>
          <p:nvPr/>
        </p:nvSpPr>
        <p:spPr bwMode="auto">
          <a:xfrm>
            <a:off x="6248400" y="3314700"/>
            <a:ext cx="660400" cy="279400"/>
          </a:xfrm>
          <a:prstGeom prst="leftArrow">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algn="ctr"/>
            <a:endParaRPr lang="en-US" dirty="0">
              <a:solidFill>
                <a:srgbClr val="008000"/>
              </a:solidFill>
              <a:latin typeface="Consolas" panose="020B0609020204030204" pitchFamily="49" charset="0"/>
            </a:endParaRPr>
          </a:p>
        </p:txBody>
      </p:sp>
      <p:sp>
        <p:nvSpPr>
          <p:cNvPr id="7" name="Rectangle 6"/>
          <p:cNvSpPr/>
          <p:nvPr/>
        </p:nvSpPr>
        <p:spPr>
          <a:xfrm>
            <a:off x="1181100" y="5169594"/>
            <a:ext cx="6007100" cy="923330"/>
          </a:xfrm>
          <a:prstGeom prst="rect">
            <a:avLst/>
          </a:prstGeom>
          <a:solidFill>
            <a:srgbClr val="F7FFFF"/>
          </a:solidFill>
          <a:ln>
            <a:solidFill>
              <a:schemeClr val="tx1"/>
            </a:solidFill>
          </a:ln>
        </p:spPr>
        <p:txBody>
          <a:bodyPr wrap="square">
            <a:spAutoFit/>
          </a:bodyPr>
          <a:lstStyle/>
          <a:p>
            <a:endParaRPr lang="en-US" dirty="0">
              <a:solidFill>
                <a:prstClr val="black"/>
              </a:solidFill>
              <a:latin typeface="Consolas" panose="020B0609020204030204" pitchFamily="49" charset="0"/>
            </a:endParaRPr>
          </a:p>
          <a:p>
            <a:r>
              <a:rPr lang="en-US" b="1" dirty="0">
                <a:solidFill>
                  <a:prstClr val="black"/>
                </a:solidFill>
                <a:latin typeface="Consolas" panose="020B0609020204030204" pitchFamily="49" charset="0"/>
              </a:rPr>
              <a:t>Persons</a:t>
            </a:r>
            <a:r>
              <a:rPr lang="en-US" dirty="0">
                <a:solidFill>
                  <a:prstClr val="black"/>
                </a:solidFill>
                <a:latin typeface="Consolas" panose="020B0609020204030204" pitchFamily="49" charset="0"/>
              </a:rPr>
              <a:t> </a:t>
            </a:r>
            <a:r>
              <a:rPr lang="en-US" dirty="0" err="1">
                <a:solidFill>
                  <a:prstClr val="black"/>
                </a:solidFill>
                <a:latin typeface="Consolas" panose="020B0609020204030204" pitchFamily="49" charset="0"/>
              </a:rPr>
              <a:t>pr</a:t>
            </a:r>
            <a:r>
              <a:rPr lang="en-US" dirty="0">
                <a:solidFill>
                  <a:prstClr val="black"/>
                </a:solidFill>
                <a:latin typeface="Consolas" panose="020B0609020204030204" pitchFamily="49" charset="0"/>
              </a:rPr>
              <a:t> = {</a:t>
            </a:r>
            <a:r>
              <a:rPr lang="en-US" dirty="0">
                <a:solidFill>
                  <a:srgbClr val="A31515"/>
                </a:solidFill>
                <a:latin typeface="Consolas" panose="020B0609020204030204" pitchFamily="49" charset="0"/>
              </a:rPr>
              <a:t>"Ali"</a:t>
            </a:r>
            <a:r>
              <a:rPr lang="en-US" dirty="0">
                <a:solidFill>
                  <a:prstClr val="black"/>
                </a:solidFill>
                <a:latin typeface="Consolas" panose="020B0609020204030204" pitchFamily="49" charset="0"/>
              </a:rPr>
              <a:t>, 25, 40000.50} ;</a:t>
            </a:r>
          </a:p>
          <a:p>
            <a:endParaRPr lang="en-US" dirty="0">
              <a:solidFill>
                <a:prstClr val="black"/>
              </a:solidFill>
              <a:latin typeface="Consolas" panose="020B0609020204030204" pitchFamily="49" charset="0"/>
            </a:endParaRPr>
          </a:p>
        </p:txBody>
      </p:sp>
      <p:sp>
        <p:nvSpPr>
          <p:cNvPr id="8" name="Rectangle 7"/>
          <p:cNvSpPr/>
          <p:nvPr/>
        </p:nvSpPr>
        <p:spPr>
          <a:xfrm>
            <a:off x="1559888" y="4678599"/>
            <a:ext cx="526106" cy="369332"/>
          </a:xfrm>
          <a:prstGeom prst="rect">
            <a:avLst/>
          </a:prstGeom>
        </p:spPr>
        <p:txBody>
          <a:bodyPr wrap="none">
            <a:spAutoFit/>
          </a:bodyPr>
          <a:lstStyle/>
          <a:p>
            <a:r>
              <a:rPr lang="en-US" dirty="0"/>
              <a:t>OR</a:t>
            </a:r>
          </a:p>
        </p:txBody>
      </p:sp>
    </p:spTree>
    <p:extLst>
      <p:ext uri="{BB962C8B-B14F-4D97-AF65-F5344CB8AC3E}">
        <p14:creationId xmlns:p14="http://schemas.microsoft.com/office/powerpoint/2010/main" val="2524661386"/>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FFFFF"/>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a:defRPr dirty="0">
            <a:solidFill>
              <a:srgbClr val="008000"/>
            </a:solidFill>
            <a:latin typeface="Consolas" panose="020B0609020204030204"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32494</TotalTime>
  <Words>3682</Words>
  <Application>Microsoft Office PowerPoint</Application>
  <PresentationFormat>On-screen Show (4:3)</PresentationFormat>
  <Paragraphs>621</Paragraphs>
  <Slides>39</Slides>
  <Notes>2</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3" baseType="lpstr">
      <vt:lpstr>BatangChe</vt:lpstr>
      <vt:lpstr>Arial</vt:lpstr>
      <vt:lpstr>Consolas</vt:lpstr>
      <vt:lpstr>Courier New</vt:lpstr>
      <vt:lpstr>Helvetica</vt:lpstr>
      <vt:lpstr>Helvetica Neue</vt:lpstr>
      <vt:lpstr>Monotype Sorts</vt:lpstr>
      <vt:lpstr>Noto Sans</vt:lpstr>
      <vt:lpstr>Source Sans Pro</vt:lpstr>
      <vt:lpstr>Times New Roman</vt:lpstr>
      <vt:lpstr>Verdana</vt:lpstr>
      <vt:lpstr>Webdings</vt:lpstr>
      <vt:lpstr>os-8</vt:lpstr>
      <vt:lpstr>Bitmap Image</vt:lpstr>
      <vt:lpstr>Data Structures &amp; Algorithms</vt:lpstr>
      <vt:lpstr>Records - Structures Data Type</vt:lpstr>
      <vt:lpstr>The important of struct</vt:lpstr>
      <vt:lpstr>Form or Single Record Layout</vt:lpstr>
      <vt:lpstr>Defining a Structure</vt:lpstr>
      <vt:lpstr>The struct definition</vt:lpstr>
      <vt:lpstr>Creating Struct Instances</vt:lpstr>
      <vt:lpstr>Creating Struct Instances</vt:lpstr>
      <vt:lpstr>Initializing Structs</vt:lpstr>
      <vt:lpstr>Accessing the Members of a structure</vt:lpstr>
      <vt:lpstr>Displaying struct Members</vt:lpstr>
      <vt:lpstr>Accessing the Members of a structure</vt:lpstr>
      <vt:lpstr> Arrays of Structures</vt:lpstr>
      <vt:lpstr>Syntax for declaring structure array</vt:lpstr>
      <vt:lpstr>declaring structure array - Example</vt:lpstr>
      <vt:lpstr>Example of Array of Structures</vt:lpstr>
      <vt:lpstr>Example of Structures</vt:lpstr>
      <vt:lpstr>Aggregate Operations with Structures</vt:lpstr>
      <vt:lpstr>Aggregate Operations with Structures</vt:lpstr>
      <vt:lpstr>Comparing struct Members</vt:lpstr>
      <vt:lpstr>Copy struct</vt:lpstr>
      <vt:lpstr>Copy struct – Example</vt:lpstr>
      <vt:lpstr>Contrast Arrays and structs</vt:lpstr>
      <vt:lpstr>Embedded Structure (Nested Structures)</vt:lpstr>
      <vt:lpstr>Members of Nested Structures</vt:lpstr>
      <vt:lpstr>Embedded Structure - Example</vt:lpstr>
      <vt:lpstr>Pointers to Structures</vt:lpstr>
      <vt:lpstr>Pointers to Structures</vt:lpstr>
      <vt:lpstr>Pointers to Structures</vt:lpstr>
      <vt:lpstr>Pointers to Structures</vt:lpstr>
      <vt:lpstr>EXERCISE - 1</vt:lpstr>
      <vt:lpstr>EXERCISE – 1   Cont’d</vt:lpstr>
      <vt:lpstr>EXERCISE – 2</vt:lpstr>
      <vt:lpstr>EXERCISE – 3</vt:lpstr>
      <vt:lpstr>EXERCISE – 3  (cont’d)</vt:lpstr>
      <vt:lpstr>Assignment (2) Passing Structures to Functions</vt:lpstr>
      <vt:lpstr>Passing Structure to Function Call by Value</vt:lpstr>
      <vt:lpstr>Passing Structure to Function Call by Reference</vt:lpstr>
      <vt:lpstr>Assignment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Administrator</cp:lastModifiedBy>
  <cp:revision>1363</cp:revision>
  <cp:lastPrinted>2001-06-14T13:58:17Z</cp:lastPrinted>
  <dcterms:created xsi:type="dcterms:W3CDTF">2011-01-13T23:43:38Z</dcterms:created>
  <dcterms:modified xsi:type="dcterms:W3CDTF">2023-09-17T09:00:12Z</dcterms:modified>
</cp:coreProperties>
</file>