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0"/>
  </p:notesMasterIdLst>
  <p:handoutMasterIdLst>
    <p:handoutMasterId r:id="rId61"/>
  </p:handoutMasterIdLst>
  <p:sldIdLst>
    <p:sldId id="330" r:id="rId2"/>
    <p:sldId id="367" r:id="rId3"/>
    <p:sldId id="366" r:id="rId4"/>
    <p:sldId id="365" r:id="rId5"/>
    <p:sldId id="370" r:id="rId6"/>
    <p:sldId id="368" r:id="rId7"/>
    <p:sldId id="369" r:id="rId8"/>
    <p:sldId id="371" r:id="rId9"/>
    <p:sldId id="363" r:id="rId10"/>
    <p:sldId id="364" r:id="rId11"/>
    <p:sldId id="372" r:id="rId12"/>
    <p:sldId id="373" r:id="rId13"/>
    <p:sldId id="374" r:id="rId14"/>
    <p:sldId id="377" r:id="rId15"/>
    <p:sldId id="378" r:id="rId16"/>
    <p:sldId id="379" r:id="rId17"/>
    <p:sldId id="375" r:id="rId18"/>
    <p:sldId id="376" r:id="rId19"/>
    <p:sldId id="380" r:id="rId20"/>
    <p:sldId id="381" r:id="rId21"/>
    <p:sldId id="384" r:id="rId22"/>
    <p:sldId id="385" r:id="rId23"/>
    <p:sldId id="386" r:id="rId24"/>
    <p:sldId id="387" r:id="rId25"/>
    <p:sldId id="417" r:id="rId26"/>
    <p:sldId id="419" r:id="rId27"/>
    <p:sldId id="420" r:id="rId28"/>
    <p:sldId id="394" r:id="rId29"/>
    <p:sldId id="395" r:id="rId30"/>
    <p:sldId id="396" r:id="rId31"/>
    <p:sldId id="397" r:id="rId32"/>
    <p:sldId id="398" r:id="rId33"/>
    <p:sldId id="415" r:id="rId34"/>
    <p:sldId id="382" r:id="rId35"/>
    <p:sldId id="392" r:id="rId36"/>
    <p:sldId id="426" r:id="rId37"/>
    <p:sldId id="400" r:id="rId38"/>
    <p:sldId id="399" r:id="rId39"/>
    <p:sldId id="402" r:id="rId40"/>
    <p:sldId id="421" r:id="rId41"/>
    <p:sldId id="401" r:id="rId42"/>
    <p:sldId id="403" r:id="rId43"/>
    <p:sldId id="405" r:id="rId44"/>
    <p:sldId id="406" r:id="rId45"/>
    <p:sldId id="407" r:id="rId46"/>
    <p:sldId id="408" r:id="rId47"/>
    <p:sldId id="409" r:id="rId48"/>
    <p:sldId id="410" r:id="rId49"/>
    <p:sldId id="411" r:id="rId50"/>
    <p:sldId id="412" r:id="rId51"/>
    <p:sldId id="413" r:id="rId52"/>
    <p:sldId id="414" r:id="rId53"/>
    <p:sldId id="416" r:id="rId54"/>
    <p:sldId id="423" r:id="rId55"/>
    <p:sldId id="424" r:id="rId56"/>
    <p:sldId id="404" r:id="rId57"/>
    <p:sldId id="422" r:id="rId58"/>
    <p:sldId id="425" r:id="rId59"/>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7FFFF"/>
    <a:srgbClr val="CCECFF"/>
    <a:srgbClr val="FF0000"/>
    <a:srgbClr val="FFFFD9"/>
    <a:srgbClr val="FFFFE7"/>
    <a:srgbClr val="FFFFC9"/>
    <a:srgbClr val="DDF2FF"/>
    <a:srgbClr val="EFFF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76" autoAdjust="0"/>
    <p:restoredTop sz="94646" autoAdjust="0"/>
  </p:normalViewPr>
  <p:slideViewPr>
    <p:cSldViewPr snapToGrid="0">
      <p:cViewPr varScale="1">
        <p:scale>
          <a:sx n="72" d="100"/>
          <a:sy n="72" d="100"/>
        </p:scale>
        <p:origin x="642" y="7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74FE3550-1998-46EC-86B2-FF9F9A24871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ECDFB7B4-92E1-4064-B281-CE008F4784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F7C1AB-9550-44F3-9A9D-47215D67A097}"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435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054" y="1161535"/>
            <a:ext cx="8353168" cy="5338119"/>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endParaRPr lang="en-MY"/>
          </a:p>
        </p:txBody>
      </p:sp>
    </p:spTree>
    <p:extLst>
      <p:ext uri="{BB962C8B-B14F-4D97-AF65-F5344CB8AC3E}">
        <p14:creationId xmlns:p14="http://schemas.microsoft.com/office/powerpoint/2010/main" val="139529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444843" y="691978"/>
            <a:ext cx="8279027" cy="37070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567672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527050" y="1143000"/>
            <a:ext cx="8229600" cy="522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51561" name="Text Box 9"/>
          <p:cNvSpPr txBox="1">
            <a:spLocks noChangeArrowheads="1"/>
          </p:cNvSpPr>
          <p:nvPr/>
        </p:nvSpPr>
        <p:spPr bwMode="auto">
          <a:xfrm>
            <a:off x="8532871" y="6511925"/>
            <a:ext cx="447559" cy="246221"/>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anose="020B0604020202020204" pitchFamily="34" charset="0"/>
              </a:rPr>
              <a:t>4.</a:t>
            </a:r>
            <a:fld id="{E99983C7-342B-4F5E-95DC-4A1EEC211AF8}"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dirty="0">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87" r:id="rId1"/>
    <p:sldLayoutId id="2147483977" r:id="rId2"/>
    <p:sldLayoutId id="2147483988" r:id="rId3"/>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sz="2400">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sz="24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softwaretestinghelp.com/linked-list/" TargetMode="External"/><Relationship Id="rId2" Type="http://schemas.openxmlformats.org/officeDocument/2006/relationships/hyperlink" Target="https://t4tutorials.com/linked-list-insert-traverse-delete-implementation-and-operations-in-data-structures-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bwMode="auto">
          <a:xfrm>
            <a:off x="405530" y="4709787"/>
            <a:ext cx="8458200" cy="137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3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b="0" dirty="0"/>
              <a:t>Lecture 4</a:t>
            </a:r>
          </a:p>
          <a:p>
            <a:pPr eaLnBrk="1" hangingPunct="1"/>
            <a:r>
              <a:rPr lang="en-US" dirty="0"/>
              <a:t>Linked Lists</a:t>
            </a:r>
            <a:br>
              <a:rPr lang="en-US" b="0" dirty="0"/>
            </a:br>
            <a:r>
              <a:rPr lang="en-US" sz="3200" b="0" dirty="0"/>
              <a:t>(Structures Data Type)</a:t>
            </a:r>
            <a:endParaRPr lang="en-US" altLang="en-US" sz="3200" b="0" dirty="0"/>
          </a:p>
          <a:p>
            <a:pPr eaLnBrk="1" hangingPunct="1"/>
            <a:endParaRPr lang="en-US" altLang="en-US" b="0" dirty="0"/>
          </a:p>
        </p:txBody>
      </p:sp>
      <p:sp>
        <p:nvSpPr>
          <p:cNvPr id="5" name="Rectangle 4"/>
          <p:cNvSpPr>
            <a:spLocks noGrp="1" noChangeArrowheads="1"/>
          </p:cNvSpPr>
          <p:nvPr>
            <p:ph type="ctrTitle"/>
          </p:nvPr>
        </p:nvSpPr>
        <p:spPr>
          <a:xfrm>
            <a:off x="748430" y="1640910"/>
            <a:ext cx="7772400" cy="783987"/>
          </a:xfrm>
          <a:noFill/>
        </p:spPr>
        <p:txBody>
          <a:bodyPr/>
          <a:lstStyle/>
          <a:p>
            <a:pPr eaLnBrk="1" hangingPunct="1"/>
            <a:r>
              <a:rPr lang="en-US" altLang="en-US" sz="4000" b="0" dirty="0">
                <a:latin typeface="Helvetica" panose="020B0604020202020204" pitchFamily="34" charset="0"/>
              </a:rPr>
              <a:t>Data Structures &amp; Algorithms</a:t>
            </a:r>
            <a:endParaRPr lang="en-US" altLang="en-US" sz="4000" dirty="0"/>
          </a:p>
        </p:txBody>
      </p:sp>
      <p:sp>
        <p:nvSpPr>
          <p:cNvPr id="6" name="Rectangle 5"/>
          <p:cNvSpPr/>
          <p:nvPr/>
        </p:nvSpPr>
        <p:spPr>
          <a:xfrm>
            <a:off x="2240758" y="771361"/>
            <a:ext cx="5027338" cy="769441"/>
          </a:xfrm>
          <a:prstGeom prst="rect">
            <a:avLst/>
          </a:prstGeom>
        </p:spPr>
        <p:txBody>
          <a:bodyPr wrap="none">
            <a:spAutoFit/>
          </a:bodyPr>
          <a:lstStyle/>
          <a:p>
            <a:r>
              <a:rPr lang="ar-YE" sz="4400" b="1" dirty="0">
                <a:solidFill>
                  <a:srgbClr val="002060"/>
                </a:solidFill>
                <a:ea typeface="Times New Roman" panose="02020603050405020304" pitchFamily="18" charset="0"/>
                <a:cs typeface="Sakkal Majalla" panose="02000000000000000000" pitchFamily="2" charset="-78"/>
              </a:rPr>
              <a:t>هياكل البيانات والخوارزميات</a:t>
            </a:r>
            <a:endParaRPr lang="en-US" sz="44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a:t>Write C++ program with the following</a:t>
            </a:r>
          </a:p>
          <a:p>
            <a:pPr lvl="1">
              <a:buNone/>
            </a:pPr>
            <a:r>
              <a:rPr lang="en-US" sz="2000" dirty="0"/>
              <a:t>1) Create a </a:t>
            </a:r>
            <a:r>
              <a:rPr lang="en-US" sz="2000" b="1" dirty="0" err="1"/>
              <a:t>struct</a:t>
            </a:r>
            <a:r>
              <a:rPr lang="en-US" sz="2000" dirty="0"/>
              <a:t> called “Employee” with the following data members: </a:t>
            </a:r>
            <a:r>
              <a:rPr lang="en-US" sz="2000" b="1" dirty="0" err="1">
                <a:latin typeface="Dotum" panose="020B0600000101010101" pitchFamily="34" charset="-127"/>
                <a:ea typeface="Dotum" panose="020B0600000101010101" pitchFamily="34" charset="-127"/>
              </a:rPr>
              <a:t>int</a:t>
            </a:r>
            <a:r>
              <a:rPr lang="en-US" sz="2000" b="1" dirty="0">
                <a:latin typeface="Dotum" panose="020B0600000101010101" pitchFamily="34" charset="-127"/>
                <a:ea typeface="Dotum" panose="020B0600000101010101" pitchFamily="34" charset="-127"/>
              </a:rPr>
              <a:t> id, string name, float Salary</a:t>
            </a:r>
          </a:p>
          <a:p>
            <a:pPr lvl="1">
              <a:buNone/>
            </a:pPr>
            <a:r>
              <a:rPr lang="en-US" sz="2000" dirty="0"/>
              <a:t>2) Create array to store information of 6 persons</a:t>
            </a:r>
          </a:p>
          <a:p>
            <a:pPr lvl="1">
              <a:buNone/>
            </a:pPr>
            <a:r>
              <a:rPr lang="en-US" sz="2000" dirty="0"/>
              <a:t>3) Write a </a:t>
            </a:r>
            <a:r>
              <a:rPr lang="en-US" sz="2000" b="1" dirty="0"/>
              <a:t>function</a:t>
            </a:r>
            <a:r>
              <a:rPr lang="en-US" sz="2000" dirty="0"/>
              <a:t> to compute the average of all salaries.</a:t>
            </a:r>
          </a:p>
          <a:p>
            <a:pPr lvl="1">
              <a:buNone/>
            </a:pPr>
            <a:r>
              <a:rPr lang="en-US" sz="2000" dirty="0"/>
              <a:t>4) Write a </a:t>
            </a:r>
            <a:r>
              <a:rPr lang="en-US" sz="2000" b="1" dirty="0"/>
              <a:t>function</a:t>
            </a:r>
            <a:r>
              <a:rPr lang="en-US" sz="2000" dirty="0"/>
              <a:t> to calculate the tax of each salary (2.1%).</a:t>
            </a:r>
          </a:p>
          <a:p>
            <a:pPr lvl="1">
              <a:buNone/>
            </a:pPr>
            <a:r>
              <a:rPr lang="en-US" sz="2000" dirty="0"/>
              <a:t>5) Write a </a:t>
            </a:r>
            <a:r>
              <a:rPr lang="en-US" sz="2000" b="1" dirty="0"/>
              <a:t>function</a:t>
            </a:r>
            <a:r>
              <a:rPr lang="en-US" sz="2000" dirty="0"/>
              <a:t> to find the maximum salary</a:t>
            </a:r>
          </a:p>
          <a:p>
            <a:pPr lvl="1">
              <a:buNone/>
            </a:pPr>
            <a:r>
              <a:rPr lang="en-US" sz="2000" dirty="0"/>
              <a:t>6) Write a </a:t>
            </a:r>
            <a:r>
              <a:rPr lang="en-US" sz="2000" b="1" dirty="0"/>
              <a:t>function</a:t>
            </a:r>
            <a:r>
              <a:rPr lang="en-US" sz="2000" dirty="0"/>
              <a:t> to print all information of each Employee.</a:t>
            </a:r>
          </a:p>
          <a:p>
            <a:pPr>
              <a:buNone/>
            </a:pPr>
            <a:endParaRPr lang="en-US" dirty="0"/>
          </a:p>
          <a:p>
            <a:pPr>
              <a:buNone/>
            </a:pPr>
            <a:r>
              <a:rPr lang="en-US" sz="2000" b="1" dirty="0">
                <a:latin typeface="+mj-lt"/>
                <a:ea typeface="BatangChe" panose="02030609000101010101" pitchFamily="49" charset="-127"/>
              </a:rPr>
              <a:t>Save the file as (</a:t>
            </a:r>
            <a:r>
              <a:rPr lang="en-US" sz="2000" b="1" dirty="0">
                <a:solidFill>
                  <a:srgbClr val="FF0000"/>
                </a:solidFill>
                <a:latin typeface="+mj-lt"/>
                <a:ea typeface="BatangChe" panose="02030609000101010101" pitchFamily="49" charset="-127"/>
              </a:rPr>
              <a:t>A06_Employee.cpp</a:t>
            </a:r>
            <a:r>
              <a:rPr lang="en-US" sz="2000" b="1" dirty="0">
                <a:latin typeface="+mj-lt"/>
                <a:ea typeface="BatangChe" panose="02030609000101010101" pitchFamily="49" charset="-127"/>
              </a:rPr>
              <a:t>)</a:t>
            </a:r>
          </a:p>
          <a:p>
            <a:pPr>
              <a:buNone/>
            </a:pPr>
            <a:endParaRPr lang="en-US" sz="2000" dirty="0"/>
          </a:p>
          <a:p>
            <a:pPr>
              <a:buNone/>
            </a:pPr>
            <a:endParaRPr lang="en-US" dirty="0"/>
          </a:p>
        </p:txBody>
      </p:sp>
      <p:sp>
        <p:nvSpPr>
          <p:cNvPr id="3" name="Title 2"/>
          <p:cNvSpPr>
            <a:spLocks noGrp="1"/>
          </p:cNvSpPr>
          <p:nvPr>
            <p:ph type="title"/>
          </p:nvPr>
        </p:nvSpPr>
        <p:spPr/>
        <p:txBody>
          <a:bodyPr/>
          <a:lstStyle/>
          <a:p>
            <a:r>
              <a:rPr lang="en-US" dirty="0"/>
              <a:t>Assignment 1</a:t>
            </a:r>
          </a:p>
        </p:txBody>
      </p:sp>
    </p:spTree>
    <p:extLst>
      <p:ext uri="{BB962C8B-B14F-4D97-AF65-F5344CB8AC3E}">
        <p14:creationId xmlns:p14="http://schemas.microsoft.com/office/powerpoint/2010/main" val="65220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spcBef>
                <a:spcPct val="20000"/>
              </a:spcBef>
              <a:buSzPct val="75000"/>
              <a:buFont typeface="Wingdings" panose="05000000000000000000" pitchFamily="2" charset="2"/>
              <a:buChar char="v"/>
            </a:pPr>
            <a:r>
              <a:rPr lang="en-US" altLang="en-US" sz="2800" dirty="0">
                <a:latin typeface="Lucida Sans" panose="020B0602030504020204" pitchFamily="34" charset="0"/>
              </a:rPr>
              <a:t>Lists (in sequence) have been introduced in arrays </a:t>
            </a:r>
          </a:p>
          <a:p>
            <a:pPr eaLnBrk="1" hangingPunct="1">
              <a:spcBef>
                <a:spcPct val="20000"/>
              </a:spcBef>
              <a:buSzPct val="75000"/>
              <a:buFont typeface="Wingdings" panose="05000000000000000000" pitchFamily="2" charset="2"/>
              <a:buChar char="v"/>
            </a:pPr>
            <a:r>
              <a:rPr lang="en-US" altLang="en-US" dirty="0">
                <a:latin typeface="Lucida Sans" panose="020B0602030504020204" pitchFamily="34" charset="0"/>
              </a:rPr>
              <a:t>Array size needs to be defined prior in the program </a:t>
            </a:r>
          </a:p>
          <a:p>
            <a:pPr eaLnBrk="1" hangingPunct="1">
              <a:spcBef>
                <a:spcPct val="20000"/>
              </a:spcBef>
              <a:buSzPct val="75000"/>
              <a:buFont typeface="Wingdings" panose="05000000000000000000" pitchFamily="2" charset="2"/>
              <a:buChar char="v"/>
            </a:pPr>
            <a:r>
              <a:rPr lang="en-US" altLang="en-US" sz="2800" dirty="0">
                <a:latin typeface="Lucida Sans" panose="020B0602030504020204" pitchFamily="34" charset="0"/>
              </a:rPr>
              <a:t>Disadvantages</a:t>
            </a:r>
          </a:p>
          <a:p>
            <a:pPr lvl="1" eaLnBrk="1" hangingPunct="1">
              <a:spcBef>
                <a:spcPct val="20000"/>
              </a:spcBef>
              <a:buSzPct val="75000"/>
              <a:buFont typeface="Wingdings" panose="05000000000000000000" pitchFamily="2" charset="2"/>
              <a:buChar char="v"/>
            </a:pPr>
            <a:r>
              <a:rPr lang="en-US" altLang="en-US" dirty="0">
                <a:latin typeface="Lucida Sans" panose="020B0602030504020204" pitchFamily="34" charset="0"/>
              </a:rPr>
              <a:t>Fixed memory space </a:t>
            </a:r>
          </a:p>
          <a:p>
            <a:pPr lvl="1" eaLnBrk="1" hangingPunct="1">
              <a:spcBef>
                <a:spcPct val="20000"/>
              </a:spcBef>
              <a:buSzPct val="75000"/>
              <a:buFont typeface="Wingdings" panose="05000000000000000000" pitchFamily="2" charset="2"/>
              <a:buChar char="v"/>
            </a:pPr>
            <a:r>
              <a:rPr lang="en-US" altLang="en-US" dirty="0">
                <a:latin typeface="Lucida Sans" panose="020B0602030504020204" pitchFamily="34" charset="0"/>
              </a:rPr>
              <a:t>List insert operation</a:t>
            </a:r>
          </a:p>
          <a:p>
            <a:pPr lvl="1" eaLnBrk="1" hangingPunct="1">
              <a:spcBef>
                <a:spcPct val="20000"/>
              </a:spcBef>
              <a:buSzPct val="75000"/>
              <a:buFont typeface="Wingdings" panose="05000000000000000000" pitchFamily="2" charset="2"/>
              <a:buChar char="v"/>
            </a:pPr>
            <a:r>
              <a:rPr lang="en-US" altLang="en-US" dirty="0">
                <a:latin typeface="Lucida Sans" panose="020B0602030504020204" pitchFamily="34" charset="0"/>
              </a:rPr>
              <a:t>List delete operation </a:t>
            </a:r>
          </a:p>
          <a:p>
            <a:endParaRPr lang="en-US" dirty="0"/>
          </a:p>
        </p:txBody>
      </p:sp>
      <p:sp>
        <p:nvSpPr>
          <p:cNvPr id="3" name="Title 2"/>
          <p:cNvSpPr>
            <a:spLocks noGrp="1"/>
          </p:cNvSpPr>
          <p:nvPr>
            <p:ph type="title"/>
          </p:nvPr>
        </p:nvSpPr>
        <p:spPr/>
        <p:txBody>
          <a:bodyPr/>
          <a:lstStyle/>
          <a:p>
            <a:r>
              <a:rPr lang="en-US" dirty="0"/>
              <a:t>Linked Lists</a:t>
            </a:r>
          </a:p>
        </p:txBody>
      </p:sp>
    </p:spTree>
    <p:extLst>
      <p:ext uri="{BB962C8B-B14F-4D97-AF65-F5344CB8AC3E}">
        <p14:creationId xmlns:p14="http://schemas.microsoft.com/office/powerpoint/2010/main" val="78774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 linked list is a data structure for storing a sequence of elements.</a:t>
            </a:r>
          </a:p>
          <a:p>
            <a:r>
              <a:rPr lang="en-US" dirty="0"/>
              <a:t>A linked list is a collection of components, which are connected together via links. </a:t>
            </a:r>
          </a:p>
          <a:p>
            <a:r>
              <a:rPr lang="en-US" dirty="0"/>
              <a:t>Each component called node</a:t>
            </a:r>
          </a:p>
          <a:p>
            <a:r>
              <a:rPr lang="en-US" dirty="0"/>
              <a:t>Every node (except the last node) contains the address of the next node. </a:t>
            </a:r>
          </a:p>
          <a:p>
            <a:r>
              <a:rPr lang="en-US" dirty="0"/>
              <a:t>Thus, every node in a linked list has two components: </a:t>
            </a:r>
          </a:p>
          <a:p>
            <a:pPr lvl="2"/>
            <a:r>
              <a:rPr lang="en-US" dirty="0"/>
              <a:t>one to store the relevant information (that is, </a:t>
            </a:r>
            <a:r>
              <a:rPr lang="en-US" b="1" dirty="0"/>
              <a:t>data</a:t>
            </a:r>
            <a:r>
              <a:rPr lang="en-US" dirty="0"/>
              <a:t>) </a:t>
            </a:r>
          </a:p>
          <a:p>
            <a:pPr lvl="2"/>
            <a:r>
              <a:rPr lang="en-US" dirty="0"/>
              <a:t>one to store the address, called the link, of the next node in the list.</a:t>
            </a:r>
          </a:p>
          <a:p>
            <a:endParaRPr lang="en-US" dirty="0"/>
          </a:p>
        </p:txBody>
      </p:sp>
      <p:sp>
        <p:nvSpPr>
          <p:cNvPr id="3" name="Title 2"/>
          <p:cNvSpPr>
            <a:spLocks noGrp="1"/>
          </p:cNvSpPr>
          <p:nvPr>
            <p:ph type="title"/>
          </p:nvPr>
        </p:nvSpPr>
        <p:spPr/>
        <p:txBody>
          <a:bodyPr/>
          <a:lstStyle/>
          <a:p>
            <a:r>
              <a:rPr lang="en-US" dirty="0"/>
              <a:t>Linked Lists</a:t>
            </a:r>
          </a:p>
        </p:txBody>
      </p:sp>
    </p:spTree>
    <p:extLst>
      <p:ext uri="{BB962C8B-B14F-4D97-AF65-F5344CB8AC3E}">
        <p14:creationId xmlns:p14="http://schemas.microsoft.com/office/powerpoint/2010/main" val="1524602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800" dirty="0"/>
              <a:t>There are three common types of Linked List. </a:t>
            </a:r>
          </a:p>
          <a:p>
            <a:pPr marL="914400" lvl="1" indent="-457200">
              <a:lnSpc>
                <a:spcPct val="150000"/>
              </a:lnSpc>
              <a:buFont typeface="+mj-lt"/>
              <a:buAutoNum type="arabicParenR"/>
            </a:pPr>
            <a:r>
              <a:rPr lang="en-US" sz="2800" dirty="0"/>
              <a:t>Singly Linked List</a:t>
            </a:r>
          </a:p>
          <a:p>
            <a:pPr marL="914400" lvl="1" indent="-457200">
              <a:lnSpc>
                <a:spcPct val="150000"/>
              </a:lnSpc>
              <a:buFont typeface="+mj-lt"/>
              <a:buAutoNum type="arabicParenR"/>
            </a:pPr>
            <a:r>
              <a:rPr lang="en-US" sz="2800" dirty="0"/>
              <a:t>Doubly Linked List</a:t>
            </a:r>
          </a:p>
          <a:p>
            <a:pPr marL="914400" lvl="1" indent="-457200">
              <a:lnSpc>
                <a:spcPct val="150000"/>
              </a:lnSpc>
              <a:buFont typeface="+mj-lt"/>
              <a:buAutoNum type="arabicParenR"/>
            </a:pPr>
            <a:r>
              <a:rPr lang="en-US" sz="2800" dirty="0"/>
              <a:t>Circular Linked List</a:t>
            </a:r>
          </a:p>
          <a:p>
            <a:pPr>
              <a:lnSpc>
                <a:spcPct val="150000"/>
              </a:lnSpc>
            </a:pPr>
            <a:endParaRPr lang="en-US" sz="2800" dirty="0"/>
          </a:p>
        </p:txBody>
      </p:sp>
      <p:sp>
        <p:nvSpPr>
          <p:cNvPr id="3" name="Title 2"/>
          <p:cNvSpPr>
            <a:spLocks noGrp="1"/>
          </p:cNvSpPr>
          <p:nvPr>
            <p:ph type="title"/>
          </p:nvPr>
        </p:nvSpPr>
        <p:spPr/>
        <p:txBody>
          <a:bodyPr/>
          <a:lstStyle/>
          <a:p>
            <a:r>
              <a:rPr lang="en-US" dirty="0"/>
              <a:t>Types of Linked List</a:t>
            </a:r>
          </a:p>
        </p:txBody>
      </p:sp>
    </p:spTree>
    <p:extLst>
      <p:ext uri="{BB962C8B-B14F-4D97-AF65-F5344CB8AC3E}">
        <p14:creationId xmlns:p14="http://schemas.microsoft.com/office/powerpoint/2010/main" val="102214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6854" y="991222"/>
            <a:ext cx="8353168" cy="2750065"/>
          </a:xfrm>
        </p:spPr>
        <p:txBody>
          <a:bodyPr/>
          <a:lstStyle/>
          <a:p>
            <a:r>
              <a:rPr lang="en-US" dirty="0"/>
              <a:t>It is the most common. Each node has data and a pointer to the next node. However, the last node points to NULL.</a:t>
            </a:r>
          </a:p>
          <a:p>
            <a:r>
              <a:rPr lang="en-US" dirty="0"/>
              <a:t>The first and last node of a linked list are known as the head and tail of the list, respectively. We can identify the tail as the node having NULL as its next reference. </a:t>
            </a:r>
          </a:p>
          <a:p>
            <a:r>
              <a:rPr lang="en-US" dirty="0"/>
              <a:t>If the linked list is empty, then value of head is NULL.</a:t>
            </a:r>
          </a:p>
          <a:p>
            <a:pPr marL="0" indent="0">
              <a:buNone/>
            </a:pPr>
            <a:endParaRPr lang="en-US" dirty="0"/>
          </a:p>
        </p:txBody>
      </p:sp>
      <p:sp>
        <p:nvSpPr>
          <p:cNvPr id="3" name="Title 2"/>
          <p:cNvSpPr>
            <a:spLocks noGrp="1"/>
          </p:cNvSpPr>
          <p:nvPr>
            <p:ph type="title"/>
          </p:nvPr>
        </p:nvSpPr>
        <p:spPr/>
        <p:txBody>
          <a:bodyPr/>
          <a:lstStyle/>
          <a:p>
            <a:pPr lvl="1"/>
            <a:r>
              <a:rPr lang="en-US" sz="2800" b="0" dirty="0"/>
              <a:t>(1) Singly Linked List</a:t>
            </a:r>
            <a:endParaRPr lang="en-US" b="0" dirty="0"/>
          </a:p>
        </p:txBody>
      </p:sp>
      <p:pic>
        <p:nvPicPr>
          <p:cNvPr id="4" name="Picture 3"/>
          <p:cNvPicPr>
            <a:picLocks noChangeAspect="1"/>
          </p:cNvPicPr>
          <p:nvPr/>
        </p:nvPicPr>
        <p:blipFill>
          <a:blip r:embed="rId2"/>
          <a:stretch>
            <a:fillRect/>
          </a:stretch>
        </p:blipFill>
        <p:spPr>
          <a:xfrm>
            <a:off x="1348077" y="3525387"/>
            <a:ext cx="6447845" cy="1345154"/>
          </a:xfrm>
          <a:prstGeom prst="rect">
            <a:avLst/>
          </a:prstGeom>
        </p:spPr>
      </p:pic>
      <p:sp>
        <p:nvSpPr>
          <p:cNvPr id="5" name="Rectangle 4"/>
          <p:cNvSpPr/>
          <p:nvPr/>
        </p:nvSpPr>
        <p:spPr>
          <a:xfrm>
            <a:off x="825500" y="5044174"/>
            <a:ext cx="6337300" cy="923330"/>
          </a:xfrm>
          <a:prstGeom prst="rect">
            <a:avLst/>
          </a:prstGeom>
        </p:spPr>
        <p:txBody>
          <a:bodyPr wrap="square">
            <a:spAutoFit/>
          </a:bodyPr>
          <a:lstStyle/>
          <a:p>
            <a:r>
              <a:rPr lang="en-US" dirty="0"/>
              <a:t>Each node in a list consists of at least two parts:</a:t>
            </a:r>
          </a:p>
          <a:p>
            <a:r>
              <a:rPr lang="en-US" dirty="0"/>
              <a:t>1) </a:t>
            </a:r>
            <a:r>
              <a:rPr lang="en-US" dirty="0">
                <a:solidFill>
                  <a:srgbClr val="FF0000"/>
                </a:solidFill>
              </a:rPr>
              <a:t>data</a:t>
            </a:r>
          </a:p>
          <a:p>
            <a:r>
              <a:rPr lang="en-US" dirty="0"/>
              <a:t>2) </a:t>
            </a:r>
            <a:r>
              <a:rPr lang="en-US" dirty="0">
                <a:solidFill>
                  <a:srgbClr val="FF0000"/>
                </a:solidFill>
              </a:rPr>
              <a:t>Pointer</a:t>
            </a:r>
            <a:r>
              <a:rPr lang="en-US" dirty="0"/>
              <a:t> to the next node.</a:t>
            </a:r>
          </a:p>
        </p:txBody>
      </p:sp>
      <p:sp>
        <p:nvSpPr>
          <p:cNvPr id="6" name="Rectangle 5"/>
          <p:cNvSpPr/>
          <p:nvPr/>
        </p:nvSpPr>
        <p:spPr>
          <a:xfrm>
            <a:off x="825500" y="6090786"/>
            <a:ext cx="7594600" cy="369332"/>
          </a:xfrm>
          <a:prstGeom prst="rect">
            <a:avLst/>
          </a:prstGeom>
        </p:spPr>
        <p:txBody>
          <a:bodyPr wrap="square">
            <a:spAutoFit/>
          </a:bodyPr>
          <a:lstStyle/>
          <a:p>
            <a:pPr marL="285750" indent="-285750">
              <a:buFont typeface="Wingdings" panose="05000000000000000000" pitchFamily="2" charset="2"/>
              <a:buChar char="v"/>
            </a:pPr>
            <a:r>
              <a:rPr lang="en-US" dirty="0">
                <a:solidFill>
                  <a:srgbClr val="444444"/>
                </a:solidFill>
                <a:latin typeface="Open Sans"/>
              </a:rPr>
              <a:t>first node is called </a:t>
            </a:r>
            <a:r>
              <a:rPr lang="en-US" b="1" dirty="0">
                <a:solidFill>
                  <a:srgbClr val="FF0000"/>
                </a:solidFill>
                <a:latin typeface="Open Sans"/>
              </a:rPr>
              <a:t>head</a:t>
            </a:r>
            <a:r>
              <a:rPr lang="en-US" dirty="0">
                <a:solidFill>
                  <a:srgbClr val="444444"/>
                </a:solidFill>
                <a:latin typeface="Open Sans"/>
              </a:rPr>
              <a:t> and the last node is called the </a:t>
            </a:r>
            <a:r>
              <a:rPr lang="en-US" b="1" dirty="0">
                <a:solidFill>
                  <a:srgbClr val="FF0000"/>
                </a:solidFill>
                <a:latin typeface="Open Sans"/>
              </a:rPr>
              <a:t>tail</a:t>
            </a:r>
            <a:endParaRPr lang="en-US" dirty="0">
              <a:solidFill>
                <a:srgbClr val="FF0000"/>
              </a:solidFill>
            </a:endParaRPr>
          </a:p>
        </p:txBody>
      </p:sp>
    </p:spTree>
    <p:extLst>
      <p:ext uri="{BB962C8B-B14F-4D97-AF65-F5344CB8AC3E}">
        <p14:creationId xmlns:p14="http://schemas.microsoft.com/office/powerpoint/2010/main" val="391410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2496065"/>
          </a:xfrm>
        </p:spPr>
        <p:txBody>
          <a:bodyPr/>
          <a:lstStyle/>
          <a:p>
            <a:r>
              <a:rPr lang="en-US" dirty="0"/>
              <a:t>In this type of Linked list, there are </a:t>
            </a:r>
            <a:r>
              <a:rPr lang="en-US" u="sng" dirty="0">
                <a:solidFill>
                  <a:srgbClr val="FF0000"/>
                </a:solidFill>
              </a:rPr>
              <a:t>two pointers </a:t>
            </a:r>
            <a:r>
              <a:rPr lang="en-US" dirty="0"/>
              <a:t>associated with each node:</a:t>
            </a:r>
          </a:p>
          <a:p>
            <a:pPr lvl="1"/>
            <a:r>
              <a:rPr lang="en-US" sz="2000" dirty="0"/>
              <a:t>One of the pointers link to the next node</a:t>
            </a:r>
          </a:p>
          <a:p>
            <a:pPr lvl="1"/>
            <a:r>
              <a:rPr lang="en-US" sz="2000" dirty="0"/>
              <a:t>One to the previous node.</a:t>
            </a:r>
          </a:p>
          <a:p>
            <a:r>
              <a:rPr lang="en-US" dirty="0"/>
              <a:t>Advantage of this data structure is that we can traverse in both the directions</a:t>
            </a:r>
          </a:p>
        </p:txBody>
      </p:sp>
      <p:sp>
        <p:nvSpPr>
          <p:cNvPr id="3" name="Title 2"/>
          <p:cNvSpPr>
            <a:spLocks noGrp="1"/>
          </p:cNvSpPr>
          <p:nvPr>
            <p:ph type="title"/>
          </p:nvPr>
        </p:nvSpPr>
        <p:spPr/>
        <p:txBody>
          <a:bodyPr/>
          <a:lstStyle/>
          <a:p>
            <a:r>
              <a:rPr lang="en-US" b="0" dirty="0"/>
              <a:t>(2) Doubly Linked List</a:t>
            </a:r>
          </a:p>
        </p:txBody>
      </p:sp>
      <p:sp>
        <p:nvSpPr>
          <p:cNvPr id="33" name="Rectangle 32"/>
          <p:cNvSpPr/>
          <p:nvPr/>
        </p:nvSpPr>
        <p:spPr>
          <a:xfrm>
            <a:off x="7304905" y="4475715"/>
            <a:ext cx="782587" cy="369332"/>
          </a:xfrm>
          <a:prstGeom prst="rect">
            <a:avLst/>
          </a:prstGeom>
        </p:spPr>
        <p:txBody>
          <a:bodyPr wrap="none">
            <a:spAutoFit/>
          </a:bodyPr>
          <a:lstStyle/>
          <a:p>
            <a:r>
              <a:rPr lang="en-US" dirty="0"/>
              <a:t>NULL</a:t>
            </a:r>
          </a:p>
        </p:txBody>
      </p:sp>
      <p:sp>
        <p:nvSpPr>
          <p:cNvPr id="34" name="Rectangle 33"/>
          <p:cNvSpPr/>
          <p:nvPr/>
        </p:nvSpPr>
        <p:spPr>
          <a:xfrm>
            <a:off x="853306" y="4695811"/>
            <a:ext cx="782587" cy="369332"/>
          </a:xfrm>
          <a:prstGeom prst="rect">
            <a:avLst/>
          </a:prstGeom>
        </p:spPr>
        <p:txBody>
          <a:bodyPr wrap="none">
            <a:spAutoFit/>
          </a:bodyPr>
          <a:lstStyle/>
          <a:p>
            <a:r>
              <a:rPr lang="en-US" dirty="0"/>
              <a:t>NULL</a:t>
            </a:r>
          </a:p>
        </p:txBody>
      </p:sp>
      <p:pic>
        <p:nvPicPr>
          <p:cNvPr id="35" name="Picture 34"/>
          <p:cNvPicPr>
            <a:picLocks noChangeAspect="1"/>
          </p:cNvPicPr>
          <p:nvPr/>
        </p:nvPicPr>
        <p:blipFill>
          <a:blip r:embed="rId2"/>
          <a:stretch>
            <a:fillRect/>
          </a:stretch>
        </p:blipFill>
        <p:spPr>
          <a:xfrm>
            <a:off x="2012835" y="4255619"/>
            <a:ext cx="5228571" cy="809524"/>
          </a:xfrm>
          <a:prstGeom prst="rect">
            <a:avLst/>
          </a:prstGeom>
        </p:spPr>
      </p:pic>
      <p:cxnSp>
        <p:nvCxnSpPr>
          <p:cNvPr id="37" name="Straight Arrow Connector 36"/>
          <p:cNvCxnSpPr/>
          <p:nvPr/>
        </p:nvCxnSpPr>
        <p:spPr bwMode="auto">
          <a:xfrm>
            <a:off x="7152505" y="4475715"/>
            <a:ext cx="543694" cy="0"/>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p:cNvCxnSpPr/>
          <p:nvPr/>
        </p:nvCxnSpPr>
        <p:spPr bwMode="auto">
          <a:xfrm flipH="1">
            <a:off x="1536700" y="4768847"/>
            <a:ext cx="476135" cy="5835"/>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
        <p:nvSpPr>
          <p:cNvPr id="52" name="Rectangle 51"/>
          <p:cNvSpPr/>
          <p:nvPr/>
        </p:nvSpPr>
        <p:spPr>
          <a:xfrm>
            <a:off x="780265" y="3965060"/>
            <a:ext cx="777777" cy="369332"/>
          </a:xfrm>
          <a:prstGeom prst="rect">
            <a:avLst/>
          </a:prstGeom>
        </p:spPr>
        <p:txBody>
          <a:bodyPr wrap="none">
            <a:spAutoFit/>
          </a:bodyPr>
          <a:lstStyle/>
          <a:p>
            <a:r>
              <a:rPr lang="en-US" dirty="0"/>
              <a:t>Head</a:t>
            </a:r>
          </a:p>
        </p:txBody>
      </p:sp>
      <p:cxnSp>
        <p:nvCxnSpPr>
          <p:cNvPr id="53" name="Straight Arrow Connector 52"/>
          <p:cNvCxnSpPr>
            <a:stCxn id="52" idx="2"/>
          </p:cNvCxnSpPr>
          <p:nvPr/>
        </p:nvCxnSpPr>
        <p:spPr bwMode="auto">
          <a:xfrm>
            <a:off x="1169154" y="4334392"/>
            <a:ext cx="843681" cy="141323"/>
          </a:xfrm>
          <a:prstGeom prst="straightConnector1">
            <a:avLst/>
          </a:prstGeom>
          <a:ln>
            <a:headEnd type="none" w="med" len="med"/>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132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3156465"/>
          </a:xfrm>
        </p:spPr>
        <p:txBody>
          <a:bodyPr/>
          <a:lstStyle/>
          <a:p>
            <a:r>
              <a:rPr lang="en-US" dirty="0"/>
              <a:t>Circular linked list is a linked list where all nodes are connected to form a circle. </a:t>
            </a:r>
          </a:p>
          <a:p>
            <a:r>
              <a:rPr lang="en-US" dirty="0"/>
              <a:t>The tail of the circularly linked list use its next reference to point back to the head of the list.</a:t>
            </a:r>
          </a:p>
          <a:p>
            <a:r>
              <a:rPr lang="en-US" dirty="0"/>
              <a:t>There is no NULL at the end.</a:t>
            </a:r>
          </a:p>
          <a:p>
            <a:r>
              <a:rPr lang="en-US" dirty="0"/>
              <a:t>A circular linked list can be a singly circular linked list or doubly circular linked list.</a:t>
            </a:r>
          </a:p>
        </p:txBody>
      </p:sp>
      <p:sp>
        <p:nvSpPr>
          <p:cNvPr id="3" name="Title 2"/>
          <p:cNvSpPr>
            <a:spLocks noGrp="1"/>
          </p:cNvSpPr>
          <p:nvPr>
            <p:ph type="title"/>
          </p:nvPr>
        </p:nvSpPr>
        <p:spPr/>
        <p:txBody>
          <a:bodyPr/>
          <a:lstStyle/>
          <a:p>
            <a:r>
              <a:rPr lang="en-US" b="0" dirty="0"/>
              <a:t>(3) Circular Linked List</a:t>
            </a:r>
          </a:p>
        </p:txBody>
      </p:sp>
      <p:pic>
        <p:nvPicPr>
          <p:cNvPr id="4" name="Picture 3"/>
          <p:cNvPicPr>
            <a:picLocks noChangeAspect="1"/>
          </p:cNvPicPr>
          <p:nvPr/>
        </p:nvPicPr>
        <p:blipFill>
          <a:blip r:embed="rId2"/>
          <a:stretch>
            <a:fillRect/>
          </a:stretch>
        </p:blipFill>
        <p:spPr>
          <a:xfrm>
            <a:off x="1267238" y="4752460"/>
            <a:ext cx="6609524" cy="1323810"/>
          </a:xfrm>
          <a:prstGeom prst="rect">
            <a:avLst/>
          </a:prstGeom>
        </p:spPr>
      </p:pic>
    </p:spTree>
    <p:extLst>
      <p:ext uri="{BB962C8B-B14F-4D97-AF65-F5344CB8AC3E}">
        <p14:creationId xmlns:p14="http://schemas.microsoft.com/office/powerpoint/2010/main" val="2943788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45635"/>
            <a:ext cx="8353168" cy="5498196"/>
          </a:xfrm>
        </p:spPr>
        <p:txBody>
          <a:bodyPr/>
          <a:lstStyle/>
          <a:p>
            <a:pPr algn="just">
              <a:spcBef>
                <a:spcPts val="0"/>
              </a:spcBef>
            </a:pPr>
            <a:r>
              <a:rPr lang="en-US" sz="2000" dirty="0"/>
              <a:t> </a:t>
            </a:r>
            <a:r>
              <a:rPr lang="en-US" sz="2000" b="1" dirty="0"/>
              <a:t>A linked list saves memory</a:t>
            </a:r>
            <a:r>
              <a:rPr lang="en-US" sz="2000" dirty="0"/>
              <a:t>. </a:t>
            </a:r>
          </a:p>
          <a:p>
            <a:pPr lvl="1" algn="just">
              <a:spcBef>
                <a:spcPts val="0"/>
              </a:spcBef>
            </a:pPr>
            <a:r>
              <a:rPr lang="en-US" sz="2000" dirty="0"/>
              <a:t>It only allocates the memory required for values to be stored. In arrays, you have to set an array size before filling it with values (fixed size), which can potentially waste memory, whereas a linked list can have its elements to be dynamically allocated.</a:t>
            </a:r>
          </a:p>
          <a:p>
            <a:pPr lvl="1" algn="just">
              <a:spcBef>
                <a:spcPts val="0"/>
              </a:spcBef>
            </a:pPr>
            <a:endParaRPr lang="en-US" sz="2000" dirty="0"/>
          </a:p>
          <a:p>
            <a:pPr algn="just">
              <a:spcBef>
                <a:spcPts val="0"/>
              </a:spcBef>
            </a:pPr>
            <a:r>
              <a:rPr lang="en-US" sz="2000" b="1" dirty="0"/>
              <a:t>Linked list nodes can live anywhere in the memory.</a:t>
            </a:r>
          </a:p>
          <a:p>
            <a:pPr lvl="1" algn="just">
              <a:spcBef>
                <a:spcPts val="0"/>
              </a:spcBef>
            </a:pPr>
            <a:r>
              <a:rPr lang="en-US" sz="2000" dirty="0"/>
              <a:t>Whereas an array requires a sequence of memory to be initiated, as long as the references are updated, each linked list node can be flexibly moved to a different address.</a:t>
            </a:r>
          </a:p>
          <a:p>
            <a:r>
              <a:rPr lang="en-US" sz="2000" b="1" dirty="0"/>
              <a:t>Insertion and Deletion</a:t>
            </a:r>
            <a:endParaRPr lang="en-US" sz="2000" dirty="0"/>
          </a:p>
          <a:p>
            <a:pPr lvl="1"/>
            <a:r>
              <a:rPr lang="en-US" sz="2000" dirty="0"/>
              <a:t>Insertion and deletion of nodes are really easier. Unlike array here we don’t have to shift elements after insertion or deletion of an element. In linked list we just have to update the address present in next pointer of a node.</a:t>
            </a:r>
          </a:p>
          <a:p>
            <a:pPr algn="just">
              <a:spcBef>
                <a:spcPts val="1800"/>
              </a:spcBef>
            </a:pPr>
            <a:r>
              <a:rPr lang="en-US" sz="2000" dirty="0"/>
              <a:t>A linked list can be used to implement stacks, queues and also graphs.</a:t>
            </a:r>
          </a:p>
        </p:txBody>
      </p:sp>
      <p:sp>
        <p:nvSpPr>
          <p:cNvPr id="3" name="Title 2"/>
          <p:cNvSpPr>
            <a:spLocks noGrp="1"/>
          </p:cNvSpPr>
          <p:nvPr>
            <p:ph type="title"/>
          </p:nvPr>
        </p:nvSpPr>
        <p:spPr/>
        <p:txBody>
          <a:bodyPr/>
          <a:lstStyle/>
          <a:p>
            <a:r>
              <a:rPr lang="en-US" b="0" dirty="0"/>
              <a:t>Advantages of Linked Lists</a:t>
            </a:r>
            <a:endParaRPr lang="en-US" dirty="0"/>
          </a:p>
        </p:txBody>
      </p:sp>
    </p:spTree>
    <p:extLst>
      <p:ext uri="{BB962C8B-B14F-4D97-AF65-F5344CB8AC3E}">
        <p14:creationId xmlns:p14="http://schemas.microsoft.com/office/powerpoint/2010/main" val="1442362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Random access is not allowed. We have to access elements sequentially starting from the first node. So we cannot do binary search with linked lists.</a:t>
            </a:r>
          </a:p>
          <a:p>
            <a:r>
              <a:rPr lang="en-US" dirty="0"/>
              <a:t>Extra memory space for a </a:t>
            </a:r>
            <a:r>
              <a:rPr lang="en-US" dirty="0">
                <a:solidFill>
                  <a:srgbClr val="FF0000"/>
                </a:solidFill>
              </a:rPr>
              <a:t>pointer</a:t>
            </a:r>
            <a:r>
              <a:rPr lang="en-US" dirty="0"/>
              <a:t> is required with each element of the list.</a:t>
            </a:r>
          </a:p>
        </p:txBody>
      </p:sp>
      <p:sp>
        <p:nvSpPr>
          <p:cNvPr id="3" name="Title 2"/>
          <p:cNvSpPr>
            <a:spLocks noGrp="1"/>
          </p:cNvSpPr>
          <p:nvPr>
            <p:ph type="title"/>
          </p:nvPr>
        </p:nvSpPr>
        <p:spPr/>
        <p:txBody>
          <a:bodyPr/>
          <a:lstStyle/>
          <a:p>
            <a:r>
              <a:rPr lang="en-US" b="0" dirty="0"/>
              <a:t>Disadvantages</a:t>
            </a:r>
            <a:r>
              <a:rPr lang="en-US" dirty="0"/>
              <a:t> </a:t>
            </a:r>
            <a:r>
              <a:rPr lang="en-US" b="0" dirty="0"/>
              <a:t>of Linked Lists</a:t>
            </a:r>
            <a:endParaRPr lang="en-US" dirty="0"/>
          </a:p>
        </p:txBody>
      </p:sp>
    </p:spTree>
    <p:extLst>
      <p:ext uri="{BB962C8B-B14F-4D97-AF65-F5344CB8AC3E}">
        <p14:creationId xmlns:p14="http://schemas.microsoft.com/office/powerpoint/2010/main" val="282143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959365"/>
          </a:xfrm>
        </p:spPr>
        <p:txBody>
          <a:bodyPr/>
          <a:lstStyle/>
          <a:p>
            <a:r>
              <a:rPr lang="en-US" dirty="0"/>
              <a:t>You can implement a Linked List in C++ through structures and pointers:</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a:t>
            </a:r>
            <a:r>
              <a:rPr lang="en-US" dirty="0" err="1"/>
              <a:t>struct</a:t>
            </a:r>
            <a:r>
              <a:rPr lang="en-US" dirty="0"/>
              <a:t> node comprises of two parts: </a:t>
            </a:r>
          </a:p>
          <a:p>
            <a:pPr lvl="1"/>
            <a:r>
              <a:rPr lang="en-US" dirty="0"/>
              <a:t>the </a:t>
            </a:r>
            <a:r>
              <a:rPr lang="en-US" dirty="0" err="1"/>
              <a:t>int</a:t>
            </a:r>
            <a:r>
              <a:rPr lang="en-US" dirty="0"/>
              <a:t> data which represents the data part that holds the integer value, and the node next which represents a node pointer called next.</a:t>
            </a:r>
            <a:br>
              <a:rPr lang="en-US" dirty="0"/>
            </a:br>
            <a:br>
              <a:rPr lang="en-US" dirty="0"/>
            </a:br>
            <a:endParaRPr lang="en-US" dirty="0"/>
          </a:p>
        </p:txBody>
      </p:sp>
      <p:sp>
        <p:nvSpPr>
          <p:cNvPr id="3" name="Title 2"/>
          <p:cNvSpPr>
            <a:spLocks noGrp="1"/>
          </p:cNvSpPr>
          <p:nvPr>
            <p:ph type="title"/>
          </p:nvPr>
        </p:nvSpPr>
        <p:spPr/>
        <p:txBody>
          <a:bodyPr/>
          <a:lstStyle/>
          <a:p>
            <a:r>
              <a:rPr lang="en-US" b="0" dirty="0"/>
              <a:t>Linked List Implementation</a:t>
            </a:r>
          </a:p>
        </p:txBody>
      </p:sp>
      <p:sp>
        <p:nvSpPr>
          <p:cNvPr id="4" name="Rectangle 3"/>
          <p:cNvSpPr/>
          <p:nvPr/>
        </p:nvSpPr>
        <p:spPr>
          <a:xfrm>
            <a:off x="1637952" y="2120900"/>
            <a:ext cx="4572000" cy="1600438"/>
          </a:xfrm>
          <a:prstGeom prst="rect">
            <a:avLst/>
          </a:prstGeom>
          <a:solidFill>
            <a:srgbClr val="F7FFFF"/>
          </a:solidFill>
          <a:ln>
            <a:solidFill>
              <a:schemeClr val="tx1"/>
            </a:solidFill>
          </a:ln>
        </p:spPr>
        <p:txBody>
          <a:bodyPr>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Node {</a:t>
            </a:r>
          </a:p>
          <a:p>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data;</a:t>
            </a:r>
          </a:p>
          <a:p>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Node *next;</a:t>
            </a:r>
          </a:p>
          <a:p>
            <a:r>
              <a:rPr lang="en-US" sz="2000" dirty="0">
                <a:solidFill>
                  <a:prstClr val="black"/>
                </a:solidFill>
                <a:latin typeface="Consolas" panose="020B0609020204030204" pitchFamily="49" charset="0"/>
              </a:rPr>
              <a:t>};</a:t>
            </a:r>
          </a:p>
          <a:p>
            <a:r>
              <a:rPr lang="en-US" dirty="0"/>
              <a:t>Node *head;</a:t>
            </a:r>
          </a:p>
        </p:txBody>
      </p:sp>
    </p:spTree>
    <p:extLst>
      <p:ext uri="{BB962C8B-B14F-4D97-AF65-F5344CB8AC3E}">
        <p14:creationId xmlns:p14="http://schemas.microsoft.com/office/powerpoint/2010/main" val="179235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130746" cy="5338119"/>
          </a:xfrm>
        </p:spPr>
        <p:txBody>
          <a:bodyPr/>
          <a:lstStyle/>
          <a:p>
            <a:pPr algn="just">
              <a:spcBef>
                <a:spcPts val="2400"/>
              </a:spcBef>
            </a:pPr>
            <a:r>
              <a:rPr lang="en-US" dirty="0"/>
              <a:t>C++ allows us to allocate the memory of a variable or an array in </a:t>
            </a:r>
            <a:r>
              <a:rPr lang="en-US" u="sng" dirty="0">
                <a:solidFill>
                  <a:srgbClr val="FF0000"/>
                </a:solidFill>
              </a:rPr>
              <a:t>run time</a:t>
            </a:r>
            <a:r>
              <a:rPr lang="en-US" dirty="0"/>
              <a:t>. This is known as dynamic memory allocation.</a:t>
            </a:r>
          </a:p>
          <a:p>
            <a:pPr algn="just">
              <a:spcBef>
                <a:spcPts val="2400"/>
              </a:spcBef>
            </a:pPr>
            <a:r>
              <a:rPr lang="en-US" dirty="0"/>
              <a:t>The dynamic memory requested by our program is allocated by the system from the memory heap.</a:t>
            </a:r>
          </a:p>
          <a:p>
            <a:pPr algn="just">
              <a:spcBef>
                <a:spcPts val="2400"/>
              </a:spcBef>
            </a:pPr>
            <a:r>
              <a:rPr lang="en-US" dirty="0"/>
              <a:t>Memory from the heap is allocated to your program from the time you request the memory until the time you tell the operating system you no longer need it, or until your program ends.</a:t>
            </a:r>
          </a:p>
          <a:p>
            <a:pPr algn="just">
              <a:spcBef>
                <a:spcPts val="2400"/>
              </a:spcBef>
            </a:pPr>
            <a:r>
              <a:rPr lang="en-US" dirty="0"/>
              <a:t>We can allocate and then deallocate memory dynamically using the </a:t>
            </a:r>
            <a:r>
              <a:rPr lang="en-US" b="1" u="sng" dirty="0">
                <a:solidFill>
                  <a:srgbClr val="FF0000"/>
                </a:solidFill>
              </a:rPr>
              <a:t>new</a:t>
            </a:r>
            <a:r>
              <a:rPr lang="en-US" dirty="0"/>
              <a:t> and </a:t>
            </a:r>
            <a:r>
              <a:rPr lang="en-US" b="1" u="sng" dirty="0">
                <a:solidFill>
                  <a:srgbClr val="FF0000"/>
                </a:solidFill>
              </a:rPr>
              <a:t>delete</a:t>
            </a:r>
            <a:r>
              <a:rPr lang="en-US" dirty="0"/>
              <a:t> operators respectively.</a:t>
            </a:r>
          </a:p>
          <a:p>
            <a:pPr algn="just">
              <a:spcBef>
                <a:spcPts val="2400"/>
              </a:spcBef>
            </a:pPr>
            <a:endParaRPr lang="en-US" dirty="0"/>
          </a:p>
        </p:txBody>
      </p:sp>
      <p:sp>
        <p:nvSpPr>
          <p:cNvPr id="3" name="Title 2"/>
          <p:cNvSpPr>
            <a:spLocks noGrp="1"/>
          </p:cNvSpPr>
          <p:nvPr>
            <p:ph type="title"/>
          </p:nvPr>
        </p:nvSpPr>
        <p:spPr/>
        <p:txBody>
          <a:bodyPr/>
          <a:lstStyle/>
          <a:p>
            <a:r>
              <a:rPr lang="en-US" dirty="0"/>
              <a:t>Dynamic Memory Allocation</a:t>
            </a:r>
          </a:p>
        </p:txBody>
      </p:sp>
    </p:spTree>
    <p:extLst>
      <p:ext uri="{BB962C8B-B14F-4D97-AF65-F5344CB8AC3E}">
        <p14:creationId xmlns:p14="http://schemas.microsoft.com/office/powerpoint/2010/main" val="563221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4613" y="854075"/>
            <a:ext cx="8353168" cy="5338119"/>
          </a:xfrm>
        </p:spPr>
        <p:txBody>
          <a:bodyPr/>
          <a:lstStyle/>
          <a:p>
            <a:r>
              <a:rPr lang="en-US" dirty="0"/>
              <a:t>To help you better understand the concept of a linked list and a node, some important properties of linked lists are described</a:t>
            </a:r>
          </a:p>
        </p:txBody>
      </p:sp>
      <p:sp>
        <p:nvSpPr>
          <p:cNvPr id="3" name="Title 2"/>
          <p:cNvSpPr>
            <a:spLocks noGrp="1"/>
          </p:cNvSpPr>
          <p:nvPr>
            <p:ph type="title"/>
          </p:nvPr>
        </p:nvSpPr>
        <p:spPr/>
        <p:txBody>
          <a:bodyPr/>
          <a:lstStyle/>
          <a:p>
            <a:r>
              <a:rPr lang="en-US" b="0" dirty="0"/>
              <a:t>Linked Lists: Some Properties</a:t>
            </a:r>
          </a:p>
        </p:txBody>
      </p:sp>
      <p:pic>
        <p:nvPicPr>
          <p:cNvPr id="4" name="Picture 3"/>
          <p:cNvPicPr>
            <a:picLocks noChangeAspect="1"/>
          </p:cNvPicPr>
          <p:nvPr/>
        </p:nvPicPr>
        <p:blipFill>
          <a:blip r:embed="rId2"/>
          <a:stretch>
            <a:fillRect/>
          </a:stretch>
        </p:blipFill>
        <p:spPr>
          <a:xfrm>
            <a:off x="978617" y="2244788"/>
            <a:ext cx="6895383" cy="1374712"/>
          </a:xfrm>
          <a:prstGeom prst="rect">
            <a:avLst/>
          </a:prstGeom>
        </p:spPr>
      </p:pic>
      <p:pic>
        <p:nvPicPr>
          <p:cNvPr id="6" name="Picture 5"/>
          <p:cNvPicPr>
            <a:picLocks noChangeAspect="1"/>
          </p:cNvPicPr>
          <p:nvPr/>
        </p:nvPicPr>
        <p:blipFill>
          <a:blip r:embed="rId3"/>
          <a:stretch>
            <a:fillRect/>
          </a:stretch>
        </p:blipFill>
        <p:spPr>
          <a:xfrm>
            <a:off x="966669" y="4371603"/>
            <a:ext cx="7453431" cy="1710623"/>
          </a:xfrm>
          <a:prstGeom prst="rect">
            <a:avLst/>
          </a:prstGeom>
          <a:ln>
            <a:solidFill>
              <a:schemeClr val="tx1"/>
            </a:solidFill>
          </a:ln>
        </p:spPr>
      </p:pic>
      <p:sp>
        <p:nvSpPr>
          <p:cNvPr id="7" name="Rectangle 6"/>
          <p:cNvSpPr/>
          <p:nvPr/>
        </p:nvSpPr>
        <p:spPr>
          <a:xfrm>
            <a:off x="1600199" y="6082226"/>
            <a:ext cx="6273801" cy="369332"/>
          </a:xfrm>
          <a:prstGeom prst="rect">
            <a:avLst/>
          </a:prstGeom>
        </p:spPr>
        <p:txBody>
          <a:bodyPr wrap="square">
            <a:spAutoFit/>
          </a:bodyPr>
          <a:lstStyle/>
          <a:p>
            <a:r>
              <a:rPr lang="en-US" dirty="0"/>
              <a:t> The values of head and some other nodes in the list</a:t>
            </a:r>
          </a:p>
        </p:txBody>
      </p:sp>
      <p:sp>
        <p:nvSpPr>
          <p:cNvPr id="8" name="Rectangle 7"/>
          <p:cNvSpPr/>
          <p:nvPr/>
        </p:nvSpPr>
        <p:spPr>
          <a:xfrm>
            <a:off x="7492564" y="3254682"/>
            <a:ext cx="550151" cy="261610"/>
          </a:xfrm>
          <a:prstGeom prst="rect">
            <a:avLst/>
          </a:prstGeom>
        </p:spPr>
        <p:txBody>
          <a:bodyPr wrap="none">
            <a:spAutoFit/>
          </a:bodyPr>
          <a:lstStyle/>
          <a:p>
            <a:r>
              <a:rPr lang="en-US" sz="1100" dirty="0"/>
              <a:t>NULL</a:t>
            </a:r>
          </a:p>
        </p:txBody>
      </p:sp>
    </p:spTree>
    <p:extLst>
      <p:ext uri="{BB962C8B-B14F-4D97-AF65-F5344CB8AC3E}">
        <p14:creationId xmlns:p14="http://schemas.microsoft.com/office/powerpoint/2010/main" val="163509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0050" lvl="1" indent="0">
              <a:lnSpc>
                <a:spcPct val="140000"/>
              </a:lnSpc>
              <a:buNone/>
            </a:pPr>
            <a:r>
              <a:rPr lang="en-US" altLang="en-US" b="1" dirty="0">
                <a:latin typeface="Arial" panose="020B0604020202020204" pitchFamily="34" charset="0"/>
              </a:rPr>
              <a:t>1.  Create a List</a:t>
            </a:r>
          </a:p>
          <a:p>
            <a:pPr marL="400050" lvl="1" indent="0">
              <a:lnSpc>
                <a:spcPct val="140000"/>
              </a:lnSpc>
              <a:buNone/>
            </a:pPr>
            <a:r>
              <a:rPr lang="en-US" altLang="en-US" b="1" dirty="0">
                <a:latin typeface="Arial" panose="020B0604020202020204" pitchFamily="34" charset="0"/>
              </a:rPr>
              <a:t>2.  Create New Node</a:t>
            </a:r>
          </a:p>
          <a:p>
            <a:pPr marL="400050" lvl="1" indent="0">
              <a:lnSpc>
                <a:spcPct val="140000"/>
              </a:lnSpc>
              <a:buNone/>
            </a:pPr>
            <a:r>
              <a:rPr lang="en-US" altLang="en-US" b="1" dirty="0">
                <a:latin typeface="Arial" panose="020B0604020202020204" pitchFamily="34" charset="0"/>
              </a:rPr>
              <a:t>3.  Check if the list Is Empty</a:t>
            </a:r>
          </a:p>
          <a:p>
            <a:pPr marL="400050" lvl="1" indent="0">
              <a:lnSpc>
                <a:spcPct val="140000"/>
              </a:lnSpc>
              <a:buNone/>
            </a:pPr>
            <a:r>
              <a:rPr lang="en-US" altLang="en-US" b="1" dirty="0">
                <a:latin typeface="Arial" panose="020B0604020202020204" pitchFamily="34" charset="0"/>
              </a:rPr>
              <a:t>4.  Traverse List </a:t>
            </a:r>
          </a:p>
          <a:p>
            <a:pPr marL="400050" lvl="1" indent="0">
              <a:lnSpc>
                <a:spcPct val="140000"/>
              </a:lnSpc>
              <a:buNone/>
            </a:pPr>
            <a:r>
              <a:rPr lang="en-US" altLang="en-US" b="1" dirty="0">
                <a:latin typeface="Arial" panose="020B0604020202020204" pitchFamily="34" charset="0"/>
              </a:rPr>
              <a:t>5.  Insert Node</a:t>
            </a:r>
          </a:p>
          <a:p>
            <a:pPr marL="400050" lvl="1" indent="0">
              <a:lnSpc>
                <a:spcPct val="140000"/>
              </a:lnSpc>
              <a:buNone/>
            </a:pPr>
            <a:r>
              <a:rPr lang="en-US" altLang="en-US" b="1" dirty="0">
                <a:latin typeface="Arial" panose="020B0604020202020204" pitchFamily="34" charset="0"/>
              </a:rPr>
              <a:t>6.  Delete Node</a:t>
            </a:r>
          </a:p>
          <a:p>
            <a:pPr marL="0" indent="0">
              <a:buNone/>
            </a:pPr>
            <a:endParaRPr lang="en-US" dirty="0"/>
          </a:p>
        </p:txBody>
      </p:sp>
      <p:sp>
        <p:nvSpPr>
          <p:cNvPr id="3" name="Title 2"/>
          <p:cNvSpPr>
            <a:spLocks noGrp="1"/>
          </p:cNvSpPr>
          <p:nvPr>
            <p:ph type="title"/>
          </p:nvPr>
        </p:nvSpPr>
        <p:spPr/>
        <p:txBody>
          <a:bodyPr/>
          <a:lstStyle/>
          <a:p>
            <a:r>
              <a:rPr lang="en-US" altLang="en-US" dirty="0"/>
              <a:t>Linked Lists Basic Operations</a:t>
            </a:r>
            <a:endParaRPr lang="en-US" dirty="0"/>
          </a:p>
        </p:txBody>
      </p:sp>
    </p:spTree>
    <p:extLst>
      <p:ext uri="{BB962C8B-B14F-4D97-AF65-F5344CB8AC3E}">
        <p14:creationId xmlns:p14="http://schemas.microsoft.com/office/powerpoint/2010/main" val="74934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2915165"/>
          </a:xfrm>
        </p:spPr>
        <p:txBody>
          <a:bodyPr/>
          <a:lstStyle/>
          <a:p>
            <a:pPr marL="609600" indent="-609600" eaLnBrk="1" hangingPunct="1"/>
            <a:r>
              <a:rPr lang="en-US" altLang="en-US" dirty="0"/>
              <a:t>When new list is created the list will be empty</a:t>
            </a:r>
          </a:p>
          <a:p>
            <a:pPr marL="609600" indent="-609600" eaLnBrk="1" hangingPunct="1"/>
            <a:r>
              <a:rPr lang="en-US" altLang="en-US" dirty="0"/>
              <a:t>Empty list means that the list head pointer do not point to any node </a:t>
            </a:r>
          </a:p>
          <a:p>
            <a:pPr marL="990600" lvl="1" indent="-533400" eaLnBrk="1" hangingPunct="1"/>
            <a:r>
              <a:rPr lang="en-US" altLang="en-US" dirty="0"/>
              <a:t>Head pointer value is </a:t>
            </a:r>
            <a:r>
              <a:rPr lang="en-US" altLang="en-US" b="1" dirty="0"/>
              <a:t>NULL</a:t>
            </a:r>
          </a:p>
          <a:p>
            <a:pPr marL="609600" indent="-609600" eaLnBrk="1" hangingPunct="1"/>
            <a:r>
              <a:rPr lang="en-US" altLang="en-US" dirty="0"/>
              <a:t> Process involve </a:t>
            </a:r>
          </a:p>
          <a:p>
            <a:pPr marL="990600" lvl="1" indent="-533400" eaLnBrk="1" hangingPunct="1">
              <a:buFont typeface="Wingdings" panose="05000000000000000000" pitchFamily="2" charset="2"/>
              <a:buAutoNum type="arabicPeriod"/>
            </a:pPr>
            <a:r>
              <a:rPr lang="en-US" altLang="en-US" dirty="0"/>
              <a:t>Assign NULL value to list head pointer.</a:t>
            </a:r>
          </a:p>
          <a:p>
            <a:pPr marL="0" indent="0">
              <a:buNone/>
            </a:pPr>
            <a:endParaRPr lang="en-US" kern="1200" dirty="0">
              <a:latin typeface="Verdana" panose="020B0604030504040204" pitchFamily="34" charset="0"/>
              <a:cs typeface="+mn-cs"/>
            </a:endParaRPr>
          </a:p>
        </p:txBody>
      </p:sp>
      <p:sp>
        <p:nvSpPr>
          <p:cNvPr id="3" name="Title 2"/>
          <p:cNvSpPr>
            <a:spLocks noGrp="1"/>
          </p:cNvSpPr>
          <p:nvPr>
            <p:ph type="title"/>
          </p:nvPr>
        </p:nvSpPr>
        <p:spPr/>
        <p:txBody>
          <a:bodyPr/>
          <a:lstStyle/>
          <a:p>
            <a:pPr lvl="1"/>
            <a:r>
              <a:rPr lang="en-US" altLang="en-US" b="0" dirty="0"/>
              <a:t>(1) </a:t>
            </a:r>
            <a:r>
              <a:rPr lang="en-US" altLang="en-US" b="0" dirty="0">
                <a:latin typeface="Arial" panose="020B0604020202020204" pitchFamily="34" charset="0"/>
              </a:rPr>
              <a:t>Create a List</a:t>
            </a:r>
            <a:endParaRPr lang="en-US" b="0" dirty="0"/>
          </a:p>
        </p:txBody>
      </p:sp>
      <p:sp>
        <p:nvSpPr>
          <p:cNvPr id="4" name="Rectangle 3"/>
          <p:cNvSpPr/>
          <p:nvPr/>
        </p:nvSpPr>
        <p:spPr>
          <a:xfrm>
            <a:off x="2641600" y="4376456"/>
            <a:ext cx="4572000" cy="1908215"/>
          </a:xfrm>
          <a:prstGeom prst="rect">
            <a:avLst/>
          </a:prstGeom>
          <a:solidFill>
            <a:srgbClr val="F7FFFF"/>
          </a:solidFill>
          <a:ln>
            <a:solidFill>
              <a:schemeClr val="tx1"/>
            </a:solidFill>
          </a:ln>
        </p:spPr>
        <p:txBody>
          <a:bodyPr>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Node {</a:t>
            </a:r>
          </a:p>
          <a:p>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data;</a:t>
            </a:r>
          </a:p>
          <a:p>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Node *next;</a:t>
            </a:r>
          </a:p>
          <a:p>
            <a:r>
              <a:rPr lang="en-US" sz="2000" dirty="0">
                <a:solidFill>
                  <a:prstClr val="black"/>
                </a:solidFill>
                <a:latin typeface="Consolas" panose="020B0609020204030204" pitchFamily="49" charset="0"/>
              </a:rPr>
              <a:t>};</a:t>
            </a:r>
          </a:p>
          <a:p>
            <a:endParaRPr lang="en-US" sz="2000" dirty="0">
              <a:solidFill>
                <a:prstClr val="black"/>
              </a:solidFill>
              <a:latin typeface="Consolas" panose="020B0609020204030204" pitchFamily="49" charset="0"/>
            </a:endParaRPr>
          </a:p>
          <a:p>
            <a:r>
              <a:rPr lang="en-US" dirty="0"/>
              <a:t>Node * head = </a:t>
            </a:r>
            <a:r>
              <a:rPr lang="en-US" dirty="0">
                <a:solidFill>
                  <a:srgbClr val="0070C0"/>
                </a:solidFill>
              </a:rPr>
              <a:t>NULL</a:t>
            </a:r>
            <a:r>
              <a:rPr lang="en-US" dirty="0"/>
              <a:t>; </a:t>
            </a:r>
          </a:p>
        </p:txBody>
      </p:sp>
    </p:spTree>
    <p:extLst>
      <p:ext uri="{BB962C8B-B14F-4D97-AF65-F5344CB8AC3E}">
        <p14:creationId xmlns:p14="http://schemas.microsoft.com/office/powerpoint/2010/main" val="3638476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9554" y="1161535"/>
            <a:ext cx="8353168" cy="1480065"/>
          </a:xfrm>
        </p:spPr>
        <p:txBody>
          <a:bodyPr/>
          <a:lstStyle/>
          <a:p>
            <a:pPr eaLnBrk="1" hangingPunct="1"/>
            <a:r>
              <a:rPr lang="en-US" altLang="en-US" sz="2000" dirty="0"/>
              <a:t>Allocate space in memory for the new node.</a:t>
            </a:r>
          </a:p>
          <a:p>
            <a:pPr lvl="1" eaLnBrk="1" hangingPunct="1"/>
            <a:r>
              <a:rPr lang="en-US" altLang="en-US" sz="2000" dirty="0"/>
              <a:t>Spaces will only be allocated when the node has new data</a:t>
            </a:r>
          </a:p>
          <a:p>
            <a:pPr eaLnBrk="1" hangingPunct="1"/>
            <a:r>
              <a:rPr lang="en-US" altLang="en-US" sz="2000" dirty="0"/>
              <a:t>Point the new node by a variable from type of pointer to node</a:t>
            </a:r>
          </a:p>
          <a:p>
            <a:pPr eaLnBrk="1" hangingPunct="1"/>
            <a:r>
              <a:rPr lang="en-US" altLang="en-US" sz="2000" dirty="0"/>
              <a:t>Processes involve:</a:t>
            </a:r>
          </a:p>
          <a:p>
            <a:pPr lvl="1" eaLnBrk="1" hangingPunct="1"/>
            <a:r>
              <a:rPr lang="en-US" altLang="en-US" sz="2000" dirty="0"/>
              <a:t>allocate space for new node </a:t>
            </a:r>
          </a:p>
          <a:p>
            <a:pPr lvl="1" eaLnBrk="1" hangingPunct="1"/>
            <a:r>
              <a:rPr lang="en-US" altLang="en-US" sz="2000" dirty="0"/>
              <a:t>point the new node by a variable from type of   pointer to node</a:t>
            </a:r>
          </a:p>
          <a:p>
            <a:pPr lvl="1" eaLnBrk="1" hangingPunct="1"/>
            <a:r>
              <a:rPr lang="en-US" altLang="en-US" sz="2000" dirty="0"/>
              <a:t>insert data value to the new node</a:t>
            </a:r>
          </a:p>
          <a:p>
            <a:pPr lvl="2" eaLnBrk="1" hangingPunct="1"/>
            <a:r>
              <a:rPr lang="en-US" altLang="en-US" sz="2000" dirty="0"/>
              <a:t> assign constant value / variable to data</a:t>
            </a:r>
          </a:p>
          <a:p>
            <a:pPr lvl="2" eaLnBrk="1" hangingPunct="1"/>
            <a:r>
              <a:rPr lang="en-US" altLang="en-US" sz="2000" dirty="0"/>
              <a:t> assign NULL value to </a:t>
            </a:r>
            <a:r>
              <a:rPr lang="en-US" altLang="en-US" sz="2000" dirty="0">
                <a:latin typeface="Courier New" panose="02070309020205020404" pitchFamily="49" charset="0"/>
              </a:rPr>
              <a:t>next </a:t>
            </a:r>
            <a:r>
              <a:rPr lang="en-US" altLang="en-US" sz="2000" dirty="0"/>
              <a:t>pointer</a:t>
            </a:r>
          </a:p>
          <a:p>
            <a:endParaRPr lang="en-US" sz="2000" dirty="0"/>
          </a:p>
        </p:txBody>
      </p:sp>
      <p:sp>
        <p:nvSpPr>
          <p:cNvPr id="3" name="Title 2"/>
          <p:cNvSpPr>
            <a:spLocks noGrp="1"/>
          </p:cNvSpPr>
          <p:nvPr>
            <p:ph type="title"/>
          </p:nvPr>
        </p:nvSpPr>
        <p:spPr/>
        <p:txBody>
          <a:bodyPr/>
          <a:lstStyle/>
          <a:p>
            <a:r>
              <a:rPr lang="en-US" altLang="en-US" b="0" dirty="0"/>
              <a:t>(2) Create New Node</a:t>
            </a:r>
            <a:endParaRPr lang="en-US" b="0" dirty="0"/>
          </a:p>
        </p:txBody>
      </p:sp>
    </p:spTree>
    <p:extLst>
      <p:ext uri="{BB962C8B-B14F-4D97-AF65-F5344CB8AC3E}">
        <p14:creationId xmlns:p14="http://schemas.microsoft.com/office/powerpoint/2010/main" val="427572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0" dirty="0"/>
              <a:t>(2) Create New Node</a:t>
            </a:r>
            <a:endParaRPr lang="en-US" dirty="0"/>
          </a:p>
        </p:txBody>
      </p:sp>
      <p:sp>
        <p:nvSpPr>
          <p:cNvPr id="4" name="Rectangle 3"/>
          <p:cNvSpPr/>
          <p:nvPr/>
        </p:nvSpPr>
        <p:spPr>
          <a:xfrm>
            <a:off x="990600" y="1803648"/>
            <a:ext cx="4572000" cy="2862322"/>
          </a:xfrm>
          <a:prstGeom prst="rect">
            <a:avLst/>
          </a:prstGeom>
          <a:solidFill>
            <a:srgbClr val="F7FFFF"/>
          </a:solidFill>
          <a:ln>
            <a:solidFill>
              <a:schemeClr val="tx1">
                <a:lumMod val="50000"/>
                <a:lumOff val="50000"/>
              </a:schemeClr>
            </a:solidFill>
          </a:ln>
        </p:spPr>
        <p:txBody>
          <a:bodyPr>
            <a:spAutoFit/>
          </a:bodyPr>
          <a:lstStyle/>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Node {</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data;</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Node *next;</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srgbClr val="008000"/>
                </a:solidFill>
                <a:latin typeface="Consolas" panose="020B0609020204030204" pitchFamily="49" charset="0"/>
              </a:rPr>
              <a:t>// create the first Node</a:t>
            </a:r>
            <a:endParaRPr lang="en-US" dirty="0">
              <a:solidFill>
                <a:prstClr val="black"/>
              </a:solidFill>
              <a:latin typeface="Consolas" panose="020B0609020204030204" pitchFamily="49" charset="0"/>
            </a:endParaRPr>
          </a:p>
          <a:p>
            <a:pPr lvl="1"/>
            <a:r>
              <a:rPr lang="en-US" dirty="0">
                <a:solidFill>
                  <a:prstClr val="black"/>
                </a:solidFill>
                <a:latin typeface="Consolas" panose="020B0609020204030204" pitchFamily="49" charset="0"/>
              </a:rPr>
              <a:t>Node * head = NULL; </a:t>
            </a:r>
          </a:p>
          <a:p>
            <a:pPr lvl="1"/>
            <a:r>
              <a:rPr lang="en-US" dirty="0">
                <a:solidFill>
                  <a:prstClr val="black"/>
                </a:solidFill>
                <a:latin typeface="Consolas" panose="020B0609020204030204" pitchFamily="49" charset="0"/>
              </a:rPr>
              <a:t>head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Node; </a:t>
            </a:r>
          </a:p>
          <a:p>
            <a:pPr lvl="1"/>
            <a:r>
              <a:rPr lang="en-US" dirty="0">
                <a:solidFill>
                  <a:prstClr val="black"/>
                </a:solidFill>
                <a:latin typeface="Consolas" panose="020B0609020204030204" pitchFamily="49" charset="0"/>
              </a:rPr>
              <a:t>head-&gt;data = 17;</a:t>
            </a:r>
          </a:p>
          <a:p>
            <a:pPr lvl="1"/>
            <a:r>
              <a:rPr lang="en-US" dirty="0">
                <a:solidFill>
                  <a:prstClr val="black"/>
                </a:solidFill>
                <a:latin typeface="Consolas" panose="020B0609020204030204" pitchFamily="49" charset="0"/>
              </a:rPr>
              <a:t>head-&gt;next = </a:t>
            </a:r>
            <a:r>
              <a:rPr lang="en-US" b="1" dirty="0">
                <a:solidFill>
                  <a:prstClr val="black"/>
                </a:solidFill>
                <a:latin typeface="Consolas" panose="020B0609020204030204" pitchFamily="49" charset="0"/>
              </a:rPr>
              <a:t>NULL</a:t>
            </a:r>
            <a:r>
              <a:rPr lang="en-US" dirty="0">
                <a:solidFill>
                  <a:prstClr val="black"/>
                </a:solidFill>
                <a:latin typeface="Consolas" panose="020B0609020204030204" pitchFamily="49" charset="0"/>
              </a:rPr>
              <a:t>;</a:t>
            </a:r>
          </a:p>
        </p:txBody>
      </p:sp>
      <p:sp>
        <p:nvSpPr>
          <p:cNvPr id="10" name="Rectangle 9"/>
          <p:cNvSpPr/>
          <p:nvPr/>
        </p:nvSpPr>
        <p:spPr>
          <a:xfrm>
            <a:off x="1053602" y="1090131"/>
            <a:ext cx="3429144" cy="369332"/>
          </a:xfrm>
          <a:prstGeom prst="rect">
            <a:avLst/>
          </a:prstGeom>
        </p:spPr>
        <p:txBody>
          <a:bodyPr wrap="none">
            <a:spAutoFit/>
          </a:bodyPr>
          <a:lstStyle/>
          <a:p>
            <a:pPr marL="285750" indent="-285750" eaLnBrk="1" hangingPunct="1">
              <a:spcBef>
                <a:spcPct val="50000"/>
              </a:spcBef>
              <a:buFont typeface="Arial" panose="020B0604020202020204" pitchFamily="34" charset="0"/>
              <a:buChar char="•"/>
            </a:pPr>
            <a:r>
              <a:rPr lang="en-US" altLang="en-US" dirty="0"/>
              <a:t>Create node with data 17</a:t>
            </a:r>
          </a:p>
        </p:txBody>
      </p:sp>
      <p:sp>
        <p:nvSpPr>
          <p:cNvPr id="11" name="Rectangle 10"/>
          <p:cNvSpPr>
            <a:spLocks noChangeArrowheads="1"/>
          </p:cNvSpPr>
          <p:nvPr/>
        </p:nvSpPr>
        <p:spPr bwMode="auto">
          <a:xfrm>
            <a:off x="3593746" y="5393072"/>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12" name="Line 5"/>
          <p:cNvSpPr>
            <a:spLocks noChangeShapeType="1"/>
          </p:cNvSpPr>
          <p:nvPr/>
        </p:nvSpPr>
        <p:spPr bwMode="auto">
          <a:xfrm>
            <a:off x="4736746" y="5393072"/>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13" name="Text Box 6"/>
          <p:cNvSpPr txBox="1">
            <a:spLocks noChangeArrowheads="1"/>
          </p:cNvSpPr>
          <p:nvPr/>
        </p:nvSpPr>
        <p:spPr bwMode="auto">
          <a:xfrm>
            <a:off x="3746145" y="5443872"/>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17</a:t>
            </a:r>
          </a:p>
        </p:txBody>
      </p:sp>
      <p:sp>
        <p:nvSpPr>
          <p:cNvPr id="14" name="Rectangle 11"/>
          <p:cNvSpPr>
            <a:spLocks noChangeArrowheads="1"/>
          </p:cNvSpPr>
          <p:nvPr/>
        </p:nvSpPr>
        <p:spPr bwMode="auto">
          <a:xfrm>
            <a:off x="4482746" y="5393072"/>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t>NULL</a:t>
            </a:r>
          </a:p>
        </p:txBody>
      </p:sp>
      <p:sp>
        <p:nvSpPr>
          <p:cNvPr id="15" name="Rectangle 14"/>
          <p:cNvSpPr/>
          <p:nvPr/>
        </p:nvSpPr>
        <p:spPr>
          <a:xfrm>
            <a:off x="3659722" y="5049140"/>
            <a:ext cx="696024" cy="369332"/>
          </a:xfrm>
          <a:prstGeom prst="rect">
            <a:avLst/>
          </a:prstGeom>
        </p:spPr>
        <p:txBody>
          <a:bodyPr wrap="none">
            <a:spAutoFit/>
          </a:bodyPr>
          <a:lstStyle/>
          <a:p>
            <a:r>
              <a:rPr lang="en-US" altLang="en-US" dirty="0"/>
              <a:t>data</a:t>
            </a:r>
            <a:endParaRPr lang="en-US" dirty="0"/>
          </a:p>
        </p:txBody>
      </p:sp>
      <p:sp>
        <p:nvSpPr>
          <p:cNvPr id="2" name="Rectangle 1"/>
          <p:cNvSpPr/>
          <p:nvPr/>
        </p:nvSpPr>
        <p:spPr>
          <a:xfrm>
            <a:off x="4426531" y="5055350"/>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16" name="AutoShape 5"/>
          <p:cNvSpPr>
            <a:spLocks/>
          </p:cNvSpPr>
          <p:nvPr/>
        </p:nvSpPr>
        <p:spPr bwMode="auto">
          <a:xfrm>
            <a:off x="5791200" y="3456140"/>
            <a:ext cx="2514600" cy="381000"/>
          </a:xfrm>
          <a:prstGeom prst="borderCallout1">
            <a:avLst>
              <a:gd name="adj1" fmla="val 122055"/>
              <a:gd name="adj2" fmla="val -85224"/>
              <a:gd name="adj3" fmla="val 46929"/>
              <a:gd name="adj4" fmla="val 197"/>
            </a:avLst>
          </a:prstGeom>
          <a:ln>
            <a:headEnd type="triangle" w="sm" len="sm"/>
            <a:tailEnd type="none" w="sm" len="sm"/>
          </a:ln>
        </p:spPr>
        <p:style>
          <a:lnRef idx="1">
            <a:schemeClr val="accent1"/>
          </a:lnRef>
          <a:fillRef idx="2">
            <a:schemeClr val="accent1"/>
          </a:fillRef>
          <a:effectRef idx="1">
            <a:schemeClr val="accent1"/>
          </a:effectRef>
          <a:fontRef idx="minor">
            <a:schemeClr val="dk1"/>
          </a:fontRef>
        </p:style>
        <p:txBody>
          <a:bodyPr/>
          <a:lstStyle/>
          <a:p>
            <a:pPr>
              <a:buFont typeface="Monotype Sorts" pitchFamily="2" charset="2"/>
              <a:buNone/>
            </a:pPr>
            <a:r>
              <a:rPr lang="en-US" altLang="zh-CN" dirty="0">
                <a:solidFill>
                  <a:schemeClr val="tx1"/>
                </a:solidFill>
                <a:ea typeface="宋体" panose="02010600030101010101" pitchFamily="2" charset="-122"/>
              </a:rPr>
              <a:t>Create a new node</a:t>
            </a:r>
          </a:p>
        </p:txBody>
      </p:sp>
      <p:sp>
        <p:nvSpPr>
          <p:cNvPr id="19" name="Rectangle 13"/>
          <p:cNvSpPr>
            <a:spLocks noChangeArrowheads="1"/>
          </p:cNvSpPr>
          <p:nvPr/>
        </p:nvSpPr>
        <p:spPr bwMode="auto">
          <a:xfrm>
            <a:off x="2408055" y="5027425"/>
            <a:ext cx="384175" cy="38417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1"/>
          <p:cNvSpPr>
            <a:spLocks noChangeShapeType="1"/>
          </p:cNvSpPr>
          <p:nvPr/>
        </p:nvSpPr>
        <p:spPr bwMode="auto">
          <a:xfrm>
            <a:off x="2617605" y="5221099"/>
            <a:ext cx="1001540" cy="394443"/>
          </a:xfrm>
          <a:prstGeom prst="line">
            <a:avLst/>
          </a:prstGeom>
          <a:noFill/>
          <a:ln w="28575" cap="rnd">
            <a:solidFill>
              <a:schemeClr val="tx1"/>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12"/>
          <p:cNvSpPr txBox="1">
            <a:spLocks noChangeArrowheads="1"/>
          </p:cNvSpPr>
          <p:nvPr/>
        </p:nvSpPr>
        <p:spPr bwMode="auto">
          <a:xfrm>
            <a:off x="2261749" y="4721581"/>
            <a:ext cx="6767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1400" b="1" dirty="0">
                <a:ea typeface="宋体" panose="02010600030101010101" pitchFamily="2" charset="-122"/>
              </a:rPr>
              <a:t>head</a:t>
            </a:r>
          </a:p>
        </p:txBody>
      </p:sp>
    </p:spTree>
    <p:extLst>
      <p:ext uri="{BB962C8B-B14F-4D97-AF65-F5344CB8AC3E}">
        <p14:creationId xmlns:p14="http://schemas.microsoft.com/office/powerpoint/2010/main" val="2714707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0" dirty="0"/>
              <a:t>(2) Create More Nodes</a:t>
            </a:r>
            <a:endParaRPr lang="en-US" dirty="0"/>
          </a:p>
        </p:txBody>
      </p:sp>
      <p:sp>
        <p:nvSpPr>
          <p:cNvPr id="24" name="Rectangle 23"/>
          <p:cNvSpPr/>
          <p:nvPr/>
        </p:nvSpPr>
        <p:spPr>
          <a:xfrm>
            <a:off x="558446" y="1229662"/>
            <a:ext cx="4953000" cy="4247317"/>
          </a:xfrm>
          <a:prstGeom prst="rect">
            <a:avLst/>
          </a:prstGeom>
          <a:solidFill>
            <a:srgbClr val="F7FFFF"/>
          </a:solidFill>
          <a:ln>
            <a:solidFill>
              <a:schemeClr val="tx1">
                <a:lumMod val="50000"/>
                <a:lumOff val="50000"/>
              </a:schemeClr>
            </a:solidFill>
          </a:ln>
        </p:spPr>
        <p:txBody>
          <a:bodyPr wrap="square">
            <a:spAutoFit/>
          </a:bodyPr>
          <a:lstStyle/>
          <a:p>
            <a:pPr lvl="1"/>
            <a:r>
              <a:rPr lang="en-US" b="1" dirty="0">
                <a:solidFill>
                  <a:srgbClr val="008000"/>
                </a:solidFill>
                <a:latin typeface="Consolas" panose="020B0609020204030204" pitchFamily="49" charset="0"/>
              </a:rPr>
              <a:t>// add the first Node</a:t>
            </a:r>
            <a:endParaRPr lang="en-US" b="1" dirty="0">
              <a:solidFill>
                <a:prstClr val="black"/>
              </a:solidFill>
              <a:latin typeface="Consolas" panose="020B0609020204030204" pitchFamily="49" charset="0"/>
            </a:endParaRPr>
          </a:p>
          <a:p>
            <a:pPr lvl="1"/>
            <a:r>
              <a:rPr lang="en-US" dirty="0">
                <a:solidFill>
                  <a:prstClr val="black"/>
                </a:solidFill>
                <a:latin typeface="Consolas" panose="020B0609020204030204" pitchFamily="49" charset="0"/>
              </a:rPr>
              <a:t>Node * head = NULL; </a:t>
            </a:r>
          </a:p>
          <a:p>
            <a:pPr lvl="1"/>
            <a:r>
              <a:rPr lang="en-US" dirty="0">
                <a:solidFill>
                  <a:prstClr val="black"/>
                </a:solidFill>
                <a:latin typeface="Consolas" panose="020B0609020204030204" pitchFamily="49" charset="0"/>
              </a:rPr>
              <a:t>head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Node; </a:t>
            </a:r>
          </a:p>
          <a:p>
            <a:pPr lvl="1"/>
            <a:r>
              <a:rPr lang="en-US" dirty="0">
                <a:solidFill>
                  <a:prstClr val="black"/>
                </a:solidFill>
                <a:latin typeface="Consolas" panose="020B0609020204030204" pitchFamily="49" charset="0"/>
              </a:rPr>
              <a:t>head-&gt;data = 17;</a:t>
            </a:r>
          </a:p>
          <a:p>
            <a:pPr lvl="1"/>
            <a:r>
              <a:rPr lang="en-US" dirty="0">
                <a:solidFill>
                  <a:prstClr val="black"/>
                </a:solidFill>
                <a:latin typeface="Consolas" panose="020B0609020204030204" pitchFamily="49" charset="0"/>
              </a:rPr>
              <a:t>head-&gt;next = </a:t>
            </a:r>
            <a:r>
              <a:rPr lang="en-US" b="1" dirty="0">
                <a:solidFill>
                  <a:prstClr val="black"/>
                </a:solidFill>
                <a:latin typeface="Consolas" panose="020B0609020204030204" pitchFamily="49" charset="0"/>
              </a:rPr>
              <a:t>NULL</a:t>
            </a:r>
            <a:r>
              <a:rPr lang="en-US" dirty="0">
                <a:solidFill>
                  <a:prstClr val="black"/>
                </a:solidFill>
                <a:latin typeface="Consolas" panose="020B0609020204030204" pitchFamily="49" charset="0"/>
              </a:rPr>
              <a:t>;</a:t>
            </a:r>
          </a:p>
          <a:p>
            <a:r>
              <a:rPr lang="en-US" dirty="0">
                <a:solidFill>
                  <a:srgbClr val="008000"/>
                </a:solidFill>
                <a:latin typeface="Consolas" panose="020B0609020204030204" pitchFamily="49" charset="0"/>
              </a:rPr>
              <a:t>    </a:t>
            </a:r>
            <a:r>
              <a:rPr lang="en-US" b="1" dirty="0">
                <a:solidFill>
                  <a:schemeClr val="accent4">
                    <a:lumMod val="60000"/>
                    <a:lumOff val="40000"/>
                  </a:schemeClr>
                </a:solidFill>
                <a:latin typeface="Consolas" panose="020B0609020204030204" pitchFamily="49" charset="0"/>
              </a:rPr>
              <a:t>// add the second and third Nodes</a:t>
            </a:r>
          </a:p>
          <a:p>
            <a:r>
              <a:rPr lang="en-US" dirty="0">
                <a:solidFill>
                  <a:schemeClr val="accent4">
                    <a:lumMod val="60000"/>
                    <a:lumOff val="40000"/>
                  </a:schemeClr>
                </a:solidFill>
                <a:latin typeface="Consolas" panose="020B0609020204030204" pitchFamily="49" charset="0"/>
              </a:rPr>
              <a:t>    Node * second = new Node();</a:t>
            </a:r>
          </a:p>
          <a:p>
            <a:r>
              <a:rPr lang="en-US" dirty="0">
                <a:solidFill>
                  <a:schemeClr val="accent4">
                    <a:lumMod val="60000"/>
                    <a:lumOff val="40000"/>
                  </a:schemeClr>
                </a:solidFill>
                <a:latin typeface="Consolas" panose="020B0609020204030204" pitchFamily="49" charset="0"/>
              </a:rPr>
              <a:t>    second-&gt; data = 92;</a:t>
            </a:r>
          </a:p>
          <a:p>
            <a:r>
              <a:rPr lang="en-US" dirty="0">
                <a:solidFill>
                  <a:schemeClr val="accent4">
                    <a:lumMod val="60000"/>
                    <a:lumOff val="40000"/>
                  </a:schemeClr>
                </a:solidFill>
                <a:latin typeface="Consolas" panose="020B0609020204030204" pitchFamily="49" charset="0"/>
              </a:rPr>
              <a:t>    head-&gt;next = second; </a:t>
            </a:r>
          </a:p>
          <a:p>
            <a:endParaRPr lang="en-US" dirty="0">
              <a:solidFill>
                <a:schemeClr val="accent4">
                  <a:lumMod val="60000"/>
                  <a:lumOff val="40000"/>
                </a:schemeClr>
              </a:solidFill>
              <a:latin typeface="Consolas" panose="020B0609020204030204" pitchFamily="49" charset="0"/>
            </a:endParaRPr>
          </a:p>
          <a:p>
            <a:r>
              <a:rPr lang="en-US" dirty="0">
                <a:solidFill>
                  <a:schemeClr val="accent4">
                    <a:lumMod val="60000"/>
                    <a:lumOff val="40000"/>
                  </a:schemeClr>
                </a:solidFill>
                <a:latin typeface="Consolas" panose="020B0609020204030204" pitchFamily="49" charset="0"/>
              </a:rPr>
              <a:t>    Node * third = new Node();</a:t>
            </a:r>
          </a:p>
          <a:p>
            <a:r>
              <a:rPr lang="en-US" dirty="0">
                <a:solidFill>
                  <a:schemeClr val="accent4">
                    <a:lumMod val="60000"/>
                    <a:lumOff val="40000"/>
                  </a:schemeClr>
                </a:solidFill>
                <a:latin typeface="Consolas" panose="020B0609020204030204" pitchFamily="49" charset="0"/>
              </a:rPr>
              <a:t>    third-&gt; data = 63;</a:t>
            </a:r>
          </a:p>
          <a:p>
            <a:r>
              <a:rPr lang="en-US" dirty="0">
                <a:solidFill>
                  <a:schemeClr val="accent4">
                    <a:lumMod val="60000"/>
                    <a:lumOff val="40000"/>
                  </a:schemeClr>
                </a:solidFill>
                <a:latin typeface="Consolas" panose="020B0609020204030204" pitchFamily="49" charset="0"/>
              </a:rPr>
              <a:t>    second-&gt; next = third;</a:t>
            </a:r>
          </a:p>
          <a:p>
            <a:r>
              <a:rPr lang="en-US" dirty="0">
                <a:solidFill>
                  <a:schemeClr val="accent4">
                    <a:lumMod val="60000"/>
                    <a:lumOff val="40000"/>
                  </a:schemeClr>
                </a:solidFill>
                <a:latin typeface="Consolas" panose="020B0609020204030204" pitchFamily="49" charset="0"/>
              </a:rPr>
              <a:t>   </a:t>
            </a:r>
          </a:p>
          <a:p>
            <a:r>
              <a:rPr lang="en-US" dirty="0">
                <a:solidFill>
                  <a:schemeClr val="accent4">
                    <a:lumMod val="60000"/>
                    <a:lumOff val="40000"/>
                  </a:schemeClr>
                </a:solidFill>
                <a:latin typeface="Consolas" panose="020B0609020204030204" pitchFamily="49" charset="0"/>
              </a:rPr>
              <a:t>    third-&gt; next = NULL;</a:t>
            </a:r>
          </a:p>
        </p:txBody>
      </p:sp>
      <p:grpSp>
        <p:nvGrpSpPr>
          <p:cNvPr id="11" name="Group 10"/>
          <p:cNvGrpSpPr/>
          <p:nvPr/>
        </p:nvGrpSpPr>
        <p:grpSpPr>
          <a:xfrm>
            <a:off x="2145946" y="5663248"/>
            <a:ext cx="5410199" cy="793434"/>
            <a:chOff x="2145946" y="5725878"/>
            <a:chExt cx="5410199" cy="793434"/>
          </a:xfrm>
        </p:grpSpPr>
        <p:sp>
          <p:nvSpPr>
            <p:cNvPr id="5" name="Rectangle 4"/>
            <p:cNvSpPr>
              <a:spLocks noChangeArrowheads="1"/>
            </p:cNvSpPr>
            <p:nvPr/>
          </p:nvSpPr>
          <p:spPr bwMode="auto">
            <a:xfrm>
              <a:off x="2145946" y="6070158"/>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6" name="Line 5"/>
            <p:cNvSpPr>
              <a:spLocks noChangeShapeType="1"/>
            </p:cNvSpPr>
            <p:nvPr/>
          </p:nvSpPr>
          <p:spPr bwMode="auto">
            <a:xfrm>
              <a:off x="3288946" y="6070158"/>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7" name="Text Box 6"/>
            <p:cNvSpPr txBox="1">
              <a:spLocks noChangeArrowheads="1"/>
            </p:cNvSpPr>
            <p:nvPr/>
          </p:nvSpPr>
          <p:spPr bwMode="auto">
            <a:xfrm>
              <a:off x="2298345" y="6095906"/>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17</a:t>
              </a:r>
            </a:p>
          </p:txBody>
        </p:sp>
        <p:sp>
          <p:nvSpPr>
            <p:cNvPr id="8" name="Rectangle 11"/>
            <p:cNvSpPr>
              <a:spLocks noChangeArrowheads="1"/>
            </p:cNvSpPr>
            <p:nvPr/>
          </p:nvSpPr>
          <p:spPr bwMode="auto">
            <a:xfrm>
              <a:off x="3034946" y="6070158"/>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solidFill>
                    <a:srgbClr val="FF0000"/>
                  </a:solidFill>
                </a:rPr>
                <a:t>NULL</a:t>
              </a:r>
              <a:endParaRPr lang="en-US" altLang="en-US" sz="1600" b="1" dirty="0"/>
            </a:p>
          </p:txBody>
        </p:sp>
        <p:sp>
          <p:nvSpPr>
            <p:cNvPr id="9" name="Rectangle 8"/>
            <p:cNvSpPr/>
            <p:nvPr/>
          </p:nvSpPr>
          <p:spPr>
            <a:xfrm>
              <a:off x="2145946" y="5746566"/>
              <a:ext cx="696024" cy="369332"/>
            </a:xfrm>
            <a:prstGeom prst="rect">
              <a:avLst/>
            </a:prstGeom>
          </p:spPr>
          <p:txBody>
            <a:bodyPr wrap="none">
              <a:spAutoFit/>
            </a:bodyPr>
            <a:lstStyle/>
            <a:p>
              <a:r>
                <a:rPr lang="en-US" altLang="en-US" dirty="0"/>
                <a:t>data</a:t>
              </a:r>
              <a:endParaRPr lang="en-US" dirty="0"/>
            </a:p>
          </p:txBody>
        </p:sp>
        <p:sp>
          <p:nvSpPr>
            <p:cNvPr id="12" name="Rectangle 11"/>
            <p:cNvSpPr>
              <a:spLocks noChangeArrowheads="1"/>
            </p:cNvSpPr>
            <p:nvPr/>
          </p:nvSpPr>
          <p:spPr bwMode="auto">
            <a:xfrm>
              <a:off x="4089046" y="6074370"/>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13" name="Line 5"/>
            <p:cNvSpPr>
              <a:spLocks noChangeShapeType="1"/>
            </p:cNvSpPr>
            <p:nvPr/>
          </p:nvSpPr>
          <p:spPr bwMode="auto">
            <a:xfrm>
              <a:off x="5232046" y="6074370"/>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14" name="Text Box 6"/>
            <p:cNvSpPr txBox="1">
              <a:spLocks noChangeArrowheads="1"/>
            </p:cNvSpPr>
            <p:nvPr/>
          </p:nvSpPr>
          <p:spPr bwMode="auto">
            <a:xfrm>
              <a:off x="4241445" y="6087592"/>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92</a:t>
              </a:r>
            </a:p>
          </p:txBody>
        </p:sp>
        <p:sp>
          <p:nvSpPr>
            <p:cNvPr id="15" name="Rectangle 11"/>
            <p:cNvSpPr>
              <a:spLocks noChangeArrowheads="1"/>
            </p:cNvSpPr>
            <p:nvPr/>
          </p:nvSpPr>
          <p:spPr bwMode="auto">
            <a:xfrm>
              <a:off x="4978046" y="6074370"/>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t>1500</a:t>
              </a:r>
            </a:p>
          </p:txBody>
        </p:sp>
        <p:sp>
          <p:nvSpPr>
            <p:cNvPr id="16" name="Rectangle 15"/>
            <p:cNvSpPr/>
            <p:nvPr/>
          </p:nvSpPr>
          <p:spPr>
            <a:xfrm>
              <a:off x="4089046" y="5763478"/>
              <a:ext cx="696024" cy="369332"/>
            </a:xfrm>
            <a:prstGeom prst="rect">
              <a:avLst/>
            </a:prstGeom>
          </p:spPr>
          <p:txBody>
            <a:bodyPr wrap="none">
              <a:spAutoFit/>
            </a:bodyPr>
            <a:lstStyle/>
            <a:p>
              <a:r>
                <a:rPr lang="en-US" altLang="en-US" dirty="0"/>
                <a:t>data</a:t>
              </a:r>
              <a:endParaRPr lang="en-US" dirty="0"/>
            </a:p>
          </p:txBody>
        </p:sp>
        <p:sp>
          <p:nvSpPr>
            <p:cNvPr id="17" name="Rectangle 16"/>
            <p:cNvSpPr>
              <a:spLocks noChangeArrowheads="1"/>
            </p:cNvSpPr>
            <p:nvPr/>
          </p:nvSpPr>
          <p:spPr bwMode="auto">
            <a:xfrm>
              <a:off x="6032145" y="6040735"/>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18" name="Line 5"/>
            <p:cNvSpPr>
              <a:spLocks noChangeShapeType="1"/>
            </p:cNvSpPr>
            <p:nvPr/>
          </p:nvSpPr>
          <p:spPr bwMode="auto">
            <a:xfrm>
              <a:off x="7175145" y="6040735"/>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19" name="Text Box 6"/>
            <p:cNvSpPr txBox="1">
              <a:spLocks noChangeArrowheads="1"/>
            </p:cNvSpPr>
            <p:nvPr/>
          </p:nvSpPr>
          <p:spPr bwMode="auto">
            <a:xfrm>
              <a:off x="6184544" y="6053957"/>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63</a:t>
              </a:r>
            </a:p>
          </p:txBody>
        </p:sp>
        <p:sp>
          <p:nvSpPr>
            <p:cNvPr id="20" name="Rectangle 11"/>
            <p:cNvSpPr>
              <a:spLocks noChangeArrowheads="1"/>
            </p:cNvSpPr>
            <p:nvPr/>
          </p:nvSpPr>
          <p:spPr bwMode="auto">
            <a:xfrm>
              <a:off x="6921145" y="6040735"/>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dirty="0">
                  <a:solidFill>
                    <a:srgbClr val="FF0000"/>
                  </a:solidFill>
                </a:rPr>
                <a:t>NULL</a:t>
              </a:r>
            </a:p>
          </p:txBody>
        </p:sp>
        <p:sp>
          <p:nvSpPr>
            <p:cNvPr id="21" name="Rectangle 20"/>
            <p:cNvSpPr/>
            <p:nvPr/>
          </p:nvSpPr>
          <p:spPr>
            <a:xfrm>
              <a:off x="6032145" y="5729843"/>
              <a:ext cx="696024" cy="369332"/>
            </a:xfrm>
            <a:prstGeom prst="rect">
              <a:avLst/>
            </a:prstGeom>
          </p:spPr>
          <p:txBody>
            <a:bodyPr wrap="none">
              <a:spAutoFit/>
            </a:bodyPr>
            <a:lstStyle/>
            <a:p>
              <a:r>
                <a:rPr lang="en-US" altLang="en-US" dirty="0"/>
                <a:t>data</a:t>
              </a:r>
              <a:endParaRPr lang="en-US" dirty="0"/>
            </a:p>
          </p:txBody>
        </p:sp>
        <p:cxnSp>
          <p:nvCxnSpPr>
            <p:cNvPr id="23" name="Straight Arrow Connector 22"/>
            <p:cNvCxnSpPr/>
            <p:nvPr/>
          </p:nvCxnSpPr>
          <p:spPr bwMode="auto">
            <a:xfrm>
              <a:off x="5563114" y="6272611"/>
              <a:ext cx="419100" cy="421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3034946" y="5754895"/>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25" name="Rectangle 24"/>
            <p:cNvSpPr/>
            <p:nvPr/>
          </p:nvSpPr>
          <p:spPr>
            <a:xfrm>
              <a:off x="4917021" y="5746566"/>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26" name="Rectangle 25"/>
            <p:cNvSpPr/>
            <p:nvPr/>
          </p:nvSpPr>
          <p:spPr>
            <a:xfrm>
              <a:off x="6829537" y="5725878"/>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grpSp>
      <p:sp>
        <p:nvSpPr>
          <p:cNvPr id="4" name="Rectangle 3"/>
          <p:cNvSpPr/>
          <p:nvPr/>
        </p:nvSpPr>
        <p:spPr>
          <a:xfrm>
            <a:off x="4839255" y="946231"/>
            <a:ext cx="3777828" cy="1200329"/>
          </a:xfrm>
          <a:prstGeom prst="rect">
            <a:avLst/>
          </a:prstGeom>
          <a:solidFill>
            <a:srgbClr val="F7FFFF"/>
          </a:solidFill>
          <a:ln>
            <a:solidFill>
              <a:schemeClr val="tx1"/>
            </a:solidFill>
          </a:ln>
        </p:spPr>
        <p:txBody>
          <a:bodyPr wrap="square">
            <a:spAutoFit/>
          </a:bodyPr>
          <a:lstStyle/>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Node {</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data;</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Node *next;</a:t>
            </a:r>
          </a:p>
          <a:p>
            <a:r>
              <a:rPr lang="en-US" dirty="0">
                <a:solidFill>
                  <a:prstClr val="black"/>
                </a:solidFill>
                <a:latin typeface="Consolas" panose="020B0609020204030204" pitchFamily="49" charset="0"/>
              </a:rPr>
              <a:t>};</a:t>
            </a:r>
          </a:p>
        </p:txBody>
      </p:sp>
      <p:sp>
        <p:nvSpPr>
          <p:cNvPr id="32" name="Rectangle 31"/>
          <p:cNvSpPr/>
          <p:nvPr/>
        </p:nvSpPr>
        <p:spPr>
          <a:xfrm>
            <a:off x="663889" y="859468"/>
            <a:ext cx="2688557" cy="369332"/>
          </a:xfrm>
          <a:prstGeom prst="rect">
            <a:avLst/>
          </a:prstGeom>
        </p:spPr>
        <p:txBody>
          <a:bodyPr wrap="none">
            <a:spAutoFit/>
          </a:bodyPr>
          <a:lstStyle/>
          <a:p>
            <a:pPr marL="285750" indent="-285750" eaLnBrk="1" hangingPunct="1">
              <a:spcBef>
                <a:spcPct val="50000"/>
              </a:spcBef>
              <a:buFont typeface="Arial" panose="020B0604020202020204" pitchFamily="34" charset="0"/>
              <a:buChar char="•"/>
            </a:pPr>
            <a:r>
              <a:rPr lang="en-US" altLang="en-US" dirty="0"/>
              <a:t>Create more nodes</a:t>
            </a:r>
          </a:p>
        </p:txBody>
      </p:sp>
      <p:sp>
        <p:nvSpPr>
          <p:cNvPr id="30" name="Rectangle 13"/>
          <p:cNvSpPr>
            <a:spLocks noChangeArrowheads="1"/>
          </p:cNvSpPr>
          <p:nvPr/>
        </p:nvSpPr>
        <p:spPr bwMode="auto">
          <a:xfrm>
            <a:off x="896226" y="5799239"/>
            <a:ext cx="384175" cy="38417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1"/>
          <p:cNvSpPr>
            <a:spLocks noChangeShapeType="1"/>
          </p:cNvSpPr>
          <p:nvPr/>
        </p:nvSpPr>
        <p:spPr bwMode="auto">
          <a:xfrm>
            <a:off x="1105775" y="5992914"/>
            <a:ext cx="1004777" cy="237086"/>
          </a:xfrm>
          <a:prstGeom prst="line">
            <a:avLst/>
          </a:prstGeom>
          <a:noFill/>
          <a:ln w="28575" cap="rnd">
            <a:solidFill>
              <a:schemeClr val="tx1"/>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Text Box 12"/>
          <p:cNvSpPr txBox="1">
            <a:spLocks noChangeArrowheads="1"/>
          </p:cNvSpPr>
          <p:nvPr/>
        </p:nvSpPr>
        <p:spPr bwMode="auto">
          <a:xfrm>
            <a:off x="763071" y="5513324"/>
            <a:ext cx="6767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1400" b="1" dirty="0">
                <a:ea typeface="宋体" panose="02010600030101010101" pitchFamily="2" charset="-122"/>
              </a:rPr>
              <a:t>head</a:t>
            </a:r>
          </a:p>
        </p:txBody>
      </p:sp>
      <p:sp>
        <p:nvSpPr>
          <p:cNvPr id="10" name="Rectangle 9"/>
          <p:cNvSpPr/>
          <p:nvPr/>
        </p:nvSpPr>
        <p:spPr bwMode="auto">
          <a:xfrm>
            <a:off x="4089046" y="5700848"/>
            <a:ext cx="3677091" cy="75162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428745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0" dirty="0"/>
              <a:t>(2) Create More Nodes</a:t>
            </a:r>
            <a:endParaRPr lang="en-US" dirty="0"/>
          </a:p>
        </p:txBody>
      </p:sp>
      <p:sp>
        <p:nvSpPr>
          <p:cNvPr id="24" name="Rectangle 23"/>
          <p:cNvSpPr/>
          <p:nvPr/>
        </p:nvSpPr>
        <p:spPr>
          <a:xfrm>
            <a:off x="558446" y="1229662"/>
            <a:ext cx="4953000" cy="4247317"/>
          </a:xfrm>
          <a:prstGeom prst="rect">
            <a:avLst/>
          </a:prstGeom>
          <a:solidFill>
            <a:srgbClr val="F7FFFF"/>
          </a:solidFill>
          <a:ln>
            <a:solidFill>
              <a:schemeClr val="tx1">
                <a:lumMod val="50000"/>
                <a:lumOff val="50000"/>
              </a:schemeClr>
            </a:solidFill>
          </a:ln>
        </p:spPr>
        <p:txBody>
          <a:bodyPr wrap="square">
            <a:spAutoFit/>
          </a:bodyPr>
          <a:lstStyle/>
          <a:p>
            <a:pPr lvl="1"/>
            <a:r>
              <a:rPr lang="en-US" b="1" dirty="0">
                <a:solidFill>
                  <a:srgbClr val="008000"/>
                </a:solidFill>
                <a:latin typeface="Consolas" panose="020B0609020204030204" pitchFamily="49" charset="0"/>
              </a:rPr>
              <a:t>// add the first Node</a:t>
            </a:r>
            <a:endParaRPr lang="en-US" b="1" dirty="0">
              <a:solidFill>
                <a:prstClr val="black"/>
              </a:solidFill>
              <a:latin typeface="Consolas" panose="020B0609020204030204" pitchFamily="49" charset="0"/>
            </a:endParaRPr>
          </a:p>
          <a:p>
            <a:pPr lvl="1"/>
            <a:r>
              <a:rPr lang="en-US" dirty="0">
                <a:solidFill>
                  <a:prstClr val="black"/>
                </a:solidFill>
                <a:latin typeface="Consolas" panose="020B0609020204030204" pitchFamily="49" charset="0"/>
              </a:rPr>
              <a:t>Node * head = NULL; </a:t>
            </a:r>
          </a:p>
          <a:p>
            <a:pPr lvl="1"/>
            <a:r>
              <a:rPr lang="en-US" dirty="0">
                <a:solidFill>
                  <a:prstClr val="black"/>
                </a:solidFill>
                <a:latin typeface="Consolas" panose="020B0609020204030204" pitchFamily="49" charset="0"/>
              </a:rPr>
              <a:t>head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Node; </a:t>
            </a:r>
          </a:p>
          <a:p>
            <a:pPr lvl="1"/>
            <a:r>
              <a:rPr lang="en-US" dirty="0">
                <a:solidFill>
                  <a:prstClr val="black"/>
                </a:solidFill>
                <a:latin typeface="Consolas" panose="020B0609020204030204" pitchFamily="49" charset="0"/>
              </a:rPr>
              <a:t>head-&gt;data = 17;</a:t>
            </a:r>
          </a:p>
          <a:p>
            <a:pPr lvl="1"/>
            <a:r>
              <a:rPr lang="en-US" dirty="0">
                <a:solidFill>
                  <a:prstClr val="black"/>
                </a:solidFill>
                <a:latin typeface="Consolas" panose="020B0609020204030204" pitchFamily="49" charset="0"/>
              </a:rPr>
              <a:t>head-&gt;next = </a:t>
            </a:r>
            <a:r>
              <a:rPr lang="en-US" b="1" dirty="0">
                <a:solidFill>
                  <a:prstClr val="black"/>
                </a:solidFill>
                <a:latin typeface="Consolas" panose="020B0609020204030204" pitchFamily="49" charset="0"/>
              </a:rPr>
              <a:t>NULL</a:t>
            </a:r>
            <a:r>
              <a:rPr lang="en-US" dirty="0">
                <a:solidFill>
                  <a:prstClr val="black"/>
                </a:solidFill>
                <a:latin typeface="Consolas" panose="020B0609020204030204" pitchFamily="49" charset="0"/>
              </a:rPr>
              <a:t>;</a:t>
            </a:r>
          </a:p>
          <a:p>
            <a:r>
              <a:rPr lang="en-US" dirty="0">
                <a:solidFill>
                  <a:srgbClr val="008000"/>
                </a:solidFill>
                <a:latin typeface="Consolas" panose="020B0609020204030204" pitchFamily="49" charset="0"/>
              </a:rPr>
              <a:t>    </a:t>
            </a:r>
            <a:r>
              <a:rPr lang="en-US" b="1" dirty="0">
                <a:solidFill>
                  <a:srgbClr val="008000"/>
                </a:solidFill>
                <a:latin typeface="Consolas" panose="020B0609020204030204" pitchFamily="49" charset="0"/>
              </a:rPr>
              <a:t>// add the second and third Nodes</a:t>
            </a:r>
            <a:endParaRPr lang="en-US" b="1"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Node * second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Node();</a:t>
            </a:r>
          </a:p>
          <a:p>
            <a:r>
              <a:rPr lang="en-US" dirty="0">
                <a:solidFill>
                  <a:prstClr val="black"/>
                </a:solidFill>
                <a:latin typeface="Consolas" panose="020B0609020204030204" pitchFamily="49" charset="0"/>
              </a:rPr>
              <a:t>    second-&gt; data = 92;</a:t>
            </a:r>
          </a:p>
          <a:p>
            <a:r>
              <a:rPr lang="en-US" dirty="0">
                <a:solidFill>
                  <a:prstClr val="black"/>
                </a:solidFill>
                <a:latin typeface="Consolas" panose="020B0609020204030204" pitchFamily="49" charset="0"/>
              </a:rPr>
              <a:t>    head-&gt;next = second; </a:t>
            </a:r>
          </a:p>
          <a:p>
            <a:endParaRPr lang="en-US" dirty="0">
              <a:solidFill>
                <a:schemeClr val="accent4">
                  <a:lumMod val="60000"/>
                  <a:lumOff val="40000"/>
                </a:schemeClr>
              </a:solidFill>
              <a:latin typeface="Consolas" panose="020B0609020204030204" pitchFamily="49" charset="0"/>
            </a:endParaRPr>
          </a:p>
          <a:p>
            <a:r>
              <a:rPr lang="en-US" dirty="0">
                <a:solidFill>
                  <a:schemeClr val="accent4">
                    <a:lumMod val="60000"/>
                    <a:lumOff val="40000"/>
                  </a:schemeClr>
                </a:solidFill>
                <a:latin typeface="Consolas" panose="020B0609020204030204" pitchFamily="49" charset="0"/>
              </a:rPr>
              <a:t>    Node * third = new Node();</a:t>
            </a:r>
          </a:p>
          <a:p>
            <a:r>
              <a:rPr lang="en-US" dirty="0">
                <a:solidFill>
                  <a:schemeClr val="accent4">
                    <a:lumMod val="60000"/>
                    <a:lumOff val="40000"/>
                  </a:schemeClr>
                </a:solidFill>
                <a:latin typeface="Consolas" panose="020B0609020204030204" pitchFamily="49" charset="0"/>
              </a:rPr>
              <a:t>    third-&gt; data = 63;</a:t>
            </a:r>
          </a:p>
          <a:p>
            <a:r>
              <a:rPr lang="en-US" dirty="0">
                <a:solidFill>
                  <a:schemeClr val="accent4">
                    <a:lumMod val="60000"/>
                    <a:lumOff val="40000"/>
                  </a:schemeClr>
                </a:solidFill>
                <a:latin typeface="Consolas" panose="020B0609020204030204" pitchFamily="49" charset="0"/>
              </a:rPr>
              <a:t>    second-&gt; next = third;</a:t>
            </a:r>
          </a:p>
          <a:p>
            <a:r>
              <a:rPr lang="en-US" dirty="0">
                <a:solidFill>
                  <a:schemeClr val="accent4">
                    <a:lumMod val="60000"/>
                    <a:lumOff val="40000"/>
                  </a:schemeClr>
                </a:solidFill>
                <a:latin typeface="Consolas" panose="020B0609020204030204" pitchFamily="49" charset="0"/>
              </a:rPr>
              <a:t>   </a:t>
            </a:r>
          </a:p>
          <a:p>
            <a:r>
              <a:rPr lang="en-US" dirty="0">
                <a:solidFill>
                  <a:schemeClr val="accent4">
                    <a:lumMod val="60000"/>
                    <a:lumOff val="40000"/>
                  </a:schemeClr>
                </a:solidFill>
                <a:latin typeface="Consolas" panose="020B0609020204030204" pitchFamily="49" charset="0"/>
              </a:rPr>
              <a:t>    third-&gt; next = NULL;</a:t>
            </a:r>
          </a:p>
        </p:txBody>
      </p:sp>
      <p:grpSp>
        <p:nvGrpSpPr>
          <p:cNvPr id="11" name="Group 10"/>
          <p:cNvGrpSpPr/>
          <p:nvPr/>
        </p:nvGrpSpPr>
        <p:grpSpPr>
          <a:xfrm>
            <a:off x="2145946" y="5663248"/>
            <a:ext cx="5410199" cy="793434"/>
            <a:chOff x="2145946" y="5725878"/>
            <a:chExt cx="5410199" cy="793434"/>
          </a:xfrm>
        </p:grpSpPr>
        <p:sp>
          <p:nvSpPr>
            <p:cNvPr id="5" name="Rectangle 4"/>
            <p:cNvSpPr>
              <a:spLocks noChangeArrowheads="1"/>
            </p:cNvSpPr>
            <p:nvPr/>
          </p:nvSpPr>
          <p:spPr bwMode="auto">
            <a:xfrm>
              <a:off x="2145946" y="6070158"/>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6" name="Line 5"/>
            <p:cNvSpPr>
              <a:spLocks noChangeShapeType="1"/>
            </p:cNvSpPr>
            <p:nvPr/>
          </p:nvSpPr>
          <p:spPr bwMode="auto">
            <a:xfrm>
              <a:off x="3288946" y="6070158"/>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7" name="Text Box 6"/>
            <p:cNvSpPr txBox="1">
              <a:spLocks noChangeArrowheads="1"/>
            </p:cNvSpPr>
            <p:nvPr/>
          </p:nvSpPr>
          <p:spPr bwMode="auto">
            <a:xfrm>
              <a:off x="2298345" y="6095906"/>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17</a:t>
              </a:r>
            </a:p>
          </p:txBody>
        </p:sp>
        <p:sp>
          <p:nvSpPr>
            <p:cNvPr id="8" name="Rectangle 11"/>
            <p:cNvSpPr>
              <a:spLocks noChangeArrowheads="1"/>
            </p:cNvSpPr>
            <p:nvPr/>
          </p:nvSpPr>
          <p:spPr bwMode="auto">
            <a:xfrm>
              <a:off x="3034946" y="6070158"/>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t>2800</a:t>
              </a:r>
            </a:p>
          </p:txBody>
        </p:sp>
        <p:sp>
          <p:nvSpPr>
            <p:cNvPr id="9" name="Rectangle 8"/>
            <p:cNvSpPr/>
            <p:nvPr/>
          </p:nvSpPr>
          <p:spPr>
            <a:xfrm>
              <a:off x="2145946" y="5746566"/>
              <a:ext cx="696024" cy="369332"/>
            </a:xfrm>
            <a:prstGeom prst="rect">
              <a:avLst/>
            </a:prstGeom>
          </p:spPr>
          <p:txBody>
            <a:bodyPr wrap="none">
              <a:spAutoFit/>
            </a:bodyPr>
            <a:lstStyle/>
            <a:p>
              <a:r>
                <a:rPr lang="en-US" altLang="en-US" dirty="0"/>
                <a:t>data</a:t>
              </a:r>
              <a:endParaRPr lang="en-US" dirty="0"/>
            </a:p>
          </p:txBody>
        </p:sp>
        <p:sp>
          <p:nvSpPr>
            <p:cNvPr id="12" name="Rectangle 11"/>
            <p:cNvSpPr>
              <a:spLocks noChangeArrowheads="1"/>
            </p:cNvSpPr>
            <p:nvPr/>
          </p:nvSpPr>
          <p:spPr bwMode="auto">
            <a:xfrm>
              <a:off x="4089046" y="6074370"/>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13" name="Line 5"/>
            <p:cNvSpPr>
              <a:spLocks noChangeShapeType="1"/>
            </p:cNvSpPr>
            <p:nvPr/>
          </p:nvSpPr>
          <p:spPr bwMode="auto">
            <a:xfrm>
              <a:off x="5232046" y="6074370"/>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14" name="Text Box 6"/>
            <p:cNvSpPr txBox="1">
              <a:spLocks noChangeArrowheads="1"/>
            </p:cNvSpPr>
            <p:nvPr/>
          </p:nvSpPr>
          <p:spPr bwMode="auto">
            <a:xfrm>
              <a:off x="4241445" y="6087592"/>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92</a:t>
              </a:r>
            </a:p>
          </p:txBody>
        </p:sp>
        <p:sp>
          <p:nvSpPr>
            <p:cNvPr id="15" name="Rectangle 11"/>
            <p:cNvSpPr>
              <a:spLocks noChangeArrowheads="1"/>
            </p:cNvSpPr>
            <p:nvPr/>
          </p:nvSpPr>
          <p:spPr bwMode="auto">
            <a:xfrm>
              <a:off x="4978046" y="6074370"/>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600" b="1" dirty="0"/>
            </a:p>
          </p:txBody>
        </p:sp>
        <p:sp>
          <p:nvSpPr>
            <p:cNvPr id="16" name="Rectangle 15"/>
            <p:cNvSpPr/>
            <p:nvPr/>
          </p:nvSpPr>
          <p:spPr>
            <a:xfrm>
              <a:off x="4089046" y="5763478"/>
              <a:ext cx="696024" cy="369332"/>
            </a:xfrm>
            <a:prstGeom prst="rect">
              <a:avLst/>
            </a:prstGeom>
          </p:spPr>
          <p:txBody>
            <a:bodyPr wrap="none">
              <a:spAutoFit/>
            </a:bodyPr>
            <a:lstStyle/>
            <a:p>
              <a:r>
                <a:rPr lang="en-US" altLang="en-US" dirty="0"/>
                <a:t>data</a:t>
              </a:r>
              <a:endParaRPr lang="en-US" dirty="0"/>
            </a:p>
          </p:txBody>
        </p:sp>
        <p:sp>
          <p:nvSpPr>
            <p:cNvPr id="17" name="Rectangle 16"/>
            <p:cNvSpPr>
              <a:spLocks noChangeArrowheads="1"/>
            </p:cNvSpPr>
            <p:nvPr/>
          </p:nvSpPr>
          <p:spPr bwMode="auto">
            <a:xfrm>
              <a:off x="6032145" y="6040735"/>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18" name="Line 5"/>
            <p:cNvSpPr>
              <a:spLocks noChangeShapeType="1"/>
            </p:cNvSpPr>
            <p:nvPr/>
          </p:nvSpPr>
          <p:spPr bwMode="auto">
            <a:xfrm>
              <a:off x="7175145" y="6040735"/>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19" name="Text Box 6"/>
            <p:cNvSpPr txBox="1">
              <a:spLocks noChangeArrowheads="1"/>
            </p:cNvSpPr>
            <p:nvPr/>
          </p:nvSpPr>
          <p:spPr bwMode="auto">
            <a:xfrm>
              <a:off x="6184544" y="6053957"/>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63</a:t>
              </a:r>
            </a:p>
          </p:txBody>
        </p:sp>
        <p:sp>
          <p:nvSpPr>
            <p:cNvPr id="20" name="Rectangle 11"/>
            <p:cNvSpPr>
              <a:spLocks noChangeArrowheads="1"/>
            </p:cNvSpPr>
            <p:nvPr/>
          </p:nvSpPr>
          <p:spPr bwMode="auto">
            <a:xfrm>
              <a:off x="6921145" y="6040735"/>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dirty="0">
                  <a:solidFill>
                    <a:srgbClr val="FF0000"/>
                  </a:solidFill>
                </a:rPr>
                <a:t>NULL</a:t>
              </a:r>
            </a:p>
          </p:txBody>
        </p:sp>
        <p:sp>
          <p:nvSpPr>
            <p:cNvPr id="21" name="Rectangle 20"/>
            <p:cNvSpPr/>
            <p:nvPr/>
          </p:nvSpPr>
          <p:spPr>
            <a:xfrm>
              <a:off x="6032145" y="5729843"/>
              <a:ext cx="696024" cy="369332"/>
            </a:xfrm>
            <a:prstGeom prst="rect">
              <a:avLst/>
            </a:prstGeom>
          </p:spPr>
          <p:txBody>
            <a:bodyPr wrap="none">
              <a:spAutoFit/>
            </a:bodyPr>
            <a:lstStyle/>
            <a:p>
              <a:r>
                <a:rPr lang="en-US" altLang="en-US" dirty="0"/>
                <a:t>data</a:t>
              </a:r>
              <a:endParaRPr lang="en-US" dirty="0"/>
            </a:p>
          </p:txBody>
        </p:sp>
        <p:cxnSp>
          <p:nvCxnSpPr>
            <p:cNvPr id="23" name="Straight Arrow Connector 22"/>
            <p:cNvCxnSpPr/>
            <p:nvPr/>
          </p:nvCxnSpPr>
          <p:spPr bwMode="auto">
            <a:xfrm>
              <a:off x="3619962" y="6313345"/>
              <a:ext cx="419100" cy="421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3034946" y="5754895"/>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25" name="Rectangle 24"/>
            <p:cNvSpPr/>
            <p:nvPr/>
          </p:nvSpPr>
          <p:spPr>
            <a:xfrm>
              <a:off x="4917021" y="5746566"/>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26" name="Rectangle 25"/>
            <p:cNvSpPr/>
            <p:nvPr/>
          </p:nvSpPr>
          <p:spPr>
            <a:xfrm>
              <a:off x="6829537" y="5725878"/>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grpSp>
      <p:sp>
        <p:nvSpPr>
          <p:cNvPr id="4" name="Rectangle 3"/>
          <p:cNvSpPr/>
          <p:nvPr/>
        </p:nvSpPr>
        <p:spPr>
          <a:xfrm>
            <a:off x="4839255" y="946231"/>
            <a:ext cx="3777828" cy="1200329"/>
          </a:xfrm>
          <a:prstGeom prst="rect">
            <a:avLst/>
          </a:prstGeom>
          <a:solidFill>
            <a:srgbClr val="F7FFFF"/>
          </a:solidFill>
          <a:ln>
            <a:solidFill>
              <a:schemeClr val="tx1"/>
            </a:solidFill>
          </a:ln>
        </p:spPr>
        <p:txBody>
          <a:bodyPr wrap="square">
            <a:spAutoFit/>
          </a:bodyPr>
          <a:lstStyle/>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Node {</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data;</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Node *next;</a:t>
            </a:r>
          </a:p>
          <a:p>
            <a:r>
              <a:rPr lang="en-US" dirty="0">
                <a:solidFill>
                  <a:prstClr val="black"/>
                </a:solidFill>
                <a:latin typeface="Consolas" panose="020B0609020204030204" pitchFamily="49" charset="0"/>
              </a:rPr>
              <a:t>};</a:t>
            </a:r>
          </a:p>
        </p:txBody>
      </p:sp>
      <p:sp>
        <p:nvSpPr>
          <p:cNvPr id="32" name="Rectangle 31"/>
          <p:cNvSpPr/>
          <p:nvPr/>
        </p:nvSpPr>
        <p:spPr>
          <a:xfrm>
            <a:off x="663889" y="859468"/>
            <a:ext cx="2688557" cy="369332"/>
          </a:xfrm>
          <a:prstGeom prst="rect">
            <a:avLst/>
          </a:prstGeom>
        </p:spPr>
        <p:txBody>
          <a:bodyPr wrap="none">
            <a:spAutoFit/>
          </a:bodyPr>
          <a:lstStyle/>
          <a:p>
            <a:pPr marL="285750" indent="-285750" eaLnBrk="1" hangingPunct="1">
              <a:spcBef>
                <a:spcPct val="50000"/>
              </a:spcBef>
              <a:buFont typeface="Arial" panose="020B0604020202020204" pitchFamily="34" charset="0"/>
              <a:buChar char="•"/>
            </a:pPr>
            <a:r>
              <a:rPr lang="en-US" altLang="en-US" dirty="0"/>
              <a:t>Create more nodes</a:t>
            </a:r>
          </a:p>
        </p:txBody>
      </p:sp>
      <p:sp>
        <p:nvSpPr>
          <p:cNvPr id="30" name="Rectangle 13"/>
          <p:cNvSpPr>
            <a:spLocks noChangeArrowheads="1"/>
          </p:cNvSpPr>
          <p:nvPr/>
        </p:nvSpPr>
        <p:spPr bwMode="auto">
          <a:xfrm>
            <a:off x="896226" y="5799239"/>
            <a:ext cx="384175" cy="38417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1"/>
          <p:cNvSpPr>
            <a:spLocks noChangeShapeType="1"/>
          </p:cNvSpPr>
          <p:nvPr/>
        </p:nvSpPr>
        <p:spPr bwMode="auto">
          <a:xfrm>
            <a:off x="1105775" y="5992914"/>
            <a:ext cx="1004777" cy="237086"/>
          </a:xfrm>
          <a:prstGeom prst="line">
            <a:avLst/>
          </a:prstGeom>
          <a:noFill/>
          <a:ln w="28575" cap="rnd">
            <a:solidFill>
              <a:schemeClr val="tx1"/>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Text Box 12"/>
          <p:cNvSpPr txBox="1">
            <a:spLocks noChangeArrowheads="1"/>
          </p:cNvSpPr>
          <p:nvPr/>
        </p:nvSpPr>
        <p:spPr bwMode="auto">
          <a:xfrm>
            <a:off x="763071" y="5513324"/>
            <a:ext cx="6767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1400" b="1" dirty="0">
                <a:ea typeface="宋体" panose="02010600030101010101" pitchFamily="2" charset="-122"/>
              </a:rPr>
              <a:t>head</a:t>
            </a:r>
          </a:p>
        </p:txBody>
      </p:sp>
      <p:sp>
        <p:nvSpPr>
          <p:cNvPr id="10" name="Rectangle 9"/>
          <p:cNvSpPr/>
          <p:nvPr/>
        </p:nvSpPr>
        <p:spPr bwMode="auto">
          <a:xfrm>
            <a:off x="5748581" y="5735646"/>
            <a:ext cx="2021140" cy="751622"/>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
        <p:nvSpPr>
          <p:cNvPr id="22" name="Rectangle 21"/>
          <p:cNvSpPr/>
          <p:nvPr/>
        </p:nvSpPr>
        <p:spPr>
          <a:xfrm>
            <a:off x="4060192" y="6487009"/>
            <a:ext cx="753732" cy="276999"/>
          </a:xfrm>
          <a:prstGeom prst="rect">
            <a:avLst/>
          </a:prstGeom>
        </p:spPr>
        <p:txBody>
          <a:bodyPr wrap="none">
            <a:spAutoFit/>
          </a:bodyPr>
          <a:lstStyle/>
          <a:p>
            <a:r>
              <a:rPr lang="en-US" altLang="en-US" sz="1200" b="1" dirty="0">
                <a:solidFill>
                  <a:schemeClr val="bg1">
                    <a:lumMod val="50000"/>
                  </a:schemeClr>
                </a:solidFill>
              </a:rPr>
              <a:t>#2800</a:t>
            </a:r>
            <a:endParaRPr lang="en-US" sz="1200" dirty="0">
              <a:solidFill>
                <a:schemeClr val="bg1">
                  <a:lumMod val="50000"/>
                </a:schemeClr>
              </a:solidFill>
            </a:endParaRPr>
          </a:p>
        </p:txBody>
      </p:sp>
    </p:spTree>
    <p:extLst>
      <p:ext uri="{BB962C8B-B14F-4D97-AF65-F5344CB8AC3E}">
        <p14:creationId xmlns:p14="http://schemas.microsoft.com/office/powerpoint/2010/main" val="970134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0" dirty="0"/>
              <a:t>(2) Create More Nodes</a:t>
            </a:r>
            <a:endParaRPr lang="en-US" dirty="0"/>
          </a:p>
        </p:txBody>
      </p:sp>
      <p:sp>
        <p:nvSpPr>
          <p:cNvPr id="24" name="Rectangle 23"/>
          <p:cNvSpPr/>
          <p:nvPr/>
        </p:nvSpPr>
        <p:spPr>
          <a:xfrm>
            <a:off x="558446" y="1229662"/>
            <a:ext cx="4953000" cy="4247317"/>
          </a:xfrm>
          <a:prstGeom prst="rect">
            <a:avLst/>
          </a:prstGeom>
          <a:solidFill>
            <a:srgbClr val="F7FFFF"/>
          </a:solidFill>
          <a:ln>
            <a:solidFill>
              <a:schemeClr val="tx1">
                <a:lumMod val="50000"/>
                <a:lumOff val="50000"/>
              </a:schemeClr>
            </a:solidFill>
          </a:ln>
        </p:spPr>
        <p:txBody>
          <a:bodyPr wrap="square">
            <a:spAutoFit/>
          </a:bodyPr>
          <a:lstStyle/>
          <a:p>
            <a:pPr lvl="1"/>
            <a:r>
              <a:rPr lang="en-US" b="1" dirty="0">
                <a:solidFill>
                  <a:srgbClr val="008000"/>
                </a:solidFill>
                <a:latin typeface="Consolas" panose="020B0609020204030204" pitchFamily="49" charset="0"/>
              </a:rPr>
              <a:t>// add the first Node</a:t>
            </a:r>
            <a:endParaRPr lang="en-US" b="1" dirty="0">
              <a:solidFill>
                <a:prstClr val="black"/>
              </a:solidFill>
              <a:latin typeface="Consolas" panose="020B0609020204030204" pitchFamily="49" charset="0"/>
            </a:endParaRPr>
          </a:p>
          <a:p>
            <a:pPr lvl="1"/>
            <a:r>
              <a:rPr lang="en-US" dirty="0">
                <a:solidFill>
                  <a:prstClr val="black"/>
                </a:solidFill>
                <a:latin typeface="Consolas" panose="020B0609020204030204" pitchFamily="49" charset="0"/>
              </a:rPr>
              <a:t>Node * head = NULL; </a:t>
            </a:r>
          </a:p>
          <a:p>
            <a:pPr lvl="1"/>
            <a:r>
              <a:rPr lang="en-US" dirty="0">
                <a:solidFill>
                  <a:prstClr val="black"/>
                </a:solidFill>
                <a:latin typeface="Consolas" panose="020B0609020204030204" pitchFamily="49" charset="0"/>
              </a:rPr>
              <a:t>head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Node; </a:t>
            </a:r>
          </a:p>
          <a:p>
            <a:pPr lvl="1"/>
            <a:r>
              <a:rPr lang="en-US" dirty="0">
                <a:solidFill>
                  <a:prstClr val="black"/>
                </a:solidFill>
                <a:latin typeface="Consolas" panose="020B0609020204030204" pitchFamily="49" charset="0"/>
              </a:rPr>
              <a:t>head-&gt;data = 17;</a:t>
            </a:r>
          </a:p>
          <a:p>
            <a:pPr lvl="1"/>
            <a:r>
              <a:rPr lang="en-US" dirty="0">
                <a:solidFill>
                  <a:prstClr val="black"/>
                </a:solidFill>
                <a:latin typeface="Consolas" panose="020B0609020204030204" pitchFamily="49" charset="0"/>
              </a:rPr>
              <a:t>head-&gt;next = </a:t>
            </a:r>
            <a:r>
              <a:rPr lang="en-US" b="1" dirty="0">
                <a:solidFill>
                  <a:prstClr val="black"/>
                </a:solidFill>
                <a:latin typeface="Consolas" panose="020B0609020204030204" pitchFamily="49" charset="0"/>
              </a:rPr>
              <a:t>NULL</a:t>
            </a:r>
            <a:r>
              <a:rPr lang="en-US" dirty="0">
                <a:solidFill>
                  <a:prstClr val="black"/>
                </a:solidFill>
                <a:latin typeface="Consolas" panose="020B0609020204030204" pitchFamily="49" charset="0"/>
              </a:rPr>
              <a:t>;</a:t>
            </a:r>
          </a:p>
          <a:p>
            <a:r>
              <a:rPr lang="en-US" dirty="0">
                <a:solidFill>
                  <a:srgbClr val="008000"/>
                </a:solidFill>
                <a:latin typeface="Consolas" panose="020B0609020204030204" pitchFamily="49" charset="0"/>
              </a:rPr>
              <a:t>    </a:t>
            </a:r>
            <a:r>
              <a:rPr lang="en-US" b="1" dirty="0">
                <a:solidFill>
                  <a:srgbClr val="008000"/>
                </a:solidFill>
                <a:latin typeface="Consolas" panose="020B0609020204030204" pitchFamily="49" charset="0"/>
              </a:rPr>
              <a:t>// add the second and third Nodes</a:t>
            </a:r>
            <a:endParaRPr lang="en-US" b="1"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Node * second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Node();</a:t>
            </a:r>
          </a:p>
          <a:p>
            <a:r>
              <a:rPr lang="en-US" dirty="0">
                <a:solidFill>
                  <a:prstClr val="black"/>
                </a:solidFill>
                <a:latin typeface="Consolas" panose="020B0609020204030204" pitchFamily="49" charset="0"/>
              </a:rPr>
              <a:t>    second-&gt; data = 92;</a:t>
            </a:r>
          </a:p>
          <a:p>
            <a:r>
              <a:rPr lang="en-US" dirty="0">
                <a:solidFill>
                  <a:prstClr val="black"/>
                </a:solidFill>
                <a:latin typeface="Consolas" panose="020B0609020204030204" pitchFamily="49" charset="0"/>
              </a:rPr>
              <a:t>    head-&gt;next = second; </a:t>
            </a:r>
          </a:p>
          <a:p>
            <a:endParaRPr lang="en-US" dirty="0">
              <a:solidFill>
                <a:schemeClr val="accent4">
                  <a:lumMod val="60000"/>
                  <a:lumOff val="40000"/>
                </a:schemeClr>
              </a:solidFill>
              <a:latin typeface="Consolas" panose="020B0609020204030204" pitchFamily="49" charset="0"/>
            </a:endParaRPr>
          </a:p>
          <a:p>
            <a:r>
              <a:rPr lang="en-US" dirty="0">
                <a:solidFill>
                  <a:prstClr val="black"/>
                </a:solidFill>
                <a:latin typeface="Consolas" panose="020B0609020204030204" pitchFamily="49" charset="0"/>
              </a:rPr>
              <a:t>    Node * third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Node();</a:t>
            </a:r>
          </a:p>
          <a:p>
            <a:r>
              <a:rPr lang="en-US" dirty="0">
                <a:solidFill>
                  <a:prstClr val="black"/>
                </a:solidFill>
                <a:latin typeface="Consolas" panose="020B0609020204030204" pitchFamily="49" charset="0"/>
              </a:rPr>
              <a:t>    third-&gt; data = 63;</a:t>
            </a:r>
          </a:p>
          <a:p>
            <a:r>
              <a:rPr lang="en-US" dirty="0">
                <a:solidFill>
                  <a:prstClr val="black"/>
                </a:solidFill>
                <a:latin typeface="Consolas" panose="020B0609020204030204" pitchFamily="49" charset="0"/>
              </a:rPr>
              <a:t>    second-&gt; next = third;</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third-&gt; next = NULL;</a:t>
            </a:r>
          </a:p>
        </p:txBody>
      </p:sp>
      <p:grpSp>
        <p:nvGrpSpPr>
          <p:cNvPr id="11" name="Group 10"/>
          <p:cNvGrpSpPr/>
          <p:nvPr/>
        </p:nvGrpSpPr>
        <p:grpSpPr>
          <a:xfrm>
            <a:off x="2145946" y="5663248"/>
            <a:ext cx="5410199" cy="793434"/>
            <a:chOff x="2145946" y="5725878"/>
            <a:chExt cx="5410199" cy="793434"/>
          </a:xfrm>
        </p:grpSpPr>
        <p:sp>
          <p:nvSpPr>
            <p:cNvPr id="5" name="Rectangle 4"/>
            <p:cNvSpPr>
              <a:spLocks noChangeArrowheads="1"/>
            </p:cNvSpPr>
            <p:nvPr/>
          </p:nvSpPr>
          <p:spPr bwMode="auto">
            <a:xfrm>
              <a:off x="2145946" y="6070158"/>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6" name="Line 5"/>
            <p:cNvSpPr>
              <a:spLocks noChangeShapeType="1"/>
            </p:cNvSpPr>
            <p:nvPr/>
          </p:nvSpPr>
          <p:spPr bwMode="auto">
            <a:xfrm>
              <a:off x="3288946" y="6070158"/>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7" name="Text Box 6"/>
            <p:cNvSpPr txBox="1">
              <a:spLocks noChangeArrowheads="1"/>
            </p:cNvSpPr>
            <p:nvPr/>
          </p:nvSpPr>
          <p:spPr bwMode="auto">
            <a:xfrm>
              <a:off x="2298345" y="6095906"/>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17</a:t>
              </a:r>
            </a:p>
          </p:txBody>
        </p:sp>
        <p:sp>
          <p:nvSpPr>
            <p:cNvPr id="8" name="Rectangle 11"/>
            <p:cNvSpPr>
              <a:spLocks noChangeArrowheads="1"/>
            </p:cNvSpPr>
            <p:nvPr/>
          </p:nvSpPr>
          <p:spPr bwMode="auto">
            <a:xfrm>
              <a:off x="3034946" y="6070158"/>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t>2800</a:t>
              </a:r>
            </a:p>
          </p:txBody>
        </p:sp>
        <p:sp>
          <p:nvSpPr>
            <p:cNvPr id="9" name="Rectangle 8"/>
            <p:cNvSpPr/>
            <p:nvPr/>
          </p:nvSpPr>
          <p:spPr>
            <a:xfrm>
              <a:off x="2145946" y="5746566"/>
              <a:ext cx="696024" cy="369332"/>
            </a:xfrm>
            <a:prstGeom prst="rect">
              <a:avLst/>
            </a:prstGeom>
          </p:spPr>
          <p:txBody>
            <a:bodyPr wrap="none">
              <a:spAutoFit/>
            </a:bodyPr>
            <a:lstStyle/>
            <a:p>
              <a:r>
                <a:rPr lang="en-US" altLang="en-US" dirty="0"/>
                <a:t>data</a:t>
              </a:r>
              <a:endParaRPr lang="en-US" dirty="0"/>
            </a:p>
          </p:txBody>
        </p:sp>
        <p:sp>
          <p:nvSpPr>
            <p:cNvPr id="12" name="Rectangle 11"/>
            <p:cNvSpPr>
              <a:spLocks noChangeArrowheads="1"/>
            </p:cNvSpPr>
            <p:nvPr/>
          </p:nvSpPr>
          <p:spPr bwMode="auto">
            <a:xfrm>
              <a:off x="4089046" y="6074370"/>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13" name="Line 5"/>
            <p:cNvSpPr>
              <a:spLocks noChangeShapeType="1"/>
            </p:cNvSpPr>
            <p:nvPr/>
          </p:nvSpPr>
          <p:spPr bwMode="auto">
            <a:xfrm>
              <a:off x="5232046" y="6074370"/>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14" name="Text Box 6"/>
            <p:cNvSpPr txBox="1">
              <a:spLocks noChangeArrowheads="1"/>
            </p:cNvSpPr>
            <p:nvPr/>
          </p:nvSpPr>
          <p:spPr bwMode="auto">
            <a:xfrm>
              <a:off x="4241445" y="6087592"/>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92</a:t>
              </a:r>
            </a:p>
          </p:txBody>
        </p:sp>
        <p:sp>
          <p:nvSpPr>
            <p:cNvPr id="15" name="Rectangle 11"/>
            <p:cNvSpPr>
              <a:spLocks noChangeArrowheads="1"/>
            </p:cNvSpPr>
            <p:nvPr/>
          </p:nvSpPr>
          <p:spPr bwMode="auto">
            <a:xfrm>
              <a:off x="4978046" y="6074370"/>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t>1500</a:t>
              </a:r>
            </a:p>
          </p:txBody>
        </p:sp>
        <p:sp>
          <p:nvSpPr>
            <p:cNvPr id="16" name="Rectangle 15"/>
            <p:cNvSpPr/>
            <p:nvPr/>
          </p:nvSpPr>
          <p:spPr>
            <a:xfrm>
              <a:off x="4089046" y="5763478"/>
              <a:ext cx="696024" cy="369332"/>
            </a:xfrm>
            <a:prstGeom prst="rect">
              <a:avLst/>
            </a:prstGeom>
          </p:spPr>
          <p:txBody>
            <a:bodyPr wrap="none">
              <a:spAutoFit/>
            </a:bodyPr>
            <a:lstStyle/>
            <a:p>
              <a:r>
                <a:rPr lang="en-US" altLang="en-US" dirty="0"/>
                <a:t>data</a:t>
              </a:r>
              <a:endParaRPr lang="en-US" dirty="0"/>
            </a:p>
          </p:txBody>
        </p:sp>
        <p:sp>
          <p:nvSpPr>
            <p:cNvPr id="17" name="Rectangle 16"/>
            <p:cNvSpPr>
              <a:spLocks noChangeArrowheads="1"/>
            </p:cNvSpPr>
            <p:nvPr/>
          </p:nvSpPr>
          <p:spPr bwMode="auto">
            <a:xfrm>
              <a:off x="6032145" y="6040735"/>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18" name="Line 5"/>
            <p:cNvSpPr>
              <a:spLocks noChangeShapeType="1"/>
            </p:cNvSpPr>
            <p:nvPr/>
          </p:nvSpPr>
          <p:spPr bwMode="auto">
            <a:xfrm>
              <a:off x="7175145" y="6040735"/>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19" name="Text Box 6"/>
            <p:cNvSpPr txBox="1">
              <a:spLocks noChangeArrowheads="1"/>
            </p:cNvSpPr>
            <p:nvPr/>
          </p:nvSpPr>
          <p:spPr bwMode="auto">
            <a:xfrm>
              <a:off x="6184544" y="6053957"/>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63</a:t>
              </a:r>
            </a:p>
          </p:txBody>
        </p:sp>
        <p:sp>
          <p:nvSpPr>
            <p:cNvPr id="20" name="Rectangle 11"/>
            <p:cNvSpPr>
              <a:spLocks noChangeArrowheads="1"/>
            </p:cNvSpPr>
            <p:nvPr/>
          </p:nvSpPr>
          <p:spPr bwMode="auto">
            <a:xfrm>
              <a:off x="6921145" y="6040735"/>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dirty="0">
                  <a:solidFill>
                    <a:srgbClr val="FF0000"/>
                  </a:solidFill>
                </a:rPr>
                <a:t>NULL</a:t>
              </a:r>
            </a:p>
          </p:txBody>
        </p:sp>
        <p:sp>
          <p:nvSpPr>
            <p:cNvPr id="21" name="Rectangle 20"/>
            <p:cNvSpPr/>
            <p:nvPr/>
          </p:nvSpPr>
          <p:spPr>
            <a:xfrm>
              <a:off x="6032145" y="5729843"/>
              <a:ext cx="696024" cy="369332"/>
            </a:xfrm>
            <a:prstGeom prst="rect">
              <a:avLst/>
            </a:prstGeom>
          </p:spPr>
          <p:txBody>
            <a:bodyPr wrap="none">
              <a:spAutoFit/>
            </a:bodyPr>
            <a:lstStyle/>
            <a:p>
              <a:r>
                <a:rPr lang="en-US" altLang="en-US" dirty="0"/>
                <a:t>data</a:t>
              </a:r>
              <a:endParaRPr lang="en-US" dirty="0"/>
            </a:p>
          </p:txBody>
        </p:sp>
        <p:cxnSp>
          <p:nvCxnSpPr>
            <p:cNvPr id="23" name="Straight Arrow Connector 22"/>
            <p:cNvCxnSpPr/>
            <p:nvPr/>
          </p:nvCxnSpPr>
          <p:spPr bwMode="auto">
            <a:xfrm>
              <a:off x="3619962" y="6313345"/>
              <a:ext cx="419100" cy="421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2" name="Rectangle 1"/>
            <p:cNvSpPr/>
            <p:nvPr/>
          </p:nvSpPr>
          <p:spPr>
            <a:xfrm>
              <a:off x="3034946" y="5754895"/>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25" name="Rectangle 24"/>
            <p:cNvSpPr/>
            <p:nvPr/>
          </p:nvSpPr>
          <p:spPr>
            <a:xfrm>
              <a:off x="4917021" y="5746566"/>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26" name="Rectangle 25"/>
            <p:cNvSpPr/>
            <p:nvPr/>
          </p:nvSpPr>
          <p:spPr>
            <a:xfrm>
              <a:off x="6829537" y="5725878"/>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grpSp>
      <p:sp>
        <p:nvSpPr>
          <p:cNvPr id="4" name="Rectangle 3"/>
          <p:cNvSpPr/>
          <p:nvPr/>
        </p:nvSpPr>
        <p:spPr>
          <a:xfrm>
            <a:off x="4839255" y="946231"/>
            <a:ext cx="3777828" cy="1200329"/>
          </a:xfrm>
          <a:prstGeom prst="rect">
            <a:avLst/>
          </a:prstGeom>
          <a:solidFill>
            <a:srgbClr val="F7FFFF"/>
          </a:solidFill>
          <a:ln>
            <a:solidFill>
              <a:schemeClr val="tx1"/>
            </a:solidFill>
          </a:ln>
        </p:spPr>
        <p:txBody>
          <a:bodyPr wrap="square">
            <a:spAutoFit/>
          </a:bodyPr>
          <a:lstStyle/>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Node {</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data;</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Node *next;</a:t>
            </a:r>
          </a:p>
          <a:p>
            <a:r>
              <a:rPr lang="en-US" dirty="0">
                <a:solidFill>
                  <a:prstClr val="black"/>
                </a:solidFill>
                <a:latin typeface="Consolas" panose="020B0609020204030204" pitchFamily="49" charset="0"/>
              </a:rPr>
              <a:t>};</a:t>
            </a:r>
          </a:p>
        </p:txBody>
      </p:sp>
      <p:sp>
        <p:nvSpPr>
          <p:cNvPr id="32" name="Rectangle 31"/>
          <p:cNvSpPr/>
          <p:nvPr/>
        </p:nvSpPr>
        <p:spPr>
          <a:xfrm>
            <a:off x="663889" y="859468"/>
            <a:ext cx="2688557" cy="369332"/>
          </a:xfrm>
          <a:prstGeom prst="rect">
            <a:avLst/>
          </a:prstGeom>
        </p:spPr>
        <p:txBody>
          <a:bodyPr wrap="none">
            <a:spAutoFit/>
          </a:bodyPr>
          <a:lstStyle/>
          <a:p>
            <a:pPr marL="285750" indent="-285750" eaLnBrk="1" hangingPunct="1">
              <a:spcBef>
                <a:spcPct val="50000"/>
              </a:spcBef>
              <a:buFont typeface="Arial" panose="020B0604020202020204" pitchFamily="34" charset="0"/>
              <a:buChar char="•"/>
            </a:pPr>
            <a:r>
              <a:rPr lang="en-US" altLang="en-US" dirty="0"/>
              <a:t>Create more nodes</a:t>
            </a:r>
          </a:p>
        </p:txBody>
      </p:sp>
      <p:sp>
        <p:nvSpPr>
          <p:cNvPr id="30" name="Rectangle 13"/>
          <p:cNvSpPr>
            <a:spLocks noChangeArrowheads="1"/>
          </p:cNvSpPr>
          <p:nvPr/>
        </p:nvSpPr>
        <p:spPr bwMode="auto">
          <a:xfrm>
            <a:off x="896226" y="5799239"/>
            <a:ext cx="384175" cy="384175"/>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1"/>
          <p:cNvSpPr>
            <a:spLocks noChangeShapeType="1"/>
          </p:cNvSpPr>
          <p:nvPr/>
        </p:nvSpPr>
        <p:spPr bwMode="auto">
          <a:xfrm>
            <a:off x="1105775" y="5992914"/>
            <a:ext cx="1004777" cy="237086"/>
          </a:xfrm>
          <a:prstGeom prst="line">
            <a:avLst/>
          </a:prstGeom>
          <a:noFill/>
          <a:ln w="28575" cap="rnd">
            <a:solidFill>
              <a:schemeClr val="tx1"/>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Text Box 12"/>
          <p:cNvSpPr txBox="1">
            <a:spLocks noChangeArrowheads="1"/>
          </p:cNvSpPr>
          <p:nvPr/>
        </p:nvSpPr>
        <p:spPr bwMode="auto">
          <a:xfrm>
            <a:off x="763071" y="5513324"/>
            <a:ext cx="6767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sz="1400" b="1" dirty="0">
                <a:ea typeface="宋体" panose="02010600030101010101" pitchFamily="2" charset="-122"/>
              </a:rPr>
              <a:t>head</a:t>
            </a:r>
          </a:p>
        </p:txBody>
      </p:sp>
      <p:sp>
        <p:nvSpPr>
          <p:cNvPr id="22" name="Rectangle 21"/>
          <p:cNvSpPr/>
          <p:nvPr/>
        </p:nvSpPr>
        <p:spPr>
          <a:xfrm>
            <a:off x="4288942" y="6433386"/>
            <a:ext cx="753732" cy="276999"/>
          </a:xfrm>
          <a:prstGeom prst="rect">
            <a:avLst/>
          </a:prstGeom>
        </p:spPr>
        <p:txBody>
          <a:bodyPr wrap="none">
            <a:spAutoFit/>
          </a:bodyPr>
          <a:lstStyle/>
          <a:p>
            <a:r>
              <a:rPr lang="en-US" altLang="en-US" sz="1200" b="1" dirty="0">
                <a:solidFill>
                  <a:schemeClr val="bg1">
                    <a:lumMod val="50000"/>
                  </a:schemeClr>
                </a:solidFill>
              </a:rPr>
              <a:t>#2800</a:t>
            </a:r>
            <a:endParaRPr lang="en-US" sz="1200" dirty="0">
              <a:solidFill>
                <a:schemeClr val="bg1">
                  <a:lumMod val="50000"/>
                </a:schemeClr>
              </a:solidFill>
            </a:endParaRPr>
          </a:p>
        </p:txBody>
      </p:sp>
      <p:cxnSp>
        <p:nvCxnSpPr>
          <p:cNvPr id="34" name="Straight Arrow Connector 33"/>
          <p:cNvCxnSpPr/>
          <p:nvPr/>
        </p:nvCxnSpPr>
        <p:spPr bwMode="auto">
          <a:xfrm>
            <a:off x="5607032" y="6215654"/>
            <a:ext cx="419100" cy="421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27" name="Rectangle 26"/>
          <p:cNvSpPr/>
          <p:nvPr/>
        </p:nvSpPr>
        <p:spPr>
          <a:xfrm>
            <a:off x="6196445" y="6456940"/>
            <a:ext cx="753732" cy="276999"/>
          </a:xfrm>
          <a:prstGeom prst="rect">
            <a:avLst/>
          </a:prstGeom>
        </p:spPr>
        <p:txBody>
          <a:bodyPr wrap="none">
            <a:spAutoFit/>
          </a:bodyPr>
          <a:lstStyle/>
          <a:p>
            <a:r>
              <a:rPr lang="en-US" altLang="en-US" sz="1200" b="1" dirty="0">
                <a:solidFill>
                  <a:schemeClr val="bg1">
                    <a:lumMod val="50000"/>
                  </a:schemeClr>
                </a:solidFill>
              </a:rPr>
              <a:t>#1500</a:t>
            </a:r>
            <a:endParaRPr lang="en-US" sz="1200" dirty="0">
              <a:solidFill>
                <a:schemeClr val="bg1">
                  <a:lumMod val="50000"/>
                </a:schemeClr>
              </a:solidFill>
            </a:endParaRPr>
          </a:p>
        </p:txBody>
      </p:sp>
    </p:spTree>
    <p:extLst>
      <p:ext uri="{BB962C8B-B14F-4D97-AF65-F5344CB8AC3E}">
        <p14:creationId xmlns:p14="http://schemas.microsoft.com/office/powerpoint/2010/main" val="1097309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0050" lvl="1" indent="0">
              <a:lnSpc>
                <a:spcPct val="140000"/>
              </a:lnSpc>
              <a:buNone/>
            </a:pPr>
            <a:r>
              <a:rPr lang="en-US" altLang="en-US" b="1" dirty="0">
                <a:latin typeface="Arial" panose="020B0604020202020204" pitchFamily="34" charset="0"/>
              </a:rPr>
              <a:t>1.  Create a List</a:t>
            </a:r>
          </a:p>
          <a:p>
            <a:pPr marL="400050" lvl="1" indent="0">
              <a:lnSpc>
                <a:spcPct val="140000"/>
              </a:lnSpc>
              <a:buNone/>
            </a:pPr>
            <a:r>
              <a:rPr lang="en-US" altLang="en-US" b="1" dirty="0">
                <a:latin typeface="Arial" panose="020B0604020202020204" pitchFamily="34" charset="0"/>
              </a:rPr>
              <a:t>2.  Create New Node</a:t>
            </a:r>
          </a:p>
          <a:p>
            <a:pPr marL="400050" lvl="1" indent="0">
              <a:lnSpc>
                <a:spcPct val="140000"/>
              </a:lnSpc>
              <a:buNone/>
            </a:pPr>
            <a:r>
              <a:rPr lang="en-US" altLang="en-US" b="1" dirty="0">
                <a:latin typeface="Arial" panose="020B0604020202020204" pitchFamily="34" charset="0"/>
              </a:rPr>
              <a:t>3.  Check if the list Is Empty</a:t>
            </a:r>
          </a:p>
          <a:p>
            <a:pPr marL="400050" lvl="1" indent="0">
              <a:lnSpc>
                <a:spcPct val="140000"/>
              </a:lnSpc>
              <a:buNone/>
            </a:pPr>
            <a:r>
              <a:rPr lang="en-US" altLang="en-US" b="1" dirty="0">
                <a:latin typeface="Arial" panose="020B0604020202020204" pitchFamily="34" charset="0"/>
              </a:rPr>
              <a:t>4.  Traverse List </a:t>
            </a:r>
          </a:p>
          <a:p>
            <a:pPr marL="400050" lvl="1" indent="0">
              <a:lnSpc>
                <a:spcPct val="140000"/>
              </a:lnSpc>
              <a:buNone/>
            </a:pPr>
            <a:r>
              <a:rPr lang="en-US" altLang="en-US" b="1" dirty="0">
                <a:latin typeface="Arial" panose="020B0604020202020204" pitchFamily="34" charset="0"/>
              </a:rPr>
              <a:t>5.  Insert Node</a:t>
            </a:r>
          </a:p>
          <a:p>
            <a:pPr marL="400050" lvl="1" indent="0">
              <a:lnSpc>
                <a:spcPct val="140000"/>
              </a:lnSpc>
              <a:buNone/>
            </a:pPr>
            <a:r>
              <a:rPr lang="en-US" altLang="en-US" b="1" dirty="0">
                <a:latin typeface="Arial" panose="020B0604020202020204" pitchFamily="34" charset="0"/>
              </a:rPr>
              <a:t>6.  Delete Node</a:t>
            </a:r>
          </a:p>
          <a:p>
            <a:pPr marL="0" indent="0">
              <a:buNone/>
            </a:pPr>
            <a:endParaRPr lang="en-US" dirty="0"/>
          </a:p>
        </p:txBody>
      </p:sp>
      <p:sp>
        <p:nvSpPr>
          <p:cNvPr id="3" name="Title 2"/>
          <p:cNvSpPr>
            <a:spLocks noGrp="1"/>
          </p:cNvSpPr>
          <p:nvPr>
            <p:ph type="title"/>
          </p:nvPr>
        </p:nvSpPr>
        <p:spPr/>
        <p:txBody>
          <a:bodyPr/>
          <a:lstStyle/>
          <a:p>
            <a:r>
              <a:rPr lang="en-US" altLang="en-US" dirty="0"/>
              <a:t>Linked Lists Basic Operations</a:t>
            </a:r>
            <a:endParaRPr lang="en-US" dirty="0"/>
          </a:p>
        </p:txBody>
      </p:sp>
      <p:sp>
        <p:nvSpPr>
          <p:cNvPr id="4" name="Right Arrow 3"/>
          <p:cNvSpPr/>
          <p:nvPr/>
        </p:nvSpPr>
        <p:spPr bwMode="auto">
          <a:xfrm>
            <a:off x="412005" y="2517731"/>
            <a:ext cx="576197" cy="501041"/>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2603843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5"/>
          <p:cNvSpPr>
            <a:spLocks noChangeArrowheads="1"/>
          </p:cNvSpPr>
          <p:nvPr/>
        </p:nvSpPr>
        <p:spPr bwMode="auto">
          <a:xfrm>
            <a:off x="959198" y="5117967"/>
            <a:ext cx="381000" cy="533400"/>
          </a:xfrm>
          <a:prstGeom prst="rect">
            <a:avLst/>
          </a:prstGeom>
          <a:solidFill>
            <a:schemeClr val="accent2"/>
          </a:solidFill>
          <a:ln w="12700">
            <a:solidFill>
              <a:srgbClr val="990000"/>
            </a:solidFill>
            <a:miter lim="800000"/>
            <a:headEnd type="none" w="sm" len="sm"/>
            <a:tailEnd type="none" w="sm" len="sm"/>
          </a:ln>
        </p:spPr>
        <p:txBody>
          <a:bodyPr wrap="none" anchor="ctr"/>
          <a:lstStyle>
            <a:lvl1pPr>
              <a:spcBef>
                <a:spcPct val="20000"/>
              </a:spcBef>
              <a:buSzPct val="75000"/>
              <a:buFont typeface="Wingdings" panose="05000000000000000000" pitchFamily="2" charset="2"/>
              <a:buChar char="v"/>
              <a:defRPr sz="3200">
                <a:solidFill>
                  <a:schemeClr val="bg2"/>
                </a:solidFill>
                <a:latin typeface="Lucida Sans" panose="020B0602030504020204" pitchFamily="34" charset="0"/>
              </a:defRPr>
            </a:lvl1pPr>
            <a:lvl2pPr marL="742950" indent="-285750">
              <a:spcBef>
                <a:spcPct val="20000"/>
              </a:spcBef>
              <a:buSzPct val="75000"/>
              <a:buFont typeface="Wingdings" panose="05000000000000000000" pitchFamily="2" charset="2"/>
              <a:buChar char="v"/>
              <a:defRPr sz="2800">
                <a:solidFill>
                  <a:schemeClr val="bg2"/>
                </a:solidFill>
                <a:latin typeface="Lucida Sans" panose="020B0602030504020204" pitchFamily="34" charset="0"/>
              </a:defRPr>
            </a:lvl2pPr>
            <a:lvl3pPr marL="1143000" indent="-228600">
              <a:spcBef>
                <a:spcPct val="20000"/>
              </a:spcBef>
              <a:buSzPct val="75000"/>
              <a:buFont typeface="Wingdings" panose="05000000000000000000" pitchFamily="2" charset="2"/>
              <a:buChar char="v"/>
              <a:defRPr sz="2400">
                <a:solidFill>
                  <a:schemeClr val="bg2"/>
                </a:solidFill>
                <a:latin typeface="Lucida Sans" panose="020B0602030504020204" pitchFamily="34" charset="0"/>
              </a:defRPr>
            </a:lvl3pPr>
            <a:lvl4pPr marL="16002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4pPr>
            <a:lvl5pPr marL="20574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5pPr>
            <a:lvl6pPr marL="25146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6pPr>
            <a:lvl7pPr marL="29718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7pPr>
            <a:lvl8pPr marL="34290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8pPr>
            <a:lvl9pPr marL="38862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9pPr>
          </a:lstStyle>
          <a:p>
            <a:pPr eaLnBrk="1" hangingPunct="1">
              <a:spcBef>
                <a:spcPct val="0"/>
              </a:spcBef>
              <a:buSzTx/>
              <a:buFontTx/>
              <a:buNone/>
            </a:pPr>
            <a:endParaRPr lang="en-US" altLang="en-US" sz="2400">
              <a:solidFill>
                <a:schemeClr val="tx1"/>
              </a:solidFill>
              <a:latin typeface="Times New Roman" panose="02020603050405020304" pitchFamily="18" charset="0"/>
            </a:endParaRPr>
          </a:p>
        </p:txBody>
      </p:sp>
      <p:sp>
        <p:nvSpPr>
          <p:cNvPr id="2" name="Content Placeholder 1"/>
          <p:cNvSpPr>
            <a:spLocks noGrp="1"/>
          </p:cNvSpPr>
          <p:nvPr>
            <p:ph idx="1"/>
          </p:nvPr>
        </p:nvSpPr>
        <p:spPr>
          <a:xfrm>
            <a:off x="556054" y="1161536"/>
            <a:ext cx="8353168" cy="860940"/>
          </a:xfrm>
        </p:spPr>
        <p:txBody>
          <a:bodyPr/>
          <a:lstStyle/>
          <a:p>
            <a:pPr marL="0" indent="0">
              <a:buNone/>
            </a:pPr>
            <a:r>
              <a:rPr lang="en-US" altLang="en-US" dirty="0"/>
              <a:t>empty list?? </a:t>
            </a:r>
          </a:p>
          <a:p>
            <a:pPr marL="0" indent="0">
              <a:buNone/>
            </a:pPr>
            <a:r>
              <a:rPr lang="en-US" altLang="en-US" dirty="0" err="1"/>
              <a:t>ListA</a:t>
            </a:r>
            <a:r>
              <a:rPr lang="en-US" altLang="en-US" dirty="0"/>
              <a:t> or </a:t>
            </a:r>
            <a:r>
              <a:rPr lang="en-US" altLang="en-US" dirty="0" err="1"/>
              <a:t>ListB</a:t>
            </a:r>
            <a:r>
              <a:rPr lang="en-US" altLang="en-US" dirty="0"/>
              <a:t>??</a:t>
            </a:r>
          </a:p>
          <a:p>
            <a:endParaRPr lang="en-US" dirty="0"/>
          </a:p>
        </p:txBody>
      </p:sp>
      <p:sp>
        <p:nvSpPr>
          <p:cNvPr id="3" name="Title 2"/>
          <p:cNvSpPr>
            <a:spLocks noGrp="1"/>
          </p:cNvSpPr>
          <p:nvPr>
            <p:ph type="title"/>
          </p:nvPr>
        </p:nvSpPr>
        <p:spPr/>
        <p:txBody>
          <a:bodyPr/>
          <a:lstStyle/>
          <a:p>
            <a:r>
              <a:rPr lang="en-US" altLang="en-US" dirty="0"/>
              <a:t>List is empty?</a:t>
            </a:r>
            <a:endParaRPr lang="en-US" dirty="0"/>
          </a:p>
        </p:txBody>
      </p:sp>
      <p:sp>
        <p:nvSpPr>
          <p:cNvPr id="15" name="Text Box 14"/>
          <p:cNvSpPr txBox="1">
            <a:spLocks noChangeArrowheads="1"/>
          </p:cNvSpPr>
          <p:nvPr/>
        </p:nvSpPr>
        <p:spPr bwMode="auto">
          <a:xfrm>
            <a:off x="749669" y="2823441"/>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SzPct val="75000"/>
              <a:buFont typeface="Wingdings" panose="05000000000000000000" pitchFamily="2" charset="2"/>
              <a:buChar char="v"/>
              <a:defRPr sz="3200">
                <a:solidFill>
                  <a:schemeClr val="bg2"/>
                </a:solidFill>
                <a:latin typeface="Lucida Sans" panose="020B0602030504020204" pitchFamily="34" charset="0"/>
              </a:defRPr>
            </a:lvl1pPr>
            <a:lvl2pPr marL="742950" indent="-285750">
              <a:spcBef>
                <a:spcPct val="20000"/>
              </a:spcBef>
              <a:buSzPct val="75000"/>
              <a:buFont typeface="Wingdings" panose="05000000000000000000" pitchFamily="2" charset="2"/>
              <a:buChar char="v"/>
              <a:defRPr sz="2800">
                <a:solidFill>
                  <a:schemeClr val="bg2"/>
                </a:solidFill>
                <a:latin typeface="Lucida Sans" panose="020B0602030504020204" pitchFamily="34" charset="0"/>
              </a:defRPr>
            </a:lvl2pPr>
            <a:lvl3pPr marL="1143000" indent="-228600">
              <a:spcBef>
                <a:spcPct val="20000"/>
              </a:spcBef>
              <a:buSzPct val="75000"/>
              <a:buFont typeface="Wingdings" panose="05000000000000000000" pitchFamily="2" charset="2"/>
              <a:buChar char="v"/>
              <a:defRPr sz="2400">
                <a:solidFill>
                  <a:schemeClr val="bg2"/>
                </a:solidFill>
                <a:latin typeface="Lucida Sans" panose="020B0602030504020204" pitchFamily="34" charset="0"/>
              </a:defRPr>
            </a:lvl3pPr>
            <a:lvl4pPr marL="16002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4pPr>
            <a:lvl5pPr marL="20574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5pPr>
            <a:lvl6pPr marL="25146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6pPr>
            <a:lvl7pPr marL="29718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7pPr>
            <a:lvl8pPr marL="34290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8pPr>
            <a:lvl9pPr marL="38862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9pPr>
          </a:lstStyle>
          <a:p>
            <a:pPr>
              <a:spcBef>
                <a:spcPct val="0"/>
              </a:spcBef>
              <a:buSzTx/>
              <a:buFontTx/>
              <a:buNone/>
            </a:pPr>
            <a:r>
              <a:rPr lang="en-US" altLang="en-US" sz="2400" dirty="0" err="1">
                <a:solidFill>
                  <a:srgbClr val="C00000"/>
                </a:solidFill>
                <a:latin typeface="Times New Roman" panose="02020603050405020304" pitchFamily="18" charset="0"/>
              </a:rPr>
              <a:t>ListA</a:t>
            </a:r>
            <a:endParaRPr lang="en-US" altLang="en-US" sz="2400" dirty="0">
              <a:solidFill>
                <a:srgbClr val="C00000"/>
              </a:solidFill>
              <a:latin typeface="Times New Roman" panose="02020603050405020304" pitchFamily="18" charset="0"/>
            </a:endParaRPr>
          </a:p>
        </p:txBody>
      </p:sp>
      <p:sp>
        <p:nvSpPr>
          <p:cNvPr id="17" name="Text Box 17"/>
          <p:cNvSpPr txBox="1">
            <a:spLocks noChangeArrowheads="1"/>
          </p:cNvSpPr>
          <p:nvPr/>
        </p:nvSpPr>
        <p:spPr bwMode="auto">
          <a:xfrm>
            <a:off x="666644" y="4537112"/>
            <a:ext cx="860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SzPct val="75000"/>
              <a:buFont typeface="Wingdings" panose="05000000000000000000" pitchFamily="2" charset="2"/>
              <a:buChar char="v"/>
              <a:defRPr sz="3200">
                <a:solidFill>
                  <a:schemeClr val="bg2"/>
                </a:solidFill>
                <a:latin typeface="Lucida Sans" panose="020B0602030504020204" pitchFamily="34" charset="0"/>
              </a:defRPr>
            </a:lvl1pPr>
            <a:lvl2pPr marL="742950" indent="-285750">
              <a:spcBef>
                <a:spcPct val="20000"/>
              </a:spcBef>
              <a:buSzPct val="75000"/>
              <a:buFont typeface="Wingdings" panose="05000000000000000000" pitchFamily="2" charset="2"/>
              <a:buChar char="v"/>
              <a:defRPr sz="2800">
                <a:solidFill>
                  <a:schemeClr val="bg2"/>
                </a:solidFill>
                <a:latin typeface="Lucida Sans" panose="020B0602030504020204" pitchFamily="34" charset="0"/>
              </a:defRPr>
            </a:lvl2pPr>
            <a:lvl3pPr marL="1143000" indent="-228600">
              <a:spcBef>
                <a:spcPct val="20000"/>
              </a:spcBef>
              <a:buSzPct val="75000"/>
              <a:buFont typeface="Wingdings" panose="05000000000000000000" pitchFamily="2" charset="2"/>
              <a:buChar char="v"/>
              <a:defRPr sz="2400">
                <a:solidFill>
                  <a:schemeClr val="bg2"/>
                </a:solidFill>
                <a:latin typeface="Lucida Sans" panose="020B0602030504020204" pitchFamily="34" charset="0"/>
              </a:defRPr>
            </a:lvl3pPr>
            <a:lvl4pPr marL="16002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4pPr>
            <a:lvl5pPr marL="20574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5pPr>
            <a:lvl6pPr marL="25146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6pPr>
            <a:lvl7pPr marL="29718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7pPr>
            <a:lvl8pPr marL="34290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8pPr>
            <a:lvl9pPr marL="38862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9pPr>
          </a:lstStyle>
          <a:p>
            <a:pPr>
              <a:spcBef>
                <a:spcPct val="0"/>
              </a:spcBef>
              <a:buSzTx/>
              <a:buFontTx/>
              <a:buNone/>
            </a:pPr>
            <a:r>
              <a:rPr lang="en-US" altLang="en-US" sz="2400" dirty="0" err="1">
                <a:solidFill>
                  <a:srgbClr val="C00000"/>
                </a:solidFill>
                <a:latin typeface="Times New Roman" panose="02020603050405020304" pitchFamily="18" charset="0"/>
              </a:rPr>
              <a:t>ListB</a:t>
            </a:r>
            <a:endParaRPr lang="en-US" altLang="en-US" sz="2400" dirty="0">
              <a:solidFill>
                <a:srgbClr val="C00000"/>
              </a:solidFill>
              <a:latin typeface="Times New Roman" panose="02020603050405020304" pitchFamily="18" charset="0"/>
            </a:endParaRPr>
          </a:p>
        </p:txBody>
      </p:sp>
      <p:grpSp>
        <p:nvGrpSpPr>
          <p:cNvPr id="29" name="Group 28"/>
          <p:cNvGrpSpPr/>
          <p:nvPr/>
        </p:nvGrpSpPr>
        <p:grpSpPr>
          <a:xfrm>
            <a:off x="2099469" y="3362640"/>
            <a:ext cx="5410199" cy="793434"/>
            <a:chOff x="2145946" y="5725878"/>
            <a:chExt cx="5410199" cy="793434"/>
          </a:xfrm>
        </p:grpSpPr>
        <p:sp>
          <p:nvSpPr>
            <p:cNvPr id="30" name="Rectangle 29"/>
            <p:cNvSpPr>
              <a:spLocks noChangeArrowheads="1"/>
            </p:cNvSpPr>
            <p:nvPr/>
          </p:nvSpPr>
          <p:spPr bwMode="auto">
            <a:xfrm>
              <a:off x="2145946" y="6070158"/>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31" name="Line 5"/>
            <p:cNvSpPr>
              <a:spLocks noChangeShapeType="1"/>
            </p:cNvSpPr>
            <p:nvPr/>
          </p:nvSpPr>
          <p:spPr bwMode="auto">
            <a:xfrm>
              <a:off x="3288946" y="6070158"/>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32" name="Text Box 6"/>
            <p:cNvSpPr txBox="1">
              <a:spLocks noChangeArrowheads="1"/>
            </p:cNvSpPr>
            <p:nvPr/>
          </p:nvSpPr>
          <p:spPr bwMode="auto">
            <a:xfrm>
              <a:off x="2298345" y="6095906"/>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17</a:t>
              </a:r>
            </a:p>
          </p:txBody>
        </p:sp>
        <p:sp>
          <p:nvSpPr>
            <p:cNvPr id="33" name="Rectangle 11"/>
            <p:cNvSpPr>
              <a:spLocks noChangeArrowheads="1"/>
            </p:cNvSpPr>
            <p:nvPr/>
          </p:nvSpPr>
          <p:spPr bwMode="auto">
            <a:xfrm>
              <a:off x="3034946" y="6070158"/>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t>2800</a:t>
              </a:r>
            </a:p>
          </p:txBody>
        </p:sp>
        <p:sp>
          <p:nvSpPr>
            <p:cNvPr id="34" name="Rectangle 33"/>
            <p:cNvSpPr/>
            <p:nvPr/>
          </p:nvSpPr>
          <p:spPr>
            <a:xfrm>
              <a:off x="2145946" y="5746566"/>
              <a:ext cx="696024" cy="369332"/>
            </a:xfrm>
            <a:prstGeom prst="rect">
              <a:avLst/>
            </a:prstGeom>
          </p:spPr>
          <p:txBody>
            <a:bodyPr wrap="none">
              <a:spAutoFit/>
            </a:bodyPr>
            <a:lstStyle/>
            <a:p>
              <a:r>
                <a:rPr lang="en-US" altLang="en-US" dirty="0"/>
                <a:t>data</a:t>
              </a:r>
              <a:endParaRPr lang="en-US" dirty="0"/>
            </a:p>
          </p:txBody>
        </p:sp>
        <p:sp>
          <p:nvSpPr>
            <p:cNvPr id="35" name="Rectangle 34"/>
            <p:cNvSpPr>
              <a:spLocks noChangeArrowheads="1"/>
            </p:cNvSpPr>
            <p:nvPr/>
          </p:nvSpPr>
          <p:spPr bwMode="auto">
            <a:xfrm>
              <a:off x="4089046" y="6074370"/>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36" name="Line 5"/>
            <p:cNvSpPr>
              <a:spLocks noChangeShapeType="1"/>
            </p:cNvSpPr>
            <p:nvPr/>
          </p:nvSpPr>
          <p:spPr bwMode="auto">
            <a:xfrm>
              <a:off x="5232046" y="6074370"/>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37" name="Text Box 6"/>
            <p:cNvSpPr txBox="1">
              <a:spLocks noChangeArrowheads="1"/>
            </p:cNvSpPr>
            <p:nvPr/>
          </p:nvSpPr>
          <p:spPr bwMode="auto">
            <a:xfrm>
              <a:off x="4241445" y="6087592"/>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92</a:t>
              </a:r>
            </a:p>
          </p:txBody>
        </p:sp>
        <p:sp>
          <p:nvSpPr>
            <p:cNvPr id="38" name="Rectangle 11"/>
            <p:cNvSpPr>
              <a:spLocks noChangeArrowheads="1"/>
            </p:cNvSpPr>
            <p:nvPr/>
          </p:nvSpPr>
          <p:spPr bwMode="auto">
            <a:xfrm>
              <a:off x="4978046" y="6074370"/>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t>1500</a:t>
              </a:r>
            </a:p>
          </p:txBody>
        </p:sp>
        <p:sp>
          <p:nvSpPr>
            <p:cNvPr id="39" name="Rectangle 38"/>
            <p:cNvSpPr/>
            <p:nvPr/>
          </p:nvSpPr>
          <p:spPr>
            <a:xfrm>
              <a:off x="4089046" y="5763478"/>
              <a:ext cx="696024" cy="369332"/>
            </a:xfrm>
            <a:prstGeom prst="rect">
              <a:avLst/>
            </a:prstGeom>
          </p:spPr>
          <p:txBody>
            <a:bodyPr wrap="none">
              <a:spAutoFit/>
            </a:bodyPr>
            <a:lstStyle/>
            <a:p>
              <a:r>
                <a:rPr lang="en-US" altLang="en-US" dirty="0"/>
                <a:t>data</a:t>
              </a:r>
              <a:endParaRPr lang="en-US" dirty="0"/>
            </a:p>
          </p:txBody>
        </p:sp>
        <p:sp>
          <p:nvSpPr>
            <p:cNvPr id="40" name="Rectangle 39"/>
            <p:cNvSpPr>
              <a:spLocks noChangeArrowheads="1"/>
            </p:cNvSpPr>
            <p:nvPr/>
          </p:nvSpPr>
          <p:spPr bwMode="auto">
            <a:xfrm>
              <a:off x="6032145" y="6040735"/>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41" name="Line 5"/>
            <p:cNvSpPr>
              <a:spLocks noChangeShapeType="1"/>
            </p:cNvSpPr>
            <p:nvPr/>
          </p:nvSpPr>
          <p:spPr bwMode="auto">
            <a:xfrm>
              <a:off x="7175145" y="6040735"/>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42" name="Text Box 6"/>
            <p:cNvSpPr txBox="1">
              <a:spLocks noChangeArrowheads="1"/>
            </p:cNvSpPr>
            <p:nvPr/>
          </p:nvSpPr>
          <p:spPr bwMode="auto">
            <a:xfrm>
              <a:off x="6184544" y="6053957"/>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63</a:t>
              </a:r>
            </a:p>
          </p:txBody>
        </p:sp>
        <p:sp>
          <p:nvSpPr>
            <p:cNvPr id="43" name="Rectangle 11"/>
            <p:cNvSpPr>
              <a:spLocks noChangeArrowheads="1"/>
            </p:cNvSpPr>
            <p:nvPr/>
          </p:nvSpPr>
          <p:spPr bwMode="auto">
            <a:xfrm>
              <a:off x="6921145" y="6040735"/>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dirty="0">
                  <a:solidFill>
                    <a:srgbClr val="FF0000"/>
                  </a:solidFill>
                </a:rPr>
                <a:t>NULL</a:t>
              </a:r>
            </a:p>
          </p:txBody>
        </p:sp>
        <p:sp>
          <p:nvSpPr>
            <p:cNvPr id="44" name="Rectangle 43"/>
            <p:cNvSpPr/>
            <p:nvPr/>
          </p:nvSpPr>
          <p:spPr>
            <a:xfrm>
              <a:off x="6032145" y="5729843"/>
              <a:ext cx="696024" cy="369332"/>
            </a:xfrm>
            <a:prstGeom prst="rect">
              <a:avLst/>
            </a:prstGeom>
          </p:spPr>
          <p:txBody>
            <a:bodyPr wrap="none">
              <a:spAutoFit/>
            </a:bodyPr>
            <a:lstStyle/>
            <a:p>
              <a:r>
                <a:rPr lang="en-US" altLang="en-US" dirty="0"/>
                <a:t>data</a:t>
              </a:r>
              <a:endParaRPr lang="en-US" dirty="0"/>
            </a:p>
          </p:txBody>
        </p:sp>
        <p:cxnSp>
          <p:nvCxnSpPr>
            <p:cNvPr id="45" name="Straight Arrow Connector 44"/>
            <p:cNvCxnSpPr/>
            <p:nvPr/>
          </p:nvCxnSpPr>
          <p:spPr bwMode="auto">
            <a:xfrm>
              <a:off x="3607316" y="6292629"/>
              <a:ext cx="419100" cy="421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bwMode="auto">
            <a:xfrm>
              <a:off x="5563114" y="6272611"/>
              <a:ext cx="419100" cy="4212"/>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47" name="Rectangle 46"/>
            <p:cNvSpPr/>
            <p:nvPr/>
          </p:nvSpPr>
          <p:spPr>
            <a:xfrm>
              <a:off x="3034946" y="5754895"/>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48" name="Rectangle 47"/>
            <p:cNvSpPr/>
            <p:nvPr/>
          </p:nvSpPr>
          <p:spPr>
            <a:xfrm>
              <a:off x="4917021" y="5746566"/>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49" name="Rectangle 48"/>
            <p:cNvSpPr/>
            <p:nvPr/>
          </p:nvSpPr>
          <p:spPr>
            <a:xfrm>
              <a:off x="6829537" y="5725878"/>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grpSp>
      <p:cxnSp>
        <p:nvCxnSpPr>
          <p:cNvPr id="76" name="Straight Connector 75"/>
          <p:cNvCxnSpPr/>
          <p:nvPr/>
        </p:nvCxnSpPr>
        <p:spPr bwMode="auto">
          <a:xfrm>
            <a:off x="1006059" y="5135092"/>
            <a:ext cx="317374" cy="475609"/>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77" name="Straight Connector 76"/>
          <p:cNvCxnSpPr/>
          <p:nvPr/>
        </p:nvCxnSpPr>
        <p:spPr bwMode="auto">
          <a:xfrm flipV="1">
            <a:off x="1006059" y="5135092"/>
            <a:ext cx="317374" cy="492735"/>
          </a:xfrm>
          <a:prstGeom prst="line">
            <a:avLst/>
          </a:prstGeom>
          <a:solidFill>
            <a:schemeClr val="accent1"/>
          </a:solidFill>
          <a:ln w="9525" cap="flat" cmpd="sng" algn="ctr">
            <a:solidFill>
              <a:srgbClr val="FF0000"/>
            </a:solidFill>
            <a:prstDash val="solid"/>
            <a:round/>
            <a:headEnd type="none" w="med" len="med"/>
            <a:tailEnd type="none" w="med" len="med"/>
          </a:ln>
          <a:effectLst/>
        </p:spPr>
      </p:cxnSp>
      <p:sp>
        <p:nvSpPr>
          <p:cNvPr id="82" name="Rectangle 5"/>
          <p:cNvSpPr>
            <a:spLocks noChangeArrowheads="1"/>
          </p:cNvSpPr>
          <p:nvPr/>
        </p:nvSpPr>
        <p:spPr bwMode="auto">
          <a:xfrm>
            <a:off x="942433" y="3273154"/>
            <a:ext cx="381000" cy="533400"/>
          </a:xfrm>
          <a:prstGeom prst="rect">
            <a:avLst/>
          </a:prstGeom>
          <a:solidFill>
            <a:schemeClr val="accent2"/>
          </a:solidFill>
          <a:ln w="12700">
            <a:solidFill>
              <a:srgbClr val="990000"/>
            </a:solidFill>
            <a:miter lim="800000"/>
            <a:headEnd type="none" w="sm" len="sm"/>
            <a:tailEnd type="none" w="sm" len="sm"/>
          </a:ln>
        </p:spPr>
        <p:txBody>
          <a:bodyPr wrap="none" anchor="ctr"/>
          <a:lstStyle>
            <a:lvl1pPr>
              <a:spcBef>
                <a:spcPct val="20000"/>
              </a:spcBef>
              <a:buSzPct val="75000"/>
              <a:buFont typeface="Wingdings" panose="05000000000000000000" pitchFamily="2" charset="2"/>
              <a:buChar char="v"/>
              <a:defRPr sz="3200">
                <a:solidFill>
                  <a:schemeClr val="bg2"/>
                </a:solidFill>
                <a:latin typeface="Lucida Sans" panose="020B0602030504020204" pitchFamily="34" charset="0"/>
              </a:defRPr>
            </a:lvl1pPr>
            <a:lvl2pPr marL="742950" indent="-285750">
              <a:spcBef>
                <a:spcPct val="20000"/>
              </a:spcBef>
              <a:buSzPct val="75000"/>
              <a:buFont typeface="Wingdings" panose="05000000000000000000" pitchFamily="2" charset="2"/>
              <a:buChar char="v"/>
              <a:defRPr sz="2800">
                <a:solidFill>
                  <a:schemeClr val="bg2"/>
                </a:solidFill>
                <a:latin typeface="Lucida Sans" panose="020B0602030504020204" pitchFamily="34" charset="0"/>
              </a:defRPr>
            </a:lvl2pPr>
            <a:lvl3pPr marL="1143000" indent="-228600">
              <a:spcBef>
                <a:spcPct val="20000"/>
              </a:spcBef>
              <a:buSzPct val="75000"/>
              <a:buFont typeface="Wingdings" panose="05000000000000000000" pitchFamily="2" charset="2"/>
              <a:buChar char="v"/>
              <a:defRPr sz="2400">
                <a:solidFill>
                  <a:schemeClr val="bg2"/>
                </a:solidFill>
                <a:latin typeface="Lucida Sans" panose="020B0602030504020204" pitchFamily="34" charset="0"/>
              </a:defRPr>
            </a:lvl3pPr>
            <a:lvl4pPr marL="16002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4pPr>
            <a:lvl5pPr marL="20574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5pPr>
            <a:lvl6pPr marL="25146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6pPr>
            <a:lvl7pPr marL="29718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7pPr>
            <a:lvl8pPr marL="34290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8pPr>
            <a:lvl9pPr marL="38862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9pPr>
          </a:lstStyle>
          <a:p>
            <a:pPr eaLnBrk="1" hangingPunct="1">
              <a:spcBef>
                <a:spcPct val="0"/>
              </a:spcBef>
              <a:buSzTx/>
              <a:buFontTx/>
              <a:buNone/>
            </a:pPr>
            <a:endParaRPr lang="en-US" altLang="en-US" sz="2400">
              <a:solidFill>
                <a:schemeClr val="tx1"/>
              </a:solidFill>
              <a:latin typeface="Times New Roman" panose="02020603050405020304" pitchFamily="18" charset="0"/>
            </a:endParaRPr>
          </a:p>
        </p:txBody>
      </p:sp>
      <p:grpSp>
        <p:nvGrpSpPr>
          <p:cNvPr id="83" name="Group 8"/>
          <p:cNvGrpSpPr>
            <a:grpSpLocks/>
          </p:cNvGrpSpPr>
          <p:nvPr/>
        </p:nvGrpSpPr>
        <p:grpSpPr bwMode="auto">
          <a:xfrm rot="1472330">
            <a:off x="987004" y="3683943"/>
            <a:ext cx="1111012" cy="149858"/>
            <a:chOff x="1440" y="3360"/>
            <a:chExt cx="669" cy="96"/>
          </a:xfrm>
          <a:solidFill>
            <a:srgbClr val="FF0000"/>
          </a:solidFill>
        </p:grpSpPr>
        <p:sp>
          <p:nvSpPr>
            <p:cNvPr id="84" name="Oval 9"/>
            <p:cNvSpPr>
              <a:spLocks noChangeArrowheads="1"/>
            </p:cNvSpPr>
            <p:nvPr/>
          </p:nvSpPr>
          <p:spPr bwMode="auto">
            <a:xfrm>
              <a:off x="1440" y="3360"/>
              <a:ext cx="96" cy="96"/>
            </a:xfrm>
            <a:prstGeom prst="ellipse">
              <a:avLst/>
            </a:prstGeom>
            <a:grpFill/>
            <a:ln w="12700">
              <a:solidFill>
                <a:srgbClr val="00FF00"/>
              </a:solidFill>
              <a:round/>
              <a:headEnd type="none" w="sm" len="sm"/>
              <a:tailEnd type="none" w="sm" len="sm"/>
            </a:ln>
          </p:spPr>
          <p:txBody>
            <a:bodyPr wrap="none" anchor="ctr"/>
            <a:lstStyle>
              <a:lvl1pPr>
                <a:spcBef>
                  <a:spcPct val="20000"/>
                </a:spcBef>
                <a:buSzPct val="75000"/>
                <a:buFont typeface="Wingdings" panose="05000000000000000000" pitchFamily="2" charset="2"/>
                <a:buChar char="v"/>
                <a:defRPr sz="3200">
                  <a:solidFill>
                    <a:schemeClr val="bg2"/>
                  </a:solidFill>
                  <a:latin typeface="Lucida Sans" panose="020B0602030504020204" pitchFamily="34" charset="0"/>
                </a:defRPr>
              </a:lvl1pPr>
              <a:lvl2pPr marL="742950" indent="-285750">
                <a:spcBef>
                  <a:spcPct val="20000"/>
                </a:spcBef>
                <a:buSzPct val="75000"/>
                <a:buFont typeface="Wingdings" panose="05000000000000000000" pitchFamily="2" charset="2"/>
                <a:buChar char="v"/>
                <a:defRPr sz="2800">
                  <a:solidFill>
                    <a:schemeClr val="bg2"/>
                  </a:solidFill>
                  <a:latin typeface="Lucida Sans" panose="020B0602030504020204" pitchFamily="34" charset="0"/>
                </a:defRPr>
              </a:lvl2pPr>
              <a:lvl3pPr marL="1143000" indent="-228600">
                <a:spcBef>
                  <a:spcPct val="20000"/>
                </a:spcBef>
                <a:buSzPct val="75000"/>
                <a:buFont typeface="Wingdings" panose="05000000000000000000" pitchFamily="2" charset="2"/>
                <a:buChar char="v"/>
                <a:defRPr sz="2400">
                  <a:solidFill>
                    <a:schemeClr val="bg2"/>
                  </a:solidFill>
                  <a:latin typeface="Lucida Sans" panose="020B0602030504020204" pitchFamily="34" charset="0"/>
                </a:defRPr>
              </a:lvl3pPr>
              <a:lvl4pPr marL="16002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4pPr>
              <a:lvl5pPr marL="2057400" indent="-228600">
                <a:spcBef>
                  <a:spcPct val="20000"/>
                </a:spcBef>
                <a:buSzPct val="75000"/>
                <a:buFont typeface="Wingdings" panose="05000000000000000000" pitchFamily="2" charset="2"/>
                <a:buChar char="v"/>
                <a:defRPr sz="2000">
                  <a:solidFill>
                    <a:schemeClr val="bg2"/>
                  </a:solidFill>
                  <a:latin typeface="Lucida Sans" panose="020B0602030504020204" pitchFamily="34" charset="0"/>
                </a:defRPr>
              </a:lvl5pPr>
              <a:lvl6pPr marL="25146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6pPr>
              <a:lvl7pPr marL="29718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7pPr>
              <a:lvl8pPr marL="34290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8pPr>
              <a:lvl9pPr marL="3886200" indent="-228600" eaLnBrk="0" fontAlgn="base" hangingPunct="0">
                <a:spcBef>
                  <a:spcPct val="20000"/>
                </a:spcBef>
                <a:spcAft>
                  <a:spcPct val="0"/>
                </a:spcAft>
                <a:buSzPct val="75000"/>
                <a:buFont typeface="Wingdings" panose="05000000000000000000" pitchFamily="2" charset="2"/>
                <a:buChar char="v"/>
                <a:defRPr sz="2000">
                  <a:solidFill>
                    <a:schemeClr val="bg2"/>
                  </a:solidFill>
                  <a:latin typeface="Lucida Sans" panose="020B0602030504020204" pitchFamily="34" charset="0"/>
                </a:defRPr>
              </a:lvl9pPr>
            </a:lstStyle>
            <a:p>
              <a:pPr eaLnBrk="1" hangingPunct="1">
                <a:spcBef>
                  <a:spcPct val="0"/>
                </a:spcBef>
                <a:buSzTx/>
                <a:buFontTx/>
                <a:buNone/>
              </a:pPr>
              <a:endParaRPr lang="en-US" altLang="en-US" sz="2400">
                <a:solidFill>
                  <a:schemeClr val="tx1"/>
                </a:solidFill>
                <a:latin typeface="Times New Roman" panose="02020603050405020304" pitchFamily="18" charset="0"/>
              </a:endParaRPr>
            </a:p>
          </p:txBody>
        </p:sp>
        <p:sp>
          <p:nvSpPr>
            <p:cNvPr id="85" name="Line 10"/>
            <p:cNvSpPr>
              <a:spLocks noChangeShapeType="1"/>
            </p:cNvSpPr>
            <p:nvPr/>
          </p:nvSpPr>
          <p:spPr bwMode="auto">
            <a:xfrm>
              <a:off x="1533" y="3396"/>
              <a:ext cx="576" cy="0"/>
            </a:xfrm>
            <a:prstGeom prst="line">
              <a:avLst/>
            </a:prstGeom>
            <a:grpFill/>
            <a:ln w="25400">
              <a:solidFill>
                <a:srgbClr val="FF0000"/>
              </a:solidFill>
              <a:round/>
              <a:headEnd type="none" w="sm" len="sm"/>
              <a:tailEnd type="triangle" w="med" len="lg"/>
            </a:ln>
          </p:spPr>
          <p:txBody>
            <a:bodyPr wrap="none" anchor="ctr"/>
            <a:lstStyle/>
            <a:p>
              <a:endParaRPr lang="en-US"/>
            </a:p>
          </p:txBody>
        </p:sp>
      </p:grpSp>
    </p:spTree>
    <p:extLst>
      <p:ext uri="{BB962C8B-B14F-4D97-AF65-F5344CB8AC3E}">
        <p14:creationId xmlns:p14="http://schemas.microsoft.com/office/powerpoint/2010/main" val="336104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u="sng" dirty="0">
                <a:solidFill>
                  <a:srgbClr val="FF0000"/>
                </a:solidFill>
              </a:rPr>
              <a:t>new</a:t>
            </a:r>
            <a:r>
              <a:rPr lang="en-US" dirty="0"/>
              <a:t> is a memory allocation operator, which is used to allocate the memory at the runtime. </a:t>
            </a:r>
          </a:p>
          <a:p>
            <a:r>
              <a:rPr lang="en-US" dirty="0"/>
              <a:t>It returns the starting address of the memory, which gets assigned to the variable.</a:t>
            </a:r>
          </a:p>
          <a:p>
            <a:r>
              <a:rPr lang="en-US" dirty="0"/>
              <a:t>To request memory from the heap, we use the following syntax:</a:t>
            </a:r>
          </a:p>
          <a:p>
            <a:endParaRPr lang="en-US" dirty="0"/>
          </a:p>
          <a:p>
            <a:pPr marL="0" indent="0" algn="ctr">
              <a:buNone/>
            </a:pPr>
            <a:r>
              <a:rPr lang="en-US" dirty="0"/>
              <a:t> </a:t>
            </a:r>
            <a:r>
              <a:rPr lang="en-US" sz="2000" dirty="0"/>
              <a:t>type *variable = new type; </a:t>
            </a:r>
            <a:r>
              <a:rPr lang="en-US" sz="2000" dirty="0">
                <a:solidFill>
                  <a:srgbClr val="00B050"/>
                </a:solidFill>
              </a:rPr>
              <a:t>// allocate </a:t>
            </a:r>
            <a:r>
              <a:rPr lang="en-US" sz="2000" b="1" dirty="0">
                <a:solidFill>
                  <a:srgbClr val="00B050"/>
                </a:solidFill>
              </a:rPr>
              <a:t>one</a:t>
            </a:r>
            <a:r>
              <a:rPr lang="en-US" sz="2000" dirty="0">
                <a:solidFill>
                  <a:srgbClr val="00B050"/>
                </a:solidFill>
              </a:rPr>
              <a:t> element </a:t>
            </a:r>
          </a:p>
          <a:p>
            <a:pPr marL="0" indent="0" algn="ctr">
              <a:buNone/>
            </a:pPr>
            <a:r>
              <a:rPr lang="en-US" sz="2000" dirty="0"/>
              <a:t>or </a:t>
            </a:r>
          </a:p>
          <a:p>
            <a:pPr marL="0" indent="0" algn="ctr">
              <a:buNone/>
            </a:pPr>
            <a:r>
              <a:rPr lang="en-US" sz="2000" dirty="0"/>
              <a:t>type *variable = new type[n]; </a:t>
            </a:r>
            <a:r>
              <a:rPr lang="en-US" sz="2000" dirty="0">
                <a:solidFill>
                  <a:srgbClr val="00B050"/>
                </a:solidFill>
              </a:rPr>
              <a:t>// allocate </a:t>
            </a:r>
            <a:r>
              <a:rPr lang="en-US" sz="2000" b="1" dirty="0">
                <a:solidFill>
                  <a:srgbClr val="00B050"/>
                </a:solidFill>
              </a:rPr>
              <a:t>n</a:t>
            </a:r>
            <a:r>
              <a:rPr lang="en-US" sz="2000" dirty="0">
                <a:solidFill>
                  <a:srgbClr val="00B050"/>
                </a:solidFill>
              </a:rPr>
              <a:t> elements</a:t>
            </a:r>
          </a:p>
        </p:txBody>
      </p:sp>
      <p:sp>
        <p:nvSpPr>
          <p:cNvPr id="3" name="Title 2"/>
          <p:cNvSpPr>
            <a:spLocks noGrp="1"/>
          </p:cNvSpPr>
          <p:nvPr>
            <p:ph type="title"/>
          </p:nvPr>
        </p:nvSpPr>
        <p:spPr/>
        <p:txBody>
          <a:bodyPr/>
          <a:lstStyle/>
          <a:p>
            <a:r>
              <a:rPr lang="en-US" b="0" dirty="0"/>
              <a:t>What is “</a:t>
            </a:r>
            <a:r>
              <a:rPr lang="en-US" b="0" dirty="0">
                <a:solidFill>
                  <a:srgbClr val="00B0F0"/>
                </a:solidFill>
              </a:rPr>
              <a:t>new</a:t>
            </a:r>
            <a:r>
              <a:rPr lang="en-US" b="0" dirty="0"/>
              <a:t>” operator?</a:t>
            </a:r>
            <a:endParaRPr lang="en-US" dirty="0"/>
          </a:p>
        </p:txBody>
      </p:sp>
    </p:spTree>
    <p:extLst>
      <p:ext uri="{BB962C8B-B14F-4D97-AF65-F5344CB8AC3E}">
        <p14:creationId xmlns:p14="http://schemas.microsoft.com/office/powerpoint/2010/main" val="1594364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721471"/>
          </a:xfrm>
        </p:spPr>
        <p:txBody>
          <a:bodyPr/>
          <a:lstStyle/>
          <a:p>
            <a:r>
              <a:rPr lang="en-US" dirty="0"/>
              <a:t>We just need to check whether the </a:t>
            </a:r>
            <a:r>
              <a:rPr lang="en-US" u="sng" dirty="0"/>
              <a:t>head</a:t>
            </a:r>
            <a:r>
              <a:rPr lang="en-US" dirty="0"/>
              <a:t> of the List is NULL or not.</a:t>
            </a:r>
          </a:p>
        </p:txBody>
      </p:sp>
      <p:sp>
        <p:nvSpPr>
          <p:cNvPr id="3" name="Title 2"/>
          <p:cNvSpPr>
            <a:spLocks noGrp="1"/>
          </p:cNvSpPr>
          <p:nvPr>
            <p:ph type="title"/>
          </p:nvPr>
        </p:nvSpPr>
        <p:spPr/>
        <p:txBody>
          <a:bodyPr/>
          <a:lstStyle/>
          <a:p>
            <a:r>
              <a:rPr lang="en-US" altLang="en-US" sz="2800" dirty="0"/>
              <a:t>Checking whether the List is empty or not</a:t>
            </a:r>
            <a:endParaRPr lang="en-US" sz="2800" dirty="0"/>
          </a:p>
        </p:txBody>
      </p:sp>
      <p:sp>
        <p:nvSpPr>
          <p:cNvPr id="5" name="Rectangle 4"/>
          <p:cNvSpPr/>
          <p:nvPr/>
        </p:nvSpPr>
        <p:spPr>
          <a:xfrm>
            <a:off x="556054" y="2045844"/>
            <a:ext cx="4590790" cy="4401205"/>
          </a:xfrm>
          <a:prstGeom prst="rect">
            <a:avLst/>
          </a:prstGeom>
          <a:solidFill>
            <a:srgbClr val="F7FFFF"/>
          </a:solidFill>
          <a:ln>
            <a:solidFill>
              <a:schemeClr val="tx1"/>
            </a:solidFill>
          </a:ln>
        </p:spPr>
        <p:txBody>
          <a:bodyPr wrap="square" lIns="274320" rIns="91440">
            <a:spAutoFit/>
          </a:bodyPr>
          <a:lstStyle/>
          <a:p>
            <a:r>
              <a:rPr lang="en-US" sz="1400" dirty="0">
                <a:solidFill>
                  <a:srgbClr val="0000FF"/>
                </a:solidFill>
                <a:latin typeface="Consolas" panose="020B0609020204030204" pitchFamily="49" charset="0"/>
              </a:rPr>
              <a:t>#include</a:t>
            </a:r>
            <a:r>
              <a:rPr lang="en-US" sz="1400" dirty="0">
                <a:solidFill>
                  <a:prstClr val="black"/>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std</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err="1">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Cars</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CarNo</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Cars *next;</a:t>
            </a:r>
          </a:p>
          <a:p>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main() {</a:t>
            </a:r>
          </a:p>
          <a:p>
            <a:r>
              <a:rPr lang="en-US" sz="1400" dirty="0">
                <a:solidFill>
                  <a:prstClr val="black"/>
                </a:solidFill>
                <a:latin typeface="Consolas" panose="020B0609020204030204" pitchFamily="49" charset="0"/>
              </a:rPr>
              <a:t>Cars * head = NULL; </a:t>
            </a:r>
          </a:p>
          <a:p>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if</a:t>
            </a:r>
            <a:r>
              <a:rPr lang="en-US" sz="1400" dirty="0">
                <a:solidFill>
                  <a:prstClr val="black"/>
                </a:solidFill>
                <a:latin typeface="Consolas" panose="020B0609020204030204" pitchFamily="49" charset="0"/>
              </a:rPr>
              <a:t> (head == NULL)</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&lt;&lt; </a:t>
            </a:r>
            <a:r>
              <a:rPr lang="en-US" sz="1400" dirty="0">
                <a:solidFill>
                  <a:srgbClr val="A31515"/>
                </a:solidFill>
                <a:latin typeface="Consolas" panose="020B0609020204030204" pitchFamily="49" charset="0"/>
              </a:rPr>
              <a:t>"the list is empty"</a:t>
            </a:r>
            <a:r>
              <a:rPr lang="en-US" sz="1400" dirty="0">
                <a:solidFill>
                  <a:prstClr val="black"/>
                </a:solidFill>
                <a:latin typeface="Consolas" panose="020B0609020204030204" pitchFamily="49" charset="0"/>
              </a:rPr>
              <a:t>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r>
              <a:rPr lang="en-US" sz="1400" dirty="0">
                <a:solidFill>
                  <a:srgbClr val="0000FF"/>
                </a:solidFill>
                <a:latin typeface="Consolas" panose="020B0609020204030204" pitchFamily="49" charset="0"/>
              </a:rPr>
              <a:t>else</a:t>
            </a:r>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&lt;&lt; </a:t>
            </a:r>
            <a:r>
              <a:rPr lang="en-US" sz="1400" dirty="0">
                <a:solidFill>
                  <a:srgbClr val="A31515"/>
                </a:solidFill>
                <a:latin typeface="Consolas" panose="020B0609020204030204" pitchFamily="49" charset="0"/>
              </a:rPr>
              <a:t>"the list is not empty"</a:t>
            </a:r>
            <a:r>
              <a:rPr lang="en-US" sz="1400" dirty="0">
                <a:solidFill>
                  <a:prstClr val="black"/>
                </a:solidFill>
                <a:latin typeface="Consolas" panose="020B0609020204030204" pitchFamily="49" charset="0"/>
              </a:rPr>
              <a:t>&lt;&lt;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system(</a:t>
            </a:r>
            <a:r>
              <a:rPr lang="en-US" sz="1400" dirty="0">
                <a:solidFill>
                  <a:srgbClr val="A31515"/>
                </a:solidFill>
                <a:latin typeface="Consolas" panose="020B0609020204030204" pitchFamily="49" charset="0"/>
              </a:rPr>
              <a:t>"pause"</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p:txBody>
      </p:sp>
      <p:sp>
        <p:nvSpPr>
          <p:cNvPr id="6" name="Right Arrow 5"/>
          <p:cNvSpPr/>
          <p:nvPr/>
        </p:nvSpPr>
        <p:spPr bwMode="auto">
          <a:xfrm>
            <a:off x="333717" y="4597053"/>
            <a:ext cx="444673" cy="263045"/>
          </a:xfrm>
          <a:prstGeom prst="rightArrow">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3584863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marL="400050" lvl="1" indent="0">
              <a:lnSpc>
                <a:spcPct val="140000"/>
              </a:lnSpc>
              <a:buNone/>
            </a:pPr>
            <a:r>
              <a:rPr lang="en-US" altLang="en-US" sz="2400" dirty="0">
                <a:latin typeface="Arial" panose="020B0604020202020204" pitchFamily="34" charset="0"/>
              </a:rPr>
              <a:t>Check if the list Is Empty – Using Function</a:t>
            </a:r>
          </a:p>
        </p:txBody>
      </p:sp>
      <p:sp>
        <p:nvSpPr>
          <p:cNvPr id="4" name="Rectangle 3"/>
          <p:cNvSpPr/>
          <p:nvPr/>
        </p:nvSpPr>
        <p:spPr>
          <a:xfrm>
            <a:off x="556053" y="952566"/>
            <a:ext cx="4572000" cy="4524315"/>
          </a:xfrm>
          <a:prstGeom prst="rect">
            <a:avLst/>
          </a:prstGeom>
          <a:solidFill>
            <a:srgbClr val="F7FFFF"/>
          </a:solidFill>
          <a:ln>
            <a:solidFill>
              <a:schemeClr val="tx1"/>
            </a:solidFill>
          </a:ln>
        </p:spPr>
        <p:txBody>
          <a:bodyPr lIns="274320" rIns="182880">
            <a:spAutoFit/>
          </a:bodyPr>
          <a:lstStyle/>
          <a:p>
            <a:r>
              <a:rPr lang="en-US" dirty="0">
                <a:solidFill>
                  <a:srgbClr val="0000FF"/>
                </a:solidFill>
                <a:latin typeface="Times New Roman" panose="02020603050405020304" pitchFamily="18" charset="0"/>
                <a:cs typeface="Times New Roman" panose="02020603050405020304" pitchFamily="18" charset="0"/>
              </a:rPr>
              <a:t>#include</a:t>
            </a:r>
            <a:r>
              <a:rPr lang="en-US" dirty="0">
                <a:solidFill>
                  <a:prstClr val="black"/>
                </a:solidFill>
                <a:latin typeface="Times New Roman" panose="02020603050405020304" pitchFamily="18" charset="0"/>
                <a:cs typeface="Times New Roman" panose="02020603050405020304" pitchFamily="18" charset="0"/>
              </a:rPr>
              <a:t> </a:t>
            </a:r>
            <a:r>
              <a:rPr lang="en-US" dirty="0">
                <a:solidFill>
                  <a:srgbClr val="A31515"/>
                </a:solidFill>
                <a:latin typeface="Times New Roman" panose="02020603050405020304" pitchFamily="18" charset="0"/>
                <a:cs typeface="Times New Roman" panose="02020603050405020304" pitchFamily="18" charset="0"/>
              </a:rPr>
              <a:t>&lt;</a:t>
            </a:r>
            <a:r>
              <a:rPr lang="en-US" dirty="0" err="1">
                <a:solidFill>
                  <a:srgbClr val="A31515"/>
                </a:solidFill>
                <a:latin typeface="Times New Roman" panose="02020603050405020304" pitchFamily="18" charset="0"/>
                <a:cs typeface="Times New Roman" panose="02020603050405020304" pitchFamily="18" charset="0"/>
              </a:rPr>
              <a:t>iostream</a:t>
            </a:r>
            <a:r>
              <a:rPr lang="en-US" dirty="0">
                <a:solidFill>
                  <a:srgbClr val="A31515"/>
                </a:solidFill>
                <a:latin typeface="Times New Roman" panose="02020603050405020304" pitchFamily="18" charset="0"/>
                <a:cs typeface="Times New Roman" panose="02020603050405020304" pitchFamily="18" charset="0"/>
              </a:rPr>
              <a:t>&gt;</a:t>
            </a:r>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srgbClr val="0000FF"/>
                </a:solidFill>
                <a:latin typeface="Times New Roman" panose="02020603050405020304" pitchFamily="18" charset="0"/>
                <a:cs typeface="Times New Roman" panose="02020603050405020304" pitchFamily="18" charset="0"/>
              </a:rPr>
              <a:t>using</a:t>
            </a:r>
            <a:r>
              <a:rPr lang="en-US" dirty="0">
                <a:solidFill>
                  <a:prstClr val="black"/>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namespace</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std</a:t>
            </a:r>
            <a:r>
              <a:rPr lang="en-US" dirty="0">
                <a:solidFill>
                  <a:prstClr val="black"/>
                </a:solidFill>
                <a:latin typeface="Times New Roman" panose="02020603050405020304" pitchFamily="18" charset="0"/>
                <a:cs typeface="Times New Roman" panose="02020603050405020304" pitchFamily="18" charset="0"/>
              </a:rPr>
              <a:t>;</a:t>
            </a:r>
          </a:p>
          <a:p>
            <a:endParaRPr lang="en-US" dirty="0">
              <a:solidFill>
                <a:prstClr val="black"/>
              </a:solidFill>
              <a:latin typeface="Times New Roman" panose="02020603050405020304" pitchFamily="18" charset="0"/>
              <a:cs typeface="Times New Roman" panose="02020603050405020304" pitchFamily="18" charset="0"/>
            </a:endParaRPr>
          </a:p>
          <a:p>
            <a:r>
              <a:rPr lang="en-US" dirty="0" err="1">
                <a:solidFill>
                  <a:srgbClr val="0000FF"/>
                </a:solidFill>
                <a:latin typeface="Times New Roman" panose="02020603050405020304" pitchFamily="18" charset="0"/>
                <a:cs typeface="Times New Roman" panose="02020603050405020304" pitchFamily="18" charset="0"/>
              </a:rPr>
              <a:t>struct</a:t>
            </a:r>
            <a:r>
              <a:rPr lang="en-US" dirty="0">
                <a:solidFill>
                  <a:prstClr val="black"/>
                </a:solidFill>
                <a:latin typeface="Times New Roman" panose="02020603050405020304" pitchFamily="18" charset="0"/>
                <a:cs typeface="Times New Roman" panose="02020603050405020304" pitchFamily="18" charset="0"/>
              </a:rPr>
              <a:t> Cars</a:t>
            </a:r>
          </a:p>
          <a:p>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int</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CarNo</a:t>
            </a:r>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struct</a:t>
            </a:r>
            <a:r>
              <a:rPr lang="en-US" dirty="0">
                <a:solidFill>
                  <a:prstClr val="black"/>
                </a:solidFill>
                <a:latin typeface="Times New Roman" panose="02020603050405020304" pitchFamily="18" charset="0"/>
                <a:cs typeface="Times New Roman" panose="02020603050405020304" pitchFamily="18" charset="0"/>
              </a:rPr>
              <a:t> Cars *next;</a:t>
            </a:r>
          </a:p>
          <a:p>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Cars * head = NULL;</a:t>
            </a:r>
          </a:p>
          <a:p>
            <a:endParaRPr lang="en-US" dirty="0">
              <a:solidFill>
                <a:prstClr val="black"/>
              </a:solidFill>
              <a:latin typeface="Times New Roman" panose="02020603050405020304" pitchFamily="18" charset="0"/>
              <a:cs typeface="Times New Roman" panose="02020603050405020304" pitchFamily="18" charset="0"/>
            </a:endParaRPr>
          </a:p>
          <a:p>
            <a:r>
              <a:rPr lang="en-US" dirty="0" err="1">
                <a:solidFill>
                  <a:srgbClr val="0000FF"/>
                </a:solidFill>
                <a:latin typeface="Times New Roman" panose="02020603050405020304" pitchFamily="18" charset="0"/>
                <a:cs typeface="Times New Roman" panose="02020603050405020304" pitchFamily="18" charset="0"/>
              </a:rPr>
              <a:t>int</a:t>
            </a:r>
            <a:r>
              <a:rPr lang="en-US"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isEmpty</a:t>
            </a:r>
            <a:r>
              <a:rPr lang="en-US" dirty="0">
                <a:solidFill>
                  <a:prstClr val="black"/>
                </a:solidFill>
                <a:latin typeface="Times New Roman" panose="02020603050405020304" pitchFamily="18" charset="0"/>
                <a:cs typeface="Times New Roman" panose="02020603050405020304" pitchFamily="18" charset="0"/>
              </a:rPr>
              <a:t>() {</a:t>
            </a:r>
          </a:p>
          <a:p>
            <a:r>
              <a:rPr lang="en-US" dirty="0">
                <a:solidFill>
                  <a:prstClr val="black"/>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if</a:t>
            </a:r>
            <a:r>
              <a:rPr lang="en-US" dirty="0">
                <a:solidFill>
                  <a:prstClr val="black"/>
                </a:solidFill>
                <a:latin typeface="Times New Roman" panose="02020603050405020304" pitchFamily="18" charset="0"/>
                <a:cs typeface="Times New Roman" panose="02020603050405020304" pitchFamily="18" charset="0"/>
              </a:rPr>
              <a:t>(head == NULL) {</a:t>
            </a:r>
          </a:p>
          <a:p>
            <a:r>
              <a:rPr lang="en-US" dirty="0">
                <a:solidFill>
                  <a:prstClr val="black"/>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return</a:t>
            </a:r>
            <a:r>
              <a:rPr lang="en-US" dirty="0">
                <a:solidFill>
                  <a:prstClr val="black"/>
                </a:solidFill>
                <a:latin typeface="Times New Roman" panose="02020603050405020304" pitchFamily="18" charset="0"/>
                <a:cs typeface="Times New Roman" panose="02020603050405020304" pitchFamily="18" charset="0"/>
              </a:rPr>
              <a:t> 1;</a:t>
            </a:r>
          </a:p>
          <a:p>
            <a:r>
              <a:rPr lang="en-US" dirty="0">
                <a:solidFill>
                  <a:prstClr val="black"/>
                </a:solidFill>
                <a:latin typeface="Times New Roman" panose="02020603050405020304" pitchFamily="18" charset="0"/>
                <a:cs typeface="Times New Roman" panose="02020603050405020304" pitchFamily="18" charset="0"/>
              </a:rPr>
              <a:t>  }</a:t>
            </a:r>
          </a:p>
          <a:p>
            <a:r>
              <a:rPr lang="en-US" dirty="0">
                <a:solidFill>
                  <a:prstClr val="black"/>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else</a:t>
            </a:r>
            <a:r>
              <a:rPr lang="en-US" dirty="0">
                <a:solidFill>
                  <a:prstClr val="black"/>
                </a:solidFill>
                <a:latin typeface="Times New Roman" panose="02020603050405020304" pitchFamily="18" charset="0"/>
                <a:cs typeface="Times New Roman" panose="02020603050405020304" pitchFamily="18" charset="0"/>
              </a:rPr>
              <a:t> { </a:t>
            </a:r>
            <a:r>
              <a:rPr lang="en-US" dirty="0">
                <a:solidFill>
                  <a:srgbClr val="0000FF"/>
                </a:solidFill>
                <a:latin typeface="Times New Roman" panose="02020603050405020304" pitchFamily="18" charset="0"/>
                <a:cs typeface="Times New Roman" panose="02020603050405020304" pitchFamily="18" charset="0"/>
              </a:rPr>
              <a:t>return</a:t>
            </a:r>
            <a:r>
              <a:rPr lang="en-US" dirty="0">
                <a:solidFill>
                  <a:prstClr val="black"/>
                </a:solidFill>
                <a:latin typeface="Times New Roman" panose="02020603050405020304" pitchFamily="18" charset="0"/>
                <a:cs typeface="Times New Roman" panose="02020603050405020304" pitchFamily="18" charset="0"/>
              </a:rPr>
              <a:t> 0; }</a:t>
            </a:r>
          </a:p>
          <a:p>
            <a:r>
              <a:rPr lang="en-US" dirty="0">
                <a:solidFill>
                  <a:prstClr val="black"/>
                </a:solidFill>
                <a:latin typeface="Times New Roman" panose="02020603050405020304" pitchFamily="18" charset="0"/>
                <a:cs typeface="Times New Roman" panose="02020603050405020304" pitchFamily="18" charset="0"/>
              </a:rPr>
              <a:t>}</a:t>
            </a:r>
          </a:p>
        </p:txBody>
      </p:sp>
      <p:sp>
        <p:nvSpPr>
          <p:cNvPr id="8" name="Rectangle 7"/>
          <p:cNvSpPr/>
          <p:nvPr/>
        </p:nvSpPr>
        <p:spPr>
          <a:xfrm>
            <a:off x="3861881" y="2186009"/>
            <a:ext cx="4572000" cy="3970318"/>
          </a:xfrm>
          <a:prstGeom prst="rect">
            <a:avLst/>
          </a:prstGeom>
          <a:solidFill>
            <a:srgbClr val="F7FFFF"/>
          </a:solidFill>
          <a:ln>
            <a:solidFill>
              <a:schemeClr val="tx1"/>
            </a:solidFill>
          </a:ln>
        </p:spPr>
        <p:txBody>
          <a:bodyPr lIns="274320">
            <a:spAutoFit/>
          </a:bodyPr>
          <a:lstStyle/>
          <a:p>
            <a:r>
              <a:rPr lang="en-US" dirty="0" err="1">
                <a:solidFill>
                  <a:srgbClr val="0000FF"/>
                </a:solidFill>
                <a:latin typeface="Times New Roman" panose="02020603050405020304" pitchFamily="18" charset="0"/>
                <a:cs typeface="Times New Roman" panose="02020603050405020304" pitchFamily="18" charset="0"/>
              </a:rPr>
              <a:t>int</a:t>
            </a:r>
            <a:r>
              <a:rPr lang="en-US" dirty="0">
                <a:solidFill>
                  <a:prstClr val="black"/>
                </a:solidFill>
                <a:latin typeface="Times New Roman" panose="02020603050405020304" pitchFamily="18" charset="0"/>
                <a:cs typeface="Times New Roman" panose="02020603050405020304" pitchFamily="18" charset="0"/>
              </a:rPr>
              <a:t> main() {</a:t>
            </a:r>
          </a:p>
          <a:p>
            <a:r>
              <a:rPr lang="en-US" dirty="0">
                <a:solidFill>
                  <a:srgbClr val="008000"/>
                </a:solidFill>
                <a:latin typeface="Times New Roman" panose="02020603050405020304" pitchFamily="18" charset="0"/>
                <a:cs typeface="Times New Roman" panose="02020603050405020304" pitchFamily="18" charset="0"/>
              </a:rPr>
              <a:t>// add the first Car</a:t>
            </a:r>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prstClr val="black"/>
                </a:solidFill>
                <a:latin typeface="Times New Roman" panose="02020603050405020304" pitchFamily="18" charset="0"/>
                <a:cs typeface="Times New Roman" panose="02020603050405020304" pitchFamily="18" charset="0"/>
              </a:rPr>
              <a:t>head = </a:t>
            </a:r>
            <a:r>
              <a:rPr lang="en-US" dirty="0">
                <a:solidFill>
                  <a:srgbClr val="0000FF"/>
                </a:solidFill>
                <a:latin typeface="Times New Roman" panose="02020603050405020304" pitchFamily="18" charset="0"/>
                <a:cs typeface="Times New Roman" panose="02020603050405020304" pitchFamily="18" charset="0"/>
              </a:rPr>
              <a:t>new</a:t>
            </a:r>
            <a:r>
              <a:rPr lang="en-US" dirty="0">
                <a:solidFill>
                  <a:prstClr val="black"/>
                </a:solidFill>
                <a:latin typeface="Times New Roman" panose="02020603050405020304" pitchFamily="18" charset="0"/>
                <a:cs typeface="Times New Roman" panose="02020603050405020304" pitchFamily="18" charset="0"/>
              </a:rPr>
              <a:t> Cars; </a:t>
            </a:r>
          </a:p>
          <a:p>
            <a:r>
              <a:rPr lang="en-US" dirty="0">
                <a:solidFill>
                  <a:prstClr val="black"/>
                </a:solidFill>
                <a:latin typeface="Times New Roman" panose="02020603050405020304" pitchFamily="18" charset="0"/>
                <a:cs typeface="Times New Roman" panose="02020603050405020304" pitchFamily="18" charset="0"/>
              </a:rPr>
              <a:t>head-&gt;</a:t>
            </a:r>
            <a:r>
              <a:rPr lang="en-US" dirty="0" err="1">
                <a:solidFill>
                  <a:prstClr val="black"/>
                </a:solidFill>
                <a:latin typeface="Times New Roman" panose="02020603050405020304" pitchFamily="18" charset="0"/>
                <a:cs typeface="Times New Roman" panose="02020603050405020304" pitchFamily="18" charset="0"/>
              </a:rPr>
              <a:t>CarNo</a:t>
            </a:r>
            <a:r>
              <a:rPr lang="en-US" dirty="0">
                <a:solidFill>
                  <a:prstClr val="black"/>
                </a:solidFill>
                <a:latin typeface="Times New Roman" panose="02020603050405020304" pitchFamily="18" charset="0"/>
                <a:cs typeface="Times New Roman" panose="02020603050405020304" pitchFamily="18" charset="0"/>
              </a:rPr>
              <a:t> = 111;</a:t>
            </a:r>
          </a:p>
          <a:p>
            <a:r>
              <a:rPr lang="en-US" dirty="0">
                <a:solidFill>
                  <a:prstClr val="black"/>
                </a:solidFill>
                <a:latin typeface="Times New Roman" panose="02020603050405020304" pitchFamily="18" charset="0"/>
                <a:cs typeface="Times New Roman" panose="02020603050405020304" pitchFamily="18" charset="0"/>
              </a:rPr>
              <a:t>head-&gt;next = NULL;</a:t>
            </a:r>
          </a:p>
          <a:p>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srgbClr val="0000FF"/>
                </a:solidFill>
                <a:latin typeface="Times New Roman" panose="02020603050405020304" pitchFamily="18" charset="0"/>
                <a:cs typeface="Times New Roman" panose="02020603050405020304" pitchFamily="18" charset="0"/>
              </a:rPr>
              <a:t>if</a:t>
            </a:r>
            <a:r>
              <a:rPr lang="en-US"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isEmpty</a:t>
            </a:r>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cout</a:t>
            </a:r>
            <a:r>
              <a:rPr lang="en-US" dirty="0">
                <a:solidFill>
                  <a:prstClr val="black"/>
                </a:solidFill>
                <a:latin typeface="Times New Roman" panose="02020603050405020304" pitchFamily="18" charset="0"/>
                <a:cs typeface="Times New Roman" panose="02020603050405020304" pitchFamily="18" charset="0"/>
              </a:rPr>
              <a:t>&lt;&lt; </a:t>
            </a:r>
            <a:r>
              <a:rPr lang="en-US" dirty="0">
                <a:solidFill>
                  <a:srgbClr val="A31515"/>
                </a:solidFill>
                <a:latin typeface="Times New Roman" panose="02020603050405020304" pitchFamily="18" charset="0"/>
                <a:cs typeface="Times New Roman" panose="02020603050405020304" pitchFamily="18" charset="0"/>
              </a:rPr>
              <a:t>"the list is empty"</a:t>
            </a:r>
            <a:r>
              <a:rPr lang="en-US" dirty="0">
                <a:solidFill>
                  <a:prstClr val="black"/>
                </a:solidFill>
                <a:latin typeface="Times New Roman" panose="02020603050405020304" pitchFamily="18" charset="0"/>
                <a:cs typeface="Times New Roman" panose="02020603050405020304" pitchFamily="18" charset="0"/>
              </a:rPr>
              <a:t> &lt;&lt;</a:t>
            </a:r>
            <a:r>
              <a:rPr lang="en-US" dirty="0" err="1">
                <a:solidFill>
                  <a:prstClr val="black"/>
                </a:solidFill>
                <a:latin typeface="Times New Roman" panose="02020603050405020304" pitchFamily="18" charset="0"/>
                <a:cs typeface="Times New Roman" panose="02020603050405020304" pitchFamily="18" charset="0"/>
              </a:rPr>
              <a:t>endl</a:t>
            </a:r>
            <a:r>
              <a:rPr lang="en-US" dirty="0">
                <a:solidFill>
                  <a:prstClr val="black"/>
                </a:solidFill>
                <a:latin typeface="Times New Roman" panose="02020603050405020304" pitchFamily="18" charset="0"/>
                <a:cs typeface="Times New Roman" panose="02020603050405020304" pitchFamily="18" charset="0"/>
              </a:rPr>
              <a:t>;</a:t>
            </a:r>
          </a:p>
          <a:p>
            <a:r>
              <a:rPr lang="en-US" dirty="0">
                <a:solidFill>
                  <a:srgbClr val="0000FF"/>
                </a:solidFill>
                <a:latin typeface="Times New Roman" panose="02020603050405020304" pitchFamily="18" charset="0"/>
                <a:cs typeface="Times New Roman" panose="02020603050405020304" pitchFamily="18" charset="0"/>
              </a:rPr>
              <a:t>else</a:t>
            </a:r>
            <a:r>
              <a:rPr lang="en-US" dirty="0">
                <a:solidFill>
                  <a:prstClr val="black"/>
                </a:solidFill>
                <a:latin typeface="Times New Roman" panose="02020603050405020304" pitchFamily="18" charset="0"/>
                <a:cs typeface="Times New Roman" panose="02020603050405020304" pitchFamily="18" charset="0"/>
              </a:rPr>
              <a:t> </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cout</a:t>
            </a:r>
            <a:r>
              <a:rPr lang="en-US" dirty="0">
                <a:solidFill>
                  <a:prstClr val="black"/>
                </a:solidFill>
                <a:latin typeface="Times New Roman" panose="02020603050405020304" pitchFamily="18" charset="0"/>
                <a:cs typeface="Times New Roman" panose="02020603050405020304" pitchFamily="18" charset="0"/>
              </a:rPr>
              <a:t>&lt;&lt; </a:t>
            </a:r>
            <a:r>
              <a:rPr lang="en-US" dirty="0">
                <a:solidFill>
                  <a:srgbClr val="A31515"/>
                </a:solidFill>
                <a:latin typeface="Times New Roman" panose="02020603050405020304" pitchFamily="18" charset="0"/>
                <a:cs typeface="Times New Roman" panose="02020603050405020304" pitchFamily="18" charset="0"/>
              </a:rPr>
              <a:t>"the list is not empty"</a:t>
            </a:r>
            <a:r>
              <a:rPr lang="en-US" dirty="0">
                <a:solidFill>
                  <a:prstClr val="black"/>
                </a:solidFill>
                <a:latin typeface="Times New Roman" panose="02020603050405020304" pitchFamily="18" charset="0"/>
                <a:cs typeface="Times New Roman" panose="02020603050405020304" pitchFamily="18" charset="0"/>
              </a:rPr>
              <a:t>&lt;&lt;</a:t>
            </a:r>
            <a:r>
              <a:rPr lang="en-US" dirty="0" err="1">
                <a:solidFill>
                  <a:prstClr val="black"/>
                </a:solidFill>
                <a:latin typeface="Times New Roman" panose="02020603050405020304" pitchFamily="18" charset="0"/>
                <a:cs typeface="Times New Roman" panose="02020603050405020304" pitchFamily="18" charset="0"/>
              </a:rPr>
              <a:t>endl</a:t>
            </a:r>
            <a:r>
              <a:rPr lang="en-US" dirty="0">
                <a:solidFill>
                  <a:prstClr val="black"/>
                </a:solidFill>
                <a:latin typeface="Times New Roman" panose="02020603050405020304" pitchFamily="18" charset="0"/>
                <a:cs typeface="Times New Roman" panose="02020603050405020304" pitchFamily="18" charset="0"/>
              </a:rPr>
              <a:t>;</a:t>
            </a:r>
          </a:p>
          <a:p>
            <a:endParaRPr lang="en-US" dirty="0">
              <a:solidFill>
                <a:prstClr val="black"/>
              </a:solidFill>
              <a:latin typeface="Times New Roman" panose="02020603050405020304" pitchFamily="18" charset="0"/>
              <a:cs typeface="Times New Roman" panose="02020603050405020304" pitchFamily="18" charset="0"/>
            </a:endParaRPr>
          </a:p>
          <a:p>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prstClr val="black"/>
                </a:solidFill>
                <a:latin typeface="Times New Roman" panose="02020603050405020304" pitchFamily="18" charset="0"/>
                <a:cs typeface="Times New Roman" panose="02020603050405020304" pitchFamily="18" charset="0"/>
              </a:rPr>
              <a:t>system(</a:t>
            </a:r>
            <a:r>
              <a:rPr lang="en-US" dirty="0">
                <a:solidFill>
                  <a:srgbClr val="A31515"/>
                </a:solidFill>
                <a:latin typeface="Times New Roman" panose="02020603050405020304" pitchFamily="18" charset="0"/>
                <a:cs typeface="Times New Roman" panose="02020603050405020304" pitchFamily="18" charset="0"/>
              </a:rPr>
              <a:t>"pause"</a:t>
            </a:r>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a:t>
            </a:r>
          </a:p>
        </p:txBody>
      </p:sp>
      <p:sp>
        <p:nvSpPr>
          <p:cNvPr id="10" name="Left Bracket 9"/>
          <p:cNvSpPr/>
          <p:nvPr/>
        </p:nvSpPr>
        <p:spPr bwMode="auto">
          <a:xfrm>
            <a:off x="457200" y="3782861"/>
            <a:ext cx="331940" cy="1606337"/>
          </a:xfrm>
          <a:prstGeom prst="leftBracket">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1" name="Left Bracket 10"/>
          <p:cNvSpPr/>
          <p:nvPr/>
        </p:nvSpPr>
        <p:spPr bwMode="auto">
          <a:xfrm rot="10800000">
            <a:off x="3089753" y="3782861"/>
            <a:ext cx="331940" cy="1606337"/>
          </a:xfrm>
          <a:prstGeom prst="leftBracket">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655841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0050" lvl="1" indent="0">
              <a:lnSpc>
                <a:spcPct val="140000"/>
              </a:lnSpc>
              <a:buNone/>
            </a:pPr>
            <a:r>
              <a:rPr lang="en-US" altLang="en-US" b="1" dirty="0">
                <a:latin typeface="Arial" panose="020B0604020202020204" pitchFamily="34" charset="0"/>
              </a:rPr>
              <a:t>1.  Create a List</a:t>
            </a:r>
          </a:p>
          <a:p>
            <a:pPr marL="400050" lvl="1" indent="0">
              <a:lnSpc>
                <a:spcPct val="140000"/>
              </a:lnSpc>
              <a:buNone/>
            </a:pPr>
            <a:r>
              <a:rPr lang="en-US" altLang="en-US" b="1" dirty="0">
                <a:latin typeface="Arial" panose="020B0604020202020204" pitchFamily="34" charset="0"/>
              </a:rPr>
              <a:t>2.  Create New Node</a:t>
            </a:r>
          </a:p>
          <a:p>
            <a:pPr marL="400050" lvl="1" indent="0">
              <a:lnSpc>
                <a:spcPct val="140000"/>
              </a:lnSpc>
              <a:buNone/>
            </a:pPr>
            <a:r>
              <a:rPr lang="en-US" altLang="en-US" b="1" dirty="0">
                <a:latin typeface="Arial" panose="020B0604020202020204" pitchFamily="34" charset="0"/>
              </a:rPr>
              <a:t>3.  Check if the list Is Empty</a:t>
            </a:r>
          </a:p>
          <a:p>
            <a:pPr marL="400050" lvl="1" indent="0">
              <a:lnSpc>
                <a:spcPct val="140000"/>
              </a:lnSpc>
              <a:buNone/>
            </a:pPr>
            <a:r>
              <a:rPr lang="en-US" altLang="en-US" b="1" dirty="0">
                <a:latin typeface="Arial" panose="020B0604020202020204" pitchFamily="34" charset="0"/>
              </a:rPr>
              <a:t>4.  Traverse List </a:t>
            </a:r>
          </a:p>
          <a:p>
            <a:pPr marL="400050" lvl="1" indent="0">
              <a:lnSpc>
                <a:spcPct val="140000"/>
              </a:lnSpc>
              <a:buNone/>
            </a:pPr>
            <a:r>
              <a:rPr lang="en-US" altLang="en-US" b="1" dirty="0">
                <a:latin typeface="Arial" panose="020B0604020202020204" pitchFamily="34" charset="0"/>
              </a:rPr>
              <a:t>5.  Insert Node</a:t>
            </a:r>
          </a:p>
          <a:p>
            <a:pPr marL="400050" lvl="1" indent="0">
              <a:lnSpc>
                <a:spcPct val="140000"/>
              </a:lnSpc>
              <a:buNone/>
            </a:pPr>
            <a:r>
              <a:rPr lang="en-US" altLang="en-US" b="1" dirty="0">
                <a:latin typeface="Arial" panose="020B0604020202020204" pitchFamily="34" charset="0"/>
              </a:rPr>
              <a:t>6.  Delete Node</a:t>
            </a:r>
          </a:p>
          <a:p>
            <a:pPr marL="0" indent="0">
              <a:buNone/>
            </a:pPr>
            <a:endParaRPr lang="en-US" dirty="0"/>
          </a:p>
        </p:txBody>
      </p:sp>
      <p:sp>
        <p:nvSpPr>
          <p:cNvPr id="3" name="Title 2"/>
          <p:cNvSpPr>
            <a:spLocks noGrp="1"/>
          </p:cNvSpPr>
          <p:nvPr>
            <p:ph type="title"/>
          </p:nvPr>
        </p:nvSpPr>
        <p:spPr/>
        <p:txBody>
          <a:bodyPr/>
          <a:lstStyle/>
          <a:p>
            <a:r>
              <a:rPr lang="en-US" altLang="en-US" dirty="0"/>
              <a:t>Linked Lists Basic Operations</a:t>
            </a:r>
            <a:endParaRPr lang="en-US" dirty="0"/>
          </a:p>
        </p:txBody>
      </p:sp>
      <p:sp>
        <p:nvSpPr>
          <p:cNvPr id="4" name="Right Arrow 3"/>
          <p:cNvSpPr/>
          <p:nvPr/>
        </p:nvSpPr>
        <p:spPr bwMode="auto">
          <a:xfrm>
            <a:off x="419622" y="3144032"/>
            <a:ext cx="576197" cy="501041"/>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2941902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altLang="en-US" sz="2800" b="1" dirty="0"/>
              <a:t>What is to be done</a:t>
            </a:r>
            <a:r>
              <a:rPr lang="en-US" altLang="en-US" sz="2800" dirty="0"/>
              <a:t>?</a:t>
            </a:r>
          </a:p>
          <a:p>
            <a:pPr marL="0" indent="0" eaLnBrk="1" hangingPunct="1">
              <a:buNone/>
            </a:pPr>
            <a:r>
              <a:rPr lang="en-US" altLang="en-US" dirty="0"/>
              <a:t>Once the linked list has been constructed and </a:t>
            </a:r>
            <a:r>
              <a:rPr lang="en-US" altLang="en-US" i="1" dirty="0">
                <a:solidFill>
                  <a:srgbClr val="CC0000"/>
                </a:solidFill>
              </a:rPr>
              <a:t>head</a:t>
            </a:r>
            <a:r>
              <a:rPr lang="en-US" altLang="en-US" dirty="0"/>
              <a:t> points to the first node of the list,</a:t>
            </a:r>
          </a:p>
          <a:p>
            <a:pPr marL="914400" lvl="1" indent="-457200" eaLnBrk="1" hangingPunct="1">
              <a:buFont typeface="+mj-lt"/>
              <a:buAutoNum type="arabicParenR"/>
            </a:pPr>
            <a:r>
              <a:rPr lang="en-US" altLang="en-US" dirty="0"/>
              <a:t>Follow the pointers.</a:t>
            </a:r>
          </a:p>
          <a:p>
            <a:pPr marL="914400" lvl="1" indent="-457200" eaLnBrk="1" hangingPunct="1">
              <a:buFont typeface="+mj-lt"/>
              <a:buAutoNum type="arabicParenR"/>
            </a:pPr>
            <a:r>
              <a:rPr lang="en-US" altLang="en-US" dirty="0"/>
              <a:t>Display the contents of the nodes as they are traversed.</a:t>
            </a:r>
          </a:p>
          <a:p>
            <a:pPr marL="914400" lvl="1" indent="-457200" eaLnBrk="1" hangingPunct="1">
              <a:buFont typeface="+mj-lt"/>
              <a:buAutoNum type="arabicParenR"/>
            </a:pPr>
            <a:r>
              <a:rPr lang="en-US" altLang="en-US" dirty="0"/>
              <a:t>Stop when the </a:t>
            </a:r>
            <a:r>
              <a:rPr lang="en-US" altLang="en-US" i="1" dirty="0">
                <a:solidFill>
                  <a:srgbClr val="993300"/>
                </a:solidFill>
              </a:rPr>
              <a:t>next</a:t>
            </a:r>
            <a:r>
              <a:rPr lang="en-US" altLang="en-US" dirty="0"/>
              <a:t> pointer points to </a:t>
            </a:r>
            <a:r>
              <a:rPr lang="en-US" altLang="en-US" dirty="0">
                <a:solidFill>
                  <a:srgbClr val="CC0000"/>
                </a:solidFill>
              </a:rPr>
              <a:t>NULL</a:t>
            </a:r>
            <a:r>
              <a:rPr lang="en-US" altLang="en-US" dirty="0"/>
              <a:t>.</a:t>
            </a:r>
          </a:p>
          <a:p>
            <a:endParaRPr lang="en-US" dirty="0"/>
          </a:p>
        </p:txBody>
      </p:sp>
      <p:sp>
        <p:nvSpPr>
          <p:cNvPr id="3" name="Title 2"/>
          <p:cNvSpPr>
            <a:spLocks noGrp="1"/>
          </p:cNvSpPr>
          <p:nvPr>
            <p:ph type="title"/>
          </p:nvPr>
        </p:nvSpPr>
        <p:spPr/>
        <p:txBody>
          <a:bodyPr/>
          <a:lstStyle/>
          <a:p>
            <a:r>
              <a:rPr lang="en-US" altLang="en-US" dirty="0"/>
              <a:t>Traversing the List</a:t>
            </a:r>
            <a:endParaRPr lang="en-US" dirty="0"/>
          </a:p>
        </p:txBody>
      </p:sp>
    </p:spTree>
    <p:extLst>
      <p:ext uri="{BB962C8B-B14F-4D97-AF65-F5344CB8AC3E}">
        <p14:creationId xmlns:p14="http://schemas.microsoft.com/office/powerpoint/2010/main" val="3727123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Suppose that current is a pointer of the same type as the pointer head. Then the statement</a:t>
            </a:r>
          </a:p>
          <a:p>
            <a:r>
              <a:rPr lang="en-US" dirty="0"/>
              <a:t>current = head;// </a:t>
            </a:r>
            <a:r>
              <a:rPr lang="en-US" sz="2000" dirty="0"/>
              <a:t>copies the value of head into current. </a:t>
            </a:r>
          </a:p>
          <a:p>
            <a:endParaRPr lang="en-US" dirty="0"/>
          </a:p>
          <a:p>
            <a:r>
              <a:rPr lang="en-US" dirty="0"/>
              <a:t>Now consider the following statement:</a:t>
            </a:r>
          </a:p>
          <a:p>
            <a:pPr marL="0" indent="0">
              <a:buNone/>
            </a:pPr>
            <a:r>
              <a:rPr lang="en-US" dirty="0"/>
              <a:t>	current = current-&gt;next;</a:t>
            </a:r>
          </a:p>
          <a:p>
            <a:pPr marL="0" indent="0">
              <a:buNone/>
            </a:pPr>
            <a:r>
              <a:rPr lang="en-US" dirty="0"/>
              <a:t>	// </a:t>
            </a:r>
            <a:r>
              <a:rPr lang="en-US" sz="1800" b="1" dirty="0"/>
              <a:t>copies the value of </a:t>
            </a:r>
            <a:r>
              <a:rPr lang="en-US" sz="1800" b="1" dirty="0">
                <a:solidFill>
                  <a:srgbClr val="C00000"/>
                </a:solidFill>
              </a:rPr>
              <a:t>current-&gt;next</a:t>
            </a:r>
            <a:r>
              <a:rPr lang="en-US" sz="1800" b="1" dirty="0"/>
              <a:t>, which is </a:t>
            </a:r>
            <a:r>
              <a:rPr lang="en-US" sz="1800" b="1" dirty="0">
                <a:solidFill>
                  <a:srgbClr val="C00000"/>
                </a:solidFill>
              </a:rPr>
              <a:t>2800</a:t>
            </a:r>
            <a:r>
              <a:rPr lang="en-US" sz="1800" b="1" dirty="0"/>
              <a:t>, into current.</a:t>
            </a:r>
          </a:p>
          <a:p>
            <a:endParaRPr lang="en-US" dirty="0"/>
          </a:p>
        </p:txBody>
      </p:sp>
      <p:sp>
        <p:nvSpPr>
          <p:cNvPr id="3" name="Title 2"/>
          <p:cNvSpPr>
            <a:spLocks noGrp="1"/>
          </p:cNvSpPr>
          <p:nvPr>
            <p:ph type="title"/>
          </p:nvPr>
        </p:nvSpPr>
        <p:spPr/>
        <p:txBody>
          <a:bodyPr/>
          <a:lstStyle/>
          <a:p>
            <a:r>
              <a:rPr lang="en-US" dirty="0"/>
              <a:t>The current pointer</a:t>
            </a:r>
          </a:p>
        </p:txBody>
      </p:sp>
      <p:pic>
        <p:nvPicPr>
          <p:cNvPr id="4" name="Picture 3"/>
          <p:cNvPicPr>
            <a:picLocks noChangeAspect="1"/>
          </p:cNvPicPr>
          <p:nvPr/>
        </p:nvPicPr>
        <p:blipFill>
          <a:blip r:embed="rId2"/>
          <a:stretch>
            <a:fillRect/>
          </a:stretch>
        </p:blipFill>
        <p:spPr>
          <a:xfrm>
            <a:off x="1124308" y="4800097"/>
            <a:ext cx="6895383" cy="1374712"/>
          </a:xfrm>
          <a:prstGeom prst="rect">
            <a:avLst/>
          </a:prstGeom>
        </p:spPr>
      </p:pic>
    </p:spTree>
    <p:extLst>
      <p:ext uri="{BB962C8B-B14F-4D97-AF65-F5344CB8AC3E}">
        <p14:creationId xmlns:p14="http://schemas.microsoft.com/office/powerpoint/2010/main" val="1377509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6335" y="670751"/>
            <a:ext cx="3092294" cy="5355312"/>
          </a:xfrm>
          <a:prstGeom prst="rect">
            <a:avLst/>
          </a:prstGeom>
          <a:solidFill>
            <a:srgbClr val="F7FFFF"/>
          </a:solidFill>
          <a:ln>
            <a:solidFill>
              <a:schemeClr val="tx1">
                <a:lumMod val="50000"/>
                <a:lumOff val="50000"/>
              </a:schemeClr>
            </a:solidFill>
          </a:ln>
        </p:spPr>
        <p:txBody>
          <a:bodyPr wrap="square">
            <a:spAutoFit/>
          </a:bodyPr>
          <a:lstStyle/>
          <a:p>
            <a:r>
              <a:rPr lang="en-US" dirty="0">
                <a:solidFill>
                  <a:srgbClr val="0000FF"/>
                </a:solidFill>
                <a:latin typeface="Times New Roman" panose="02020603050405020304" pitchFamily="18" charset="0"/>
                <a:cs typeface="Times New Roman" panose="02020603050405020304" pitchFamily="18" charset="0"/>
              </a:rPr>
              <a:t>#include</a:t>
            </a:r>
            <a:r>
              <a:rPr lang="en-US" dirty="0">
                <a:solidFill>
                  <a:prstClr val="black"/>
                </a:solidFill>
                <a:latin typeface="Times New Roman" panose="02020603050405020304" pitchFamily="18" charset="0"/>
                <a:cs typeface="Times New Roman" panose="02020603050405020304" pitchFamily="18" charset="0"/>
              </a:rPr>
              <a:t> </a:t>
            </a:r>
            <a:r>
              <a:rPr lang="en-US" dirty="0">
                <a:solidFill>
                  <a:srgbClr val="A31515"/>
                </a:solidFill>
                <a:latin typeface="Times New Roman" panose="02020603050405020304" pitchFamily="18" charset="0"/>
                <a:cs typeface="Times New Roman" panose="02020603050405020304" pitchFamily="18" charset="0"/>
              </a:rPr>
              <a:t>&lt;</a:t>
            </a:r>
            <a:r>
              <a:rPr lang="en-US" dirty="0" err="1">
                <a:solidFill>
                  <a:srgbClr val="A31515"/>
                </a:solidFill>
                <a:latin typeface="Times New Roman" panose="02020603050405020304" pitchFamily="18" charset="0"/>
                <a:cs typeface="Times New Roman" panose="02020603050405020304" pitchFamily="18" charset="0"/>
              </a:rPr>
              <a:t>iostream</a:t>
            </a:r>
            <a:r>
              <a:rPr lang="en-US" dirty="0">
                <a:solidFill>
                  <a:srgbClr val="A31515"/>
                </a:solidFill>
                <a:latin typeface="Times New Roman" panose="02020603050405020304" pitchFamily="18" charset="0"/>
                <a:cs typeface="Times New Roman" panose="02020603050405020304" pitchFamily="18" charset="0"/>
              </a:rPr>
              <a:t>&gt;</a:t>
            </a:r>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srgbClr val="0000FF"/>
                </a:solidFill>
                <a:latin typeface="Times New Roman" panose="02020603050405020304" pitchFamily="18" charset="0"/>
                <a:cs typeface="Times New Roman" panose="02020603050405020304" pitchFamily="18" charset="0"/>
              </a:rPr>
              <a:t>using</a:t>
            </a:r>
            <a:r>
              <a:rPr lang="en-US" dirty="0">
                <a:solidFill>
                  <a:prstClr val="black"/>
                </a:solidFill>
                <a:latin typeface="Times New Roman" panose="02020603050405020304" pitchFamily="18" charset="0"/>
                <a:cs typeface="Times New Roman" panose="02020603050405020304" pitchFamily="18" charset="0"/>
              </a:rPr>
              <a:t> </a:t>
            </a:r>
            <a:r>
              <a:rPr lang="en-US" dirty="0">
                <a:solidFill>
                  <a:srgbClr val="0000FF"/>
                </a:solidFill>
                <a:latin typeface="Times New Roman" panose="02020603050405020304" pitchFamily="18" charset="0"/>
                <a:cs typeface="Times New Roman" panose="02020603050405020304" pitchFamily="18" charset="0"/>
              </a:rPr>
              <a:t>namespace</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std</a:t>
            </a:r>
            <a:r>
              <a:rPr lang="en-US" dirty="0">
                <a:solidFill>
                  <a:prstClr val="black"/>
                </a:solidFill>
                <a:latin typeface="Times New Roman" panose="02020603050405020304" pitchFamily="18" charset="0"/>
                <a:cs typeface="Times New Roman" panose="02020603050405020304" pitchFamily="18" charset="0"/>
              </a:rPr>
              <a:t>;</a:t>
            </a:r>
          </a:p>
          <a:p>
            <a:r>
              <a:rPr lang="en-US" dirty="0" err="1">
                <a:solidFill>
                  <a:srgbClr val="0000FF"/>
                </a:solidFill>
                <a:latin typeface="Times New Roman" panose="02020603050405020304" pitchFamily="18" charset="0"/>
                <a:cs typeface="Times New Roman" panose="02020603050405020304" pitchFamily="18" charset="0"/>
              </a:rPr>
              <a:t>struct</a:t>
            </a:r>
            <a:r>
              <a:rPr lang="en-US" dirty="0">
                <a:solidFill>
                  <a:prstClr val="black"/>
                </a:solidFill>
                <a:latin typeface="Times New Roman" panose="02020603050405020304" pitchFamily="18" charset="0"/>
                <a:cs typeface="Times New Roman" panose="02020603050405020304" pitchFamily="18" charset="0"/>
              </a:rPr>
              <a:t> Cars</a:t>
            </a:r>
          </a:p>
          <a:p>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int</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CarNo</a:t>
            </a:r>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struct</a:t>
            </a:r>
            <a:r>
              <a:rPr lang="en-US" dirty="0">
                <a:solidFill>
                  <a:prstClr val="black"/>
                </a:solidFill>
                <a:latin typeface="Times New Roman" panose="02020603050405020304" pitchFamily="18" charset="0"/>
                <a:cs typeface="Times New Roman" panose="02020603050405020304" pitchFamily="18" charset="0"/>
              </a:rPr>
              <a:t> Cars *next;</a:t>
            </a:r>
          </a:p>
          <a:p>
            <a:r>
              <a:rPr lang="en-US" dirty="0">
                <a:solidFill>
                  <a:prstClr val="black"/>
                </a:solidFill>
                <a:latin typeface="Times New Roman" panose="02020603050405020304" pitchFamily="18" charset="0"/>
                <a:cs typeface="Times New Roman" panose="02020603050405020304" pitchFamily="18" charset="0"/>
              </a:rPr>
              <a:t>};</a:t>
            </a:r>
          </a:p>
          <a:p>
            <a:r>
              <a:rPr lang="en-US" dirty="0" err="1">
                <a:solidFill>
                  <a:srgbClr val="0000FF"/>
                </a:solidFill>
                <a:latin typeface="Times New Roman" panose="02020603050405020304" pitchFamily="18" charset="0"/>
                <a:cs typeface="Times New Roman" panose="02020603050405020304" pitchFamily="18" charset="0"/>
              </a:rPr>
              <a:t>int</a:t>
            </a:r>
            <a:r>
              <a:rPr lang="en-US" dirty="0">
                <a:solidFill>
                  <a:prstClr val="black"/>
                </a:solidFill>
                <a:latin typeface="Times New Roman" panose="02020603050405020304" pitchFamily="18" charset="0"/>
                <a:cs typeface="Times New Roman" panose="02020603050405020304" pitchFamily="18" charset="0"/>
              </a:rPr>
              <a:t> main() {</a:t>
            </a:r>
          </a:p>
          <a:p>
            <a:r>
              <a:rPr lang="en-US" dirty="0">
                <a:solidFill>
                  <a:srgbClr val="008000"/>
                </a:solidFill>
                <a:latin typeface="Times New Roman" panose="02020603050405020304" pitchFamily="18" charset="0"/>
                <a:cs typeface="Times New Roman" panose="02020603050405020304" pitchFamily="18" charset="0"/>
              </a:rPr>
              <a:t>   // add the first Car</a:t>
            </a:r>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prstClr val="black"/>
                </a:solidFill>
                <a:latin typeface="Times New Roman" panose="02020603050405020304" pitchFamily="18" charset="0"/>
                <a:cs typeface="Times New Roman" panose="02020603050405020304" pitchFamily="18" charset="0"/>
              </a:rPr>
              <a:t>   Cars * head = NULL; </a:t>
            </a:r>
          </a:p>
          <a:p>
            <a:r>
              <a:rPr lang="en-US" dirty="0">
                <a:solidFill>
                  <a:prstClr val="black"/>
                </a:solidFill>
                <a:latin typeface="Times New Roman" panose="02020603050405020304" pitchFamily="18" charset="0"/>
                <a:cs typeface="Times New Roman" panose="02020603050405020304" pitchFamily="18" charset="0"/>
              </a:rPr>
              <a:t>   head = </a:t>
            </a:r>
            <a:r>
              <a:rPr lang="en-US" dirty="0">
                <a:solidFill>
                  <a:srgbClr val="0000FF"/>
                </a:solidFill>
                <a:latin typeface="Times New Roman" panose="02020603050405020304" pitchFamily="18" charset="0"/>
                <a:cs typeface="Times New Roman" panose="02020603050405020304" pitchFamily="18" charset="0"/>
              </a:rPr>
              <a:t>new</a:t>
            </a:r>
            <a:r>
              <a:rPr lang="en-US" dirty="0">
                <a:solidFill>
                  <a:prstClr val="black"/>
                </a:solidFill>
                <a:latin typeface="Times New Roman" panose="02020603050405020304" pitchFamily="18" charset="0"/>
                <a:cs typeface="Times New Roman" panose="02020603050405020304" pitchFamily="18" charset="0"/>
              </a:rPr>
              <a:t> Cars; </a:t>
            </a:r>
          </a:p>
          <a:p>
            <a:r>
              <a:rPr lang="en-US" dirty="0">
                <a:solidFill>
                  <a:prstClr val="black"/>
                </a:solidFill>
                <a:latin typeface="Times New Roman" panose="02020603050405020304" pitchFamily="18" charset="0"/>
                <a:cs typeface="Times New Roman" panose="02020603050405020304" pitchFamily="18" charset="0"/>
              </a:rPr>
              <a:t>   head-&gt;</a:t>
            </a:r>
            <a:r>
              <a:rPr lang="en-US" dirty="0" err="1">
                <a:solidFill>
                  <a:prstClr val="black"/>
                </a:solidFill>
                <a:latin typeface="Times New Roman" panose="02020603050405020304" pitchFamily="18" charset="0"/>
                <a:cs typeface="Times New Roman" panose="02020603050405020304" pitchFamily="18" charset="0"/>
              </a:rPr>
              <a:t>CarNo</a:t>
            </a:r>
            <a:r>
              <a:rPr lang="en-US" dirty="0">
                <a:solidFill>
                  <a:prstClr val="black"/>
                </a:solidFill>
                <a:latin typeface="Times New Roman" panose="02020603050405020304" pitchFamily="18" charset="0"/>
                <a:cs typeface="Times New Roman" panose="02020603050405020304" pitchFamily="18" charset="0"/>
              </a:rPr>
              <a:t> = 111;</a:t>
            </a:r>
          </a:p>
          <a:p>
            <a:r>
              <a:rPr lang="en-US" dirty="0">
                <a:solidFill>
                  <a:prstClr val="black"/>
                </a:solidFill>
                <a:latin typeface="Times New Roman" panose="02020603050405020304" pitchFamily="18" charset="0"/>
                <a:cs typeface="Times New Roman" panose="02020603050405020304" pitchFamily="18" charset="0"/>
              </a:rPr>
              <a:t>   head-&gt;next = NULL;</a:t>
            </a:r>
          </a:p>
          <a:p>
            <a:r>
              <a:rPr lang="en-US" dirty="0">
                <a:solidFill>
                  <a:prstClr val="black"/>
                </a:solidFill>
                <a:latin typeface="Times New Roman" panose="02020603050405020304" pitchFamily="18" charset="0"/>
                <a:cs typeface="Times New Roman" panose="02020603050405020304" pitchFamily="18" charset="0"/>
              </a:rPr>
              <a:t>    </a:t>
            </a:r>
          </a:p>
          <a:p>
            <a:r>
              <a:rPr lang="en-US" dirty="0">
                <a:solidFill>
                  <a:srgbClr val="008000"/>
                </a:solidFill>
                <a:latin typeface="Times New Roman" panose="02020603050405020304" pitchFamily="18" charset="0"/>
                <a:cs typeface="Times New Roman" panose="02020603050405020304" pitchFamily="18" charset="0"/>
              </a:rPr>
              <a:t> // add the second Car</a:t>
            </a:r>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prstClr val="black"/>
                </a:solidFill>
                <a:latin typeface="Times New Roman" panose="02020603050405020304" pitchFamily="18" charset="0"/>
                <a:cs typeface="Times New Roman" panose="02020603050405020304" pitchFamily="18" charset="0"/>
              </a:rPr>
              <a:t>    Cars * second = </a:t>
            </a:r>
            <a:r>
              <a:rPr lang="en-US" dirty="0">
                <a:solidFill>
                  <a:srgbClr val="0000FF"/>
                </a:solidFill>
                <a:latin typeface="Times New Roman" panose="02020603050405020304" pitchFamily="18" charset="0"/>
                <a:cs typeface="Times New Roman" panose="02020603050405020304" pitchFamily="18" charset="0"/>
              </a:rPr>
              <a:t>new</a:t>
            </a:r>
            <a:r>
              <a:rPr lang="en-US" dirty="0">
                <a:solidFill>
                  <a:prstClr val="black"/>
                </a:solidFill>
                <a:latin typeface="Times New Roman" panose="02020603050405020304" pitchFamily="18" charset="0"/>
                <a:cs typeface="Times New Roman" panose="02020603050405020304" pitchFamily="18" charset="0"/>
              </a:rPr>
              <a:t> Cars();</a:t>
            </a:r>
          </a:p>
          <a:p>
            <a:r>
              <a:rPr lang="en-US" dirty="0">
                <a:solidFill>
                  <a:prstClr val="black"/>
                </a:solidFill>
                <a:latin typeface="Times New Roman" panose="02020603050405020304" pitchFamily="18" charset="0"/>
                <a:cs typeface="Times New Roman" panose="02020603050405020304" pitchFamily="18" charset="0"/>
              </a:rPr>
              <a:t>    second-&gt; </a:t>
            </a:r>
            <a:r>
              <a:rPr lang="en-US" dirty="0" err="1">
                <a:solidFill>
                  <a:prstClr val="black"/>
                </a:solidFill>
                <a:latin typeface="Times New Roman" panose="02020603050405020304" pitchFamily="18" charset="0"/>
                <a:cs typeface="Times New Roman" panose="02020603050405020304" pitchFamily="18" charset="0"/>
              </a:rPr>
              <a:t>CarNo</a:t>
            </a:r>
            <a:r>
              <a:rPr lang="en-US" dirty="0">
                <a:solidFill>
                  <a:prstClr val="black"/>
                </a:solidFill>
                <a:latin typeface="Times New Roman" panose="02020603050405020304" pitchFamily="18" charset="0"/>
                <a:cs typeface="Times New Roman" panose="02020603050405020304" pitchFamily="18" charset="0"/>
              </a:rPr>
              <a:t> = 222;</a:t>
            </a:r>
          </a:p>
          <a:p>
            <a:r>
              <a:rPr lang="en-US" dirty="0">
                <a:solidFill>
                  <a:prstClr val="black"/>
                </a:solidFill>
                <a:latin typeface="Times New Roman" panose="02020603050405020304" pitchFamily="18" charset="0"/>
                <a:cs typeface="Times New Roman" panose="02020603050405020304" pitchFamily="18" charset="0"/>
              </a:rPr>
              <a:t>    head-&gt;next = second; </a:t>
            </a:r>
          </a:p>
          <a:p>
            <a:endParaRPr lang="en-US" dirty="0">
              <a:solidFill>
                <a:prstClr val="black"/>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04931" y="1404384"/>
            <a:ext cx="5652734" cy="5078313"/>
          </a:xfrm>
          <a:prstGeom prst="rect">
            <a:avLst/>
          </a:prstGeom>
          <a:solidFill>
            <a:srgbClr val="F7FFFF"/>
          </a:solidFill>
          <a:ln>
            <a:solidFill>
              <a:schemeClr val="tx1">
                <a:lumMod val="50000"/>
                <a:lumOff val="50000"/>
              </a:schemeClr>
            </a:solidFill>
          </a:ln>
        </p:spPr>
        <p:txBody>
          <a:bodyPr wrap="square">
            <a:spAutoFit/>
          </a:bodyPr>
          <a:lstStyle/>
          <a:p>
            <a:r>
              <a:rPr lang="en-US" dirty="0">
                <a:solidFill>
                  <a:srgbClr val="008000"/>
                </a:solidFill>
                <a:latin typeface="Times New Roman" panose="02020603050405020304" pitchFamily="18" charset="0"/>
                <a:cs typeface="Times New Roman" panose="02020603050405020304" pitchFamily="18" charset="0"/>
              </a:rPr>
              <a:t>// add the third Car</a:t>
            </a:r>
            <a:endParaRPr lang="en-US" dirty="0">
              <a:solidFill>
                <a:prstClr val="black"/>
              </a:solidFill>
              <a:latin typeface="Times New Roman" panose="02020603050405020304" pitchFamily="18" charset="0"/>
              <a:cs typeface="Times New Roman" panose="02020603050405020304" pitchFamily="18" charset="0"/>
            </a:endParaRPr>
          </a:p>
          <a:p>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prstClr val="black"/>
                </a:solidFill>
                <a:latin typeface="Times New Roman" panose="02020603050405020304" pitchFamily="18" charset="0"/>
                <a:cs typeface="Times New Roman" panose="02020603050405020304" pitchFamily="18" charset="0"/>
              </a:rPr>
              <a:t>    Cars * third = </a:t>
            </a:r>
            <a:r>
              <a:rPr lang="en-US" dirty="0">
                <a:solidFill>
                  <a:srgbClr val="0000FF"/>
                </a:solidFill>
                <a:latin typeface="Times New Roman" panose="02020603050405020304" pitchFamily="18" charset="0"/>
                <a:cs typeface="Times New Roman" panose="02020603050405020304" pitchFamily="18" charset="0"/>
              </a:rPr>
              <a:t>new</a:t>
            </a:r>
            <a:r>
              <a:rPr lang="en-US" dirty="0">
                <a:solidFill>
                  <a:prstClr val="black"/>
                </a:solidFill>
                <a:latin typeface="Times New Roman" panose="02020603050405020304" pitchFamily="18" charset="0"/>
                <a:cs typeface="Times New Roman" panose="02020603050405020304" pitchFamily="18" charset="0"/>
              </a:rPr>
              <a:t> Cars();</a:t>
            </a:r>
          </a:p>
          <a:p>
            <a:r>
              <a:rPr lang="en-US" dirty="0">
                <a:solidFill>
                  <a:prstClr val="black"/>
                </a:solidFill>
                <a:latin typeface="Times New Roman" panose="02020603050405020304" pitchFamily="18" charset="0"/>
                <a:cs typeface="Times New Roman" panose="02020603050405020304" pitchFamily="18" charset="0"/>
              </a:rPr>
              <a:t>    third-&gt; </a:t>
            </a:r>
            <a:r>
              <a:rPr lang="en-US" dirty="0" err="1">
                <a:solidFill>
                  <a:prstClr val="black"/>
                </a:solidFill>
                <a:latin typeface="Times New Roman" panose="02020603050405020304" pitchFamily="18" charset="0"/>
                <a:cs typeface="Times New Roman" panose="02020603050405020304" pitchFamily="18" charset="0"/>
              </a:rPr>
              <a:t>CarNo</a:t>
            </a:r>
            <a:r>
              <a:rPr lang="en-US" dirty="0">
                <a:solidFill>
                  <a:prstClr val="black"/>
                </a:solidFill>
                <a:latin typeface="Times New Roman" panose="02020603050405020304" pitchFamily="18" charset="0"/>
                <a:cs typeface="Times New Roman" panose="02020603050405020304" pitchFamily="18" charset="0"/>
              </a:rPr>
              <a:t> = 333;</a:t>
            </a:r>
          </a:p>
          <a:p>
            <a:r>
              <a:rPr lang="en-US" dirty="0">
                <a:solidFill>
                  <a:prstClr val="black"/>
                </a:solidFill>
                <a:latin typeface="Times New Roman" panose="02020603050405020304" pitchFamily="18" charset="0"/>
                <a:cs typeface="Times New Roman" panose="02020603050405020304" pitchFamily="18" charset="0"/>
              </a:rPr>
              <a:t>    second-&gt; next = third;</a:t>
            </a:r>
          </a:p>
          <a:p>
            <a:r>
              <a:rPr lang="en-US" dirty="0">
                <a:solidFill>
                  <a:prstClr val="black"/>
                </a:solidFill>
                <a:latin typeface="Times New Roman" panose="02020603050405020304" pitchFamily="18" charset="0"/>
                <a:cs typeface="Times New Roman" panose="02020603050405020304" pitchFamily="18" charset="0"/>
              </a:rPr>
              <a:t>   </a:t>
            </a:r>
          </a:p>
          <a:p>
            <a:r>
              <a:rPr lang="en-US" dirty="0">
                <a:solidFill>
                  <a:prstClr val="black"/>
                </a:solidFill>
                <a:latin typeface="Times New Roman" panose="02020603050405020304" pitchFamily="18" charset="0"/>
                <a:cs typeface="Times New Roman" panose="02020603050405020304" pitchFamily="18" charset="0"/>
              </a:rPr>
              <a:t>    third-&gt; next = NULL;</a:t>
            </a:r>
          </a:p>
          <a:p>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srgbClr val="008000"/>
                </a:solidFill>
                <a:latin typeface="Times New Roman" panose="02020603050405020304" pitchFamily="18" charset="0"/>
                <a:cs typeface="Times New Roman" panose="02020603050405020304" pitchFamily="18" charset="0"/>
              </a:rPr>
              <a:t>  // print all the cars</a:t>
            </a:r>
          </a:p>
          <a:p>
            <a:r>
              <a:rPr lang="en-US" dirty="0">
                <a:latin typeface="Times New Roman" panose="02020603050405020304" pitchFamily="18" charset="0"/>
                <a:cs typeface="Times New Roman" panose="02020603050405020304" pitchFamily="18" charset="0"/>
              </a:rPr>
              <a:t>  Cars * </a:t>
            </a:r>
            <a:r>
              <a:rPr lang="en-US" b="1" dirty="0">
                <a:latin typeface="Times New Roman" panose="02020603050405020304" pitchFamily="18" charset="0"/>
                <a:cs typeface="Times New Roman" panose="02020603050405020304" pitchFamily="18" charset="0"/>
              </a:rPr>
              <a:t>current</a:t>
            </a:r>
            <a:r>
              <a:rPr lang="en-US" dirty="0">
                <a:latin typeface="Times New Roman" panose="02020603050405020304" pitchFamily="18" charset="0"/>
                <a:cs typeface="Times New Roman" panose="02020603050405020304" pitchFamily="18" charset="0"/>
              </a:rPr>
              <a:t> = head;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a:t>
            </a:r>
            <a:r>
              <a:rPr lang="en-US" dirty="0">
                <a:solidFill>
                  <a:srgbClr val="A31515"/>
                </a:solidFill>
                <a:latin typeface="Times New Roman" panose="02020603050405020304" pitchFamily="18" charset="0"/>
                <a:cs typeface="Times New Roman" panose="02020603050405020304" pitchFamily="18" charset="0"/>
              </a:rPr>
              <a:t>"First </a:t>
            </a:r>
            <a:r>
              <a:rPr lang="en-US" dirty="0" err="1">
                <a:solidFill>
                  <a:srgbClr val="A31515"/>
                </a:solidFill>
                <a:latin typeface="Times New Roman" panose="02020603050405020304" pitchFamily="18" charset="0"/>
                <a:cs typeface="Times New Roman" panose="02020603050405020304" pitchFamily="18" charset="0"/>
              </a:rPr>
              <a:t>CarNo</a:t>
            </a:r>
            <a:r>
              <a:rPr lang="en-US" dirty="0">
                <a:solidFill>
                  <a:srgbClr val="A31515"/>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rPr>
              <a:t>&lt;&lt;</a:t>
            </a:r>
            <a:r>
              <a:rPr lang="en-US" b="1" dirty="0">
                <a:solidFill>
                  <a:prstClr val="black"/>
                </a:solidFill>
                <a:latin typeface="Times New Roman" panose="02020603050405020304" pitchFamily="18" charset="0"/>
                <a:cs typeface="Times New Roman" panose="02020603050405020304" pitchFamily="18" charset="0"/>
              </a:rPr>
              <a:t>current-&gt;</a:t>
            </a:r>
            <a:r>
              <a:rPr lang="en-US" b="1" dirty="0" err="1">
                <a:solidFill>
                  <a:prstClr val="black"/>
                </a:solidFill>
                <a:latin typeface="Times New Roman" panose="02020603050405020304" pitchFamily="18" charset="0"/>
                <a:cs typeface="Times New Roman" panose="02020603050405020304" pitchFamily="18" charset="0"/>
              </a:rPr>
              <a:t>CarNo</a:t>
            </a:r>
            <a:r>
              <a:rPr lang="en-US" b="1"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rPr>
              <a:t>&lt;&lt;</a:t>
            </a:r>
            <a:r>
              <a:rPr lang="en-US" dirty="0" err="1">
                <a:solidFill>
                  <a:prstClr val="black"/>
                </a:solidFill>
                <a:latin typeface="Times New Roman" panose="02020603050405020304" pitchFamily="18" charset="0"/>
                <a:cs typeface="Times New Roman" panose="02020603050405020304" pitchFamily="18" charset="0"/>
              </a:rPr>
              <a:t>endl</a:t>
            </a:r>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   </a:t>
            </a:r>
            <a:r>
              <a:rPr lang="en-US" b="1" dirty="0">
                <a:solidFill>
                  <a:prstClr val="black"/>
                </a:solidFill>
                <a:latin typeface="Times New Roman" panose="02020603050405020304" pitchFamily="18" charset="0"/>
                <a:cs typeface="Times New Roman" panose="02020603050405020304" pitchFamily="18" charset="0"/>
              </a:rPr>
              <a:t>current</a:t>
            </a:r>
            <a:r>
              <a:rPr lang="en-US" dirty="0">
                <a:solidFill>
                  <a:prstClr val="black"/>
                </a:solidFill>
                <a:latin typeface="Times New Roman" panose="02020603050405020304" pitchFamily="18" charset="0"/>
                <a:cs typeface="Times New Roman" panose="02020603050405020304" pitchFamily="18" charset="0"/>
              </a:rPr>
              <a:t> = </a:t>
            </a:r>
            <a:r>
              <a:rPr lang="en-US" b="1" dirty="0">
                <a:solidFill>
                  <a:prstClr val="black"/>
                </a:solidFill>
                <a:latin typeface="Times New Roman" panose="02020603050405020304" pitchFamily="18" charset="0"/>
                <a:cs typeface="Times New Roman" panose="02020603050405020304" pitchFamily="18" charset="0"/>
              </a:rPr>
              <a:t>current-</a:t>
            </a:r>
            <a:r>
              <a:rPr lang="en-US" dirty="0">
                <a:solidFill>
                  <a:prstClr val="black"/>
                </a:solidFill>
                <a:latin typeface="Times New Roman" panose="02020603050405020304" pitchFamily="18" charset="0"/>
                <a:cs typeface="Times New Roman" panose="02020603050405020304" pitchFamily="18" charset="0"/>
              </a:rPr>
              <a:t>&gt;next;</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cout</a:t>
            </a:r>
            <a:r>
              <a:rPr lang="en-US" dirty="0">
                <a:solidFill>
                  <a:prstClr val="black"/>
                </a:solidFill>
                <a:latin typeface="Times New Roman" panose="02020603050405020304" pitchFamily="18" charset="0"/>
                <a:cs typeface="Times New Roman" panose="02020603050405020304" pitchFamily="18" charset="0"/>
              </a:rPr>
              <a:t> &lt;&lt; </a:t>
            </a:r>
            <a:r>
              <a:rPr lang="en-US" dirty="0">
                <a:solidFill>
                  <a:srgbClr val="A31515"/>
                </a:solidFill>
                <a:latin typeface="Times New Roman" panose="02020603050405020304" pitchFamily="18" charset="0"/>
                <a:cs typeface="Times New Roman" panose="02020603050405020304" pitchFamily="18" charset="0"/>
              </a:rPr>
              <a:t>"Second </a:t>
            </a:r>
            <a:r>
              <a:rPr lang="en-US" dirty="0" err="1">
                <a:solidFill>
                  <a:srgbClr val="A31515"/>
                </a:solidFill>
                <a:latin typeface="Times New Roman" panose="02020603050405020304" pitchFamily="18" charset="0"/>
                <a:cs typeface="Times New Roman" panose="02020603050405020304" pitchFamily="18" charset="0"/>
              </a:rPr>
              <a:t>CarNo</a:t>
            </a:r>
            <a:r>
              <a:rPr lang="en-US" dirty="0">
                <a:solidFill>
                  <a:srgbClr val="A31515"/>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rPr>
              <a:t>&lt;&lt; </a:t>
            </a:r>
            <a:r>
              <a:rPr lang="en-US" b="1" dirty="0">
                <a:solidFill>
                  <a:prstClr val="black"/>
                </a:solidFill>
                <a:latin typeface="Times New Roman" panose="02020603050405020304" pitchFamily="18" charset="0"/>
                <a:cs typeface="Times New Roman" panose="02020603050405020304" pitchFamily="18" charset="0"/>
              </a:rPr>
              <a:t>current-&gt;</a:t>
            </a:r>
            <a:r>
              <a:rPr lang="en-US" b="1" dirty="0" err="1">
                <a:solidFill>
                  <a:prstClr val="black"/>
                </a:solidFill>
                <a:latin typeface="Times New Roman" panose="02020603050405020304" pitchFamily="18" charset="0"/>
                <a:cs typeface="Times New Roman" panose="02020603050405020304" pitchFamily="18" charset="0"/>
              </a:rPr>
              <a:t>CarNo</a:t>
            </a:r>
            <a:r>
              <a:rPr lang="en-US" b="1"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rPr>
              <a:t>&lt;&lt;</a:t>
            </a:r>
            <a:r>
              <a:rPr lang="en-US" dirty="0" err="1">
                <a:solidFill>
                  <a:prstClr val="black"/>
                </a:solidFill>
                <a:latin typeface="Times New Roman" panose="02020603050405020304" pitchFamily="18" charset="0"/>
                <a:cs typeface="Times New Roman" panose="02020603050405020304" pitchFamily="18" charset="0"/>
              </a:rPr>
              <a:t>endl</a:t>
            </a:r>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   </a:t>
            </a:r>
            <a:r>
              <a:rPr lang="en-US" b="1" dirty="0">
                <a:solidFill>
                  <a:prstClr val="black"/>
                </a:solidFill>
                <a:latin typeface="Times New Roman" panose="02020603050405020304" pitchFamily="18" charset="0"/>
                <a:cs typeface="Times New Roman" panose="02020603050405020304" pitchFamily="18" charset="0"/>
              </a:rPr>
              <a:t>current</a:t>
            </a:r>
            <a:r>
              <a:rPr lang="en-US" dirty="0">
                <a:solidFill>
                  <a:prstClr val="black"/>
                </a:solidFill>
                <a:latin typeface="Times New Roman" panose="02020603050405020304" pitchFamily="18" charset="0"/>
                <a:cs typeface="Times New Roman" panose="02020603050405020304" pitchFamily="18" charset="0"/>
              </a:rPr>
              <a:t> = </a:t>
            </a:r>
            <a:r>
              <a:rPr lang="en-US" b="1" dirty="0">
                <a:solidFill>
                  <a:prstClr val="black"/>
                </a:solidFill>
                <a:latin typeface="Times New Roman" panose="02020603050405020304" pitchFamily="18" charset="0"/>
                <a:cs typeface="Times New Roman" panose="02020603050405020304" pitchFamily="18" charset="0"/>
              </a:rPr>
              <a:t>current-</a:t>
            </a:r>
            <a:r>
              <a:rPr lang="en-US" dirty="0">
                <a:solidFill>
                  <a:prstClr val="black"/>
                </a:solidFill>
                <a:latin typeface="Times New Roman" panose="02020603050405020304" pitchFamily="18" charset="0"/>
                <a:cs typeface="Times New Roman" panose="02020603050405020304" pitchFamily="18" charset="0"/>
              </a:rPr>
              <a:t>&gt;next;</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cout</a:t>
            </a:r>
            <a:r>
              <a:rPr lang="en-US" dirty="0">
                <a:solidFill>
                  <a:prstClr val="black"/>
                </a:solidFill>
                <a:latin typeface="Times New Roman" panose="02020603050405020304" pitchFamily="18" charset="0"/>
                <a:cs typeface="Times New Roman" panose="02020603050405020304" pitchFamily="18" charset="0"/>
              </a:rPr>
              <a:t> &lt;&lt; </a:t>
            </a:r>
            <a:r>
              <a:rPr lang="en-US" dirty="0">
                <a:solidFill>
                  <a:srgbClr val="A31515"/>
                </a:solidFill>
                <a:latin typeface="Times New Roman" panose="02020603050405020304" pitchFamily="18" charset="0"/>
                <a:cs typeface="Times New Roman" panose="02020603050405020304" pitchFamily="18" charset="0"/>
              </a:rPr>
              <a:t>"Third </a:t>
            </a:r>
            <a:r>
              <a:rPr lang="en-US" dirty="0" err="1">
                <a:solidFill>
                  <a:srgbClr val="A31515"/>
                </a:solidFill>
                <a:latin typeface="Times New Roman" panose="02020603050405020304" pitchFamily="18" charset="0"/>
                <a:cs typeface="Times New Roman" panose="02020603050405020304" pitchFamily="18" charset="0"/>
              </a:rPr>
              <a:t>CarNo</a:t>
            </a:r>
            <a:r>
              <a:rPr lang="en-US" dirty="0">
                <a:solidFill>
                  <a:srgbClr val="A31515"/>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rPr>
              <a:t>&lt;&lt; </a:t>
            </a:r>
            <a:r>
              <a:rPr lang="en-US" b="1" dirty="0">
                <a:solidFill>
                  <a:prstClr val="black"/>
                </a:solidFill>
                <a:latin typeface="Times New Roman" panose="02020603050405020304" pitchFamily="18" charset="0"/>
                <a:cs typeface="Times New Roman" panose="02020603050405020304" pitchFamily="18" charset="0"/>
              </a:rPr>
              <a:t>current-&gt;</a:t>
            </a:r>
            <a:r>
              <a:rPr lang="en-US" b="1" dirty="0" err="1">
                <a:solidFill>
                  <a:prstClr val="black"/>
                </a:solidFill>
                <a:latin typeface="Times New Roman" panose="02020603050405020304" pitchFamily="18" charset="0"/>
                <a:cs typeface="Times New Roman" panose="02020603050405020304" pitchFamily="18" charset="0"/>
              </a:rPr>
              <a:t>CarNo</a:t>
            </a:r>
            <a:r>
              <a:rPr lang="en-US" b="1"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rPr>
              <a:t>&lt;&lt;</a:t>
            </a:r>
            <a:r>
              <a:rPr lang="en-US" dirty="0" err="1">
                <a:solidFill>
                  <a:prstClr val="black"/>
                </a:solidFill>
                <a:latin typeface="Times New Roman" panose="02020603050405020304" pitchFamily="18" charset="0"/>
                <a:cs typeface="Times New Roman" panose="02020603050405020304" pitchFamily="18" charset="0"/>
              </a:rPr>
              <a:t>endl</a:t>
            </a:r>
            <a:r>
              <a:rPr lang="en-US" dirty="0">
                <a:solidFill>
                  <a:prstClr val="black"/>
                </a:solidFill>
                <a:latin typeface="Times New Roman" panose="02020603050405020304" pitchFamily="18" charset="0"/>
                <a:cs typeface="Times New Roman" panose="02020603050405020304" pitchFamily="18" charset="0"/>
              </a:rPr>
              <a:t>;</a:t>
            </a:r>
          </a:p>
          <a:p>
            <a:endParaRPr lang="en-US" dirty="0">
              <a:solidFill>
                <a:prstClr val="black"/>
              </a:solidFill>
              <a:latin typeface="Times New Roman" panose="02020603050405020304" pitchFamily="18" charset="0"/>
              <a:cs typeface="Times New Roman" panose="02020603050405020304" pitchFamily="18" charset="0"/>
            </a:endParaRPr>
          </a:p>
          <a:p>
            <a:r>
              <a:rPr lang="en-US" dirty="0">
                <a:solidFill>
                  <a:prstClr val="black"/>
                </a:solidFill>
                <a:latin typeface="Times New Roman" panose="02020603050405020304" pitchFamily="18" charset="0"/>
                <a:cs typeface="Times New Roman" panose="02020603050405020304" pitchFamily="18" charset="0"/>
              </a:rPr>
              <a:t>system(</a:t>
            </a:r>
            <a:r>
              <a:rPr lang="en-US" dirty="0">
                <a:solidFill>
                  <a:srgbClr val="A31515"/>
                </a:solidFill>
                <a:latin typeface="Times New Roman" panose="02020603050405020304" pitchFamily="18" charset="0"/>
                <a:cs typeface="Times New Roman" panose="02020603050405020304" pitchFamily="18" charset="0"/>
              </a:rPr>
              <a:t>"pause"</a:t>
            </a:r>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a:t>
            </a:r>
          </a:p>
        </p:txBody>
      </p:sp>
      <p:cxnSp>
        <p:nvCxnSpPr>
          <p:cNvPr id="25" name="Straight Arrow Connector 24"/>
          <p:cNvCxnSpPr>
            <a:stCxn id="13" idx="2"/>
          </p:cNvCxnSpPr>
          <p:nvPr/>
        </p:nvCxnSpPr>
        <p:spPr bwMode="auto">
          <a:xfrm flipH="1">
            <a:off x="7717057" y="993488"/>
            <a:ext cx="569756" cy="293403"/>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8" idx="2"/>
          </p:cNvCxnSpPr>
          <p:nvPr/>
        </p:nvCxnSpPr>
        <p:spPr bwMode="auto">
          <a:xfrm flipH="1">
            <a:off x="7736261" y="1969625"/>
            <a:ext cx="567676" cy="239334"/>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grpSp>
        <p:nvGrpSpPr>
          <p:cNvPr id="32" name="Group 31"/>
          <p:cNvGrpSpPr/>
          <p:nvPr/>
        </p:nvGrpSpPr>
        <p:grpSpPr>
          <a:xfrm>
            <a:off x="7080313" y="224954"/>
            <a:ext cx="1580215" cy="768534"/>
            <a:chOff x="6706908" y="1500242"/>
            <a:chExt cx="1580215" cy="768534"/>
          </a:xfrm>
        </p:grpSpPr>
        <p:sp>
          <p:nvSpPr>
            <p:cNvPr id="10" name="Rectangle 9"/>
            <p:cNvSpPr>
              <a:spLocks noChangeArrowheads="1"/>
            </p:cNvSpPr>
            <p:nvPr/>
          </p:nvSpPr>
          <p:spPr bwMode="auto">
            <a:xfrm>
              <a:off x="6706908" y="1823834"/>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11" name="Line 5"/>
            <p:cNvSpPr>
              <a:spLocks noChangeShapeType="1"/>
            </p:cNvSpPr>
            <p:nvPr/>
          </p:nvSpPr>
          <p:spPr bwMode="auto">
            <a:xfrm>
              <a:off x="7849908" y="1823834"/>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12" name="Text Box 6"/>
            <p:cNvSpPr txBox="1">
              <a:spLocks noChangeArrowheads="1"/>
            </p:cNvSpPr>
            <p:nvPr/>
          </p:nvSpPr>
          <p:spPr bwMode="auto">
            <a:xfrm>
              <a:off x="6859307" y="1849582"/>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111</a:t>
              </a:r>
            </a:p>
          </p:txBody>
        </p:sp>
        <p:sp>
          <p:nvSpPr>
            <p:cNvPr id="13" name="Rectangle 11"/>
            <p:cNvSpPr>
              <a:spLocks noChangeArrowheads="1"/>
            </p:cNvSpPr>
            <p:nvPr/>
          </p:nvSpPr>
          <p:spPr bwMode="auto">
            <a:xfrm>
              <a:off x="7595908" y="1823834"/>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t>1200</a:t>
              </a:r>
            </a:p>
          </p:txBody>
        </p:sp>
        <p:sp>
          <p:nvSpPr>
            <p:cNvPr id="14" name="Rectangle 13"/>
            <p:cNvSpPr/>
            <p:nvPr/>
          </p:nvSpPr>
          <p:spPr>
            <a:xfrm>
              <a:off x="6706908" y="1500242"/>
              <a:ext cx="888385" cy="338554"/>
            </a:xfrm>
            <a:prstGeom prst="rect">
              <a:avLst/>
            </a:prstGeom>
          </p:spPr>
          <p:txBody>
            <a:bodyPr wrap="none">
              <a:spAutoFit/>
            </a:bodyPr>
            <a:lstStyle/>
            <a:p>
              <a:r>
                <a:rPr lang="en-US" altLang="en-US" sz="1600" b="1" dirty="0" err="1"/>
                <a:t>CarNo</a:t>
              </a:r>
              <a:endParaRPr lang="en-US" sz="1600" b="1" dirty="0"/>
            </a:p>
          </p:txBody>
        </p:sp>
        <p:sp>
          <p:nvSpPr>
            <p:cNvPr id="27" name="Rectangle 26"/>
            <p:cNvSpPr/>
            <p:nvPr/>
          </p:nvSpPr>
          <p:spPr>
            <a:xfrm>
              <a:off x="7595908" y="1508571"/>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grpSp>
      <p:grpSp>
        <p:nvGrpSpPr>
          <p:cNvPr id="33" name="Group 32"/>
          <p:cNvGrpSpPr/>
          <p:nvPr/>
        </p:nvGrpSpPr>
        <p:grpSpPr>
          <a:xfrm>
            <a:off x="6986343" y="1196879"/>
            <a:ext cx="1635094" cy="772746"/>
            <a:chOff x="4053108" y="5258050"/>
            <a:chExt cx="1635094" cy="772746"/>
          </a:xfrm>
        </p:grpSpPr>
        <p:sp>
          <p:nvSpPr>
            <p:cNvPr id="15" name="Rectangle 14"/>
            <p:cNvSpPr>
              <a:spLocks noChangeArrowheads="1"/>
            </p:cNvSpPr>
            <p:nvPr/>
          </p:nvSpPr>
          <p:spPr bwMode="auto">
            <a:xfrm>
              <a:off x="4164202" y="5585854"/>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16" name="Line 5"/>
            <p:cNvSpPr>
              <a:spLocks noChangeShapeType="1"/>
            </p:cNvSpPr>
            <p:nvPr/>
          </p:nvSpPr>
          <p:spPr bwMode="auto">
            <a:xfrm>
              <a:off x="5307202" y="5585854"/>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17" name="Text Box 6"/>
            <p:cNvSpPr txBox="1">
              <a:spLocks noChangeArrowheads="1"/>
            </p:cNvSpPr>
            <p:nvPr/>
          </p:nvSpPr>
          <p:spPr bwMode="auto">
            <a:xfrm>
              <a:off x="4316601" y="5599076"/>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222</a:t>
              </a:r>
            </a:p>
          </p:txBody>
        </p:sp>
        <p:sp>
          <p:nvSpPr>
            <p:cNvPr id="18" name="Rectangle 11"/>
            <p:cNvSpPr>
              <a:spLocks noChangeArrowheads="1"/>
            </p:cNvSpPr>
            <p:nvPr/>
          </p:nvSpPr>
          <p:spPr bwMode="auto">
            <a:xfrm>
              <a:off x="5053202" y="5585854"/>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600" b="1" dirty="0"/>
                <a:t>4899</a:t>
              </a:r>
            </a:p>
          </p:txBody>
        </p:sp>
        <p:sp>
          <p:nvSpPr>
            <p:cNvPr id="28" name="Rectangle 27"/>
            <p:cNvSpPr/>
            <p:nvPr/>
          </p:nvSpPr>
          <p:spPr>
            <a:xfrm>
              <a:off x="4992177" y="5258050"/>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30" name="Rectangle 29"/>
            <p:cNvSpPr/>
            <p:nvPr/>
          </p:nvSpPr>
          <p:spPr>
            <a:xfrm>
              <a:off x="4053108" y="5273439"/>
              <a:ext cx="888385" cy="338554"/>
            </a:xfrm>
            <a:prstGeom prst="rect">
              <a:avLst/>
            </a:prstGeom>
          </p:spPr>
          <p:txBody>
            <a:bodyPr wrap="none">
              <a:spAutoFit/>
            </a:bodyPr>
            <a:lstStyle/>
            <a:p>
              <a:r>
                <a:rPr lang="en-US" altLang="en-US" sz="1600" b="1" dirty="0" err="1"/>
                <a:t>CarNo</a:t>
              </a:r>
              <a:endParaRPr lang="en-US" sz="1600" b="1" dirty="0"/>
            </a:p>
          </p:txBody>
        </p:sp>
      </p:grpSp>
      <p:grpSp>
        <p:nvGrpSpPr>
          <p:cNvPr id="34" name="Group 33"/>
          <p:cNvGrpSpPr/>
          <p:nvPr/>
        </p:nvGrpSpPr>
        <p:grpSpPr>
          <a:xfrm>
            <a:off x="7048716" y="2122897"/>
            <a:ext cx="1587193" cy="759799"/>
            <a:chOff x="6044108" y="5237362"/>
            <a:chExt cx="1587193" cy="759799"/>
          </a:xfrm>
        </p:grpSpPr>
        <p:sp>
          <p:nvSpPr>
            <p:cNvPr id="20" name="Rectangle 19"/>
            <p:cNvSpPr>
              <a:spLocks noChangeArrowheads="1"/>
            </p:cNvSpPr>
            <p:nvPr/>
          </p:nvSpPr>
          <p:spPr bwMode="auto">
            <a:xfrm>
              <a:off x="6107301" y="5552219"/>
              <a:ext cx="1524000" cy="444942"/>
            </a:xfrm>
            <a:prstGeom prst="rect">
              <a:avLst/>
            </a:prstGeom>
            <a:solidFill>
              <a:srgbClr val="0070C0"/>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GB" altLang="en-US" sz="2000">
                <a:solidFill>
                  <a:schemeClr val="bg2"/>
                </a:solidFill>
              </a:endParaRPr>
            </a:p>
          </p:txBody>
        </p:sp>
        <p:sp>
          <p:nvSpPr>
            <p:cNvPr id="21" name="Line 5"/>
            <p:cNvSpPr>
              <a:spLocks noChangeShapeType="1"/>
            </p:cNvSpPr>
            <p:nvPr/>
          </p:nvSpPr>
          <p:spPr bwMode="auto">
            <a:xfrm>
              <a:off x="7250301" y="5552219"/>
              <a:ext cx="0" cy="44494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sz="1600"/>
            </a:p>
          </p:txBody>
        </p:sp>
        <p:sp>
          <p:nvSpPr>
            <p:cNvPr id="22" name="Text Box 6"/>
            <p:cNvSpPr txBox="1">
              <a:spLocks noChangeArrowheads="1"/>
            </p:cNvSpPr>
            <p:nvPr/>
          </p:nvSpPr>
          <p:spPr bwMode="auto">
            <a:xfrm>
              <a:off x="6259700" y="5565441"/>
              <a:ext cx="6096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chemeClr val="bg1"/>
                  </a:solidFill>
                </a:rPr>
                <a:t>333</a:t>
              </a:r>
            </a:p>
          </p:txBody>
        </p:sp>
        <p:sp>
          <p:nvSpPr>
            <p:cNvPr id="23" name="Rectangle 11"/>
            <p:cNvSpPr>
              <a:spLocks noChangeArrowheads="1"/>
            </p:cNvSpPr>
            <p:nvPr/>
          </p:nvSpPr>
          <p:spPr bwMode="auto">
            <a:xfrm>
              <a:off x="6996301" y="5552219"/>
              <a:ext cx="635000" cy="444942"/>
            </a:xfrm>
            <a:prstGeom prst="rect">
              <a:avLst/>
            </a:prstGeom>
            <a:solidFill>
              <a:schemeClr val="bg2">
                <a:lumMod val="40000"/>
                <a:lumOff val="60000"/>
              </a:schemeClr>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1400" b="1" dirty="0">
                  <a:solidFill>
                    <a:srgbClr val="FF0000"/>
                  </a:solidFill>
                </a:rPr>
                <a:t>NULL</a:t>
              </a:r>
            </a:p>
          </p:txBody>
        </p:sp>
        <p:sp>
          <p:nvSpPr>
            <p:cNvPr id="29" name="Rectangle 28"/>
            <p:cNvSpPr/>
            <p:nvPr/>
          </p:nvSpPr>
          <p:spPr>
            <a:xfrm>
              <a:off x="6904693" y="5237362"/>
              <a:ext cx="691215" cy="369332"/>
            </a:xfrm>
            <a:prstGeom prst="rect">
              <a:avLst/>
            </a:prstGeom>
          </p:spPr>
          <p:txBody>
            <a:bodyPr wrap="none">
              <a:spAutoFit/>
            </a:bodyPr>
            <a:lstStyle/>
            <a:p>
              <a:r>
                <a:rPr lang="en-US" b="1" dirty="0">
                  <a:solidFill>
                    <a:prstClr val="black"/>
                  </a:solidFill>
                  <a:latin typeface="Consolas" panose="020B0609020204030204" pitchFamily="49" charset="0"/>
                </a:rPr>
                <a:t>next</a:t>
              </a:r>
              <a:endParaRPr lang="en-US" b="1" dirty="0"/>
            </a:p>
          </p:txBody>
        </p:sp>
        <p:sp>
          <p:nvSpPr>
            <p:cNvPr id="31" name="Rectangle 30"/>
            <p:cNvSpPr/>
            <p:nvPr/>
          </p:nvSpPr>
          <p:spPr>
            <a:xfrm>
              <a:off x="6044108" y="5248824"/>
              <a:ext cx="888385" cy="338554"/>
            </a:xfrm>
            <a:prstGeom prst="rect">
              <a:avLst/>
            </a:prstGeom>
          </p:spPr>
          <p:txBody>
            <a:bodyPr wrap="none">
              <a:spAutoFit/>
            </a:bodyPr>
            <a:lstStyle/>
            <a:p>
              <a:r>
                <a:rPr lang="en-US" altLang="en-US" sz="1600" b="1" dirty="0" err="1"/>
                <a:t>CarNo</a:t>
              </a:r>
              <a:endParaRPr lang="en-US" sz="1600" b="1" dirty="0"/>
            </a:p>
          </p:txBody>
        </p:sp>
      </p:grpSp>
      <p:sp>
        <p:nvSpPr>
          <p:cNvPr id="39" name="Title 2"/>
          <p:cNvSpPr txBox="1">
            <a:spLocks/>
          </p:cNvSpPr>
          <p:nvPr/>
        </p:nvSpPr>
        <p:spPr>
          <a:xfrm>
            <a:off x="375447" y="142059"/>
            <a:ext cx="4980450" cy="528692"/>
          </a:xfrm>
          <a:prstGeom prst="rect">
            <a:avLst/>
          </a:prstGeom>
        </p:spPr>
        <p:txBody>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algn="l"/>
            <a:r>
              <a:rPr lang="en-US" sz="2400" kern="0" dirty="0"/>
              <a:t>The current pointer - Example</a:t>
            </a:r>
          </a:p>
        </p:txBody>
      </p:sp>
      <p:sp>
        <p:nvSpPr>
          <p:cNvPr id="41" name="Rectangle 40"/>
          <p:cNvSpPr/>
          <p:nvPr/>
        </p:nvSpPr>
        <p:spPr>
          <a:xfrm>
            <a:off x="5696053" y="138220"/>
            <a:ext cx="787516" cy="338554"/>
          </a:xfrm>
          <a:prstGeom prst="rect">
            <a:avLst/>
          </a:prstGeom>
        </p:spPr>
        <p:txBody>
          <a:bodyPr wrap="square">
            <a:spAutoFit/>
          </a:bodyPr>
          <a:lstStyle/>
          <a:p>
            <a:r>
              <a:rPr lang="en-US" altLang="en-US" sz="1600" b="1" dirty="0"/>
              <a:t>head</a:t>
            </a:r>
            <a:endParaRPr lang="en-US" sz="1600" b="1" dirty="0"/>
          </a:p>
        </p:txBody>
      </p:sp>
      <p:cxnSp>
        <p:nvCxnSpPr>
          <p:cNvPr id="42" name="Straight Arrow Connector 41"/>
          <p:cNvCxnSpPr/>
          <p:nvPr/>
        </p:nvCxnSpPr>
        <p:spPr bwMode="auto">
          <a:xfrm>
            <a:off x="6295627" y="474064"/>
            <a:ext cx="581392" cy="231357"/>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45" name="Rectangle 44"/>
          <p:cNvSpPr/>
          <p:nvPr/>
        </p:nvSpPr>
        <p:spPr bwMode="auto">
          <a:xfrm>
            <a:off x="6004144" y="5695543"/>
            <a:ext cx="2700804" cy="92333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rPr>
              <a:t>First </a:t>
            </a:r>
            <a:r>
              <a:rPr lang="en-US" dirty="0" err="1">
                <a:latin typeface="Consolas" panose="020B0609020204030204" pitchFamily="49" charset="0"/>
              </a:rPr>
              <a:t>CarNo</a:t>
            </a:r>
            <a:r>
              <a:rPr lang="en-US" dirty="0">
                <a:latin typeface="Consolas" panose="020B0609020204030204" pitchFamily="49" charset="0"/>
              </a:rPr>
              <a:t>: 111</a:t>
            </a:r>
          </a:p>
          <a:p>
            <a:r>
              <a:rPr lang="en-US" dirty="0">
                <a:latin typeface="Consolas" panose="020B0609020204030204" pitchFamily="49" charset="0"/>
              </a:rPr>
              <a:t>Second </a:t>
            </a:r>
            <a:r>
              <a:rPr lang="en-US" dirty="0" err="1">
                <a:latin typeface="Consolas" panose="020B0609020204030204" pitchFamily="49" charset="0"/>
              </a:rPr>
              <a:t>CarNo</a:t>
            </a:r>
            <a:r>
              <a:rPr lang="en-US" dirty="0">
                <a:latin typeface="Consolas" panose="020B0609020204030204" pitchFamily="49" charset="0"/>
              </a:rPr>
              <a:t>: 222</a:t>
            </a:r>
          </a:p>
          <a:p>
            <a:r>
              <a:rPr lang="en-US" dirty="0">
                <a:latin typeface="Consolas" panose="020B0609020204030204" pitchFamily="49" charset="0"/>
              </a:rPr>
              <a:t>Third </a:t>
            </a:r>
            <a:r>
              <a:rPr lang="en-US" dirty="0" err="1">
                <a:latin typeface="Consolas" panose="020B0609020204030204" pitchFamily="49" charset="0"/>
              </a:rPr>
              <a:t>CarNo</a:t>
            </a:r>
            <a:r>
              <a:rPr lang="en-US" dirty="0">
                <a:latin typeface="Consolas" panose="020B0609020204030204" pitchFamily="49" charset="0"/>
              </a:rPr>
              <a:t>: 333</a:t>
            </a:r>
          </a:p>
        </p:txBody>
      </p:sp>
    </p:spTree>
    <p:extLst>
      <p:ext uri="{BB962C8B-B14F-4D97-AF65-F5344CB8AC3E}">
        <p14:creationId xmlns:p14="http://schemas.microsoft.com/office/powerpoint/2010/main" val="3995362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CC4AF459-9D85-88BD-8931-63FDF62CC656}"/>
              </a:ext>
            </a:extLst>
          </p:cNvPr>
          <p:cNvSpPr txBox="1"/>
          <p:nvPr/>
        </p:nvSpPr>
        <p:spPr>
          <a:xfrm>
            <a:off x="298175" y="305884"/>
            <a:ext cx="4929808" cy="6017032"/>
          </a:xfrm>
          <a:prstGeom prst="rect">
            <a:avLst/>
          </a:prstGeom>
          <a:noFill/>
          <a:ln>
            <a:solidFill>
              <a:schemeClr val="tx1"/>
            </a:solidFill>
          </a:ln>
        </p:spPr>
        <p:txBody>
          <a:bodyPr wrap="square">
            <a:spAutoFit/>
          </a:bodyPr>
          <a:lstStyle/>
          <a:p>
            <a:r>
              <a:rPr lang="en-AU" sz="1100" dirty="0"/>
              <a:t>#include &lt;iostream&gt;</a:t>
            </a:r>
          </a:p>
          <a:p>
            <a:r>
              <a:rPr lang="en-AU" sz="1100" dirty="0"/>
              <a:t>using namespace std;</a:t>
            </a:r>
          </a:p>
          <a:p>
            <a:endParaRPr lang="en-AU" sz="1100" dirty="0"/>
          </a:p>
          <a:p>
            <a:endParaRPr lang="en-AU" sz="1100" dirty="0"/>
          </a:p>
          <a:p>
            <a:r>
              <a:rPr lang="en-AU" sz="1100" dirty="0">
                <a:solidFill>
                  <a:schemeClr val="accent4">
                    <a:lumMod val="75000"/>
                  </a:schemeClr>
                </a:solidFill>
              </a:rPr>
              <a:t>// Define the structure for a node</a:t>
            </a:r>
          </a:p>
          <a:p>
            <a:r>
              <a:rPr lang="en-AU" sz="1100" dirty="0"/>
              <a:t>struct Node {</a:t>
            </a:r>
          </a:p>
          <a:p>
            <a:r>
              <a:rPr lang="en-AU" sz="1100" dirty="0"/>
              <a:t>    int data;</a:t>
            </a:r>
          </a:p>
          <a:p>
            <a:r>
              <a:rPr lang="en-AU" sz="1100" dirty="0"/>
              <a:t>    Node* next;</a:t>
            </a:r>
          </a:p>
          <a:p>
            <a:r>
              <a:rPr lang="en-AU" sz="1100" dirty="0"/>
              <a:t>};</a:t>
            </a:r>
          </a:p>
          <a:p>
            <a:endParaRPr lang="en-AU" sz="1100" dirty="0"/>
          </a:p>
          <a:p>
            <a:r>
              <a:rPr lang="en-AU" sz="1100" dirty="0">
                <a:solidFill>
                  <a:schemeClr val="accent4">
                    <a:lumMod val="75000"/>
                  </a:schemeClr>
                </a:solidFill>
              </a:rPr>
              <a:t>// Function to create a new node</a:t>
            </a:r>
          </a:p>
          <a:p>
            <a:r>
              <a:rPr lang="en-AU" sz="1100" dirty="0"/>
              <a:t>Node* </a:t>
            </a:r>
            <a:r>
              <a:rPr lang="en-AU" sz="1100" dirty="0" err="1"/>
              <a:t>createNode</a:t>
            </a:r>
            <a:r>
              <a:rPr lang="en-AU" sz="1100" dirty="0"/>
              <a:t>(int data) {</a:t>
            </a:r>
          </a:p>
          <a:p>
            <a:r>
              <a:rPr lang="en-AU" sz="1100" dirty="0"/>
              <a:t>    Node* </a:t>
            </a:r>
            <a:r>
              <a:rPr lang="en-AU" sz="1100" dirty="0" err="1"/>
              <a:t>newNode</a:t>
            </a:r>
            <a:r>
              <a:rPr lang="en-AU" sz="1100" dirty="0"/>
              <a:t> = new Node;</a:t>
            </a:r>
          </a:p>
          <a:p>
            <a:r>
              <a:rPr lang="en-AU" sz="1100" dirty="0"/>
              <a:t>    </a:t>
            </a:r>
            <a:r>
              <a:rPr lang="en-AU" sz="1100" dirty="0" err="1"/>
              <a:t>newNode</a:t>
            </a:r>
            <a:r>
              <a:rPr lang="en-AU" sz="1100" dirty="0"/>
              <a:t>-&gt;data = data;</a:t>
            </a:r>
          </a:p>
          <a:p>
            <a:r>
              <a:rPr lang="en-AU" sz="1100" dirty="0"/>
              <a:t>    </a:t>
            </a:r>
            <a:r>
              <a:rPr lang="en-AU" sz="1100" dirty="0" err="1"/>
              <a:t>newNode</a:t>
            </a:r>
            <a:r>
              <a:rPr lang="en-AU" sz="1100" dirty="0"/>
              <a:t>-&gt;next = NULL;</a:t>
            </a:r>
          </a:p>
          <a:p>
            <a:r>
              <a:rPr lang="en-AU" sz="1100" dirty="0"/>
              <a:t>    return </a:t>
            </a:r>
            <a:r>
              <a:rPr lang="en-AU" sz="1100" dirty="0" err="1"/>
              <a:t>newNode</a:t>
            </a:r>
            <a:r>
              <a:rPr lang="en-AU" sz="1100" dirty="0"/>
              <a:t>;</a:t>
            </a:r>
          </a:p>
          <a:p>
            <a:r>
              <a:rPr lang="en-AU" sz="1100" dirty="0"/>
              <a:t>}</a:t>
            </a:r>
          </a:p>
          <a:p>
            <a:endParaRPr lang="en-AU" sz="1100" dirty="0"/>
          </a:p>
          <a:p>
            <a:r>
              <a:rPr lang="en-AU" sz="1100" dirty="0">
                <a:solidFill>
                  <a:schemeClr val="accent4">
                    <a:lumMod val="75000"/>
                  </a:schemeClr>
                </a:solidFill>
              </a:rPr>
              <a:t>// Function to insert a new node at the beginning of the linked list</a:t>
            </a:r>
          </a:p>
          <a:p>
            <a:r>
              <a:rPr lang="en-AU" sz="1100" dirty="0"/>
              <a:t>Node* </a:t>
            </a:r>
            <a:r>
              <a:rPr lang="en-AU" sz="1100" dirty="0" err="1"/>
              <a:t>insertNode</a:t>
            </a:r>
            <a:r>
              <a:rPr lang="en-AU" sz="1100" dirty="0"/>
              <a:t>(Node* head, int data) {</a:t>
            </a:r>
          </a:p>
          <a:p>
            <a:r>
              <a:rPr lang="en-AU" sz="1100" dirty="0"/>
              <a:t>    Node* </a:t>
            </a:r>
            <a:r>
              <a:rPr lang="en-AU" sz="1100" dirty="0" err="1"/>
              <a:t>newNode</a:t>
            </a:r>
            <a:r>
              <a:rPr lang="en-AU" sz="1100" dirty="0"/>
              <a:t> = </a:t>
            </a:r>
            <a:r>
              <a:rPr lang="en-AU" sz="1100" dirty="0" err="1"/>
              <a:t>createNode</a:t>
            </a:r>
            <a:r>
              <a:rPr lang="en-AU" sz="1100" dirty="0"/>
              <a:t>(data);</a:t>
            </a:r>
          </a:p>
          <a:p>
            <a:r>
              <a:rPr lang="en-AU" sz="1100" dirty="0"/>
              <a:t>    </a:t>
            </a:r>
          </a:p>
          <a:p>
            <a:r>
              <a:rPr lang="en-AU" sz="1100" dirty="0">
                <a:solidFill>
                  <a:schemeClr val="accent4">
                    <a:lumMod val="75000"/>
                  </a:schemeClr>
                </a:solidFill>
              </a:rPr>
              <a:t>    // If the linked list is empty, the new node becomes the head</a:t>
            </a:r>
          </a:p>
          <a:p>
            <a:r>
              <a:rPr lang="en-AU" sz="1100" dirty="0"/>
              <a:t>    if (head == NULL) {</a:t>
            </a:r>
          </a:p>
          <a:p>
            <a:r>
              <a:rPr lang="en-AU" sz="1100" dirty="0"/>
              <a:t>        head = </a:t>
            </a:r>
            <a:r>
              <a:rPr lang="en-AU" sz="1100" dirty="0" err="1"/>
              <a:t>newNode</a:t>
            </a:r>
            <a:r>
              <a:rPr lang="en-AU" sz="1100" dirty="0"/>
              <a:t>;</a:t>
            </a:r>
          </a:p>
          <a:p>
            <a:r>
              <a:rPr lang="en-AU" sz="1100" dirty="0"/>
              <a:t>    } else {</a:t>
            </a:r>
          </a:p>
          <a:p>
            <a:r>
              <a:rPr lang="en-AU" sz="1100" dirty="0">
                <a:solidFill>
                  <a:schemeClr val="accent4">
                    <a:lumMod val="75000"/>
                  </a:schemeClr>
                </a:solidFill>
              </a:rPr>
              <a:t>        // Set the next pointer of the new node to the current head</a:t>
            </a:r>
          </a:p>
          <a:p>
            <a:r>
              <a:rPr lang="en-AU" sz="1100" dirty="0"/>
              <a:t>        </a:t>
            </a:r>
            <a:r>
              <a:rPr lang="en-AU" sz="1100" dirty="0" err="1"/>
              <a:t>newNode</a:t>
            </a:r>
            <a:r>
              <a:rPr lang="en-AU" sz="1100" dirty="0"/>
              <a:t>-&gt;next = head;</a:t>
            </a:r>
          </a:p>
          <a:p>
            <a:r>
              <a:rPr lang="en-AU" sz="1100" dirty="0"/>
              <a:t>        </a:t>
            </a:r>
          </a:p>
          <a:p>
            <a:r>
              <a:rPr lang="en-AU" sz="1100" dirty="0">
                <a:solidFill>
                  <a:schemeClr val="accent4">
                    <a:lumMod val="75000"/>
                  </a:schemeClr>
                </a:solidFill>
              </a:rPr>
              <a:t>        // Update the head to point to the new node</a:t>
            </a:r>
          </a:p>
          <a:p>
            <a:r>
              <a:rPr lang="en-AU" sz="1100" dirty="0"/>
              <a:t>        head = </a:t>
            </a:r>
            <a:r>
              <a:rPr lang="en-AU" sz="1100" dirty="0" err="1"/>
              <a:t>newNode</a:t>
            </a:r>
            <a:r>
              <a:rPr lang="en-AU" sz="1100" dirty="0"/>
              <a:t>;</a:t>
            </a:r>
          </a:p>
          <a:p>
            <a:r>
              <a:rPr lang="en-AU" sz="1100" dirty="0"/>
              <a:t>    }</a:t>
            </a:r>
          </a:p>
          <a:p>
            <a:r>
              <a:rPr lang="en-AU" sz="1100" dirty="0"/>
              <a:t>    </a:t>
            </a:r>
          </a:p>
          <a:p>
            <a:r>
              <a:rPr lang="en-AU" sz="1100" dirty="0"/>
              <a:t>    return head;</a:t>
            </a:r>
          </a:p>
          <a:p>
            <a:r>
              <a:rPr lang="en-AU" sz="1100" dirty="0"/>
              <a:t>}</a:t>
            </a:r>
          </a:p>
        </p:txBody>
      </p:sp>
      <p:sp>
        <p:nvSpPr>
          <p:cNvPr id="25" name="TextBox 24">
            <a:extLst>
              <a:ext uri="{FF2B5EF4-FFF2-40B4-BE49-F238E27FC236}">
                <a16:creationId xmlns:a16="http://schemas.microsoft.com/office/drawing/2014/main" id="{D2003D2C-2CA0-58A7-FEAB-FFA59FB2304B}"/>
              </a:ext>
            </a:extLst>
          </p:cNvPr>
          <p:cNvSpPr txBox="1"/>
          <p:nvPr/>
        </p:nvSpPr>
        <p:spPr>
          <a:xfrm>
            <a:off x="5095461" y="1808920"/>
            <a:ext cx="3982279" cy="4708981"/>
          </a:xfrm>
          <a:prstGeom prst="rect">
            <a:avLst/>
          </a:prstGeom>
          <a:solidFill>
            <a:schemeClr val="bg1"/>
          </a:solidFill>
          <a:ln>
            <a:solidFill>
              <a:schemeClr val="tx1"/>
            </a:solidFill>
          </a:ln>
        </p:spPr>
        <p:txBody>
          <a:bodyPr wrap="square">
            <a:spAutoFit/>
          </a:bodyPr>
          <a:lstStyle/>
          <a:p>
            <a:r>
              <a:rPr lang="en-AU" sz="1200" dirty="0">
                <a:solidFill>
                  <a:schemeClr val="accent4">
                    <a:lumMod val="75000"/>
                  </a:schemeClr>
                </a:solidFill>
              </a:rPr>
              <a:t>// Function to display the linked list</a:t>
            </a:r>
          </a:p>
          <a:p>
            <a:r>
              <a:rPr lang="en-AU" sz="1200" dirty="0"/>
              <a:t>void </a:t>
            </a:r>
            <a:r>
              <a:rPr lang="en-AU" sz="1200" dirty="0" err="1"/>
              <a:t>displayList</a:t>
            </a:r>
            <a:r>
              <a:rPr lang="en-AU" sz="1200" dirty="0"/>
              <a:t>(Node* head) {</a:t>
            </a:r>
          </a:p>
          <a:p>
            <a:r>
              <a:rPr lang="en-AU" sz="1200" dirty="0"/>
              <a:t>    Node* temp = head;</a:t>
            </a:r>
          </a:p>
          <a:p>
            <a:r>
              <a:rPr lang="en-AU" sz="1200" dirty="0"/>
              <a:t>    while (temp != NULL) {</a:t>
            </a:r>
          </a:p>
          <a:p>
            <a:r>
              <a:rPr lang="en-AU" sz="1200" dirty="0"/>
              <a:t>        </a:t>
            </a:r>
            <a:r>
              <a:rPr lang="en-AU" sz="1200" dirty="0" err="1"/>
              <a:t>cout</a:t>
            </a:r>
            <a:r>
              <a:rPr lang="en-AU" sz="1200" dirty="0"/>
              <a:t> &lt;&lt; temp-&gt;data &lt;&lt; " ";</a:t>
            </a:r>
          </a:p>
          <a:p>
            <a:r>
              <a:rPr lang="en-AU" sz="1200" dirty="0"/>
              <a:t>        temp = temp-&gt;next;</a:t>
            </a:r>
          </a:p>
          <a:p>
            <a:r>
              <a:rPr lang="en-AU" sz="1200" dirty="0"/>
              <a:t>    }</a:t>
            </a:r>
          </a:p>
          <a:p>
            <a:r>
              <a:rPr lang="en-AU" sz="1200" dirty="0"/>
              <a:t>    </a:t>
            </a:r>
            <a:r>
              <a:rPr lang="en-AU" sz="1200" dirty="0" err="1"/>
              <a:t>cout</a:t>
            </a:r>
            <a:r>
              <a:rPr lang="en-AU" sz="1200" dirty="0"/>
              <a:t> &lt;&lt; </a:t>
            </a:r>
            <a:r>
              <a:rPr lang="en-AU" sz="1200" dirty="0" err="1"/>
              <a:t>endl</a:t>
            </a:r>
            <a:r>
              <a:rPr lang="en-AU" sz="1200" dirty="0"/>
              <a:t>;</a:t>
            </a:r>
          </a:p>
          <a:p>
            <a:r>
              <a:rPr lang="en-AU" sz="1200" dirty="0"/>
              <a:t>}</a:t>
            </a:r>
          </a:p>
          <a:p>
            <a:endParaRPr lang="en-AU" sz="1200" dirty="0"/>
          </a:p>
          <a:p>
            <a:r>
              <a:rPr lang="en-AU" sz="1200" dirty="0"/>
              <a:t>int main() {</a:t>
            </a:r>
          </a:p>
          <a:p>
            <a:r>
              <a:rPr lang="en-AU" sz="1200" dirty="0"/>
              <a:t>    Node* head = NULL;</a:t>
            </a:r>
          </a:p>
          <a:p>
            <a:r>
              <a:rPr lang="en-AU" sz="1200" dirty="0"/>
              <a:t>    </a:t>
            </a:r>
          </a:p>
          <a:p>
            <a:r>
              <a:rPr lang="en-AU" sz="1200" dirty="0">
                <a:solidFill>
                  <a:schemeClr val="accent4">
                    <a:lumMod val="75000"/>
                  </a:schemeClr>
                </a:solidFill>
              </a:rPr>
              <a:t>    // Insert nodes at the beginning of the linked list</a:t>
            </a:r>
          </a:p>
          <a:p>
            <a:r>
              <a:rPr lang="en-AU" sz="1200" dirty="0"/>
              <a:t>    head = </a:t>
            </a:r>
            <a:r>
              <a:rPr lang="en-AU" sz="1200" dirty="0" err="1"/>
              <a:t>insertNode</a:t>
            </a:r>
            <a:r>
              <a:rPr lang="en-AU" sz="1200" dirty="0"/>
              <a:t>(head, 30);</a:t>
            </a:r>
          </a:p>
          <a:p>
            <a:r>
              <a:rPr lang="en-AU" sz="1200" dirty="0"/>
              <a:t>    head = </a:t>
            </a:r>
            <a:r>
              <a:rPr lang="en-AU" sz="1200" dirty="0" err="1"/>
              <a:t>insertNode</a:t>
            </a:r>
            <a:r>
              <a:rPr lang="en-AU" sz="1200" dirty="0"/>
              <a:t>(head, 20);</a:t>
            </a:r>
          </a:p>
          <a:p>
            <a:r>
              <a:rPr lang="en-AU" sz="1200" dirty="0"/>
              <a:t>    head = </a:t>
            </a:r>
            <a:r>
              <a:rPr lang="en-AU" sz="1200" dirty="0" err="1"/>
              <a:t>insertNode</a:t>
            </a:r>
            <a:r>
              <a:rPr lang="en-AU" sz="1200" dirty="0"/>
              <a:t>(head, 10);</a:t>
            </a:r>
          </a:p>
          <a:p>
            <a:r>
              <a:rPr lang="en-AU" sz="1200" dirty="0"/>
              <a:t>    </a:t>
            </a:r>
          </a:p>
          <a:p>
            <a:r>
              <a:rPr lang="en-AU" sz="1200" dirty="0">
                <a:solidFill>
                  <a:schemeClr val="accent4">
                    <a:lumMod val="75000"/>
                  </a:schemeClr>
                </a:solidFill>
              </a:rPr>
              <a:t>    // Display the linked list</a:t>
            </a:r>
          </a:p>
          <a:p>
            <a:r>
              <a:rPr lang="en-AU" sz="1200" dirty="0"/>
              <a:t>    </a:t>
            </a:r>
            <a:r>
              <a:rPr lang="en-AU" sz="1200" dirty="0" err="1"/>
              <a:t>cout</a:t>
            </a:r>
            <a:r>
              <a:rPr lang="en-AU" sz="1200" dirty="0"/>
              <a:t> &lt;&lt; "Linked List: ";</a:t>
            </a:r>
          </a:p>
          <a:p>
            <a:r>
              <a:rPr lang="en-AU" sz="1200" dirty="0"/>
              <a:t>    </a:t>
            </a:r>
            <a:r>
              <a:rPr lang="en-AU" sz="1200" dirty="0" err="1"/>
              <a:t>displayList</a:t>
            </a:r>
            <a:r>
              <a:rPr lang="en-AU" sz="1200" dirty="0"/>
              <a:t>(head);</a:t>
            </a:r>
          </a:p>
          <a:p>
            <a:r>
              <a:rPr lang="en-AU" sz="1200" dirty="0"/>
              <a:t>    </a:t>
            </a:r>
          </a:p>
          <a:p>
            <a:r>
              <a:rPr lang="en-AU" sz="1200" dirty="0"/>
              <a:t>    return 0;</a:t>
            </a:r>
          </a:p>
          <a:p>
            <a:r>
              <a:rPr lang="en-AU" sz="1200" dirty="0"/>
              <a:t>}</a:t>
            </a:r>
          </a:p>
        </p:txBody>
      </p:sp>
      <p:sp>
        <p:nvSpPr>
          <p:cNvPr id="27" name="TextBox 26">
            <a:extLst>
              <a:ext uri="{FF2B5EF4-FFF2-40B4-BE49-F238E27FC236}">
                <a16:creationId xmlns:a16="http://schemas.microsoft.com/office/drawing/2014/main" id="{13997F3B-FF55-0BE7-5054-BCFB6B15CA81}"/>
              </a:ext>
            </a:extLst>
          </p:cNvPr>
          <p:cNvSpPr txBox="1"/>
          <p:nvPr/>
        </p:nvSpPr>
        <p:spPr>
          <a:xfrm>
            <a:off x="5479774" y="595737"/>
            <a:ext cx="3465443" cy="923330"/>
          </a:xfrm>
          <a:prstGeom prst="rect">
            <a:avLst/>
          </a:prstGeom>
          <a:noFill/>
        </p:spPr>
        <p:txBody>
          <a:bodyPr wrap="square">
            <a:spAutoFit/>
          </a:bodyPr>
          <a:lstStyle/>
          <a:p>
            <a:pPr algn="just"/>
            <a:r>
              <a:rPr lang="en-GB" b="0" i="0" dirty="0">
                <a:solidFill>
                  <a:srgbClr val="000000"/>
                </a:solidFill>
                <a:effectLst/>
                <a:latin typeface="-apple-system"/>
              </a:rPr>
              <a:t>An example of inserting a new node at the beginning of a linked list using a struct in C++</a:t>
            </a:r>
            <a:endParaRPr lang="en-AU" dirty="0"/>
          </a:p>
        </p:txBody>
      </p:sp>
    </p:spTree>
    <p:extLst>
      <p:ext uri="{BB962C8B-B14F-4D97-AF65-F5344CB8AC3E}">
        <p14:creationId xmlns:p14="http://schemas.microsoft.com/office/powerpoint/2010/main" val="4144509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Traversing linear Lists</a:t>
            </a:r>
            <a:endParaRPr lang="en-US" dirty="0"/>
          </a:p>
        </p:txBody>
      </p:sp>
      <p:sp>
        <p:nvSpPr>
          <p:cNvPr id="4" name="Text Box 18"/>
          <p:cNvSpPr txBox="1">
            <a:spLocks noGrp="1" noChangeArrowheads="1"/>
          </p:cNvSpPr>
          <p:nvPr>
            <p:ph idx="1"/>
          </p:nvPr>
        </p:nvSpPr>
        <p:spPr bwMode="auto">
          <a:xfrm>
            <a:off x="777440" y="1180477"/>
            <a:ext cx="4964821" cy="243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0"/>
              </a:spcBef>
              <a:buSzTx/>
              <a:buFontTx/>
              <a:buChar char="•"/>
            </a:pPr>
            <a:r>
              <a:rPr lang="en-US" altLang="en-US" dirty="0"/>
              <a:t>Reasons to retrieve data in list. </a:t>
            </a:r>
          </a:p>
          <a:p>
            <a:pPr lvl="1">
              <a:spcBef>
                <a:spcPct val="0"/>
              </a:spcBef>
              <a:buSzTx/>
              <a:buFontTx/>
              <a:buChar char="•"/>
            </a:pPr>
            <a:r>
              <a:rPr lang="en-US" altLang="en-US" dirty="0"/>
              <a:t> print out the data</a:t>
            </a:r>
          </a:p>
          <a:p>
            <a:pPr lvl="1">
              <a:spcBef>
                <a:spcPct val="0"/>
              </a:spcBef>
              <a:buSzTx/>
              <a:buFontTx/>
              <a:buChar char="•"/>
            </a:pPr>
            <a:r>
              <a:rPr lang="en-US" altLang="en-US" dirty="0"/>
              <a:t> searching process</a:t>
            </a:r>
          </a:p>
          <a:p>
            <a:pPr marL="457200" lvl="1" indent="0">
              <a:spcBef>
                <a:spcPct val="0"/>
              </a:spcBef>
              <a:buSzTx/>
              <a:buNone/>
            </a:pPr>
            <a:r>
              <a:rPr lang="en-US" altLang="en-US" dirty="0"/>
              <a:t>     … </a:t>
            </a:r>
            <a:r>
              <a:rPr lang="en-US" altLang="en-US" dirty="0" err="1"/>
              <a:t>etc</a:t>
            </a:r>
            <a:endParaRPr lang="en-US" altLang="en-US" dirty="0"/>
          </a:p>
          <a:p>
            <a:pPr lvl="1">
              <a:spcBef>
                <a:spcPct val="0"/>
              </a:spcBef>
              <a:buSzTx/>
              <a:buFontTx/>
              <a:buChar char="•"/>
            </a:pPr>
            <a:endParaRPr lang="en-US" altLang="en-US" dirty="0"/>
          </a:p>
          <a:p>
            <a:r>
              <a:rPr lang="en-US" altLang="en-US" dirty="0">
                <a:latin typeface="Lucida Sans" panose="020B0602030504020204" pitchFamily="34" charset="0"/>
              </a:rPr>
              <a:t>Assume that </a:t>
            </a:r>
            <a:r>
              <a:rPr lang="en-US" altLang="en-US" dirty="0" err="1">
                <a:latin typeface="Lucida Sans" panose="020B0602030504020204" pitchFamily="34" charset="0"/>
              </a:rPr>
              <a:t>pList</a:t>
            </a:r>
            <a:r>
              <a:rPr lang="en-US" altLang="en-US" dirty="0">
                <a:latin typeface="Lucida Sans" panose="020B0602030504020204" pitchFamily="34" charset="0"/>
              </a:rPr>
              <a:t> has 3 data:</a:t>
            </a:r>
          </a:p>
        </p:txBody>
      </p:sp>
      <p:sp>
        <p:nvSpPr>
          <p:cNvPr id="20" name="Text Box 19"/>
          <p:cNvSpPr txBox="1">
            <a:spLocks noChangeArrowheads="1"/>
          </p:cNvSpPr>
          <p:nvPr/>
        </p:nvSpPr>
        <p:spPr bwMode="auto">
          <a:xfrm>
            <a:off x="777440" y="3524554"/>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err="1"/>
              <a:t>pList</a:t>
            </a:r>
            <a:endParaRPr lang="en-US" altLang="en-US" dirty="0"/>
          </a:p>
        </p:txBody>
      </p:sp>
      <p:grpSp>
        <p:nvGrpSpPr>
          <p:cNvPr id="3" name="Group 2"/>
          <p:cNvGrpSpPr/>
          <p:nvPr/>
        </p:nvGrpSpPr>
        <p:grpSpPr>
          <a:xfrm>
            <a:off x="1021915" y="3915949"/>
            <a:ext cx="7391400" cy="557930"/>
            <a:chOff x="1021915" y="3915949"/>
            <a:chExt cx="7391400" cy="557930"/>
          </a:xfrm>
        </p:grpSpPr>
        <p:sp>
          <p:nvSpPr>
            <p:cNvPr id="5" name="Rectangle 3"/>
            <p:cNvSpPr>
              <a:spLocks noChangeArrowheads="1"/>
            </p:cNvSpPr>
            <p:nvPr/>
          </p:nvSpPr>
          <p:spPr bwMode="auto">
            <a:xfrm>
              <a:off x="2203015" y="3916407"/>
              <a:ext cx="1524000" cy="533400"/>
            </a:xfrm>
            <a:prstGeom prst="rect">
              <a:avLst/>
            </a:prstGeom>
            <a:solidFill>
              <a:srgbClr val="CCECFF"/>
            </a:solidFill>
            <a:ln w="12700">
              <a:solidFill>
                <a:srgbClr val="99000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t>‘m’     </a:t>
              </a:r>
            </a:p>
          </p:txBody>
        </p:sp>
        <p:sp>
          <p:nvSpPr>
            <p:cNvPr id="6" name="Line 4"/>
            <p:cNvSpPr>
              <a:spLocks noChangeShapeType="1"/>
            </p:cNvSpPr>
            <p:nvPr/>
          </p:nvSpPr>
          <p:spPr bwMode="auto">
            <a:xfrm>
              <a:off x="3384115" y="3940479"/>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 name="Rectangle 5"/>
            <p:cNvSpPr>
              <a:spLocks noChangeArrowheads="1"/>
            </p:cNvSpPr>
            <p:nvPr/>
          </p:nvSpPr>
          <p:spPr bwMode="auto">
            <a:xfrm>
              <a:off x="1021915" y="3940479"/>
              <a:ext cx="381000" cy="533400"/>
            </a:xfrm>
            <a:prstGeom prst="rect">
              <a:avLst/>
            </a:prstGeom>
            <a:solidFill>
              <a:schemeClr val="accent2"/>
            </a:solidFill>
            <a:ln w="12700">
              <a:solidFill>
                <a:srgbClr val="99000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6"/>
            <p:cNvSpPr>
              <a:spLocks noChangeArrowheads="1"/>
            </p:cNvSpPr>
            <p:nvPr/>
          </p:nvSpPr>
          <p:spPr bwMode="auto">
            <a:xfrm>
              <a:off x="4603315" y="3940479"/>
              <a:ext cx="1524000" cy="533400"/>
            </a:xfrm>
            <a:prstGeom prst="rect">
              <a:avLst/>
            </a:prstGeom>
            <a:solidFill>
              <a:srgbClr val="CCECFF"/>
            </a:solidFill>
            <a:ln w="12700">
              <a:solidFill>
                <a:srgbClr val="99000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t>‘b’    </a:t>
              </a:r>
            </a:p>
          </p:txBody>
        </p:sp>
        <p:sp>
          <p:nvSpPr>
            <p:cNvPr id="9" name="Line 7"/>
            <p:cNvSpPr>
              <a:spLocks noChangeShapeType="1"/>
            </p:cNvSpPr>
            <p:nvPr/>
          </p:nvSpPr>
          <p:spPr bwMode="auto">
            <a:xfrm>
              <a:off x="5746315" y="3940479"/>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10" name="Group 8"/>
            <p:cNvGrpSpPr>
              <a:grpSpLocks/>
            </p:cNvGrpSpPr>
            <p:nvPr/>
          </p:nvGrpSpPr>
          <p:grpSpPr bwMode="auto">
            <a:xfrm>
              <a:off x="1098115" y="4169079"/>
              <a:ext cx="1066800" cy="152400"/>
              <a:chOff x="1440" y="3360"/>
              <a:chExt cx="672" cy="96"/>
            </a:xfrm>
          </p:grpSpPr>
          <p:sp>
            <p:nvSpPr>
              <p:cNvPr id="11" name="Oval 9"/>
              <p:cNvSpPr>
                <a:spLocks noChangeArrowheads="1"/>
              </p:cNvSpPr>
              <p:nvPr/>
            </p:nvSpPr>
            <p:spPr bwMode="auto">
              <a:xfrm>
                <a:off x="1440" y="3360"/>
                <a:ext cx="96" cy="96"/>
              </a:xfrm>
              <a:prstGeom prst="ellipse">
                <a:avLst/>
              </a:prstGeom>
              <a:solidFill>
                <a:srgbClr val="00FF00"/>
              </a:solidFill>
              <a:ln w="12700">
                <a:solidFill>
                  <a:srgbClr val="00FF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2" name="Line 10"/>
              <p:cNvSpPr>
                <a:spLocks noChangeShapeType="1"/>
              </p:cNvSpPr>
              <p:nvPr/>
            </p:nvSpPr>
            <p:spPr bwMode="auto">
              <a:xfrm>
                <a:off x="1536" y="3408"/>
                <a:ext cx="576" cy="0"/>
              </a:xfrm>
              <a:prstGeom prst="line">
                <a:avLst/>
              </a:prstGeom>
              <a:noFill/>
              <a:ln w="25400">
                <a:solidFill>
                  <a:srgbClr val="00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13" name="Oval 11"/>
            <p:cNvSpPr>
              <a:spLocks noChangeArrowheads="1"/>
            </p:cNvSpPr>
            <p:nvPr/>
          </p:nvSpPr>
          <p:spPr bwMode="auto">
            <a:xfrm>
              <a:off x="3536515" y="4169079"/>
              <a:ext cx="152400" cy="152400"/>
            </a:xfrm>
            <a:prstGeom prst="ellipse">
              <a:avLst/>
            </a:prstGeom>
            <a:solidFill>
              <a:srgbClr val="00FF00"/>
            </a:solidFill>
            <a:ln w="12700">
              <a:solidFill>
                <a:srgbClr val="00FF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4" name="Line 12"/>
            <p:cNvSpPr>
              <a:spLocks noChangeShapeType="1"/>
            </p:cNvSpPr>
            <p:nvPr/>
          </p:nvSpPr>
          <p:spPr bwMode="auto">
            <a:xfrm>
              <a:off x="3688915" y="4245279"/>
              <a:ext cx="914400" cy="0"/>
            </a:xfrm>
            <a:prstGeom prst="line">
              <a:avLst/>
            </a:prstGeom>
            <a:noFill/>
            <a:ln w="25400">
              <a:solidFill>
                <a:srgbClr val="00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 name="Oval 13"/>
            <p:cNvSpPr>
              <a:spLocks noChangeArrowheads="1"/>
            </p:cNvSpPr>
            <p:nvPr/>
          </p:nvSpPr>
          <p:spPr bwMode="auto">
            <a:xfrm>
              <a:off x="5898715" y="4169079"/>
              <a:ext cx="152400" cy="152400"/>
            </a:xfrm>
            <a:prstGeom prst="ellipse">
              <a:avLst/>
            </a:prstGeom>
            <a:solidFill>
              <a:srgbClr val="00FF00"/>
            </a:solidFill>
            <a:ln w="12700">
              <a:solidFill>
                <a:srgbClr val="00FF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6" name="Rectangle 14"/>
            <p:cNvSpPr>
              <a:spLocks noChangeArrowheads="1"/>
            </p:cNvSpPr>
            <p:nvPr/>
          </p:nvSpPr>
          <p:spPr bwMode="auto">
            <a:xfrm>
              <a:off x="6889315" y="3940479"/>
              <a:ext cx="1524000" cy="533400"/>
            </a:xfrm>
            <a:prstGeom prst="rect">
              <a:avLst/>
            </a:prstGeom>
            <a:solidFill>
              <a:srgbClr val="CCECFF"/>
            </a:solidFill>
            <a:ln w="12700">
              <a:solidFill>
                <a:srgbClr val="99000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dirty="0"/>
                <a:t>‘q’     </a:t>
              </a:r>
            </a:p>
          </p:txBody>
        </p:sp>
        <p:sp>
          <p:nvSpPr>
            <p:cNvPr id="17" name="Line 15"/>
            <p:cNvSpPr>
              <a:spLocks noChangeShapeType="1"/>
            </p:cNvSpPr>
            <p:nvPr/>
          </p:nvSpPr>
          <p:spPr bwMode="auto">
            <a:xfrm>
              <a:off x="8032315" y="3940479"/>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Oval 16"/>
            <p:cNvSpPr>
              <a:spLocks noChangeArrowheads="1"/>
            </p:cNvSpPr>
            <p:nvPr/>
          </p:nvSpPr>
          <p:spPr bwMode="auto">
            <a:xfrm>
              <a:off x="8184715" y="4169079"/>
              <a:ext cx="152400" cy="152400"/>
            </a:xfrm>
            <a:prstGeom prst="ellipse">
              <a:avLst/>
            </a:prstGeom>
            <a:solidFill>
              <a:srgbClr val="00FF00"/>
            </a:solidFill>
            <a:ln w="12700">
              <a:solidFill>
                <a:srgbClr val="00FF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9" name="Line 17"/>
            <p:cNvSpPr>
              <a:spLocks noChangeShapeType="1"/>
            </p:cNvSpPr>
            <p:nvPr/>
          </p:nvSpPr>
          <p:spPr bwMode="auto">
            <a:xfrm>
              <a:off x="5974915" y="4245279"/>
              <a:ext cx="914400" cy="0"/>
            </a:xfrm>
            <a:prstGeom prst="line">
              <a:avLst/>
            </a:prstGeom>
            <a:noFill/>
            <a:ln w="25400">
              <a:solidFill>
                <a:srgbClr val="00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21"/>
            <p:cNvGrpSpPr>
              <a:grpSpLocks/>
            </p:cNvGrpSpPr>
            <p:nvPr/>
          </p:nvGrpSpPr>
          <p:grpSpPr bwMode="auto">
            <a:xfrm>
              <a:off x="5746315" y="3940479"/>
              <a:ext cx="381000" cy="533400"/>
              <a:chOff x="3216" y="1776"/>
              <a:chExt cx="240" cy="336"/>
            </a:xfrm>
          </p:grpSpPr>
          <p:sp>
            <p:nvSpPr>
              <p:cNvPr id="22" name="Rectangle 22"/>
              <p:cNvSpPr>
                <a:spLocks noChangeArrowheads="1"/>
              </p:cNvSpPr>
              <p:nvPr/>
            </p:nvSpPr>
            <p:spPr bwMode="auto">
              <a:xfrm>
                <a:off x="3216" y="1776"/>
                <a:ext cx="240" cy="336"/>
              </a:xfrm>
              <a:prstGeom prst="rect">
                <a:avLst/>
              </a:prstGeom>
              <a:solidFill>
                <a:schemeClr val="accent2"/>
              </a:solidFill>
              <a:ln w="12700">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3" name="Oval 23"/>
              <p:cNvSpPr>
                <a:spLocks noChangeArrowheads="1"/>
              </p:cNvSpPr>
              <p:nvPr/>
            </p:nvSpPr>
            <p:spPr bwMode="auto">
              <a:xfrm>
                <a:off x="3312" y="1920"/>
                <a:ext cx="96" cy="96"/>
              </a:xfrm>
              <a:prstGeom prst="ellipse">
                <a:avLst/>
              </a:prstGeom>
              <a:solidFill>
                <a:srgbClr val="00FF00"/>
              </a:solidFill>
              <a:ln w="12700">
                <a:solidFill>
                  <a:srgbClr val="00FF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grpSp>
          <p:nvGrpSpPr>
            <p:cNvPr id="24" name="Group 24"/>
            <p:cNvGrpSpPr>
              <a:grpSpLocks/>
            </p:cNvGrpSpPr>
            <p:nvPr/>
          </p:nvGrpSpPr>
          <p:grpSpPr bwMode="auto">
            <a:xfrm>
              <a:off x="3388290" y="3915949"/>
              <a:ext cx="381000" cy="533400"/>
              <a:chOff x="3216" y="1776"/>
              <a:chExt cx="240" cy="336"/>
            </a:xfrm>
          </p:grpSpPr>
          <p:sp>
            <p:nvSpPr>
              <p:cNvPr id="25" name="Rectangle 25"/>
              <p:cNvSpPr>
                <a:spLocks noChangeArrowheads="1"/>
              </p:cNvSpPr>
              <p:nvPr/>
            </p:nvSpPr>
            <p:spPr bwMode="auto">
              <a:xfrm>
                <a:off x="3216" y="1776"/>
                <a:ext cx="240" cy="336"/>
              </a:xfrm>
              <a:prstGeom prst="rect">
                <a:avLst/>
              </a:prstGeom>
              <a:solidFill>
                <a:schemeClr val="accent2"/>
              </a:solidFill>
              <a:ln w="12700">
                <a:solidFill>
                  <a:srgbClr val="99000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26" name="Oval 26"/>
              <p:cNvSpPr>
                <a:spLocks noChangeArrowheads="1"/>
              </p:cNvSpPr>
              <p:nvPr/>
            </p:nvSpPr>
            <p:spPr bwMode="auto">
              <a:xfrm>
                <a:off x="3312" y="1920"/>
                <a:ext cx="96" cy="96"/>
              </a:xfrm>
              <a:prstGeom prst="ellipse">
                <a:avLst/>
              </a:prstGeom>
              <a:solidFill>
                <a:srgbClr val="00FF00"/>
              </a:solidFill>
              <a:ln w="12700">
                <a:solidFill>
                  <a:srgbClr val="9900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27" name="Line 27"/>
            <p:cNvSpPr>
              <a:spLocks noChangeShapeType="1"/>
            </p:cNvSpPr>
            <p:nvPr/>
          </p:nvSpPr>
          <p:spPr bwMode="auto">
            <a:xfrm>
              <a:off x="3688915" y="4245279"/>
              <a:ext cx="914400" cy="0"/>
            </a:xfrm>
            <a:prstGeom prst="line">
              <a:avLst/>
            </a:prstGeom>
            <a:noFill/>
            <a:ln w="25400">
              <a:solidFill>
                <a:srgbClr val="00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sp>
          <p:nvSpPr>
            <p:cNvPr id="28" name="Rectangle 29"/>
            <p:cNvSpPr>
              <a:spLocks noChangeArrowheads="1"/>
            </p:cNvSpPr>
            <p:nvPr/>
          </p:nvSpPr>
          <p:spPr bwMode="auto">
            <a:xfrm>
              <a:off x="8032315" y="3940479"/>
              <a:ext cx="381000" cy="533400"/>
            </a:xfrm>
            <a:prstGeom prst="rect">
              <a:avLst/>
            </a:prstGeom>
            <a:solidFill>
              <a:schemeClr val="accent2"/>
            </a:solidFill>
            <a:ln w="12700">
              <a:solidFill>
                <a:srgbClr val="99000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nvGrpSpPr>
            <p:cNvPr id="29" name="Group 31"/>
            <p:cNvGrpSpPr>
              <a:grpSpLocks/>
            </p:cNvGrpSpPr>
            <p:nvPr/>
          </p:nvGrpSpPr>
          <p:grpSpPr bwMode="auto">
            <a:xfrm>
              <a:off x="5746315" y="3940479"/>
              <a:ext cx="381000" cy="533400"/>
              <a:chOff x="3216" y="1776"/>
              <a:chExt cx="240" cy="336"/>
            </a:xfrm>
          </p:grpSpPr>
          <p:sp>
            <p:nvSpPr>
              <p:cNvPr id="30" name="Rectangle 32"/>
              <p:cNvSpPr>
                <a:spLocks noChangeArrowheads="1"/>
              </p:cNvSpPr>
              <p:nvPr/>
            </p:nvSpPr>
            <p:spPr bwMode="auto">
              <a:xfrm>
                <a:off x="3216" y="1776"/>
                <a:ext cx="240" cy="336"/>
              </a:xfrm>
              <a:prstGeom prst="rect">
                <a:avLst/>
              </a:prstGeom>
              <a:solidFill>
                <a:schemeClr val="accent2"/>
              </a:solidFill>
              <a:ln w="12700">
                <a:solidFill>
                  <a:srgbClr val="990000"/>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1" name="Oval 33"/>
              <p:cNvSpPr>
                <a:spLocks noChangeArrowheads="1"/>
              </p:cNvSpPr>
              <p:nvPr/>
            </p:nvSpPr>
            <p:spPr bwMode="auto">
              <a:xfrm>
                <a:off x="3312" y="1920"/>
                <a:ext cx="96" cy="96"/>
              </a:xfrm>
              <a:prstGeom prst="ellipse">
                <a:avLst/>
              </a:prstGeom>
              <a:solidFill>
                <a:srgbClr val="00FF00"/>
              </a:solidFill>
              <a:ln w="12700">
                <a:solidFill>
                  <a:srgbClr val="9900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32" name="Line 34"/>
            <p:cNvSpPr>
              <a:spLocks noChangeShapeType="1"/>
            </p:cNvSpPr>
            <p:nvPr/>
          </p:nvSpPr>
          <p:spPr bwMode="auto">
            <a:xfrm>
              <a:off x="6051115" y="4245279"/>
              <a:ext cx="914400" cy="0"/>
            </a:xfrm>
            <a:prstGeom prst="line">
              <a:avLst/>
            </a:prstGeom>
            <a:noFill/>
            <a:ln w="25400">
              <a:solidFill>
                <a:srgbClr val="00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35"/>
            <p:cNvGrpSpPr>
              <a:grpSpLocks/>
            </p:cNvGrpSpPr>
            <p:nvPr/>
          </p:nvGrpSpPr>
          <p:grpSpPr bwMode="auto">
            <a:xfrm>
              <a:off x="8098990" y="4016679"/>
              <a:ext cx="257175" cy="428625"/>
              <a:chOff x="1431" y="2088"/>
              <a:chExt cx="162" cy="270"/>
            </a:xfrm>
          </p:grpSpPr>
          <p:sp>
            <p:nvSpPr>
              <p:cNvPr id="34" name="Line 36"/>
              <p:cNvSpPr>
                <a:spLocks noChangeShapeType="1"/>
              </p:cNvSpPr>
              <p:nvPr/>
            </p:nvSpPr>
            <p:spPr bwMode="auto">
              <a:xfrm>
                <a:off x="1431" y="2106"/>
                <a:ext cx="162" cy="243"/>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5" name="Line 37"/>
              <p:cNvSpPr>
                <a:spLocks noChangeShapeType="1"/>
              </p:cNvSpPr>
              <p:nvPr/>
            </p:nvSpPr>
            <p:spPr bwMode="auto">
              <a:xfrm flipH="1">
                <a:off x="1440" y="2088"/>
                <a:ext cx="153" cy="270"/>
              </a:xfrm>
              <a:prstGeom prst="line">
                <a:avLst/>
              </a:prstGeom>
              <a:noFill/>
              <a:ln w="38100"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grpSp>
      <p:sp>
        <p:nvSpPr>
          <p:cNvPr id="36" name="Text Box 20"/>
          <p:cNvSpPr txBox="1">
            <a:spLocks noChangeArrowheads="1"/>
          </p:cNvSpPr>
          <p:nvPr/>
        </p:nvSpPr>
        <p:spPr bwMode="auto">
          <a:xfrm>
            <a:off x="1169531" y="4764913"/>
            <a:ext cx="536076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Lucida Sans" panose="020B0602030504020204" pitchFamily="34" charset="0"/>
              </a:rPr>
              <a:t>Output from the traverse process :</a:t>
            </a:r>
          </a:p>
          <a:p>
            <a:r>
              <a:rPr lang="en-US" altLang="en-US" b="1" dirty="0">
                <a:latin typeface="Lucida Sans" panose="020B0602030504020204" pitchFamily="34" charset="0"/>
              </a:rPr>
              <a:t>m</a:t>
            </a:r>
          </a:p>
          <a:p>
            <a:r>
              <a:rPr lang="en-US" altLang="en-US" b="1" dirty="0">
                <a:latin typeface="Lucida Sans" panose="020B0602030504020204" pitchFamily="34" charset="0"/>
              </a:rPr>
              <a:t>b</a:t>
            </a:r>
          </a:p>
          <a:p>
            <a:r>
              <a:rPr lang="en-US" altLang="en-US" b="1" dirty="0">
                <a:latin typeface="Lucida Sans" panose="020B0602030504020204" pitchFamily="34" charset="0"/>
              </a:rPr>
              <a:t>q</a:t>
            </a:r>
          </a:p>
        </p:txBody>
      </p:sp>
    </p:spTree>
    <p:extLst>
      <p:ext uri="{BB962C8B-B14F-4D97-AF65-F5344CB8AC3E}">
        <p14:creationId xmlns:p14="http://schemas.microsoft.com/office/powerpoint/2010/main" val="24545200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9623" y="891573"/>
            <a:ext cx="4572000" cy="5478423"/>
          </a:xfrm>
          <a:prstGeom prst="rect">
            <a:avLst/>
          </a:prstGeom>
          <a:solidFill>
            <a:srgbClr val="F7FFFF"/>
          </a:solidFill>
          <a:ln>
            <a:solidFill>
              <a:schemeClr val="tx1"/>
            </a:solidFill>
          </a:ln>
        </p:spPr>
        <p:txBody>
          <a:bodyPr lIns="274320">
            <a:spAutoFit/>
          </a:bodyPr>
          <a:lstStyle/>
          <a:p>
            <a:r>
              <a:rPr lang="en-US" sz="1400" dirty="0">
                <a:solidFill>
                  <a:srgbClr val="0000FF"/>
                </a:solidFill>
                <a:latin typeface="Times New Roman" panose="02020603050405020304" pitchFamily="18" charset="0"/>
                <a:cs typeface="Times New Roman" panose="02020603050405020304" pitchFamily="18" charset="0"/>
              </a:rPr>
              <a:t>#include</a:t>
            </a:r>
            <a:r>
              <a:rPr lang="en-US" sz="1400" dirty="0">
                <a:solidFill>
                  <a:prstClr val="black"/>
                </a:solidFill>
                <a:latin typeface="Times New Roman" panose="02020603050405020304" pitchFamily="18" charset="0"/>
                <a:cs typeface="Times New Roman" panose="02020603050405020304" pitchFamily="18" charset="0"/>
              </a:rPr>
              <a:t> </a:t>
            </a:r>
            <a:r>
              <a:rPr lang="en-US" sz="1400" dirty="0">
                <a:solidFill>
                  <a:srgbClr val="A31515"/>
                </a:solidFill>
                <a:latin typeface="Times New Roman" panose="02020603050405020304" pitchFamily="18" charset="0"/>
                <a:cs typeface="Times New Roman" panose="02020603050405020304" pitchFamily="18" charset="0"/>
              </a:rPr>
              <a:t>&lt;</a:t>
            </a:r>
            <a:r>
              <a:rPr lang="en-US" sz="1400" dirty="0" err="1">
                <a:solidFill>
                  <a:srgbClr val="A31515"/>
                </a:solidFill>
                <a:latin typeface="Times New Roman" panose="02020603050405020304" pitchFamily="18" charset="0"/>
                <a:cs typeface="Times New Roman" panose="02020603050405020304" pitchFamily="18" charset="0"/>
              </a:rPr>
              <a:t>iostream</a:t>
            </a:r>
            <a:r>
              <a:rPr lang="en-US" sz="1400" dirty="0">
                <a:solidFill>
                  <a:srgbClr val="A31515"/>
                </a:solidFill>
                <a:latin typeface="Times New Roman" panose="02020603050405020304" pitchFamily="18" charset="0"/>
                <a:cs typeface="Times New Roman" panose="02020603050405020304" pitchFamily="18" charset="0"/>
              </a:rPr>
              <a:t>&gt;</a:t>
            </a:r>
            <a:endParaRPr lang="en-US" sz="1400" dirty="0">
              <a:solidFill>
                <a:prstClr val="black"/>
              </a:solidFill>
              <a:latin typeface="Times New Roman" panose="02020603050405020304" pitchFamily="18" charset="0"/>
              <a:cs typeface="Times New Roman" panose="02020603050405020304" pitchFamily="18" charset="0"/>
            </a:endParaRPr>
          </a:p>
          <a:p>
            <a:r>
              <a:rPr lang="en-US" sz="1400" dirty="0">
                <a:solidFill>
                  <a:srgbClr val="0000FF"/>
                </a:solidFill>
                <a:latin typeface="Times New Roman" panose="02020603050405020304" pitchFamily="18" charset="0"/>
                <a:cs typeface="Times New Roman" panose="02020603050405020304" pitchFamily="18" charset="0"/>
              </a:rPr>
              <a:t>using</a:t>
            </a:r>
            <a:r>
              <a:rPr lang="en-US" sz="1400" dirty="0">
                <a:solidFill>
                  <a:prstClr val="black"/>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namespace</a:t>
            </a:r>
            <a:r>
              <a:rPr lang="en-US" sz="1400" dirty="0">
                <a:solidFill>
                  <a:prstClr val="black"/>
                </a:solidFill>
                <a:latin typeface="Times New Roman" panose="02020603050405020304" pitchFamily="18" charset="0"/>
                <a:cs typeface="Times New Roman" panose="02020603050405020304" pitchFamily="18" charset="0"/>
              </a:rPr>
              <a:t> </a:t>
            </a:r>
            <a:r>
              <a:rPr lang="en-US" sz="1400" dirty="0" err="1">
                <a:solidFill>
                  <a:prstClr val="black"/>
                </a:solidFill>
                <a:latin typeface="Times New Roman" panose="02020603050405020304" pitchFamily="18" charset="0"/>
                <a:cs typeface="Times New Roman" panose="02020603050405020304" pitchFamily="18" charset="0"/>
              </a:rPr>
              <a:t>std</a:t>
            </a:r>
            <a:r>
              <a:rPr lang="en-US" sz="1400" dirty="0">
                <a:solidFill>
                  <a:prstClr val="black"/>
                </a:solidFill>
                <a:latin typeface="Times New Roman" panose="02020603050405020304" pitchFamily="18" charset="0"/>
                <a:cs typeface="Times New Roman" panose="02020603050405020304" pitchFamily="18" charset="0"/>
              </a:rPr>
              <a:t>;</a:t>
            </a:r>
          </a:p>
          <a:p>
            <a:endParaRPr lang="en-US" sz="1400" dirty="0">
              <a:solidFill>
                <a:prstClr val="black"/>
              </a:solidFill>
              <a:latin typeface="Times New Roman" panose="02020603050405020304" pitchFamily="18" charset="0"/>
              <a:cs typeface="Times New Roman" panose="02020603050405020304" pitchFamily="18" charset="0"/>
            </a:endParaRPr>
          </a:p>
          <a:p>
            <a:r>
              <a:rPr lang="en-US" sz="1400" dirty="0" err="1">
                <a:solidFill>
                  <a:srgbClr val="0000FF"/>
                </a:solidFill>
                <a:latin typeface="Times New Roman" panose="02020603050405020304" pitchFamily="18" charset="0"/>
                <a:cs typeface="Times New Roman" panose="02020603050405020304" pitchFamily="18" charset="0"/>
              </a:rPr>
              <a:t>struct</a:t>
            </a:r>
            <a:r>
              <a:rPr lang="en-US" sz="1400" dirty="0">
                <a:solidFill>
                  <a:prstClr val="black"/>
                </a:solidFill>
                <a:latin typeface="Times New Roman" panose="02020603050405020304" pitchFamily="18" charset="0"/>
                <a:cs typeface="Times New Roman" panose="02020603050405020304" pitchFamily="18" charset="0"/>
              </a:rPr>
              <a:t> Cars</a:t>
            </a:r>
          </a:p>
          <a:p>
            <a:r>
              <a:rPr lang="en-US"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        </a:t>
            </a:r>
            <a:r>
              <a:rPr lang="en-US" sz="1400" dirty="0" err="1">
                <a:solidFill>
                  <a:srgbClr val="0000FF"/>
                </a:solidFill>
                <a:latin typeface="Times New Roman" panose="02020603050405020304" pitchFamily="18" charset="0"/>
                <a:cs typeface="Times New Roman" panose="02020603050405020304" pitchFamily="18" charset="0"/>
              </a:rPr>
              <a:t>int</a:t>
            </a:r>
            <a:r>
              <a:rPr lang="en-US" sz="1400" dirty="0">
                <a:solidFill>
                  <a:prstClr val="black"/>
                </a:solidFill>
                <a:latin typeface="Times New Roman" panose="02020603050405020304" pitchFamily="18" charset="0"/>
                <a:cs typeface="Times New Roman" panose="02020603050405020304" pitchFamily="18" charset="0"/>
              </a:rPr>
              <a:t> </a:t>
            </a:r>
            <a:r>
              <a:rPr lang="en-US" sz="1400" dirty="0" err="1">
                <a:solidFill>
                  <a:prstClr val="black"/>
                </a:solidFill>
                <a:latin typeface="Times New Roman" panose="02020603050405020304" pitchFamily="18" charset="0"/>
                <a:cs typeface="Times New Roman" panose="02020603050405020304" pitchFamily="18" charset="0"/>
              </a:rPr>
              <a:t>CarNo</a:t>
            </a:r>
            <a:r>
              <a:rPr lang="en-US"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        </a:t>
            </a:r>
            <a:r>
              <a:rPr lang="en-US" sz="1400" dirty="0" err="1">
                <a:solidFill>
                  <a:srgbClr val="0000FF"/>
                </a:solidFill>
                <a:latin typeface="Times New Roman" panose="02020603050405020304" pitchFamily="18" charset="0"/>
                <a:cs typeface="Times New Roman" panose="02020603050405020304" pitchFamily="18" charset="0"/>
              </a:rPr>
              <a:t>struct</a:t>
            </a:r>
            <a:r>
              <a:rPr lang="en-US" sz="1400" dirty="0">
                <a:solidFill>
                  <a:prstClr val="black"/>
                </a:solidFill>
                <a:latin typeface="Times New Roman" panose="02020603050405020304" pitchFamily="18" charset="0"/>
                <a:cs typeface="Times New Roman" panose="02020603050405020304" pitchFamily="18" charset="0"/>
              </a:rPr>
              <a:t> Cars *next;</a:t>
            </a:r>
          </a:p>
          <a:p>
            <a:r>
              <a:rPr lang="en-US"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Cars * head = NULL;</a:t>
            </a:r>
          </a:p>
          <a:p>
            <a:endParaRPr lang="en-US" sz="1400" b="1" dirty="0">
              <a:solidFill>
                <a:prstClr val="black"/>
              </a:solidFill>
              <a:latin typeface="Times New Roman" panose="02020603050405020304" pitchFamily="18" charset="0"/>
              <a:cs typeface="Times New Roman" panose="02020603050405020304" pitchFamily="18" charset="0"/>
            </a:endParaRPr>
          </a:p>
          <a:p>
            <a:r>
              <a:rPr lang="en-US" sz="1400" b="1" dirty="0">
                <a:solidFill>
                  <a:srgbClr val="0000FF"/>
                </a:solidFill>
                <a:latin typeface="Times New Roman" panose="02020603050405020304" pitchFamily="18" charset="0"/>
                <a:cs typeface="Times New Roman" panose="02020603050405020304" pitchFamily="18" charset="0"/>
              </a:rPr>
              <a:t>void</a:t>
            </a:r>
            <a:r>
              <a:rPr lang="en-US" sz="1400" b="1" dirty="0">
                <a:solidFill>
                  <a:prstClr val="black"/>
                </a:solidFill>
                <a:latin typeface="Times New Roman" panose="02020603050405020304" pitchFamily="18" charset="0"/>
                <a:cs typeface="Times New Roman" panose="02020603050405020304" pitchFamily="18" charset="0"/>
              </a:rPr>
              <a:t> display(Cars *list)</a:t>
            </a:r>
          </a:p>
          <a:p>
            <a:r>
              <a:rPr lang="en-US"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if</a:t>
            </a:r>
            <a:r>
              <a:rPr lang="en-US" sz="1400" dirty="0">
                <a:solidFill>
                  <a:prstClr val="black"/>
                </a:solidFill>
                <a:latin typeface="Times New Roman" panose="02020603050405020304" pitchFamily="18" charset="0"/>
                <a:cs typeface="Times New Roman" panose="02020603050405020304" pitchFamily="18" charset="0"/>
              </a:rPr>
              <a:t>(list==NULL)</a:t>
            </a:r>
          </a:p>
          <a:p>
            <a:r>
              <a:rPr lang="en-US" sz="1400" dirty="0">
                <a:solidFill>
                  <a:prstClr val="black"/>
                </a:solidFill>
                <a:latin typeface="Times New Roman" panose="02020603050405020304" pitchFamily="18" charset="0"/>
                <a:cs typeface="Times New Roman" panose="02020603050405020304" pitchFamily="18" charset="0"/>
              </a:rPr>
              <a:t>        {      </a:t>
            </a:r>
          </a:p>
          <a:p>
            <a:r>
              <a:rPr lang="en-US" sz="1400" dirty="0">
                <a:solidFill>
                  <a:prstClr val="black"/>
                </a:solidFill>
                <a:latin typeface="Times New Roman" panose="02020603050405020304" pitchFamily="18" charset="0"/>
                <a:cs typeface="Times New Roman" panose="02020603050405020304" pitchFamily="18" charset="0"/>
              </a:rPr>
              <a:t>                </a:t>
            </a:r>
            <a:r>
              <a:rPr lang="en-US" sz="1400" dirty="0" err="1">
                <a:solidFill>
                  <a:prstClr val="black"/>
                </a:solidFill>
                <a:latin typeface="Times New Roman" panose="02020603050405020304" pitchFamily="18" charset="0"/>
                <a:cs typeface="Times New Roman" panose="02020603050405020304" pitchFamily="18" charset="0"/>
              </a:rPr>
              <a:t>cout</a:t>
            </a:r>
            <a:r>
              <a:rPr lang="en-US" sz="1400" dirty="0">
                <a:solidFill>
                  <a:prstClr val="black"/>
                </a:solidFill>
                <a:latin typeface="Times New Roman" panose="02020603050405020304" pitchFamily="18" charset="0"/>
                <a:cs typeface="Times New Roman" panose="02020603050405020304" pitchFamily="18" charset="0"/>
              </a:rPr>
              <a:t>&lt;&lt;</a:t>
            </a:r>
            <a:r>
              <a:rPr lang="en-US" sz="1400" dirty="0">
                <a:solidFill>
                  <a:srgbClr val="A31515"/>
                </a:solidFill>
                <a:latin typeface="Times New Roman" panose="02020603050405020304" pitchFamily="18" charset="0"/>
                <a:cs typeface="Times New Roman" panose="02020603050405020304" pitchFamily="18" charset="0"/>
              </a:rPr>
              <a:t>"\</a:t>
            </a:r>
            <a:r>
              <a:rPr lang="en-US" sz="1400" dirty="0" err="1">
                <a:solidFill>
                  <a:srgbClr val="A31515"/>
                </a:solidFill>
                <a:latin typeface="Times New Roman" panose="02020603050405020304" pitchFamily="18" charset="0"/>
                <a:cs typeface="Times New Roman" panose="02020603050405020304" pitchFamily="18" charset="0"/>
              </a:rPr>
              <a:t>nList</a:t>
            </a:r>
            <a:r>
              <a:rPr lang="en-US" sz="1400" dirty="0">
                <a:solidFill>
                  <a:srgbClr val="A31515"/>
                </a:solidFill>
                <a:latin typeface="Times New Roman" panose="02020603050405020304" pitchFamily="18" charset="0"/>
                <a:cs typeface="Times New Roman" panose="02020603050405020304" pitchFamily="18" charset="0"/>
              </a:rPr>
              <a:t> is empty:\n"</a:t>
            </a:r>
            <a:r>
              <a:rPr lang="en-US"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return</a:t>
            </a:r>
            <a:r>
              <a:rPr lang="en-US"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        }</a:t>
            </a:r>
          </a:p>
          <a:p>
            <a:r>
              <a:rPr lang="en-US" sz="1400" dirty="0">
                <a:solidFill>
                  <a:prstClr val="black"/>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else</a:t>
            </a:r>
            <a:endParaRPr lang="en-US" sz="1400" dirty="0">
              <a:solidFill>
                <a:prstClr val="black"/>
              </a:solidFill>
              <a:latin typeface="Times New Roman" panose="02020603050405020304" pitchFamily="18" charset="0"/>
              <a:cs typeface="Times New Roman" panose="02020603050405020304" pitchFamily="18" charset="0"/>
            </a:endParaRPr>
          </a:p>
          <a:p>
            <a:r>
              <a:rPr lang="en-US" sz="1400" dirty="0">
                <a:solidFill>
                  <a:prstClr val="black"/>
                </a:solidFill>
                <a:latin typeface="Times New Roman" panose="02020603050405020304" pitchFamily="18" charset="0"/>
                <a:cs typeface="Times New Roman" panose="02020603050405020304" pitchFamily="18" charset="0"/>
              </a:rPr>
              <a:t>        {       </a:t>
            </a:r>
            <a:r>
              <a:rPr lang="en-US" sz="1400" dirty="0" err="1">
                <a:solidFill>
                  <a:prstClr val="black"/>
                </a:solidFill>
                <a:latin typeface="Times New Roman" panose="02020603050405020304" pitchFamily="18" charset="0"/>
                <a:cs typeface="Times New Roman" panose="02020603050405020304" pitchFamily="18" charset="0"/>
              </a:rPr>
              <a:t>cout</a:t>
            </a:r>
            <a:r>
              <a:rPr lang="en-US" sz="1400" dirty="0">
                <a:solidFill>
                  <a:prstClr val="black"/>
                </a:solidFill>
                <a:latin typeface="Times New Roman" panose="02020603050405020304" pitchFamily="18" charset="0"/>
                <a:cs typeface="Times New Roman" panose="02020603050405020304" pitchFamily="18" charset="0"/>
              </a:rPr>
              <a:t>&lt;&lt;</a:t>
            </a:r>
            <a:r>
              <a:rPr lang="en-US" sz="1400" dirty="0">
                <a:solidFill>
                  <a:srgbClr val="A31515"/>
                </a:solidFill>
                <a:latin typeface="Times New Roman" panose="02020603050405020304" pitchFamily="18" charset="0"/>
                <a:cs typeface="Times New Roman" panose="02020603050405020304" pitchFamily="18" charset="0"/>
              </a:rPr>
              <a:t>"\</a:t>
            </a:r>
            <a:r>
              <a:rPr lang="en-US" sz="1400" dirty="0" err="1">
                <a:solidFill>
                  <a:srgbClr val="A31515"/>
                </a:solidFill>
                <a:latin typeface="Times New Roman" panose="02020603050405020304" pitchFamily="18" charset="0"/>
                <a:cs typeface="Times New Roman" panose="02020603050405020304" pitchFamily="18" charset="0"/>
              </a:rPr>
              <a:t>nThe</a:t>
            </a:r>
            <a:r>
              <a:rPr lang="en-US" sz="1400" dirty="0">
                <a:solidFill>
                  <a:srgbClr val="A31515"/>
                </a:solidFill>
                <a:latin typeface="Times New Roman" panose="02020603050405020304" pitchFamily="18" charset="0"/>
                <a:cs typeface="Times New Roman" panose="02020603050405020304" pitchFamily="18" charset="0"/>
              </a:rPr>
              <a:t> List elements are:\n"</a:t>
            </a:r>
            <a:r>
              <a:rPr lang="en-US"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                </a:t>
            </a:r>
            <a:r>
              <a:rPr lang="en-US" sz="1400" dirty="0">
                <a:solidFill>
                  <a:srgbClr val="0000FF"/>
                </a:solidFill>
                <a:latin typeface="Times New Roman" panose="02020603050405020304" pitchFamily="18" charset="0"/>
                <a:cs typeface="Times New Roman" panose="02020603050405020304" pitchFamily="18" charset="0"/>
              </a:rPr>
              <a:t>while</a:t>
            </a:r>
            <a:r>
              <a:rPr lang="en-US" sz="1400" dirty="0">
                <a:solidFill>
                  <a:prstClr val="black"/>
                </a:solidFill>
                <a:latin typeface="Times New Roman" panose="02020603050405020304" pitchFamily="18" charset="0"/>
                <a:cs typeface="Times New Roman" panose="02020603050405020304" pitchFamily="18" charset="0"/>
              </a:rPr>
              <a:t>(list!=NULL)</a:t>
            </a:r>
          </a:p>
          <a:p>
            <a:r>
              <a:rPr lang="fr-FR" sz="1400" dirty="0">
                <a:solidFill>
                  <a:prstClr val="black"/>
                </a:solidFill>
                <a:latin typeface="Times New Roman" panose="02020603050405020304" pitchFamily="18" charset="0"/>
                <a:cs typeface="Times New Roman" panose="02020603050405020304" pitchFamily="18" charset="0"/>
              </a:rPr>
              <a:t>                {       cout&lt;&lt;</a:t>
            </a:r>
            <a:r>
              <a:rPr lang="fr-FR" sz="1400" dirty="0">
                <a:solidFill>
                  <a:srgbClr val="A31515"/>
                </a:solidFill>
                <a:latin typeface="Times New Roman" panose="02020603050405020304" pitchFamily="18" charset="0"/>
                <a:cs typeface="Times New Roman" panose="02020603050405020304" pitchFamily="18" charset="0"/>
              </a:rPr>
              <a:t>"\t"</a:t>
            </a:r>
            <a:r>
              <a:rPr lang="fr-FR" sz="1400" dirty="0">
                <a:solidFill>
                  <a:prstClr val="black"/>
                </a:solidFill>
                <a:latin typeface="Times New Roman" panose="02020603050405020304" pitchFamily="18" charset="0"/>
                <a:cs typeface="Times New Roman" panose="02020603050405020304" pitchFamily="18" charset="0"/>
              </a:rPr>
              <a:t>&lt;&lt;</a:t>
            </a:r>
            <a:r>
              <a:rPr lang="en-US" sz="1400" dirty="0">
                <a:solidFill>
                  <a:prstClr val="black"/>
                </a:solidFill>
                <a:latin typeface="Times New Roman" panose="02020603050405020304" pitchFamily="18" charset="0"/>
                <a:cs typeface="Times New Roman" panose="02020603050405020304" pitchFamily="18" charset="0"/>
              </a:rPr>
              <a:t>list</a:t>
            </a:r>
            <a:r>
              <a:rPr lang="fr-FR" sz="1400" dirty="0">
                <a:solidFill>
                  <a:prstClr val="black"/>
                </a:solidFill>
                <a:latin typeface="Times New Roman" panose="02020603050405020304" pitchFamily="18" charset="0"/>
                <a:cs typeface="Times New Roman" panose="02020603050405020304" pitchFamily="18" charset="0"/>
              </a:rPr>
              <a:t>-&gt;</a:t>
            </a:r>
            <a:r>
              <a:rPr lang="fr-FR" sz="1400" dirty="0" err="1">
                <a:solidFill>
                  <a:prstClr val="black"/>
                </a:solidFill>
                <a:latin typeface="Times New Roman" panose="02020603050405020304" pitchFamily="18" charset="0"/>
                <a:cs typeface="Times New Roman" panose="02020603050405020304" pitchFamily="18" charset="0"/>
              </a:rPr>
              <a:t>CarNo</a:t>
            </a:r>
            <a:r>
              <a:rPr lang="fr-FR" sz="1400" dirty="0">
                <a:solidFill>
                  <a:prstClr val="black"/>
                </a:solidFill>
                <a:latin typeface="Times New Roman" panose="02020603050405020304" pitchFamily="18" charset="0"/>
                <a:cs typeface="Times New Roman" panose="02020603050405020304" pitchFamily="18" charset="0"/>
              </a:rPr>
              <a:t>&lt;&lt;</a:t>
            </a:r>
            <a:r>
              <a:rPr lang="fr-FR" sz="1400" dirty="0" err="1">
                <a:solidFill>
                  <a:prstClr val="black"/>
                </a:solidFill>
                <a:latin typeface="Times New Roman" panose="02020603050405020304" pitchFamily="18" charset="0"/>
                <a:cs typeface="Times New Roman" panose="02020603050405020304" pitchFamily="18" charset="0"/>
              </a:rPr>
              <a:t>endl</a:t>
            </a:r>
            <a:r>
              <a:rPr lang="fr-FR"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                        list=list-&gt;next ;</a:t>
            </a:r>
          </a:p>
          <a:p>
            <a:r>
              <a:rPr lang="en-US" sz="1400" dirty="0">
                <a:solidFill>
                  <a:prstClr val="black"/>
                </a:solidFill>
                <a:latin typeface="Times New Roman" panose="02020603050405020304" pitchFamily="18" charset="0"/>
                <a:cs typeface="Times New Roman" panose="02020603050405020304" pitchFamily="18" charset="0"/>
              </a:rPr>
              <a:t>                }</a:t>
            </a:r>
          </a:p>
          <a:p>
            <a:r>
              <a:rPr lang="en-US" sz="1400" dirty="0">
                <a:solidFill>
                  <a:prstClr val="black"/>
                </a:solidFill>
                <a:latin typeface="Times New Roman" panose="02020603050405020304" pitchFamily="18" charset="0"/>
                <a:cs typeface="Times New Roman" panose="02020603050405020304" pitchFamily="18" charset="0"/>
              </a:rPr>
              <a:t>        }</a:t>
            </a:r>
          </a:p>
          <a:p>
            <a:r>
              <a:rPr lang="en-US" sz="1400" dirty="0">
                <a:solidFill>
                  <a:prstClr val="black"/>
                </a:solidFill>
                <a:latin typeface="Times New Roman" panose="02020603050405020304" pitchFamily="18" charset="0"/>
                <a:cs typeface="Times New Roman" panose="02020603050405020304" pitchFamily="18" charset="0"/>
              </a:rPr>
              <a:t>}</a:t>
            </a:r>
          </a:p>
        </p:txBody>
      </p:sp>
      <p:sp>
        <p:nvSpPr>
          <p:cNvPr id="6" name="Rectangle 5"/>
          <p:cNvSpPr/>
          <p:nvPr/>
        </p:nvSpPr>
        <p:spPr>
          <a:xfrm>
            <a:off x="4318350" y="2353020"/>
            <a:ext cx="4572000" cy="4401205"/>
          </a:xfrm>
          <a:prstGeom prst="rect">
            <a:avLst/>
          </a:prstGeom>
          <a:solidFill>
            <a:srgbClr val="F7FFFF"/>
          </a:solidFill>
          <a:ln>
            <a:solidFill>
              <a:schemeClr val="tx1"/>
            </a:solidFill>
          </a:ln>
        </p:spPr>
        <p:txBody>
          <a:bodyPr>
            <a:spAutoFit/>
          </a:bodyPr>
          <a:lstStyle/>
          <a:p>
            <a:r>
              <a:rPr lang="en-US" sz="1400" dirty="0" err="1">
                <a:solidFill>
                  <a:srgbClr val="0000FF"/>
                </a:solidFill>
                <a:latin typeface="Times New Roman" panose="02020603050405020304" pitchFamily="18" charset="0"/>
                <a:cs typeface="Times New Roman" panose="02020603050405020304" pitchFamily="18" charset="0"/>
              </a:rPr>
              <a:t>int</a:t>
            </a:r>
            <a:r>
              <a:rPr lang="en-US" sz="1400" dirty="0">
                <a:solidFill>
                  <a:prstClr val="black"/>
                </a:solidFill>
                <a:latin typeface="Times New Roman" panose="02020603050405020304" pitchFamily="18" charset="0"/>
                <a:cs typeface="Times New Roman" panose="02020603050405020304" pitchFamily="18" charset="0"/>
              </a:rPr>
              <a:t> main() {</a:t>
            </a:r>
          </a:p>
          <a:p>
            <a:r>
              <a:rPr lang="en-US" sz="1400" dirty="0">
                <a:solidFill>
                  <a:srgbClr val="008000"/>
                </a:solidFill>
                <a:latin typeface="Times New Roman" panose="02020603050405020304" pitchFamily="18" charset="0"/>
                <a:cs typeface="Times New Roman" panose="02020603050405020304" pitchFamily="18" charset="0"/>
              </a:rPr>
              <a:t>// add the first Car</a:t>
            </a:r>
            <a:endParaRPr lang="en-US" sz="1400" dirty="0">
              <a:solidFill>
                <a:prstClr val="black"/>
              </a:solidFill>
              <a:latin typeface="Times New Roman" panose="02020603050405020304" pitchFamily="18" charset="0"/>
              <a:cs typeface="Times New Roman" panose="02020603050405020304" pitchFamily="18" charset="0"/>
            </a:endParaRPr>
          </a:p>
          <a:p>
            <a:r>
              <a:rPr lang="en-US" sz="1400" dirty="0">
                <a:solidFill>
                  <a:prstClr val="black"/>
                </a:solidFill>
                <a:latin typeface="Times New Roman" panose="02020603050405020304" pitchFamily="18" charset="0"/>
                <a:cs typeface="Times New Roman" panose="02020603050405020304" pitchFamily="18" charset="0"/>
              </a:rPr>
              <a:t>head =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prstClr val="black"/>
                </a:solidFill>
                <a:latin typeface="Times New Roman" panose="02020603050405020304" pitchFamily="18" charset="0"/>
                <a:cs typeface="Times New Roman" panose="02020603050405020304" pitchFamily="18" charset="0"/>
              </a:rPr>
              <a:t> Cars; </a:t>
            </a:r>
          </a:p>
          <a:p>
            <a:r>
              <a:rPr lang="en-US" sz="1400" dirty="0">
                <a:solidFill>
                  <a:prstClr val="black"/>
                </a:solidFill>
                <a:latin typeface="Times New Roman" panose="02020603050405020304" pitchFamily="18" charset="0"/>
                <a:cs typeface="Times New Roman" panose="02020603050405020304" pitchFamily="18" charset="0"/>
              </a:rPr>
              <a:t>head-&gt;</a:t>
            </a:r>
            <a:r>
              <a:rPr lang="en-US" sz="1400" dirty="0" err="1">
                <a:solidFill>
                  <a:prstClr val="black"/>
                </a:solidFill>
                <a:latin typeface="Times New Roman" panose="02020603050405020304" pitchFamily="18" charset="0"/>
                <a:cs typeface="Times New Roman" panose="02020603050405020304" pitchFamily="18" charset="0"/>
              </a:rPr>
              <a:t>CarNo</a:t>
            </a:r>
            <a:r>
              <a:rPr lang="en-US" sz="1400" dirty="0">
                <a:solidFill>
                  <a:prstClr val="black"/>
                </a:solidFill>
                <a:latin typeface="Times New Roman" panose="02020603050405020304" pitchFamily="18" charset="0"/>
                <a:cs typeface="Times New Roman" panose="02020603050405020304" pitchFamily="18" charset="0"/>
              </a:rPr>
              <a:t> = 111;</a:t>
            </a:r>
          </a:p>
          <a:p>
            <a:r>
              <a:rPr lang="en-US" sz="1400" dirty="0">
                <a:solidFill>
                  <a:prstClr val="black"/>
                </a:solidFill>
                <a:latin typeface="Times New Roman" panose="02020603050405020304" pitchFamily="18" charset="0"/>
                <a:cs typeface="Times New Roman" panose="02020603050405020304" pitchFamily="18" charset="0"/>
              </a:rPr>
              <a:t>head-&gt;next = NULL;</a:t>
            </a:r>
          </a:p>
          <a:p>
            <a:endParaRPr lang="en-US" sz="1400" dirty="0">
              <a:solidFill>
                <a:prstClr val="black"/>
              </a:solidFill>
              <a:latin typeface="Times New Roman" panose="02020603050405020304" pitchFamily="18" charset="0"/>
              <a:cs typeface="Times New Roman" panose="02020603050405020304" pitchFamily="18" charset="0"/>
            </a:endParaRPr>
          </a:p>
          <a:p>
            <a:r>
              <a:rPr lang="en-US" sz="1400" dirty="0">
                <a:solidFill>
                  <a:prstClr val="black"/>
                </a:solidFill>
                <a:latin typeface="Times New Roman" panose="02020603050405020304" pitchFamily="18" charset="0"/>
                <a:cs typeface="Times New Roman" panose="02020603050405020304" pitchFamily="18" charset="0"/>
              </a:rPr>
              <a:t>    </a:t>
            </a:r>
            <a:r>
              <a:rPr lang="en-US" sz="1400" dirty="0">
                <a:solidFill>
                  <a:srgbClr val="008000"/>
                </a:solidFill>
                <a:latin typeface="Times New Roman" panose="02020603050405020304" pitchFamily="18" charset="0"/>
                <a:cs typeface="Times New Roman" panose="02020603050405020304" pitchFamily="18" charset="0"/>
              </a:rPr>
              <a:t>// add the second and third Cars</a:t>
            </a:r>
            <a:endParaRPr lang="en-US" sz="1400" dirty="0">
              <a:solidFill>
                <a:prstClr val="black"/>
              </a:solidFill>
              <a:latin typeface="Times New Roman" panose="02020603050405020304" pitchFamily="18" charset="0"/>
              <a:cs typeface="Times New Roman" panose="02020603050405020304" pitchFamily="18" charset="0"/>
            </a:endParaRPr>
          </a:p>
          <a:p>
            <a:r>
              <a:rPr lang="en-US" sz="1400" dirty="0">
                <a:solidFill>
                  <a:prstClr val="black"/>
                </a:solidFill>
                <a:latin typeface="Times New Roman" panose="02020603050405020304" pitchFamily="18" charset="0"/>
                <a:cs typeface="Times New Roman" panose="02020603050405020304" pitchFamily="18" charset="0"/>
              </a:rPr>
              <a:t>    Cars * second =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prstClr val="black"/>
                </a:solidFill>
                <a:latin typeface="Times New Roman" panose="02020603050405020304" pitchFamily="18" charset="0"/>
                <a:cs typeface="Times New Roman" panose="02020603050405020304" pitchFamily="18" charset="0"/>
              </a:rPr>
              <a:t> Cars();</a:t>
            </a:r>
          </a:p>
          <a:p>
            <a:r>
              <a:rPr lang="en-US" sz="1400" dirty="0">
                <a:solidFill>
                  <a:prstClr val="black"/>
                </a:solidFill>
                <a:latin typeface="Times New Roman" panose="02020603050405020304" pitchFamily="18" charset="0"/>
                <a:cs typeface="Times New Roman" panose="02020603050405020304" pitchFamily="18" charset="0"/>
              </a:rPr>
              <a:t>    second-&gt; </a:t>
            </a:r>
            <a:r>
              <a:rPr lang="en-US" sz="1400" dirty="0" err="1">
                <a:solidFill>
                  <a:prstClr val="black"/>
                </a:solidFill>
                <a:latin typeface="Times New Roman" panose="02020603050405020304" pitchFamily="18" charset="0"/>
                <a:cs typeface="Times New Roman" panose="02020603050405020304" pitchFamily="18" charset="0"/>
              </a:rPr>
              <a:t>CarNo</a:t>
            </a:r>
            <a:r>
              <a:rPr lang="en-US" sz="1400" dirty="0">
                <a:solidFill>
                  <a:prstClr val="black"/>
                </a:solidFill>
                <a:latin typeface="Times New Roman" panose="02020603050405020304" pitchFamily="18" charset="0"/>
                <a:cs typeface="Times New Roman" panose="02020603050405020304" pitchFamily="18" charset="0"/>
              </a:rPr>
              <a:t> = 222;</a:t>
            </a:r>
          </a:p>
          <a:p>
            <a:r>
              <a:rPr lang="en-US" sz="1400" dirty="0">
                <a:solidFill>
                  <a:prstClr val="black"/>
                </a:solidFill>
                <a:latin typeface="Times New Roman" panose="02020603050405020304" pitchFamily="18" charset="0"/>
                <a:cs typeface="Times New Roman" panose="02020603050405020304" pitchFamily="18" charset="0"/>
              </a:rPr>
              <a:t>    head-&gt;next = second; </a:t>
            </a:r>
          </a:p>
          <a:p>
            <a:endParaRPr lang="en-US" sz="1400" dirty="0">
              <a:solidFill>
                <a:prstClr val="black"/>
              </a:solidFill>
              <a:latin typeface="Times New Roman" panose="02020603050405020304" pitchFamily="18" charset="0"/>
              <a:cs typeface="Times New Roman" panose="02020603050405020304" pitchFamily="18" charset="0"/>
            </a:endParaRPr>
          </a:p>
          <a:p>
            <a:r>
              <a:rPr lang="en-US" sz="1400" dirty="0">
                <a:solidFill>
                  <a:prstClr val="black"/>
                </a:solidFill>
                <a:latin typeface="Times New Roman" panose="02020603050405020304" pitchFamily="18" charset="0"/>
                <a:cs typeface="Times New Roman" panose="02020603050405020304" pitchFamily="18" charset="0"/>
              </a:rPr>
              <a:t>    Cars * third = </a:t>
            </a:r>
            <a:r>
              <a:rPr lang="en-US" sz="1400" dirty="0">
                <a:solidFill>
                  <a:srgbClr val="0000FF"/>
                </a:solidFill>
                <a:latin typeface="Times New Roman" panose="02020603050405020304" pitchFamily="18" charset="0"/>
                <a:cs typeface="Times New Roman" panose="02020603050405020304" pitchFamily="18" charset="0"/>
              </a:rPr>
              <a:t>new</a:t>
            </a:r>
            <a:r>
              <a:rPr lang="en-US" sz="1400" dirty="0">
                <a:solidFill>
                  <a:prstClr val="black"/>
                </a:solidFill>
                <a:latin typeface="Times New Roman" panose="02020603050405020304" pitchFamily="18" charset="0"/>
                <a:cs typeface="Times New Roman" panose="02020603050405020304" pitchFamily="18" charset="0"/>
              </a:rPr>
              <a:t> Cars();</a:t>
            </a:r>
          </a:p>
          <a:p>
            <a:r>
              <a:rPr lang="en-US" sz="1400" dirty="0">
                <a:solidFill>
                  <a:prstClr val="black"/>
                </a:solidFill>
                <a:latin typeface="Times New Roman" panose="02020603050405020304" pitchFamily="18" charset="0"/>
                <a:cs typeface="Times New Roman" panose="02020603050405020304" pitchFamily="18" charset="0"/>
              </a:rPr>
              <a:t>    third-&gt; </a:t>
            </a:r>
            <a:r>
              <a:rPr lang="en-US" sz="1400" dirty="0" err="1">
                <a:solidFill>
                  <a:prstClr val="black"/>
                </a:solidFill>
                <a:latin typeface="Times New Roman" panose="02020603050405020304" pitchFamily="18" charset="0"/>
                <a:cs typeface="Times New Roman" panose="02020603050405020304" pitchFamily="18" charset="0"/>
              </a:rPr>
              <a:t>CarNo</a:t>
            </a:r>
            <a:r>
              <a:rPr lang="en-US" sz="1400" dirty="0">
                <a:solidFill>
                  <a:prstClr val="black"/>
                </a:solidFill>
                <a:latin typeface="Times New Roman" panose="02020603050405020304" pitchFamily="18" charset="0"/>
                <a:cs typeface="Times New Roman" panose="02020603050405020304" pitchFamily="18" charset="0"/>
              </a:rPr>
              <a:t> = 333;</a:t>
            </a:r>
          </a:p>
          <a:p>
            <a:r>
              <a:rPr lang="en-US" sz="1400" dirty="0">
                <a:solidFill>
                  <a:prstClr val="black"/>
                </a:solidFill>
                <a:latin typeface="Times New Roman" panose="02020603050405020304" pitchFamily="18" charset="0"/>
                <a:cs typeface="Times New Roman" panose="02020603050405020304" pitchFamily="18" charset="0"/>
              </a:rPr>
              <a:t>    second-&gt; next = third;</a:t>
            </a:r>
          </a:p>
          <a:p>
            <a:r>
              <a:rPr lang="en-US" sz="1400" dirty="0">
                <a:solidFill>
                  <a:prstClr val="black"/>
                </a:solidFill>
                <a:latin typeface="Times New Roman" panose="02020603050405020304" pitchFamily="18" charset="0"/>
                <a:cs typeface="Times New Roman" panose="02020603050405020304" pitchFamily="18" charset="0"/>
              </a:rPr>
              <a:t>    third-&gt; next = NULL;</a:t>
            </a:r>
          </a:p>
          <a:p>
            <a:r>
              <a:rPr lang="en-US" sz="1400" dirty="0">
                <a:solidFill>
                  <a:prstClr val="black"/>
                </a:solidFill>
                <a:latin typeface="Times New Roman" panose="02020603050405020304" pitchFamily="18" charset="0"/>
                <a:cs typeface="Times New Roman" panose="02020603050405020304" pitchFamily="18" charset="0"/>
              </a:rPr>
              <a:t>   </a:t>
            </a:r>
            <a:r>
              <a:rPr lang="en-US" sz="1400" b="1" dirty="0">
                <a:solidFill>
                  <a:prstClr val="black"/>
                </a:solidFill>
                <a:latin typeface="Times New Roman" panose="02020603050405020304" pitchFamily="18" charset="0"/>
                <a:cs typeface="Times New Roman" panose="02020603050405020304" pitchFamily="18" charset="0"/>
              </a:rPr>
              <a:t>display(head);</a:t>
            </a:r>
          </a:p>
          <a:p>
            <a:endParaRPr lang="en-US" sz="1400" dirty="0">
              <a:solidFill>
                <a:prstClr val="black"/>
              </a:solidFill>
              <a:latin typeface="Times New Roman" panose="02020603050405020304" pitchFamily="18" charset="0"/>
              <a:cs typeface="Times New Roman" panose="02020603050405020304" pitchFamily="18" charset="0"/>
            </a:endParaRPr>
          </a:p>
          <a:p>
            <a:r>
              <a:rPr lang="en-US" sz="1400" dirty="0">
                <a:solidFill>
                  <a:prstClr val="black"/>
                </a:solidFill>
                <a:latin typeface="Times New Roman" panose="02020603050405020304" pitchFamily="18" charset="0"/>
                <a:cs typeface="Times New Roman" panose="02020603050405020304" pitchFamily="18" charset="0"/>
              </a:rPr>
              <a:t>system(</a:t>
            </a:r>
            <a:r>
              <a:rPr lang="en-US" sz="1400" dirty="0">
                <a:solidFill>
                  <a:srgbClr val="A31515"/>
                </a:solidFill>
                <a:latin typeface="Times New Roman" panose="02020603050405020304" pitchFamily="18" charset="0"/>
                <a:cs typeface="Times New Roman" panose="02020603050405020304" pitchFamily="18" charset="0"/>
              </a:rPr>
              <a:t>"pause"</a:t>
            </a:r>
            <a:r>
              <a:rPr lang="en-US" sz="1400" dirty="0">
                <a:solidFill>
                  <a:prstClr val="black"/>
                </a:solidFill>
                <a:latin typeface="Times New Roman" panose="02020603050405020304" pitchFamily="18" charset="0"/>
                <a:cs typeface="Times New Roman" panose="02020603050405020304" pitchFamily="18" charset="0"/>
              </a:rPr>
              <a:t>);</a:t>
            </a:r>
          </a:p>
          <a:p>
            <a:r>
              <a:rPr lang="en-US" sz="1400" dirty="0">
                <a:solidFill>
                  <a:prstClr val="black"/>
                </a:solidFill>
                <a:latin typeface="Times New Roman" panose="02020603050405020304" pitchFamily="18" charset="0"/>
                <a:cs typeface="Times New Roman" panose="02020603050405020304" pitchFamily="18" charset="0"/>
              </a:rPr>
              <a:t>}</a:t>
            </a:r>
          </a:p>
          <a:p>
            <a:endParaRPr lang="en-US" sz="1400" dirty="0">
              <a:solidFill>
                <a:prstClr val="black"/>
              </a:solidFill>
              <a:latin typeface="Times New Roman" panose="02020603050405020304" pitchFamily="18" charset="0"/>
              <a:cs typeface="Times New Roman" panose="02020603050405020304" pitchFamily="18" charset="0"/>
            </a:endParaRPr>
          </a:p>
        </p:txBody>
      </p:sp>
      <p:sp>
        <p:nvSpPr>
          <p:cNvPr id="4" name="Rectangle 3"/>
          <p:cNvSpPr/>
          <p:nvPr/>
        </p:nvSpPr>
        <p:spPr>
          <a:xfrm>
            <a:off x="3128371" y="714950"/>
            <a:ext cx="5931073" cy="1292662"/>
          </a:xfrm>
          <a:prstGeom prst="rect">
            <a:avLst/>
          </a:prstGeom>
          <a:solidFill>
            <a:schemeClr val="bg1">
              <a:lumMod val="95000"/>
            </a:schemeClr>
          </a:solidFill>
        </p:spPr>
        <p:txBody>
          <a:bodyPr wrap="square" lIns="182880" tIns="91440" rIns="182880" bIns="91440">
            <a:spAutoFit/>
          </a:bodyPr>
          <a:lstStyle/>
          <a:p>
            <a:pPr algn="just"/>
            <a:r>
              <a:rPr lang="en-US" dirty="0">
                <a:solidFill>
                  <a:srgbClr val="4A4A4A"/>
                </a:solidFill>
                <a:latin typeface="Open Sans"/>
              </a:rPr>
              <a:t>In the </a:t>
            </a:r>
            <a:r>
              <a:rPr lang="en-US" b="1" dirty="0">
                <a:solidFill>
                  <a:srgbClr val="4A4A4A"/>
                </a:solidFill>
                <a:latin typeface="Open Sans"/>
              </a:rPr>
              <a:t>display</a:t>
            </a:r>
            <a:r>
              <a:rPr lang="en-US" dirty="0">
                <a:solidFill>
                  <a:srgbClr val="4A4A4A"/>
                </a:solidFill>
                <a:latin typeface="Open Sans"/>
              </a:rPr>
              <a:t> function, we first check if the list is empty and return if it is empty. In the next part, we assign the start value to “list”. We then run a loop till “list” is null and print the data element for each node, </a:t>
            </a:r>
            <a:endParaRPr lang="en-US" dirty="0"/>
          </a:p>
        </p:txBody>
      </p:sp>
      <p:sp>
        <p:nvSpPr>
          <p:cNvPr id="8" name="Left Bracket 7"/>
          <p:cNvSpPr/>
          <p:nvPr/>
        </p:nvSpPr>
        <p:spPr bwMode="auto">
          <a:xfrm>
            <a:off x="369518" y="3043824"/>
            <a:ext cx="187891" cy="3326171"/>
          </a:xfrm>
          <a:prstGeom prst="leftBracket">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9" name="Left Bracket 8"/>
          <p:cNvSpPr/>
          <p:nvPr/>
        </p:nvSpPr>
        <p:spPr bwMode="auto">
          <a:xfrm rot="10800000">
            <a:off x="4036510" y="3043825"/>
            <a:ext cx="187892" cy="3326171"/>
          </a:xfrm>
          <a:prstGeom prst="leftBracket">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0" name="Rectangle 9"/>
          <p:cNvSpPr/>
          <p:nvPr/>
        </p:nvSpPr>
        <p:spPr>
          <a:xfrm>
            <a:off x="6385142" y="5677007"/>
            <a:ext cx="2599156" cy="1077218"/>
          </a:xfrm>
          <a:prstGeom prst="rect">
            <a:avLst/>
          </a:prstGeom>
          <a:solidFill>
            <a:schemeClr val="bg1">
              <a:lumMod val="85000"/>
            </a:schemeClr>
          </a:solidFill>
        </p:spPr>
        <p:txBody>
          <a:bodyPr wrap="square">
            <a:spAutoFit/>
          </a:bodyPr>
          <a:lstStyle/>
          <a:p>
            <a:r>
              <a:rPr lang="en-US" sz="1600" dirty="0"/>
              <a:t>The List elements are:</a:t>
            </a:r>
          </a:p>
          <a:p>
            <a:r>
              <a:rPr lang="en-US" sz="1600" dirty="0"/>
              <a:t>        111</a:t>
            </a:r>
          </a:p>
          <a:p>
            <a:r>
              <a:rPr lang="en-US" sz="1600" dirty="0"/>
              <a:t>        222</a:t>
            </a:r>
          </a:p>
          <a:p>
            <a:r>
              <a:rPr lang="en-US" sz="1600" dirty="0"/>
              <a:t>        333</a:t>
            </a:r>
          </a:p>
        </p:txBody>
      </p:sp>
      <p:sp>
        <p:nvSpPr>
          <p:cNvPr id="12" name="Title 1"/>
          <p:cNvSpPr txBox="1">
            <a:spLocks/>
          </p:cNvSpPr>
          <p:nvPr/>
        </p:nvSpPr>
        <p:spPr>
          <a:xfrm>
            <a:off x="463464" y="156994"/>
            <a:ext cx="8229600" cy="576262"/>
          </a:xfrm>
          <a:prstGeom prst="rect">
            <a:avLst/>
          </a:prstGeom>
        </p:spPr>
        <p:txBody>
          <a:bodyPr/>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r>
              <a:rPr lang="en-US" altLang="en-US" sz="2800" kern="0" dirty="0"/>
              <a:t>Traversing linear Lists - Example</a:t>
            </a:r>
            <a:endParaRPr lang="en-US" sz="2800" kern="0" dirty="0"/>
          </a:p>
        </p:txBody>
      </p:sp>
    </p:spTree>
    <p:extLst>
      <p:ext uri="{BB962C8B-B14F-4D97-AF65-F5344CB8AC3E}">
        <p14:creationId xmlns:p14="http://schemas.microsoft.com/office/powerpoint/2010/main" val="2986354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0050" lvl="1" indent="0">
              <a:lnSpc>
                <a:spcPct val="140000"/>
              </a:lnSpc>
              <a:buNone/>
            </a:pPr>
            <a:r>
              <a:rPr lang="en-US" altLang="en-US" b="1" dirty="0">
                <a:latin typeface="Arial" panose="020B0604020202020204" pitchFamily="34" charset="0"/>
              </a:rPr>
              <a:t>1.  Create a List</a:t>
            </a:r>
          </a:p>
          <a:p>
            <a:pPr marL="400050" lvl="1" indent="0">
              <a:lnSpc>
                <a:spcPct val="140000"/>
              </a:lnSpc>
              <a:buNone/>
            </a:pPr>
            <a:r>
              <a:rPr lang="en-US" altLang="en-US" b="1" dirty="0">
                <a:latin typeface="Arial" panose="020B0604020202020204" pitchFamily="34" charset="0"/>
              </a:rPr>
              <a:t>2.  Create New Node</a:t>
            </a:r>
          </a:p>
          <a:p>
            <a:pPr marL="400050" lvl="1" indent="0">
              <a:lnSpc>
                <a:spcPct val="140000"/>
              </a:lnSpc>
              <a:buNone/>
            </a:pPr>
            <a:r>
              <a:rPr lang="en-US" altLang="en-US" b="1" dirty="0">
                <a:latin typeface="Arial" panose="020B0604020202020204" pitchFamily="34" charset="0"/>
              </a:rPr>
              <a:t>3.  Check if the list Is Empty</a:t>
            </a:r>
          </a:p>
          <a:p>
            <a:pPr marL="400050" lvl="1" indent="0">
              <a:lnSpc>
                <a:spcPct val="140000"/>
              </a:lnSpc>
              <a:buNone/>
            </a:pPr>
            <a:r>
              <a:rPr lang="en-US" altLang="en-US" b="1" dirty="0">
                <a:latin typeface="Arial" panose="020B0604020202020204" pitchFamily="34" charset="0"/>
              </a:rPr>
              <a:t>4.  Traverse List </a:t>
            </a:r>
          </a:p>
          <a:p>
            <a:pPr marL="400050" lvl="1" indent="0">
              <a:lnSpc>
                <a:spcPct val="140000"/>
              </a:lnSpc>
              <a:buNone/>
            </a:pPr>
            <a:r>
              <a:rPr lang="en-US" altLang="en-US" b="1" dirty="0">
                <a:latin typeface="Arial" panose="020B0604020202020204" pitchFamily="34" charset="0"/>
              </a:rPr>
              <a:t>5.  Insert Node</a:t>
            </a:r>
          </a:p>
          <a:p>
            <a:pPr marL="400050" lvl="1" indent="0">
              <a:lnSpc>
                <a:spcPct val="140000"/>
              </a:lnSpc>
              <a:buNone/>
            </a:pPr>
            <a:r>
              <a:rPr lang="en-US" altLang="en-US" b="1" dirty="0">
                <a:latin typeface="Arial" panose="020B0604020202020204" pitchFamily="34" charset="0"/>
              </a:rPr>
              <a:t>6.  Delete Node</a:t>
            </a:r>
          </a:p>
          <a:p>
            <a:pPr marL="0" indent="0">
              <a:buNone/>
            </a:pPr>
            <a:endParaRPr lang="en-US" dirty="0"/>
          </a:p>
        </p:txBody>
      </p:sp>
      <p:sp>
        <p:nvSpPr>
          <p:cNvPr id="3" name="Title 2"/>
          <p:cNvSpPr>
            <a:spLocks noGrp="1"/>
          </p:cNvSpPr>
          <p:nvPr>
            <p:ph type="title"/>
          </p:nvPr>
        </p:nvSpPr>
        <p:spPr/>
        <p:txBody>
          <a:bodyPr/>
          <a:lstStyle/>
          <a:p>
            <a:r>
              <a:rPr lang="en-US" altLang="en-US" dirty="0"/>
              <a:t>Linked Lists Basic Operations</a:t>
            </a:r>
            <a:endParaRPr lang="en-US" dirty="0"/>
          </a:p>
        </p:txBody>
      </p:sp>
      <p:sp>
        <p:nvSpPr>
          <p:cNvPr id="4" name="Right Arrow 3"/>
          <p:cNvSpPr/>
          <p:nvPr/>
        </p:nvSpPr>
        <p:spPr bwMode="auto">
          <a:xfrm>
            <a:off x="356991" y="3805542"/>
            <a:ext cx="576197" cy="501041"/>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91844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1154" y="1123435"/>
            <a:ext cx="8353168" cy="362465"/>
          </a:xfrm>
        </p:spPr>
        <p:txBody>
          <a:bodyPr/>
          <a:lstStyle/>
          <a:p>
            <a:r>
              <a:rPr lang="en-US" dirty="0"/>
              <a:t>Example:</a:t>
            </a:r>
          </a:p>
          <a:p>
            <a:endParaRPr lang="en-US" dirty="0"/>
          </a:p>
        </p:txBody>
      </p:sp>
      <p:sp>
        <p:nvSpPr>
          <p:cNvPr id="3" name="Title 2"/>
          <p:cNvSpPr>
            <a:spLocks noGrp="1"/>
          </p:cNvSpPr>
          <p:nvPr>
            <p:ph type="title"/>
          </p:nvPr>
        </p:nvSpPr>
        <p:spPr/>
        <p:txBody>
          <a:bodyPr/>
          <a:lstStyle/>
          <a:p>
            <a:r>
              <a:rPr lang="en-US" b="0" dirty="0"/>
              <a:t>“</a:t>
            </a:r>
            <a:r>
              <a:rPr lang="en-US" b="0" dirty="0">
                <a:solidFill>
                  <a:srgbClr val="00B0F0"/>
                </a:solidFill>
              </a:rPr>
              <a:t>new</a:t>
            </a:r>
            <a:r>
              <a:rPr lang="en-US" b="0" dirty="0"/>
              <a:t>” operator - Example</a:t>
            </a:r>
            <a:endParaRPr lang="en-US" dirty="0"/>
          </a:p>
        </p:txBody>
      </p:sp>
      <p:sp>
        <p:nvSpPr>
          <p:cNvPr id="6" name="Rectangle 5"/>
          <p:cNvSpPr/>
          <p:nvPr/>
        </p:nvSpPr>
        <p:spPr>
          <a:xfrm>
            <a:off x="457200" y="1891317"/>
            <a:ext cx="8394700" cy="3231654"/>
          </a:xfrm>
          <a:prstGeom prst="rect">
            <a:avLst/>
          </a:prstGeom>
        </p:spPr>
        <p:txBody>
          <a:bodyPr wrap="square">
            <a:spAutoFit/>
          </a:bodyPr>
          <a:lstStyle/>
          <a:p>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pointVar</a:t>
            </a:r>
            <a:r>
              <a:rPr lang="en-US" sz="2000" dirty="0">
                <a:solidFill>
                  <a:prstClr val="black"/>
                </a:solidFill>
                <a:latin typeface="Consolas" panose="020B0609020204030204" pitchFamily="49" charset="0"/>
              </a:rPr>
              <a:t> = </a:t>
            </a:r>
            <a:r>
              <a:rPr lang="en-US" sz="2000" dirty="0" err="1">
                <a:solidFill>
                  <a:srgbClr val="0000FF"/>
                </a:solidFill>
                <a:latin typeface="Consolas" panose="020B0609020204030204" pitchFamily="49" charset="0"/>
              </a:rPr>
              <a:t>nullptr</a:t>
            </a:r>
            <a:r>
              <a:rPr lang="en-US" sz="2000" dirty="0">
                <a:solidFill>
                  <a:prstClr val="black"/>
                </a:solidFill>
                <a:latin typeface="Consolas" panose="020B0609020204030204" pitchFamily="49" charset="0"/>
              </a:rPr>
              <a:t>;</a:t>
            </a:r>
            <a:r>
              <a:rPr lang="en-US" sz="2000" dirty="0">
                <a:solidFill>
                  <a:srgbClr val="008000"/>
                </a:solidFill>
                <a:latin typeface="Consolas" panose="020B0609020204030204" pitchFamily="49" charset="0"/>
              </a:rPr>
              <a:t>    	// declare an </a:t>
            </a:r>
            <a:r>
              <a:rPr lang="en-US" sz="2000" dirty="0" err="1">
                <a:solidFill>
                  <a:srgbClr val="008000"/>
                </a:solidFill>
                <a:latin typeface="Consolas" panose="020B0609020204030204" pitchFamily="49" charset="0"/>
              </a:rPr>
              <a:t>int</a:t>
            </a:r>
            <a:r>
              <a:rPr lang="en-US" sz="2000" dirty="0">
                <a:solidFill>
                  <a:srgbClr val="008000"/>
                </a:solidFill>
                <a:latin typeface="Consolas" panose="020B0609020204030204" pitchFamily="49" charset="0"/>
              </a:rPr>
              <a:t> pointer</a:t>
            </a:r>
          </a:p>
          <a:p>
            <a:r>
              <a:rPr lang="en-US" dirty="0"/>
              <a:t>				</a:t>
            </a:r>
            <a:r>
              <a:rPr lang="en-US" sz="2000" dirty="0">
                <a:solidFill>
                  <a:srgbClr val="008000"/>
                </a:solidFill>
                <a:latin typeface="Consolas" panose="020B0609020204030204" pitchFamily="49" charset="0"/>
              </a:rPr>
              <a:t>// Pointer initialized with null</a:t>
            </a:r>
          </a:p>
          <a:p>
            <a:endParaRPr lang="en-US" sz="2000" dirty="0">
              <a:solidFill>
                <a:srgbClr val="008000"/>
              </a:solidFill>
              <a:latin typeface="Consolas" panose="020B0609020204030204" pitchFamily="49" charset="0"/>
            </a:endParaRPr>
          </a:p>
          <a:p>
            <a:endParaRPr lang="en-US" sz="2000" dirty="0">
              <a:solidFill>
                <a:prstClr val="black"/>
              </a:solidFill>
              <a:latin typeface="Consolas" panose="020B0609020204030204" pitchFamily="49" charset="0"/>
            </a:endParaRPr>
          </a:p>
          <a:p>
            <a:r>
              <a:rPr lang="en-US" sz="2000" dirty="0" err="1">
                <a:solidFill>
                  <a:prstClr val="black"/>
                </a:solidFill>
                <a:latin typeface="Consolas" panose="020B0609020204030204" pitchFamily="49" charset="0"/>
              </a:rPr>
              <a:t>pointVar</a:t>
            </a:r>
            <a:r>
              <a:rPr lang="en-US" sz="2000" dirty="0">
                <a:solidFill>
                  <a:prstClr val="black"/>
                </a:solidFill>
                <a:latin typeface="Consolas" panose="020B0609020204030204" pitchFamily="49" charset="0"/>
              </a:rPr>
              <a:t> = </a:t>
            </a:r>
            <a:r>
              <a:rPr lang="en-US" sz="2000" dirty="0">
                <a:solidFill>
                  <a:srgbClr val="0000FF"/>
                </a:solidFill>
                <a:latin typeface="Consolas" panose="020B0609020204030204" pitchFamily="49" charset="0"/>
              </a:rPr>
              <a:t>new</a:t>
            </a:r>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a:t>
            </a:r>
            <a:r>
              <a:rPr lang="en-US" sz="2000" dirty="0">
                <a:solidFill>
                  <a:srgbClr val="008000"/>
                </a:solidFill>
                <a:latin typeface="Consolas" panose="020B0609020204030204" pitchFamily="49" charset="0"/>
              </a:rPr>
              <a:t> 	// dynamically allocate memory</a:t>
            </a:r>
            <a:endParaRPr lang="en-US" sz="2000" dirty="0">
              <a:solidFill>
                <a:prstClr val="black"/>
              </a:solidFill>
              <a:latin typeface="Consolas" panose="020B0609020204030204" pitchFamily="49" charset="0"/>
            </a:endParaRPr>
          </a:p>
          <a:p>
            <a:r>
              <a:rPr lang="en-US" sz="2000" dirty="0">
                <a:solidFill>
                  <a:srgbClr val="008000"/>
                </a:solidFill>
                <a:latin typeface="Consolas" panose="020B0609020204030204" pitchFamily="49" charset="0"/>
              </a:rPr>
              <a:t>				// using the new keyword </a:t>
            </a:r>
            <a:endParaRPr lang="en-US" sz="2000" dirty="0">
              <a:solidFill>
                <a:prstClr val="black"/>
              </a:solidFill>
              <a:latin typeface="Consolas" panose="020B0609020204030204" pitchFamily="49" charset="0"/>
            </a:endParaRPr>
          </a:p>
          <a:p>
            <a:endParaRPr lang="en-US" sz="2000" dirty="0">
              <a:solidFill>
                <a:prstClr val="black"/>
              </a:solidFill>
              <a:latin typeface="Consolas" panose="020B0609020204030204" pitchFamily="49" charset="0"/>
            </a:endParaRPr>
          </a:p>
          <a:p>
            <a:endParaRPr lang="en-US" sz="2000" dirty="0">
              <a:solidFill>
                <a:prstClr val="black"/>
              </a:solidFill>
              <a:latin typeface="Consolas" panose="020B0609020204030204" pitchFamily="49" charset="0"/>
            </a:endParaRPr>
          </a:p>
          <a:p>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a:t>
            </a:r>
            <a:r>
              <a:rPr lang="en-US" sz="2000" dirty="0" err="1">
                <a:solidFill>
                  <a:prstClr val="black"/>
                </a:solidFill>
                <a:latin typeface="Consolas" panose="020B0609020204030204" pitchFamily="49" charset="0"/>
              </a:rPr>
              <a:t>pointVar</a:t>
            </a:r>
            <a:r>
              <a:rPr lang="en-US" sz="2000" dirty="0">
                <a:solidFill>
                  <a:prstClr val="black"/>
                </a:solidFill>
                <a:latin typeface="Consolas" panose="020B0609020204030204" pitchFamily="49" charset="0"/>
              </a:rPr>
              <a:t> = 45;</a:t>
            </a:r>
            <a:r>
              <a:rPr lang="en-US" sz="2000" dirty="0">
                <a:solidFill>
                  <a:srgbClr val="008000"/>
                </a:solidFill>
                <a:latin typeface="Consolas" panose="020B0609020204030204" pitchFamily="49" charset="0"/>
              </a:rPr>
              <a:t>      // Store value at allocated address</a:t>
            </a:r>
            <a:endParaRPr lang="en-US" sz="2000" dirty="0">
              <a:solidFill>
                <a:prstClr val="black"/>
              </a:solidFill>
              <a:latin typeface="Consolas" panose="020B0609020204030204" pitchFamily="49" charset="0"/>
            </a:endParaRPr>
          </a:p>
        </p:txBody>
      </p:sp>
      <p:sp>
        <p:nvSpPr>
          <p:cNvPr id="7" name="Rectangle 1"/>
          <p:cNvSpPr>
            <a:spLocks noChangeArrowheads="1"/>
          </p:cNvSpPr>
          <p:nvPr/>
        </p:nvSpPr>
        <p:spPr bwMode="auto">
          <a:xfrm>
            <a:off x="780790" y="5466834"/>
            <a:ext cx="7906010" cy="36933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new operator returns the address of the memory location </a:t>
            </a:r>
          </a:p>
        </p:txBody>
      </p:sp>
    </p:spTree>
    <p:extLst>
      <p:ext uri="{BB962C8B-B14F-4D97-AF65-F5344CB8AC3E}">
        <p14:creationId xmlns:p14="http://schemas.microsoft.com/office/powerpoint/2010/main" val="29665344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en-US" dirty="0">
                <a:latin typeface="Arial" panose="020B0604020202020204" pitchFamily="34" charset="0"/>
              </a:rPr>
              <a:t>Insert Node</a:t>
            </a:r>
            <a:endParaRPr lang="en-US" dirty="0"/>
          </a:p>
        </p:txBody>
      </p:sp>
      <p:sp>
        <p:nvSpPr>
          <p:cNvPr id="3" name="Content Placeholder 2"/>
          <p:cNvSpPr>
            <a:spLocks noGrp="1"/>
          </p:cNvSpPr>
          <p:nvPr>
            <p:ph idx="1"/>
          </p:nvPr>
        </p:nvSpPr>
        <p:spPr/>
        <p:txBody>
          <a:bodyPr/>
          <a:lstStyle/>
          <a:p>
            <a:r>
              <a:rPr lang="en-US" dirty="0"/>
              <a:t>The element in such a linked list can be inserted in </a:t>
            </a:r>
            <a:r>
              <a:rPr lang="en-US" b="1" dirty="0"/>
              <a:t>four</a:t>
            </a:r>
            <a:r>
              <a:rPr lang="en-US" dirty="0"/>
              <a:t> ways:</a:t>
            </a:r>
          </a:p>
          <a:p>
            <a:pPr marL="914400" lvl="1" indent="-457200">
              <a:buFont typeface="+mj-lt"/>
              <a:buAutoNum type="arabicParenR"/>
            </a:pPr>
            <a:r>
              <a:rPr lang="en-US" altLang="zh-CN" dirty="0">
                <a:ea typeface="宋体" panose="02010600030101010101" pitchFamily="2" charset="-122"/>
              </a:rPr>
              <a:t>Insert into an </a:t>
            </a:r>
            <a:r>
              <a:rPr lang="en-US" altLang="zh-CN" b="1" u="sng" dirty="0">
                <a:ea typeface="宋体" panose="02010600030101010101" pitchFamily="2" charset="-122"/>
              </a:rPr>
              <a:t>empty</a:t>
            </a:r>
            <a:r>
              <a:rPr lang="en-US" altLang="zh-CN" dirty="0">
                <a:ea typeface="宋体" panose="02010600030101010101" pitchFamily="2" charset="-122"/>
              </a:rPr>
              <a:t> list</a:t>
            </a:r>
          </a:p>
          <a:p>
            <a:pPr marL="914400" lvl="1" indent="-457200">
              <a:buFont typeface="+mj-lt"/>
              <a:buAutoNum type="arabicParenR"/>
            </a:pPr>
            <a:r>
              <a:rPr lang="en-US" dirty="0"/>
              <a:t>Insertion at </a:t>
            </a:r>
            <a:r>
              <a:rPr lang="en-US" b="1" u="sng" dirty="0"/>
              <a:t>beginning</a:t>
            </a:r>
            <a:r>
              <a:rPr lang="en-US" dirty="0"/>
              <a:t> of the list.</a:t>
            </a:r>
          </a:p>
          <a:p>
            <a:pPr marL="914400" lvl="1" indent="-457200">
              <a:buFont typeface="+mj-lt"/>
              <a:buAutoNum type="arabicParenR"/>
            </a:pPr>
            <a:r>
              <a:rPr lang="en-US" dirty="0"/>
              <a:t>Insertion at the </a:t>
            </a:r>
            <a:r>
              <a:rPr lang="en-US" b="1" u="sng" dirty="0"/>
              <a:t>end</a:t>
            </a:r>
            <a:r>
              <a:rPr lang="en-US" dirty="0"/>
              <a:t> of the list.</a:t>
            </a:r>
          </a:p>
          <a:p>
            <a:pPr marL="914400" lvl="1" indent="-457200">
              <a:buFont typeface="+mj-lt"/>
              <a:buAutoNum type="arabicParenR"/>
            </a:pPr>
            <a:r>
              <a:rPr lang="en-US" dirty="0"/>
              <a:t>Insertion at a </a:t>
            </a:r>
            <a:r>
              <a:rPr lang="en-US" b="1" u="sng" dirty="0"/>
              <a:t>specific position</a:t>
            </a:r>
            <a:r>
              <a:rPr lang="en-US" dirty="0"/>
              <a:t> (</a:t>
            </a:r>
            <a:r>
              <a:rPr lang="en-US" altLang="zh-CN" dirty="0">
                <a:ea typeface="宋体" panose="02010600030101010101" pitchFamily="2" charset="-122"/>
              </a:rPr>
              <a:t>in middle)</a:t>
            </a:r>
          </a:p>
          <a:p>
            <a:pPr marL="914400" lvl="1" indent="-457200">
              <a:buFont typeface="+mj-lt"/>
              <a:buAutoNum type="arabicParenR"/>
            </a:pPr>
            <a:endParaRPr lang="en-US" dirty="0"/>
          </a:p>
          <a:p>
            <a:pPr marL="533400" indent="-533400"/>
            <a:r>
              <a:rPr lang="en-US" altLang="zh-CN" dirty="0">
                <a:ea typeface="宋体" panose="02010600030101010101" pitchFamily="2" charset="-122"/>
              </a:rPr>
              <a:t>But, in fact, only need to handle two cases</a:t>
            </a:r>
          </a:p>
          <a:p>
            <a:pPr marL="914400" lvl="1" indent="-457200"/>
            <a:r>
              <a:rPr lang="en-US" altLang="zh-CN" dirty="0">
                <a:ea typeface="宋体" panose="02010600030101010101" pitchFamily="2" charset="-122"/>
              </a:rPr>
              <a:t>Insert as the first node (Case 1 and Case 2)</a:t>
            </a:r>
          </a:p>
          <a:p>
            <a:pPr marL="914400" lvl="1" indent="-457200"/>
            <a:r>
              <a:rPr lang="en-US" altLang="zh-CN" dirty="0">
                <a:ea typeface="宋体" panose="02010600030101010101" pitchFamily="2" charset="-122"/>
              </a:rPr>
              <a:t>Insert in the middle or at the end of the list (Case 3 and Case 4)</a:t>
            </a:r>
          </a:p>
        </p:txBody>
      </p:sp>
    </p:spTree>
    <p:extLst>
      <p:ext uri="{BB962C8B-B14F-4D97-AF65-F5344CB8AC3E}">
        <p14:creationId xmlns:p14="http://schemas.microsoft.com/office/powerpoint/2010/main" val="1043959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en-US" dirty="0">
                <a:latin typeface="Arial" panose="020B0604020202020204" pitchFamily="34" charset="0"/>
              </a:rPr>
              <a:t>Insert Node</a:t>
            </a:r>
            <a:endParaRPr lang="en-US" dirty="0"/>
          </a:p>
        </p:txBody>
      </p:sp>
      <p:sp>
        <p:nvSpPr>
          <p:cNvPr id="3" name="Content Placeholder 2"/>
          <p:cNvSpPr>
            <a:spLocks noGrp="1"/>
          </p:cNvSpPr>
          <p:nvPr>
            <p:ph idx="1"/>
          </p:nvPr>
        </p:nvSpPr>
        <p:spPr/>
        <p:txBody>
          <a:bodyPr/>
          <a:lstStyle/>
          <a:p>
            <a:pPr lvl="1"/>
            <a:endParaRPr lang="en-US" dirty="0"/>
          </a:p>
          <a:p>
            <a:r>
              <a:rPr lang="en-US" dirty="0"/>
              <a:t>To insert a data item into a linked list involves</a:t>
            </a:r>
          </a:p>
          <a:p>
            <a:pPr lvl="1"/>
            <a:r>
              <a:rPr lang="en-US" b="1" dirty="0"/>
              <a:t>creating</a:t>
            </a:r>
            <a:r>
              <a:rPr lang="en-US" dirty="0"/>
              <a:t> a new node containing the data</a:t>
            </a:r>
          </a:p>
          <a:p>
            <a:pPr lvl="1"/>
            <a:r>
              <a:rPr lang="en-US" b="1" dirty="0"/>
              <a:t>finding</a:t>
            </a:r>
            <a:r>
              <a:rPr lang="en-US" dirty="0"/>
              <a:t> the correct place in the list, and</a:t>
            </a:r>
          </a:p>
          <a:p>
            <a:pPr lvl="1"/>
            <a:r>
              <a:rPr lang="en-US" b="1" dirty="0"/>
              <a:t>linking</a:t>
            </a:r>
            <a:r>
              <a:rPr lang="en-US" dirty="0"/>
              <a:t> in the new node at this place</a:t>
            </a:r>
          </a:p>
        </p:txBody>
      </p:sp>
    </p:spTree>
    <p:extLst>
      <p:ext uri="{BB962C8B-B14F-4D97-AF65-F5344CB8AC3E}">
        <p14:creationId xmlns:p14="http://schemas.microsoft.com/office/powerpoint/2010/main" val="1656885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6"/>
            <a:ext cx="8353168" cy="2834268"/>
          </a:xfrm>
        </p:spPr>
        <p:txBody>
          <a:bodyPr/>
          <a:lstStyle/>
          <a:p>
            <a:pPr marL="0" indent="0">
              <a:buNone/>
            </a:pPr>
            <a:r>
              <a:rPr lang="en-US" dirty="0"/>
              <a:t>Inserting a data item into at the beginning of linked list involves</a:t>
            </a:r>
          </a:p>
          <a:p>
            <a:pPr lvl="1"/>
            <a:r>
              <a:rPr lang="en-US" dirty="0"/>
              <a:t>Create a new node</a:t>
            </a:r>
          </a:p>
          <a:p>
            <a:pPr lvl="1"/>
            <a:r>
              <a:rPr lang="en-US" dirty="0"/>
              <a:t>Store data</a:t>
            </a:r>
          </a:p>
          <a:p>
            <a:pPr lvl="1"/>
            <a:r>
              <a:rPr lang="en-US" dirty="0"/>
              <a:t>Change next of new node to point to head</a:t>
            </a:r>
          </a:p>
          <a:p>
            <a:pPr lvl="1"/>
            <a:r>
              <a:rPr lang="en-US" dirty="0"/>
              <a:t>Change head to point to recently created node</a:t>
            </a:r>
          </a:p>
          <a:p>
            <a:endParaRPr lang="en-US" dirty="0"/>
          </a:p>
        </p:txBody>
      </p:sp>
      <p:sp>
        <p:nvSpPr>
          <p:cNvPr id="3" name="Title 2"/>
          <p:cNvSpPr>
            <a:spLocks noGrp="1"/>
          </p:cNvSpPr>
          <p:nvPr>
            <p:ph type="title"/>
          </p:nvPr>
        </p:nvSpPr>
        <p:spPr/>
        <p:txBody>
          <a:bodyPr/>
          <a:lstStyle/>
          <a:p>
            <a:r>
              <a:rPr lang="en-US" dirty="0"/>
              <a:t>Insertion at </a:t>
            </a:r>
            <a:r>
              <a:rPr lang="en-US" u="sng" dirty="0"/>
              <a:t>beginning</a:t>
            </a:r>
            <a:r>
              <a:rPr lang="en-US" dirty="0"/>
              <a:t> of the list</a:t>
            </a:r>
          </a:p>
        </p:txBody>
      </p:sp>
      <p:pic>
        <p:nvPicPr>
          <p:cNvPr id="4" name="Picture 3"/>
          <p:cNvPicPr>
            <a:picLocks noChangeAspect="1"/>
          </p:cNvPicPr>
          <p:nvPr/>
        </p:nvPicPr>
        <p:blipFill>
          <a:blip r:embed="rId2"/>
          <a:stretch>
            <a:fillRect/>
          </a:stretch>
        </p:blipFill>
        <p:spPr>
          <a:xfrm>
            <a:off x="1877896" y="4467324"/>
            <a:ext cx="4861107" cy="1613887"/>
          </a:xfrm>
          <a:prstGeom prst="rect">
            <a:avLst/>
          </a:prstGeom>
        </p:spPr>
      </p:pic>
      <p:sp>
        <p:nvSpPr>
          <p:cNvPr id="5" name="Rectangle 4"/>
          <p:cNvSpPr/>
          <p:nvPr/>
        </p:nvSpPr>
        <p:spPr>
          <a:xfrm>
            <a:off x="1365335" y="6081211"/>
            <a:ext cx="2116899" cy="338554"/>
          </a:xfrm>
          <a:prstGeom prst="rect">
            <a:avLst/>
          </a:prstGeom>
        </p:spPr>
        <p:txBody>
          <a:bodyPr wrap="square">
            <a:spAutoFit/>
          </a:bodyPr>
          <a:lstStyle/>
          <a:p>
            <a:pPr lvl="1"/>
            <a:r>
              <a:rPr lang="en-US" sz="1600" b="1" dirty="0"/>
              <a:t>new node</a:t>
            </a:r>
          </a:p>
        </p:txBody>
      </p:sp>
    </p:spTree>
    <p:extLst>
      <p:ext uri="{BB962C8B-B14F-4D97-AF65-F5344CB8AC3E}">
        <p14:creationId xmlns:p14="http://schemas.microsoft.com/office/powerpoint/2010/main" val="588039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Insertion at </a:t>
            </a:r>
            <a:r>
              <a:rPr lang="en-US" u="sng" dirty="0"/>
              <a:t>beginning</a:t>
            </a:r>
            <a:r>
              <a:rPr lang="en-US" dirty="0"/>
              <a:t> of the list</a:t>
            </a:r>
          </a:p>
        </p:txBody>
      </p:sp>
      <p:sp>
        <p:nvSpPr>
          <p:cNvPr id="4" name="Rectangle 3"/>
          <p:cNvSpPr/>
          <p:nvPr/>
        </p:nvSpPr>
        <p:spPr>
          <a:xfrm>
            <a:off x="876822" y="3700666"/>
            <a:ext cx="4572000" cy="2616101"/>
          </a:xfrm>
          <a:prstGeom prst="rect">
            <a:avLst/>
          </a:prstGeom>
          <a:solidFill>
            <a:srgbClr val="F7FFFF"/>
          </a:solidFill>
          <a:ln>
            <a:solidFill>
              <a:schemeClr val="tx1"/>
            </a:solidFill>
          </a:ln>
        </p:spPr>
        <p:txBody>
          <a:bodyPr>
            <a:spAutoFit/>
          </a:bodyPr>
          <a:lstStyle/>
          <a:p>
            <a:r>
              <a:rPr lang="en-US" sz="1600" dirty="0">
                <a:solidFill>
                  <a:srgbClr val="0000FF"/>
                </a:solidFill>
                <a:latin typeface="Courier New" panose="02070309020205020404" pitchFamily="49" charset="0"/>
                <a:cs typeface="Courier New" panose="02070309020205020404" pitchFamily="49" charset="0"/>
              </a:rPr>
              <a:t>void</a:t>
            </a:r>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insertFirst</a:t>
            </a:r>
            <a:r>
              <a:rPr lang="en-US" sz="1600" dirty="0">
                <a:solidFill>
                  <a:prstClr val="black"/>
                </a:solidFill>
                <a:latin typeface="Courier New" panose="02070309020205020404" pitchFamily="49" charset="0"/>
                <a:cs typeface="Courier New" panose="02070309020205020404" pitchFamily="49" charset="0"/>
              </a:rPr>
              <a:t>(Cars *&amp;head)</a:t>
            </a:r>
          </a:p>
          <a:p>
            <a:r>
              <a:rPr lang="en-US" sz="1600" dirty="0">
                <a:solidFill>
                  <a:prstClr val="black"/>
                </a:solidFill>
                <a:latin typeface="Courier New" panose="02070309020205020404" pitchFamily="49" charset="0"/>
                <a:cs typeface="Courier New" panose="02070309020205020404" pitchFamily="49" charset="0"/>
              </a:rPr>
              <a:t>{</a:t>
            </a:r>
          </a:p>
          <a:p>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srgbClr val="0000FF"/>
                </a:solidFill>
                <a:latin typeface="Courier New" panose="02070309020205020404" pitchFamily="49" charset="0"/>
                <a:cs typeface="Courier New" panose="02070309020205020404" pitchFamily="49" charset="0"/>
              </a:rPr>
              <a:t>int</a:t>
            </a:r>
            <a:r>
              <a:rPr lang="en-US" sz="1600" dirty="0">
                <a:solidFill>
                  <a:prstClr val="black"/>
                </a:solidFill>
                <a:latin typeface="Courier New" panose="02070309020205020404" pitchFamily="49" charset="0"/>
                <a:cs typeface="Courier New" panose="02070309020205020404" pitchFamily="49" charset="0"/>
              </a:rPr>
              <a:t> data;</a:t>
            </a:r>
          </a:p>
          <a:p>
            <a:r>
              <a:rPr lang="en-US" sz="1600" dirty="0">
                <a:solidFill>
                  <a:prstClr val="black"/>
                </a:solidFill>
                <a:latin typeface="Courier New" panose="02070309020205020404" pitchFamily="49" charset="0"/>
                <a:cs typeface="Courier New" panose="02070309020205020404" pitchFamily="49" charset="0"/>
              </a:rPr>
              <a:t>     Cars*</a:t>
            </a:r>
            <a:r>
              <a:rPr lang="en-US" sz="1600" dirty="0" err="1">
                <a:solidFill>
                  <a:prstClr val="black"/>
                </a:solidFill>
                <a:latin typeface="Courier New" panose="02070309020205020404" pitchFamily="49" charset="0"/>
                <a:cs typeface="Courier New" panose="02070309020205020404" pitchFamily="49" charset="0"/>
              </a:rPr>
              <a:t>newCar</a:t>
            </a:r>
            <a:r>
              <a:rPr lang="en-US" sz="1600" dirty="0">
                <a:solidFill>
                  <a:prstClr val="black"/>
                </a:solidFill>
                <a:latin typeface="Courier New" panose="02070309020205020404" pitchFamily="49" charset="0"/>
                <a:cs typeface="Courier New" panose="02070309020205020404" pitchFamily="49" charset="0"/>
              </a:rPr>
              <a:t>=</a:t>
            </a:r>
            <a:r>
              <a:rPr lang="en-US" sz="1600" dirty="0">
                <a:solidFill>
                  <a:srgbClr val="0000FF"/>
                </a:solidFill>
                <a:latin typeface="Courier New" panose="02070309020205020404" pitchFamily="49" charset="0"/>
                <a:cs typeface="Courier New" panose="02070309020205020404" pitchFamily="49" charset="0"/>
              </a:rPr>
              <a:t>new</a:t>
            </a:r>
            <a:r>
              <a:rPr lang="en-US" sz="1600" dirty="0">
                <a:solidFill>
                  <a:prstClr val="black"/>
                </a:solidFill>
                <a:latin typeface="Courier New" panose="02070309020205020404" pitchFamily="49" charset="0"/>
                <a:cs typeface="Courier New" panose="02070309020205020404" pitchFamily="49" charset="0"/>
              </a:rPr>
              <a:t> Cars;</a:t>
            </a:r>
          </a:p>
          <a:p>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cout</a:t>
            </a:r>
            <a:r>
              <a:rPr lang="en-US" sz="1600" dirty="0">
                <a:solidFill>
                  <a:prstClr val="black"/>
                </a:solidFill>
                <a:latin typeface="Courier New" panose="02070309020205020404" pitchFamily="49" charset="0"/>
                <a:cs typeface="Courier New" panose="02070309020205020404" pitchFamily="49" charset="0"/>
              </a:rPr>
              <a:t>&lt;&lt;</a:t>
            </a:r>
            <a:r>
              <a:rPr lang="en-US" sz="1600" dirty="0">
                <a:solidFill>
                  <a:srgbClr val="A31515"/>
                </a:solidFill>
                <a:latin typeface="Courier New" panose="02070309020205020404" pitchFamily="49" charset="0"/>
                <a:cs typeface="Courier New" panose="02070309020205020404" pitchFamily="49" charset="0"/>
              </a:rPr>
              <a:t>"Enter element"</a:t>
            </a:r>
            <a:r>
              <a:rPr lang="en-US" sz="1600" dirty="0">
                <a:solidFill>
                  <a:prstClr val="black"/>
                </a:solidFill>
                <a:latin typeface="Courier New" panose="02070309020205020404" pitchFamily="49" charset="0"/>
                <a:cs typeface="Courier New" panose="02070309020205020404" pitchFamily="49" charset="0"/>
              </a:rPr>
              <a:t>&lt;&lt;</a:t>
            </a:r>
            <a:r>
              <a:rPr lang="en-US" sz="1600" dirty="0" err="1">
                <a:solidFill>
                  <a:prstClr val="black"/>
                </a:solidFill>
                <a:latin typeface="Courier New" panose="02070309020205020404" pitchFamily="49" charset="0"/>
                <a:cs typeface="Courier New" panose="02070309020205020404" pitchFamily="49" charset="0"/>
              </a:rPr>
              <a:t>endl</a:t>
            </a:r>
            <a:r>
              <a:rPr lang="en-US" sz="1600" dirty="0">
                <a:solidFill>
                  <a:prstClr val="black"/>
                </a:solidFill>
                <a:latin typeface="Courier New" panose="02070309020205020404" pitchFamily="49" charset="0"/>
                <a:cs typeface="Courier New" panose="02070309020205020404" pitchFamily="49" charset="0"/>
              </a:rPr>
              <a:t>;</a:t>
            </a:r>
          </a:p>
          <a:p>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cin</a:t>
            </a:r>
            <a:r>
              <a:rPr lang="en-US" sz="1600" dirty="0">
                <a:solidFill>
                  <a:prstClr val="black"/>
                </a:solidFill>
                <a:latin typeface="Courier New" panose="02070309020205020404" pitchFamily="49" charset="0"/>
                <a:cs typeface="Courier New" panose="02070309020205020404" pitchFamily="49" charset="0"/>
              </a:rPr>
              <a:t>&gt;&gt;data;</a:t>
            </a:r>
          </a:p>
          <a:p>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newCar</a:t>
            </a:r>
            <a:r>
              <a:rPr lang="en-US" sz="1600" dirty="0">
                <a:solidFill>
                  <a:prstClr val="black"/>
                </a:solidFill>
                <a:latin typeface="Courier New" panose="02070309020205020404" pitchFamily="49" charset="0"/>
                <a:cs typeface="Courier New" panose="02070309020205020404" pitchFamily="49" charset="0"/>
              </a:rPr>
              <a:t>-&gt;</a:t>
            </a:r>
            <a:r>
              <a:rPr lang="en-US" sz="1600" dirty="0" err="1">
                <a:solidFill>
                  <a:prstClr val="black"/>
                </a:solidFill>
                <a:latin typeface="Courier New" panose="02070309020205020404" pitchFamily="49" charset="0"/>
                <a:cs typeface="Courier New" panose="02070309020205020404" pitchFamily="49" charset="0"/>
              </a:rPr>
              <a:t>CarNo</a:t>
            </a:r>
            <a:r>
              <a:rPr lang="en-US" sz="1600" dirty="0">
                <a:solidFill>
                  <a:prstClr val="black"/>
                </a:solidFill>
                <a:latin typeface="Courier New" panose="02070309020205020404" pitchFamily="49" charset="0"/>
                <a:cs typeface="Courier New" panose="02070309020205020404" pitchFamily="49" charset="0"/>
              </a:rPr>
              <a:t>=data;</a:t>
            </a:r>
          </a:p>
          <a:p>
            <a:r>
              <a:rPr lang="en-US" sz="1600" dirty="0">
                <a:solidFill>
                  <a:prstClr val="black"/>
                </a:solidFill>
                <a:latin typeface="Courier New" panose="02070309020205020404" pitchFamily="49" charset="0"/>
                <a:cs typeface="Courier New" panose="02070309020205020404" pitchFamily="49" charset="0"/>
              </a:rPr>
              <a:t>     </a:t>
            </a:r>
            <a:r>
              <a:rPr lang="en-US" sz="1600" dirty="0" err="1">
                <a:solidFill>
                  <a:prstClr val="black"/>
                </a:solidFill>
                <a:latin typeface="Courier New" panose="02070309020205020404" pitchFamily="49" charset="0"/>
                <a:cs typeface="Courier New" panose="02070309020205020404" pitchFamily="49" charset="0"/>
              </a:rPr>
              <a:t>newCar</a:t>
            </a:r>
            <a:r>
              <a:rPr lang="en-US" sz="1600" dirty="0">
                <a:solidFill>
                  <a:prstClr val="black"/>
                </a:solidFill>
                <a:latin typeface="Courier New" panose="02070309020205020404" pitchFamily="49" charset="0"/>
                <a:cs typeface="Courier New" panose="02070309020205020404" pitchFamily="49" charset="0"/>
              </a:rPr>
              <a:t>-&gt;next=head;</a:t>
            </a:r>
          </a:p>
          <a:p>
            <a:r>
              <a:rPr lang="en-US" sz="1600" dirty="0">
                <a:solidFill>
                  <a:prstClr val="black"/>
                </a:solidFill>
                <a:latin typeface="Courier New" panose="02070309020205020404" pitchFamily="49" charset="0"/>
                <a:cs typeface="Courier New" panose="02070309020205020404" pitchFamily="49" charset="0"/>
              </a:rPr>
              <a:t>     head=</a:t>
            </a:r>
            <a:r>
              <a:rPr lang="en-US" sz="1600" dirty="0" err="1">
                <a:solidFill>
                  <a:prstClr val="black"/>
                </a:solidFill>
                <a:latin typeface="Courier New" panose="02070309020205020404" pitchFamily="49" charset="0"/>
                <a:cs typeface="Courier New" panose="02070309020205020404" pitchFamily="49" charset="0"/>
              </a:rPr>
              <a:t>newCar</a:t>
            </a:r>
            <a:r>
              <a:rPr lang="en-US" sz="1600" dirty="0">
                <a:solidFill>
                  <a:prstClr val="black"/>
                </a:solidFill>
                <a:latin typeface="Courier New" panose="02070309020205020404" pitchFamily="49" charset="0"/>
                <a:cs typeface="Courier New" panose="02070309020205020404" pitchFamily="49" charset="0"/>
              </a:rPr>
              <a:t>;</a:t>
            </a:r>
          </a:p>
          <a:p>
            <a:r>
              <a:rPr lang="en-US" sz="1600" dirty="0">
                <a:solidFill>
                  <a:prstClr val="black"/>
                </a:solidFill>
                <a:latin typeface="Courier New" panose="02070309020205020404" pitchFamily="49" charset="0"/>
                <a:cs typeface="Courier New" panose="02070309020205020404" pitchFamily="49" charset="0"/>
              </a:rPr>
              <a:t>}</a:t>
            </a:r>
          </a:p>
        </p:txBody>
      </p:sp>
      <p:sp>
        <p:nvSpPr>
          <p:cNvPr id="5" name="Rectangle 4"/>
          <p:cNvSpPr/>
          <p:nvPr/>
        </p:nvSpPr>
        <p:spPr>
          <a:xfrm>
            <a:off x="876822" y="1871184"/>
            <a:ext cx="4572000" cy="1754326"/>
          </a:xfrm>
          <a:prstGeom prst="rect">
            <a:avLst/>
          </a:prstGeom>
          <a:solidFill>
            <a:srgbClr val="F7FFFF"/>
          </a:solidFill>
          <a:ln>
            <a:solidFill>
              <a:schemeClr val="tx1"/>
            </a:solidFill>
          </a:ln>
        </p:spPr>
        <p:txBody>
          <a:bodyPr>
            <a:spAutoFit/>
          </a:bodyPr>
          <a:lstStyle/>
          <a:p>
            <a:r>
              <a:rPr lang="en-US" dirty="0" err="1">
                <a:solidFill>
                  <a:srgbClr val="0000FF"/>
                </a:solidFill>
                <a:latin typeface="Courier New" panose="02070309020205020404" pitchFamily="49" charset="0"/>
                <a:cs typeface="Courier New" panose="02070309020205020404" pitchFamily="49" charset="0"/>
              </a:rPr>
              <a:t>struct</a:t>
            </a:r>
            <a:r>
              <a:rPr lang="en-US" dirty="0">
                <a:solidFill>
                  <a:prstClr val="black"/>
                </a:solidFill>
                <a:latin typeface="Courier New" panose="02070309020205020404" pitchFamily="49" charset="0"/>
                <a:cs typeface="Courier New" panose="02070309020205020404" pitchFamily="49" charset="0"/>
              </a:rPr>
              <a:t> Cars</a:t>
            </a:r>
          </a:p>
          <a:p>
            <a:r>
              <a:rPr lang="en-US" dirty="0">
                <a:solidFill>
                  <a:prstClr val="black"/>
                </a:solidFill>
                <a:latin typeface="Courier New" panose="02070309020205020404" pitchFamily="49" charset="0"/>
                <a:cs typeface="Courier New" panose="02070309020205020404" pitchFamily="49" charset="0"/>
              </a:rPr>
              <a:t>{</a:t>
            </a:r>
          </a:p>
          <a:p>
            <a:r>
              <a:rPr lang="en-US" dirty="0">
                <a:solidFill>
                  <a:prstClr val="black"/>
                </a:solidFill>
                <a:latin typeface="Courier New" panose="02070309020205020404" pitchFamily="49" charset="0"/>
                <a:cs typeface="Courier New" panose="02070309020205020404" pitchFamily="49" charset="0"/>
              </a:rPr>
              <a:t>        </a:t>
            </a:r>
            <a:r>
              <a:rPr lang="en-US" dirty="0" err="1">
                <a:solidFill>
                  <a:srgbClr val="0000FF"/>
                </a:solidFill>
                <a:latin typeface="Courier New" panose="02070309020205020404" pitchFamily="49" charset="0"/>
                <a:cs typeface="Courier New" panose="02070309020205020404" pitchFamily="49" charset="0"/>
              </a:rPr>
              <a:t>int</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CarNo</a:t>
            </a:r>
            <a:r>
              <a:rPr lang="en-US" dirty="0">
                <a:solidFill>
                  <a:prstClr val="black"/>
                </a:solidFill>
                <a:latin typeface="Courier New" panose="02070309020205020404" pitchFamily="49" charset="0"/>
                <a:cs typeface="Courier New" panose="02070309020205020404" pitchFamily="49" charset="0"/>
              </a:rPr>
              <a:t>;</a:t>
            </a:r>
          </a:p>
          <a:p>
            <a:r>
              <a:rPr lang="en-US" dirty="0">
                <a:solidFill>
                  <a:prstClr val="black"/>
                </a:solidFill>
                <a:latin typeface="Courier New" panose="02070309020205020404" pitchFamily="49" charset="0"/>
                <a:cs typeface="Courier New" panose="02070309020205020404" pitchFamily="49" charset="0"/>
              </a:rPr>
              <a:t>        </a:t>
            </a:r>
            <a:r>
              <a:rPr lang="en-US" dirty="0" err="1">
                <a:solidFill>
                  <a:srgbClr val="0000FF"/>
                </a:solidFill>
                <a:latin typeface="Courier New" panose="02070309020205020404" pitchFamily="49" charset="0"/>
                <a:cs typeface="Courier New" panose="02070309020205020404" pitchFamily="49" charset="0"/>
              </a:rPr>
              <a:t>struct</a:t>
            </a:r>
            <a:r>
              <a:rPr lang="en-US" dirty="0">
                <a:solidFill>
                  <a:prstClr val="black"/>
                </a:solidFill>
                <a:latin typeface="Courier New" panose="02070309020205020404" pitchFamily="49" charset="0"/>
                <a:cs typeface="Courier New" panose="02070309020205020404" pitchFamily="49" charset="0"/>
              </a:rPr>
              <a:t> Cars *next;</a:t>
            </a:r>
          </a:p>
          <a:p>
            <a:r>
              <a:rPr lang="en-US" dirty="0">
                <a:solidFill>
                  <a:prstClr val="black"/>
                </a:solidFill>
                <a:latin typeface="Courier New" panose="02070309020205020404" pitchFamily="49" charset="0"/>
                <a:cs typeface="Courier New" panose="02070309020205020404" pitchFamily="49" charset="0"/>
              </a:rPr>
              <a:t>};</a:t>
            </a:r>
          </a:p>
          <a:p>
            <a:r>
              <a:rPr lang="en-US" dirty="0">
                <a:solidFill>
                  <a:prstClr val="black"/>
                </a:solidFill>
                <a:latin typeface="Courier New" panose="02070309020205020404" pitchFamily="49" charset="0"/>
                <a:cs typeface="Courier New" panose="02070309020205020404" pitchFamily="49" charset="0"/>
              </a:rPr>
              <a:t>Cars * head = NULL;</a:t>
            </a:r>
          </a:p>
        </p:txBody>
      </p:sp>
      <p:sp>
        <p:nvSpPr>
          <p:cNvPr id="6" name="Rectangle 5"/>
          <p:cNvSpPr/>
          <p:nvPr/>
        </p:nvSpPr>
        <p:spPr>
          <a:xfrm>
            <a:off x="876822" y="1177963"/>
            <a:ext cx="7240044" cy="707886"/>
          </a:xfrm>
          <a:prstGeom prst="rect">
            <a:avLst/>
          </a:prstGeom>
        </p:spPr>
        <p:txBody>
          <a:bodyPr wrap="square">
            <a:spAutoFit/>
          </a:bodyPr>
          <a:lstStyle/>
          <a:p>
            <a:pPr marL="0" indent="0">
              <a:buNone/>
            </a:pPr>
            <a:r>
              <a:rPr lang="en-US" sz="2000" dirty="0"/>
              <a:t>Inserting a data item into at the beginning of linked list</a:t>
            </a:r>
          </a:p>
        </p:txBody>
      </p:sp>
    </p:spTree>
    <p:extLst>
      <p:ext uri="{BB962C8B-B14F-4D97-AF65-F5344CB8AC3E}">
        <p14:creationId xmlns:p14="http://schemas.microsoft.com/office/powerpoint/2010/main" val="4048204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Insertion at </a:t>
            </a:r>
            <a:r>
              <a:rPr lang="en-US" u="sng" dirty="0"/>
              <a:t>beginning</a:t>
            </a:r>
            <a:r>
              <a:rPr lang="en-US" dirty="0"/>
              <a:t> of the list</a:t>
            </a:r>
          </a:p>
        </p:txBody>
      </p:sp>
      <p:sp>
        <p:nvSpPr>
          <p:cNvPr id="2" name="Rectangle 1"/>
          <p:cNvSpPr/>
          <p:nvPr/>
        </p:nvSpPr>
        <p:spPr>
          <a:xfrm>
            <a:off x="457200" y="854075"/>
            <a:ext cx="4032337" cy="4832092"/>
          </a:xfrm>
          <a:prstGeom prst="rect">
            <a:avLst/>
          </a:prstGeom>
          <a:solidFill>
            <a:srgbClr val="F7FFFF"/>
          </a:solidFill>
          <a:ln>
            <a:solidFill>
              <a:schemeClr val="tx1"/>
            </a:solidFill>
          </a:ln>
        </p:spPr>
        <p:txBody>
          <a:bodyPr wrap="square">
            <a:spAutoFit/>
          </a:bodyPr>
          <a:lstStyle/>
          <a:p>
            <a:r>
              <a:rPr lang="en-US" sz="1400" dirty="0">
                <a:solidFill>
                  <a:srgbClr val="0000FF"/>
                </a:solidFill>
                <a:latin typeface="Consolas" panose="020B0609020204030204" pitchFamily="49" charset="0"/>
              </a:rPr>
              <a:t>#include</a:t>
            </a:r>
            <a:r>
              <a:rPr lang="en-US" sz="1400" dirty="0">
                <a:solidFill>
                  <a:prstClr val="black"/>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std</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err="1">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Cars</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CarNo</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Cars *next;</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Cars * head = NULL;</a:t>
            </a:r>
          </a:p>
          <a:p>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insertFirst</a:t>
            </a:r>
            <a:r>
              <a:rPr lang="en-US" sz="1400" dirty="0">
                <a:solidFill>
                  <a:prstClr val="black"/>
                </a:solidFill>
                <a:latin typeface="Consolas" panose="020B0609020204030204" pitchFamily="49" charset="0"/>
              </a:rPr>
              <a:t>(Cars *&amp;head)</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data;</a:t>
            </a:r>
          </a:p>
          <a:p>
            <a:r>
              <a:rPr lang="en-US" sz="1400" dirty="0">
                <a:solidFill>
                  <a:prstClr val="black"/>
                </a:solidFill>
                <a:latin typeface="Consolas" panose="020B0609020204030204" pitchFamily="49" charset="0"/>
              </a:rPr>
              <a:t>     Cars*np=</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Cars;</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&lt;&lt;</a:t>
            </a:r>
            <a:r>
              <a:rPr lang="en-US" sz="1400" dirty="0">
                <a:solidFill>
                  <a:srgbClr val="A31515"/>
                </a:solidFill>
                <a:latin typeface="Consolas" panose="020B0609020204030204" pitchFamily="49" charset="0"/>
              </a:rPr>
              <a:t>"Enter element"</a:t>
            </a:r>
            <a:r>
              <a:rPr lang="en-US" sz="1400" dirty="0">
                <a:solidFill>
                  <a:prstClr val="black"/>
                </a:solidFill>
                <a:latin typeface="Consolas" panose="020B0609020204030204" pitchFamily="49" charset="0"/>
              </a:rPr>
              <a:t>&lt;&lt;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cin</a:t>
            </a:r>
            <a:r>
              <a:rPr lang="en-US" sz="1400" dirty="0">
                <a:solidFill>
                  <a:prstClr val="black"/>
                </a:solidFill>
                <a:latin typeface="Consolas" panose="020B0609020204030204" pitchFamily="49" charset="0"/>
              </a:rPr>
              <a:t>&gt;&gt;data;</a:t>
            </a:r>
          </a:p>
          <a:p>
            <a:r>
              <a:rPr lang="en-US" sz="1400" dirty="0">
                <a:solidFill>
                  <a:prstClr val="black"/>
                </a:solidFill>
                <a:latin typeface="Consolas" panose="020B0609020204030204" pitchFamily="49" charset="0"/>
              </a:rPr>
              <a:t>     np-&gt;</a:t>
            </a:r>
            <a:r>
              <a:rPr lang="en-US" sz="1400" dirty="0" err="1">
                <a:solidFill>
                  <a:prstClr val="black"/>
                </a:solidFill>
                <a:latin typeface="Consolas" panose="020B0609020204030204" pitchFamily="49" charset="0"/>
              </a:rPr>
              <a:t>CarNo</a:t>
            </a:r>
            <a:r>
              <a:rPr lang="en-US" sz="1400" dirty="0">
                <a:solidFill>
                  <a:prstClr val="black"/>
                </a:solidFill>
                <a:latin typeface="Consolas" panose="020B0609020204030204" pitchFamily="49" charset="0"/>
              </a:rPr>
              <a:t>=data;</a:t>
            </a:r>
          </a:p>
          <a:p>
            <a:r>
              <a:rPr lang="en-US" sz="1400" dirty="0">
                <a:solidFill>
                  <a:prstClr val="black"/>
                </a:solidFill>
                <a:latin typeface="Consolas" panose="020B0609020204030204" pitchFamily="49" charset="0"/>
              </a:rPr>
              <a:t>     np-&gt;next=head;</a:t>
            </a:r>
          </a:p>
          <a:p>
            <a:r>
              <a:rPr lang="en-US" sz="1400" dirty="0">
                <a:solidFill>
                  <a:prstClr val="black"/>
                </a:solidFill>
                <a:latin typeface="Consolas" panose="020B0609020204030204" pitchFamily="49" charset="0"/>
              </a:rPr>
              <a:t>     head=np;</a:t>
            </a:r>
          </a:p>
          <a:p>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p:txBody>
      </p:sp>
      <p:sp>
        <p:nvSpPr>
          <p:cNvPr id="6" name="Rectangle 5"/>
          <p:cNvSpPr/>
          <p:nvPr/>
        </p:nvSpPr>
        <p:spPr>
          <a:xfrm>
            <a:off x="3970750" y="1849067"/>
            <a:ext cx="3820439" cy="4832092"/>
          </a:xfrm>
          <a:prstGeom prst="rect">
            <a:avLst/>
          </a:prstGeom>
          <a:solidFill>
            <a:srgbClr val="F7FFFF"/>
          </a:solidFill>
          <a:ln>
            <a:solidFill>
              <a:schemeClr val="tx1"/>
            </a:solidFill>
          </a:ln>
        </p:spPr>
        <p:txBody>
          <a:bodyPr wrap="square">
            <a:spAutoFit/>
          </a:bodyPr>
          <a:lstStyle/>
          <a:p>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main() {</a:t>
            </a:r>
          </a:p>
          <a:p>
            <a:r>
              <a:rPr lang="en-US" sz="1400" dirty="0">
                <a:solidFill>
                  <a:srgbClr val="008000"/>
                </a:solidFill>
                <a:latin typeface="Consolas" panose="020B0609020204030204" pitchFamily="49" charset="0"/>
              </a:rPr>
              <a:t>// add the first Car</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head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Cars; </a:t>
            </a:r>
          </a:p>
          <a:p>
            <a:r>
              <a:rPr lang="en-US" sz="1400" dirty="0">
                <a:solidFill>
                  <a:prstClr val="black"/>
                </a:solidFill>
                <a:latin typeface="Consolas" panose="020B0609020204030204" pitchFamily="49" charset="0"/>
              </a:rPr>
              <a:t>head-&gt;</a:t>
            </a:r>
            <a:r>
              <a:rPr lang="en-US" sz="1400" dirty="0" err="1">
                <a:solidFill>
                  <a:prstClr val="black"/>
                </a:solidFill>
                <a:latin typeface="Consolas" panose="020B0609020204030204" pitchFamily="49" charset="0"/>
              </a:rPr>
              <a:t>CarNo</a:t>
            </a:r>
            <a:r>
              <a:rPr lang="en-US" sz="1400" dirty="0">
                <a:solidFill>
                  <a:prstClr val="black"/>
                </a:solidFill>
                <a:latin typeface="Consolas" panose="020B0609020204030204" pitchFamily="49" charset="0"/>
              </a:rPr>
              <a:t> = 111;</a:t>
            </a:r>
          </a:p>
          <a:p>
            <a:r>
              <a:rPr lang="en-US" sz="1400" dirty="0">
                <a:solidFill>
                  <a:prstClr val="black"/>
                </a:solidFill>
                <a:latin typeface="Consolas" panose="020B0609020204030204" pitchFamily="49" charset="0"/>
              </a:rPr>
              <a:t>head-&gt;next = NULL;</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8000"/>
                </a:solidFill>
                <a:latin typeface="Consolas" panose="020B0609020204030204" pitchFamily="49" charset="0"/>
              </a:rPr>
              <a:t>// add the second and third Cars</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Cars * second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Cars();</a:t>
            </a:r>
          </a:p>
          <a:p>
            <a:r>
              <a:rPr lang="en-US" sz="1400" dirty="0">
                <a:solidFill>
                  <a:prstClr val="black"/>
                </a:solidFill>
                <a:latin typeface="Consolas" panose="020B0609020204030204" pitchFamily="49" charset="0"/>
              </a:rPr>
              <a:t>    second-&gt; </a:t>
            </a:r>
            <a:r>
              <a:rPr lang="en-US" sz="1400" dirty="0" err="1">
                <a:solidFill>
                  <a:prstClr val="black"/>
                </a:solidFill>
                <a:latin typeface="Consolas" panose="020B0609020204030204" pitchFamily="49" charset="0"/>
              </a:rPr>
              <a:t>CarNo</a:t>
            </a:r>
            <a:r>
              <a:rPr lang="en-US" sz="1400" dirty="0">
                <a:solidFill>
                  <a:prstClr val="black"/>
                </a:solidFill>
                <a:latin typeface="Consolas" panose="020B0609020204030204" pitchFamily="49" charset="0"/>
              </a:rPr>
              <a:t> = 222;</a:t>
            </a:r>
          </a:p>
          <a:p>
            <a:r>
              <a:rPr lang="en-US" sz="1400" dirty="0">
                <a:solidFill>
                  <a:prstClr val="black"/>
                </a:solidFill>
                <a:latin typeface="Consolas" panose="020B0609020204030204" pitchFamily="49" charset="0"/>
              </a:rPr>
              <a:t>    head-&gt;next = second; </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Cars * third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Cars();</a:t>
            </a:r>
          </a:p>
          <a:p>
            <a:r>
              <a:rPr lang="en-US" sz="1400" dirty="0">
                <a:solidFill>
                  <a:prstClr val="black"/>
                </a:solidFill>
                <a:latin typeface="Consolas" panose="020B0609020204030204" pitchFamily="49" charset="0"/>
              </a:rPr>
              <a:t>    third-&gt; </a:t>
            </a:r>
            <a:r>
              <a:rPr lang="en-US" sz="1400" dirty="0" err="1">
                <a:solidFill>
                  <a:prstClr val="black"/>
                </a:solidFill>
                <a:latin typeface="Consolas" panose="020B0609020204030204" pitchFamily="49" charset="0"/>
              </a:rPr>
              <a:t>CarNo</a:t>
            </a:r>
            <a:r>
              <a:rPr lang="en-US" sz="1400" dirty="0">
                <a:solidFill>
                  <a:prstClr val="black"/>
                </a:solidFill>
                <a:latin typeface="Consolas" panose="020B0609020204030204" pitchFamily="49" charset="0"/>
              </a:rPr>
              <a:t> = 333;</a:t>
            </a:r>
          </a:p>
          <a:p>
            <a:r>
              <a:rPr lang="en-US" sz="1400" dirty="0">
                <a:solidFill>
                  <a:prstClr val="black"/>
                </a:solidFill>
                <a:latin typeface="Consolas" panose="020B0609020204030204" pitchFamily="49" charset="0"/>
              </a:rPr>
              <a:t>    second-&gt; next = third;</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third-&gt; next = NULL;</a:t>
            </a:r>
          </a:p>
          <a:p>
            <a:r>
              <a:rPr lang="en-US" sz="1400" b="1" dirty="0">
                <a:solidFill>
                  <a:prstClr val="black"/>
                </a:solidFill>
                <a:latin typeface="Consolas" panose="020B0609020204030204" pitchFamily="49" charset="0"/>
              </a:rPr>
              <a:t>    </a:t>
            </a:r>
            <a:r>
              <a:rPr lang="en-US" sz="1400" b="1" dirty="0" err="1">
                <a:solidFill>
                  <a:prstClr val="black"/>
                </a:solidFill>
                <a:latin typeface="Consolas" panose="020B0609020204030204" pitchFamily="49" charset="0"/>
              </a:rPr>
              <a:t>insertFirst</a:t>
            </a:r>
            <a:r>
              <a:rPr lang="en-US" sz="1400" b="1" dirty="0">
                <a:solidFill>
                  <a:prstClr val="black"/>
                </a:solidFill>
                <a:latin typeface="Consolas" panose="020B0609020204030204" pitchFamily="49" charset="0"/>
              </a:rPr>
              <a:t>(head);</a:t>
            </a:r>
          </a:p>
          <a:p>
            <a:r>
              <a:rPr lang="en-US" sz="1400" dirty="0">
                <a:solidFill>
                  <a:prstClr val="black"/>
                </a:solidFill>
                <a:latin typeface="Consolas" panose="020B0609020204030204" pitchFamily="49" charset="0"/>
              </a:rPr>
              <a:t>    display(head);</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system(</a:t>
            </a:r>
            <a:r>
              <a:rPr lang="en-US" sz="1400" dirty="0">
                <a:solidFill>
                  <a:srgbClr val="A31515"/>
                </a:solidFill>
                <a:latin typeface="Consolas" panose="020B0609020204030204" pitchFamily="49" charset="0"/>
              </a:rPr>
              <a:t>"pause"</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p:txBody>
      </p:sp>
      <p:sp>
        <p:nvSpPr>
          <p:cNvPr id="8" name="Rectangle 7"/>
          <p:cNvSpPr/>
          <p:nvPr/>
        </p:nvSpPr>
        <p:spPr>
          <a:xfrm>
            <a:off x="6071992" y="968853"/>
            <a:ext cx="2937353" cy="2123658"/>
          </a:xfrm>
          <a:prstGeom prst="rect">
            <a:avLst/>
          </a:prstGeom>
          <a:solidFill>
            <a:schemeClr val="bg1">
              <a:lumMod val="85000"/>
            </a:schemeClr>
          </a:solidFill>
          <a:ln>
            <a:solidFill>
              <a:schemeClr val="tx1"/>
            </a:solidFill>
          </a:ln>
        </p:spPr>
        <p:txBody>
          <a:bodyPr wrap="square">
            <a:spAutoFit/>
          </a:bodyPr>
          <a:lstStyle/>
          <a:p>
            <a:r>
              <a:rPr lang="en-US" sz="1600" b="1" dirty="0"/>
              <a:t>Enter element</a:t>
            </a:r>
          </a:p>
          <a:p>
            <a:r>
              <a:rPr lang="en-US" sz="1600" b="1" dirty="0"/>
              <a:t>99</a:t>
            </a:r>
          </a:p>
          <a:p>
            <a:endParaRPr lang="en-US" sz="1600" b="1" dirty="0"/>
          </a:p>
          <a:p>
            <a:r>
              <a:rPr lang="en-US" sz="1600" b="1" dirty="0"/>
              <a:t>The List elements are:</a:t>
            </a:r>
          </a:p>
          <a:p>
            <a:r>
              <a:rPr lang="en-US" sz="1600" b="1" dirty="0"/>
              <a:t>        99</a:t>
            </a:r>
          </a:p>
          <a:p>
            <a:r>
              <a:rPr lang="en-US" sz="1600" b="1" dirty="0"/>
              <a:t>        111</a:t>
            </a:r>
          </a:p>
          <a:p>
            <a:r>
              <a:rPr lang="en-US" sz="1600" b="1" dirty="0"/>
              <a:t>        222</a:t>
            </a:r>
          </a:p>
          <a:p>
            <a:r>
              <a:rPr lang="en-US" sz="1600" b="1" dirty="0"/>
              <a:t>        333</a:t>
            </a:r>
          </a:p>
        </p:txBody>
      </p:sp>
      <p:sp>
        <p:nvSpPr>
          <p:cNvPr id="9" name="Left Bracket 8"/>
          <p:cNvSpPr/>
          <p:nvPr/>
        </p:nvSpPr>
        <p:spPr bwMode="auto">
          <a:xfrm>
            <a:off x="369519" y="3043825"/>
            <a:ext cx="144048" cy="2442576"/>
          </a:xfrm>
          <a:prstGeom prst="leftBracket">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0" name="Left Bracket 9"/>
          <p:cNvSpPr/>
          <p:nvPr/>
        </p:nvSpPr>
        <p:spPr bwMode="auto">
          <a:xfrm rot="10800000">
            <a:off x="3679517" y="2979364"/>
            <a:ext cx="165972" cy="2507036"/>
          </a:xfrm>
          <a:prstGeom prst="leftBracket">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5787394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Inserting a data item into at the </a:t>
            </a:r>
            <a:r>
              <a:rPr lang="en-US" b="1" dirty="0"/>
              <a:t>end</a:t>
            </a:r>
            <a:r>
              <a:rPr lang="en-US" dirty="0"/>
              <a:t> of linked list involves</a:t>
            </a:r>
          </a:p>
          <a:p>
            <a:pPr lvl="1"/>
            <a:r>
              <a:rPr lang="en-US" dirty="0"/>
              <a:t>Create a new node</a:t>
            </a:r>
          </a:p>
          <a:p>
            <a:pPr lvl="1"/>
            <a:r>
              <a:rPr lang="en-US" dirty="0"/>
              <a:t>Store data</a:t>
            </a:r>
          </a:p>
          <a:p>
            <a:pPr lvl="1"/>
            <a:r>
              <a:rPr lang="en-US" dirty="0"/>
              <a:t>Traverse to last node</a:t>
            </a:r>
          </a:p>
          <a:p>
            <a:pPr lvl="1"/>
            <a:r>
              <a:rPr lang="en-US" dirty="0"/>
              <a:t>Change </a:t>
            </a:r>
            <a:r>
              <a:rPr lang="en-US" b="1" u="sng" dirty="0"/>
              <a:t>next</a:t>
            </a:r>
            <a:r>
              <a:rPr lang="en-US" dirty="0"/>
              <a:t> of last node to recently created node</a:t>
            </a:r>
          </a:p>
          <a:p>
            <a:endParaRPr lang="en-US" dirty="0"/>
          </a:p>
        </p:txBody>
      </p:sp>
      <p:sp>
        <p:nvSpPr>
          <p:cNvPr id="3" name="Title 2"/>
          <p:cNvSpPr>
            <a:spLocks noGrp="1"/>
          </p:cNvSpPr>
          <p:nvPr>
            <p:ph type="title"/>
          </p:nvPr>
        </p:nvSpPr>
        <p:spPr/>
        <p:txBody>
          <a:bodyPr/>
          <a:lstStyle/>
          <a:p>
            <a:r>
              <a:rPr lang="en-US" dirty="0"/>
              <a:t>Insertion at the </a:t>
            </a:r>
            <a:r>
              <a:rPr lang="en-US" u="sng" dirty="0"/>
              <a:t>end</a:t>
            </a:r>
            <a:r>
              <a:rPr lang="en-US" dirty="0"/>
              <a:t> of the list</a:t>
            </a:r>
          </a:p>
        </p:txBody>
      </p:sp>
      <p:pic>
        <p:nvPicPr>
          <p:cNvPr id="4" name="Picture 3"/>
          <p:cNvPicPr>
            <a:picLocks noChangeAspect="1"/>
          </p:cNvPicPr>
          <p:nvPr/>
        </p:nvPicPr>
        <p:blipFill>
          <a:blip r:embed="rId2"/>
          <a:stretch>
            <a:fillRect/>
          </a:stretch>
        </p:blipFill>
        <p:spPr>
          <a:xfrm>
            <a:off x="1769824" y="4155415"/>
            <a:ext cx="5228571" cy="1628571"/>
          </a:xfrm>
          <a:prstGeom prst="rect">
            <a:avLst/>
          </a:prstGeom>
        </p:spPr>
      </p:pic>
    </p:spTree>
    <p:extLst>
      <p:ext uri="{BB962C8B-B14F-4D97-AF65-F5344CB8AC3E}">
        <p14:creationId xmlns:p14="http://schemas.microsoft.com/office/powerpoint/2010/main" val="890457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Insertion at the </a:t>
            </a:r>
            <a:r>
              <a:rPr lang="en-US" u="sng" dirty="0"/>
              <a:t>end</a:t>
            </a:r>
            <a:r>
              <a:rPr lang="en-US" dirty="0"/>
              <a:t> of the list</a:t>
            </a:r>
          </a:p>
        </p:txBody>
      </p:sp>
      <p:sp>
        <p:nvSpPr>
          <p:cNvPr id="6" name="Rectangle 5"/>
          <p:cNvSpPr/>
          <p:nvPr/>
        </p:nvSpPr>
        <p:spPr>
          <a:xfrm>
            <a:off x="795402" y="1612075"/>
            <a:ext cx="5267194" cy="4832092"/>
          </a:xfrm>
          <a:prstGeom prst="rect">
            <a:avLst/>
          </a:prstGeom>
          <a:solidFill>
            <a:srgbClr val="F7FFFF"/>
          </a:solidFill>
          <a:ln>
            <a:solidFill>
              <a:schemeClr val="tx1"/>
            </a:solidFill>
          </a:ln>
        </p:spPr>
        <p:txBody>
          <a:bodyPr wrap="square">
            <a:spAutoFit/>
          </a:bodyPr>
          <a:lstStyle/>
          <a:p>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insertLast</a:t>
            </a:r>
            <a:r>
              <a:rPr lang="en-US" sz="1400" dirty="0">
                <a:solidFill>
                  <a:prstClr val="black"/>
                </a:solidFill>
                <a:latin typeface="Consolas" panose="020B0609020204030204" pitchFamily="49" charset="0"/>
              </a:rPr>
              <a:t>(Cars *&amp;head)</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data;</a:t>
            </a:r>
          </a:p>
          <a:p>
            <a:r>
              <a:rPr lang="en-US" sz="1400" dirty="0">
                <a:solidFill>
                  <a:prstClr val="black"/>
                </a:solidFill>
                <a:latin typeface="Consolas" panose="020B0609020204030204" pitchFamily="49" charset="0"/>
              </a:rPr>
              <a:t>     Cars*np=</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Cars,*current;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&lt;&lt;</a:t>
            </a:r>
            <a:r>
              <a:rPr lang="en-US" sz="1400" dirty="0">
                <a:solidFill>
                  <a:srgbClr val="A31515"/>
                </a:solidFill>
                <a:latin typeface="Consolas" panose="020B0609020204030204" pitchFamily="49" charset="0"/>
              </a:rPr>
              <a:t>"Enter element"</a:t>
            </a:r>
            <a:r>
              <a:rPr lang="en-US" sz="1400" dirty="0">
                <a:solidFill>
                  <a:prstClr val="black"/>
                </a:solidFill>
                <a:latin typeface="Consolas" panose="020B0609020204030204" pitchFamily="49" charset="0"/>
              </a:rPr>
              <a:t>&lt;&lt;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cin</a:t>
            </a:r>
            <a:r>
              <a:rPr lang="en-US" sz="1400" dirty="0">
                <a:solidFill>
                  <a:prstClr val="black"/>
                </a:solidFill>
                <a:latin typeface="Consolas" panose="020B0609020204030204" pitchFamily="49" charset="0"/>
              </a:rPr>
              <a:t>&gt;&gt;data;</a:t>
            </a:r>
          </a:p>
          <a:p>
            <a:r>
              <a:rPr lang="en-US" sz="1400" dirty="0">
                <a:solidFill>
                  <a:prstClr val="black"/>
                </a:solidFill>
                <a:latin typeface="Consolas" panose="020B0609020204030204" pitchFamily="49" charset="0"/>
              </a:rPr>
              <a:t>     np-&gt;</a:t>
            </a:r>
            <a:r>
              <a:rPr lang="en-US" sz="1400" dirty="0" err="1">
                <a:solidFill>
                  <a:prstClr val="black"/>
                </a:solidFill>
                <a:latin typeface="Consolas" panose="020B0609020204030204" pitchFamily="49" charset="0"/>
              </a:rPr>
              <a:t>CarNo</a:t>
            </a:r>
            <a:r>
              <a:rPr lang="en-US" sz="1400" dirty="0">
                <a:solidFill>
                  <a:prstClr val="black"/>
                </a:solidFill>
                <a:latin typeface="Consolas" panose="020B0609020204030204" pitchFamily="49" charset="0"/>
              </a:rPr>
              <a:t>=data;</a:t>
            </a:r>
          </a:p>
          <a:p>
            <a:r>
              <a:rPr lang="en-US" sz="1400" dirty="0">
                <a:solidFill>
                  <a:prstClr val="black"/>
                </a:solidFill>
                <a:latin typeface="Consolas" panose="020B0609020204030204" pitchFamily="49" charset="0"/>
              </a:rPr>
              <a:t>     np-&gt;next=NULL;</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prstClr val="black"/>
                </a:solidFill>
                <a:latin typeface="Consolas" panose="020B0609020204030204" pitchFamily="49" charset="0"/>
              </a:rPr>
              <a:t>(head==NULL)</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head=np;</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else</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       current=head;</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while</a:t>
            </a:r>
            <a:r>
              <a:rPr lang="en-US" sz="1400" dirty="0">
                <a:solidFill>
                  <a:prstClr val="black"/>
                </a:solidFill>
                <a:latin typeface="Consolas" panose="020B0609020204030204" pitchFamily="49" charset="0"/>
              </a:rPr>
              <a:t>(current-&gt;next !=NULL)</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current=current-&gt;next ;</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current-&gt;next =np;</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a:t>
            </a:r>
          </a:p>
        </p:txBody>
      </p:sp>
      <p:sp>
        <p:nvSpPr>
          <p:cNvPr id="5" name="Rectangle 4"/>
          <p:cNvSpPr/>
          <p:nvPr/>
        </p:nvSpPr>
        <p:spPr>
          <a:xfrm>
            <a:off x="5004147" y="1307514"/>
            <a:ext cx="3325660" cy="1754326"/>
          </a:xfrm>
          <a:prstGeom prst="rect">
            <a:avLst/>
          </a:prstGeom>
          <a:solidFill>
            <a:srgbClr val="F7FFFF"/>
          </a:solidFill>
          <a:ln>
            <a:solidFill>
              <a:schemeClr val="tx1"/>
            </a:solidFill>
          </a:ln>
        </p:spPr>
        <p:txBody>
          <a:bodyPr wrap="square">
            <a:spAutoFit/>
          </a:bodyPr>
          <a:lstStyle/>
          <a:p>
            <a:r>
              <a:rPr lang="en-US" dirty="0" err="1">
                <a:solidFill>
                  <a:srgbClr val="0000FF"/>
                </a:solidFill>
                <a:latin typeface="Times New Roman" panose="02020603050405020304" pitchFamily="18" charset="0"/>
                <a:cs typeface="Times New Roman" panose="02020603050405020304" pitchFamily="18" charset="0"/>
              </a:rPr>
              <a:t>struct</a:t>
            </a:r>
            <a:r>
              <a:rPr lang="en-US" dirty="0">
                <a:solidFill>
                  <a:prstClr val="black"/>
                </a:solidFill>
                <a:latin typeface="Times New Roman" panose="02020603050405020304" pitchFamily="18" charset="0"/>
                <a:cs typeface="Times New Roman" panose="02020603050405020304" pitchFamily="18" charset="0"/>
              </a:rPr>
              <a:t> Cars</a:t>
            </a:r>
          </a:p>
          <a:p>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int</a:t>
            </a: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CarNo</a:t>
            </a:r>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struct</a:t>
            </a:r>
            <a:r>
              <a:rPr lang="en-US" dirty="0">
                <a:solidFill>
                  <a:prstClr val="black"/>
                </a:solidFill>
                <a:latin typeface="Times New Roman" panose="02020603050405020304" pitchFamily="18" charset="0"/>
                <a:cs typeface="Times New Roman" panose="02020603050405020304" pitchFamily="18" charset="0"/>
              </a:rPr>
              <a:t> Cars *next;</a:t>
            </a:r>
          </a:p>
          <a:p>
            <a:r>
              <a:rPr lang="en-US" dirty="0">
                <a:solidFill>
                  <a:prstClr val="black"/>
                </a:solidFill>
                <a:latin typeface="Times New Roman" panose="02020603050405020304" pitchFamily="18" charset="0"/>
                <a:cs typeface="Times New Roman" panose="02020603050405020304" pitchFamily="18" charset="0"/>
              </a:rPr>
              <a:t>};</a:t>
            </a:r>
          </a:p>
          <a:p>
            <a:r>
              <a:rPr lang="en-US" dirty="0">
                <a:solidFill>
                  <a:prstClr val="black"/>
                </a:solidFill>
                <a:latin typeface="Times New Roman" panose="02020603050405020304" pitchFamily="18" charset="0"/>
                <a:cs typeface="Times New Roman" panose="02020603050405020304" pitchFamily="18" charset="0"/>
              </a:rPr>
              <a:t>Cars * head = NULL;</a:t>
            </a:r>
          </a:p>
        </p:txBody>
      </p:sp>
    </p:spTree>
    <p:extLst>
      <p:ext uri="{BB962C8B-B14F-4D97-AF65-F5344CB8AC3E}">
        <p14:creationId xmlns:p14="http://schemas.microsoft.com/office/powerpoint/2010/main" val="4072870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7873962" cy="5338119"/>
          </a:xfrm>
        </p:spPr>
        <p:txBody>
          <a:bodyPr/>
          <a:lstStyle/>
          <a:p>
            <a:pPr algn="just"/>
            <a:r>
              <a:rPr lang="en-US" dirty="0"/>
              <a:t>To insert an item anywhere between the first and the last node, use the following steps.</a:t>
            </a:r>
          </a:p>
          <a:p>
            <a:pPr lvl="1" algn="just"/>
            <a:r>
              <a:rPr lang="en-US" sz="2200" dirty="0"/>
              <a:t>Seek through the list until the desired node N (after which you want to insert the new node) is found.</a:t>
            </a:r>
          </a:p>
          <a:p>
            <a:pPr lvl="1" algn="just"/>
            <a:r>
              <a:rPr lang="en-US" sz="2200" dirty="0"/>
              <a:t>Create a new node using the item to be inserted.</a:t>
            </a:r>
          </a:p>
          <a:p>
            <a:pPr lvl="1" algn="just"/>
            <a:r>
              <a:rPr lang="en-US" sz="2200" dirty="0"/>
              <a:t>Set the new node’s next pointer to the node N.</a:t>
            </a:r>
          </a:p>
          <a:p>
            <a:pPr lvl="1" algn="just"/>
            <a:r>
              <a:rPr lang="en-US" sz="2200" dirty="0"/>
              <a:t>Set N’s next pointer to the newly created node.</a:t>
            </a:r>
          </a:p>
        </p:txBody>
      </p:sp>
      <p:sp>
        <p:nvSpPr>
          <p:cNvPr id="3" name="Title 2"/>
          <p:cNvSpPr>
            <a:spLocks noGrp="1"/>
          </p:cNvSpPr>
          <p:nvPr>
            <p:ph type="title"/>
          </p:nvPr>
        </p:nvSpPr>
        <p:spPr/>
        <p:txBody>
          <a:bodyPr/>
          <a:lstStyle/>
          <a:p>
            <a:r>
              <a:rPr lang="en-US" dirty="0"/>
              <a:t>Insertion at a </a:t>
            </a:r>
            <a:r>
              <a:rPr lang="en-US" u="sng" dirty="0"/>
              <a:t>specific position</a:t>
            </a:r>
            <a:endParaRPr lang="en-US" dirty="0"/>
          </a:p>
        </p:txBody>
      </p:sp>
      <p:pic>
        <p:nvPicPr>
          <p:cNvPr id="4" name="Picture 3"/>
          <p:cNvPicPr>
            <a:picLocks noChangeAspect="1"/>
          </p:cNvPicPr>
          <p:nvPr/>
        </p:nvPicPr>
        <p:blipFill>
          <a:blip r:embed="rId2"/>
          <a:stretch>
            <a:fillRect/>
          </a:stretch>
        </p:blipFill>
        <p:spPr>
          <a:xfrm>
            <a:off x="2319619" y="4607904"/>
            <a:ext cx="4504762" cy="1400000"/>
          </a:xfrm>
          <a:prstGeom prst="rect">
            <a:avLst/>
          </a:prstGeom>
        </p:spPr>
      </p:pic>
    </p:spTree>
    <p:extLst>
      <p:ext uri="{BB962C8B-B14F-4D97-AF65-F5344CB8AC3E}">
        <p14:creationId xmlns:p14="http://schemas.microsoft.com/office/powerpoint/2010/main" val="1895279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4" name="Rectangle 3"/>
          <p:cNvSpPr/>
          <p:nvPr/>
        </p:nvSpPr>
        <p:spPr>
          <a:xfrm>
            <a:off x="457200" y="152553"/>
            <a:ext cx="8229600" cy="6555641"/>
          </a:xfrm>
          <a:prstGeom prst="rect">
            <a:avLst/>
          </a:prstGeom>
          <a:solidFill>
            <a:srgbClr val="F7FFFF"/>
          </a:solidFill>
          <a:ln>
            <a:solidFill>
              <a:schemeClr val="tx1"/>
            </a:solidFill>
          </a:ln>
        </p:spPr>
        <p:txBody>
          <a:bodyPr wrap="square">
            <a:spAutoFit/>
          </a:bodyPr>
          <a:lstStyle/>
          <a:p>
            <a:r>
              <a:rPr lang="en-US" sz="1400" dirty="0">
                <a:solidFill>
                  <a:srgbClr val="0000FF"/>
                </a:solidFill>
                <a:latin typeface="Consolas" panose="020B0609020204030204" pitchFamily="49" charset="0"/>
              </a:rPr>
              <a:t>void</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insert_pos</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Cars *</a:t>
            </a:r>
            <a:r>
              <a:rPr lang="en-US" sz="1400" dirty="0" err="1">
                <a:solidFill>
                  <a:prstClr val="black"/>
                </a:solidFill>
                <a:latin typeface="Consolas" panose="020B0609020204030204" pitchFamily="49" charset="0"/>
              </a:rPr>
              <a:t>ptr</a:t>
            </a:r>
            <a:r>
              <a:rPr lang="en-US" sz="1400" dirty="0">
                <a:solidFill>
                  <a:prstClr val="black"/>
                </a:solidFill>
                <a:latin typeface="Consolas" panose="020B0609020204030204" pitchFamily="49" charset="0"/>
              </a:rPr>
              <a:t>,*temp;</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i,pos</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temp=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Cars;</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&lt;&lt;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nEnter</a:t>
            </a:r>
            <a:r>
              <a:rPr lang="en-US" sz="1400" dirty="0">
                <a:solidFill>
                  <a:srgbClr val="A31515"/>
                </a:solidFill>
                <a:latin typeface="Consolas" panose="020B0609020204030204" pitchFamily="49" charset="0"/>
              </a:rPr>
              <a:t> the position for the new node to be inserted:\t"</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cin</a:t>
            </a:r>
            <a:r>
              <a:rPr lang="en-US" sz="1400" dirty="0">
                <a:solidFill>
                  <a:prstClr val="black"/>
                </a:solidFill>
                <a:latin typeface="Consolas" panose="020B0609020204030204" pitchFamily="49" charset="0"/>
              </a:rPr>
              <a:t>&gt;&gt;</a:t>
            </a:r>
            <a:r>
              <a:rPr lang="en-US" sz="1400" dirty="0" err="1">
                <a:solidFill>
                  <a:prstClr val="black"/>
                </a:solidFill>
                <a:latin typeface="Consolas" panose="020B0609020204030204" pitchFamily="49" charset="0"/>
              </a:rPr>
              <a:t>pos</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&lt;&lt;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nEnter</a:t>
            </a:r>
            <a:r>
              <a:rPr lang="en-US" sz="1400" dirty="0">
                <a:solidFill>
                  <a:srgbClr val="A31515"/>
                </a:solidFill>
                <a:latin typeface="Consolas" panose="020B0609020204030204" pitchFamily="49" charset="0"/>
              </a:rPr>
              <a:t> the Car Number:\t"</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cin</a:t>
            </a:r>
            <a:r>
              <a:rPr lang="en-US" sz="1400" dirty="0">
                <a:solidFill>
                  <a:prstClr val="black"/>
                </a:solidFill>
                <a:latin typeface="Consolas" panose="020B0609020204030204" pitchFamily="49" charset="0"/>
              </a:rPr>
              <a:t>&gt;&gt; temp-&gt;</a:t>
            </a:r>
            <a:r>
              <a:rPr lang="en-US" sz="1400" dirty="0" err="1">
                <a:solidFill>
                  <a:prstClr val="black"/>
                </a:solidFill>
                <a:latin typeface="Consolas" panose="020B0609020204030204" pitchFamily="49" charset="0"/>
              </a:rPr>
              <a:t>CarNo</a:t>
            </a:r>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temp-&gt;next=NULL;</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prstClr val="black"/>
                </a:solidFill>
                <a:latin typeface="Consolas" panose="020B0609020204030204" pitchFamily="49" charset="0"/>
              </a:rPr>
              <a:t>(</a:t>
            </a:r>
            <a:r>
              <a:rPr lang="en-US" sz="1400" dirty="0" err="1">
                <a:solidFill>
                  <a:prstClr val="black"/>
                </a:solidFill>
                <a:latin typeface="Consolas" panose="020B0609020204030204" pitchFamily="49" charset="0"/>
              </a:rPr>
              <a:t>pos</a:t>
            </a:r>
            <a:r>
              <a:rPr lang="en-US" sz="1400" dirty="0">
                <a:solidFill>
                  <a:prstClr val="black"/>
                </a:solidFill>
                <a:latin typeface="Consolas" panose="020B0609020204030204" pitchFamily="49" charset="0"/>
              </a:rPr>
              <a:t>==0) </a:t>
            </a:r>
            <a:r>
              <a:rPr lang="en-US" sz="1400" dirty="0">
                <a:solidFill>
                  <a:srgbClr val="008000"/>
                </a:solidFill>
                <a:latin typeface="Consolas" panose="020B0609020204030204" pitchFamily="49" charset="0"/>
              </a:rPr>
              <a:t>// at beginning of the list </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temp-&gt;next=head;</a:t>
            </a:r>
          </a:p>
          <a:p>
            <a:r>
              <a:rPr lang="en-US" sz="1400" dirty="0">
                <a:solidFill>
                  <a:prstClr val="black"/>
                </a:solidFill>
                <a:latin typeface="Consolas" panose="020B0609020204030204" pitchFamily="49" charset="0"/>
              </a:rPr>
              <a:t>                head=temp;</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else</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for</a:t>
            </a:r>
            <a:r>
              <a:rPr lang="en-US" sz="1400" dirty="0">
                <a:solidFill>
                  <a:prstClr val="black"/>
                </a:solidFill>
                <a:latin typeface="Consolas" panose="020B0609020204030204" pitchFamily="49" charset="0"/>
              </a:rPr>
              <a:t>(</a:t>
            </a:r>
            <a:r>
              <a:rPr lang="en-US" sz="1400" dirty="0" err="1">
                <a:solidFill>
                  <a:prstClr val="black"/>
                </a:solidFill>
                <a:latin typeface="Consolas" panose="020B0609020204030204" pitchFamily="49" charset="0"/>
              </a:rPr>
              <a:t>i</a:t>
            </a:r>
            <a:r>
              <a:rPr lang="en-US" sz="1400" dirty="0">
                <a:solidFill>
                  <a:prstClr val="black"/>
                </a:solidFill>
                <a:latin typeface="Consolas" panose="020B0609020204030204" pitchFamily="49" charset="0"/>
              </a:rPr>
              <a:t>=0,ptr=</a:t>
            </a:r>
            <a:r>
              <a:rPr lang="en-US" sz="1400" dirty="0" err="1">
                <a:solidFill>
                  <a:prstClr val="black"/>
                </a:solidFill>
                <a:latin typeface="Consolas" panose="020B0609020204030204" pitchFamily="49" charset="0"/>
              </a:rPr>
              <a:t>head;i</a:t>
            </a:r>
            <a:r>
              <a:rPr lang="en-US" sz="1400" dirty="0">
                <a:solidFill>
                  <a:prstClr val="black"/>
                </a:solidFill>
                <a:latin typeface="Consolas" panose="020B0609020204030204" pitchFamily="49" charset="0"/>
              </a:rPr>
              <a:t>&lt;pos-1;i++) { </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ptr</a:t>
            </a:r>
            <a:r>
              <a:rPr lang="en-US" sz="1400" dirty="0">
                <a:solidFill>
                  <a:prstClr val="black"/>
                </a:solidFill>
                <a:latin typeface="Consolas" panose="020B0609020204030204" pitchFamily="49" charset="0"/>
              </a:rPr>
              <a:t>=</a:t>
            </a:r>
            <a:r>
              <a:rPr lang="en-US" sz="1400" dirty="0" err="1">
                <a:solidFill>
                  <a:prstClr val="black"/>
                </a:solidFill>
                <a:latin typeface="Consolas" panose="020B0609020204030204" pitchFamily="49" charset="0"/>
              </a:rPr>
              <a:t>ptr</a:t>
            </a:r>
            <a:r>
              <a:rPr lang="en-US" sz="1400" dirty="0">
                <a:solidFill>
                  <a:prstClr val="black"/>
                </a:solidFill>
                <a:latin typeface="Consolas" panose="020B0609020204030204" pitchFamily="49" charset="0"/>
              </a:rPr>
              <a:t>-&gt;next;</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prstClr val="black"/>
                </a:solidFill>
                <a:latin typeface="Consolas" panose="020B0609020204030204" pitchFamily="49" charset="0"/>
              </a:rPr>
              <a:t>(</a:t>
            </a:r>
            <a:r>
              <a:rPr lang="en-US" sz="1400" dirty="0" err="1">
                <a:solidFill>
                  <a:prstClr val="black"/>
                </a:solidFill>
                <a:latin typeface="Consolas" panose="020B0609020204030204" pitchFamily="49" charset="0"/>
              </a:rPr>
              <a:t>ptr</a:t>
            </a:r>
            <a:r>
              <a:rPr lang="en-US" sz="1400" dirty="0">
                <a:solidFill>
                  <a:prstClr val="black"/>
                </a:solidFill>
                <a:latin typeface="Consolas" panose="020B0609020204030204" pitchFamily="49" charset="0"/>
              </a:rPr>
              <a:t>==NULL)</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&lt;&lt;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nPosition</a:t>
            </a:r>
            <a:r>
              <a:rPr lang="en-US" sz="1400" dirty="0">
                <a:solidFill>
                  <a:srgbClr val="A31515"/>
                </a:solidFill>
                <a:latin typeface="Consolas" panose="020B0609020204030204" pitchFamily="49" charset="0"/>
              </a:rPr>
              <a:t> not found\n"</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temp-&gt;next =</a:t>
            </a:r>
            <a:r>
              <a:rPr lang="en-US" sz="1400" dirty="0" err="1">
                <a:solidFill>
                  <a:prstClr val="black"/>
                </a:solidFill>
                <a:latin typeface="Consolas" panose="020B0609020204030204" pitchFamily="49" charset="0"/>
              </a:rPr>
              <a:t>ptr</a:t>
            </a:r>
            <a:r>
              <a:rPr lang="en-US" sz="1400" dirty="0">
                <a:solidFill>
                  <a:prstClr val="black"/>
                </a:solidFill>
                <a:latin typeface="Consolas" panose="020B0609020204030204" pitchFamily="49" charset="0"/>
              </a:rPr>
              <a:t>-&gt;next ;</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ptr</a:t>
            </a:r>
            <a:r>
              <a:rPr lang="en-US" sz="1400" dirty="0">
                <a:solidFill>
                  <a:prstClr val="black"/>
                </a:solidFill>
                <a:latin typeface="Consolas" panose="020B0609020204030204" pitchFamily="49" charset="0"/>
              </a:rPr>
              <a:t>-&gt;next=temp;</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927825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0050" lvl="1" indent="0">
              <a:lnSpc>
                <a:spcPct val="140000"/>
              </a:lnSpc>
              <a:buNone/>
            </a:pPr>
            <a:r>
              <a:rPr lang="en-US" altLang="en-US" b="1" dirty="0">
                <a:latin typeface="Arial" panose="020B0604020202020204" pitchFamily="34" charset="0"/>
              </a:rPr>
              <a:t>1.  Create a List</a:t>
            </a:r>
          </a:p>
          <a:p>
            <a:pPr marL="400050" lvl="1" indent="0">
              <a:lnSpc>
                <a:spcPct val="140000"/>
              </a:lnSpc>
              <a:buNone/>
            </a:pPr>
            <a:r>
              <a:rPr lang="en-US" altLang="en-US" b="1" dirty="0">
                <a:latin typeface="Arial" panose="020B0604020202020204" pitchFamily="34" charset="0"/>
              </a:rPr>
              <a:t>2.  Create New Node</a:t>
            </a:r>
          </a:p>
          <a:p>
            <a:pPr marL="400050" lvl="1" indent="0">
              <a:lnSpc>
                <a:spcPct val="140000"/>
              </a:lnSpc>
              <a:buNone/>
            </a:pPr>
            <a:r>
              <a:rPr lang="en-US" altLang="en-US" b="1" dirty="0">
                <a:latin typeface="Arial" panose="020B0604020202020204" pitchFamily="34" charset="0"/>
              </a:rPr>
              <a:t>3.  Check if the list Is Empty</a:t>
            </a:r>
          </a:p>
          <a:p>
            <a:pPr marL="400050" lvl="1" indent="0">
              <a:lnSpc>
                <a:spcPct val="140000"/>
              </a:lnSpc>
              <a:buNone/>
            </a:pPr>
            <a:r>
              <a:rPr lang="en-US" altLang="en-US" b="1" dirty="0">
                <a:latin typeface="Arial" panose="020B0604020202020204" pitchFamily="34" charset="0"/>
              </a:rPr>
              <a:t>4.  Traverse List </a:t>
            </a:r>
          </a:p>
          <a:p>
            <a:pPr marL="400050" lvl="1" indent="0">
              <a:lnSpc>
                <a:spcPct val="140000"/>
              </a:lnSpc>
              <a:buNone/>
            </a:pPr>
            <a:r>
              <a:rPr lang="en-US" altLang="en-US" b="1" dirty="0">
                <a:latin typeface="Arial" panose="020B0604020202020204" pitchFamily="34" charset="0"/>
              </a:rPr>
              <a:t>5.  Insert Node</a:t>
            </a:r>
          </a:p>
          <a:p>
            <a:pPr marL="400050" lvl="1" indent="0">
              <a:lnSpc>
                <a:spcPct val="140000"/>
              </a:lnSpc>
              <a:buNone/>
            </a:pPr>
            <a:r>
              <a:rPr lang="en-US" altLang="en-US" b="1" dirty="0">
                <a:latin typeface="Arial" panose="020B0604020202020204" pitchFamily="34" charset="0"/>
              </a:rPr>
              <a:t>6.  Delete Node</a:t>
            </a:r>
          </a:p>
          <a:p>
            <a:pPr marL="0" indent="0">
              <a:buNone/>
            </a:pPr>
            <a:endParaRPr lang="en-US" dirty="0"/>
          </a:p>
        </p:txBody>
      </p:sp>
      <p:sp>
        <p:nvSpPr>
          <p:cNvPr id="3" name="Title 2"/>
          <p:cNvSpPr>
            <a:spLocks noGrp="1"/>
          </p:cNvSpPr>
          <p:nvPr>
            <p:ph type="title"/>
          </p:nvPr>
        </p:nvSpPr>
        <p:spPr/>
        <p:txBody>
          <a:bodyPr/>
          <a:lstStyle/>
          <a:p>
            <a:r>
              <a:rPr lang="en-US" altLang="en-US" dirty="0"/>
              <a:t>Linked Lists Basic Operations</a:t>
            </a:r>
            <a:endParaRPr lang="en-US" dirty="0"/>
          </a:p>
        </p:txBody>
      </p:sp>
      <p:sp>
        <p:nvSpPr>
          <p:cNvPr id="4" name="Right Arrow 3"/>
          <p:cNvSpPr/>
          <p:nvPr/>
        </p:nvSpPr>
        <p:spPr bwMode="auto">
          <a:xfrm>
            <a:off x="412005" y="4419317"/>
            <a:ext cx="576197" cy="501041"/>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330445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4058165"/>
          </a:xfrm>
        </p:spPr>
        <p:txBody>
          <a:bodyPr/>
          <a:lstStyle/>
          <a:p>
            <a:pPr>
              <a:spcBef>
                <a:spcPts val="0"/>
              </a:spcBef>
            </a:pPr>
            <a:r>
              <a:rPr lang="en-US" dirty="0"/>
              <a:t>Once we no longer need to use a variable, it can be freed (destroy dynamic variables)</a:t>
            </a:r>
          </a:p>
          <a:p>
            <a:pPr>
              <a:lnSpc>
                <a:spcPct val="150000"/>
              </a:lnSpc>
            </a:pPr>
            <a:r>
              <a:rPr lang="en-US" dirty="0"/>
              <a:t> so that the memory becomes available again for other requests of dynamic memory. </a:t>
            </a:r>
          </a:p>
          <a:p>
            <a:pPr>
              <a:lnSpc>
                <a:spcPct val="150000"/>
              </a:lnSpc>
            </a:pPr>
            <a:r>
              <a:rPr lang="en-US" dirty="0"/>
              <a:t>This is the purpose of operator </a:t>
            </a:r>
            <a:r>
              <a:rPr lang="en-US" dirty="0">
                <a:solidFill>
                  <a:srgbClr val="FF0000"/>
                </a:solidFill>
              </a:rPr>
              <a:t>delete</a:t>
            </a:r>
          </a:p>
          <a:p>
            <a:pPr>
              <a:lnSpc>
                <a:spcPct val="150000"/>
              </a:lnSpc>
            </a:pPr>
            <a:r>
              <a:rPr lang="en-US" dirty="0"/>
              <a:t>The syntax for this operator is</a:t>
            </a:r>
          </a:p>
          <a:p>
            <a:pPr>
              <a:lnSpc>
                <a:spcPct val="150000"/>
              </a:lnSpc>
            </a:pPr>
            <a:endParaRPr lang="en-US" dirty="0"/>
          </a:p>
          <a:p>
            <a:pPr>
              <a:lnSpc>
                <a:spcPct val="150000"/>
              </a:lnSpc>
            </a:pPr>
            <a:endParaRPr lang="en-US" dirty="0"/>
          </a:p>
        </p:txBody>
      </p:sp>
      <p:sp>
        <p:nvSpPr>
          <p:cNvPr id="3" name="Title 2"/>
          <p:cNvSpPr>
            <a:spLocks noGrp="1"/>
          </p:cNvSpPr>
          <p:nvPr>
            <p:ph type="title"/>
          </p:nvPr>
        </p:nvSpPr>
        <p:spPr/>
        <p:txBody>
          <a:bodyPr/>
          <a:lstStyle/>
          <a:p>
            <a:r>
              <a:rPr lang="en-US" dirty="0"/>
              <a:t>“delete” Operator</a:t>
            </a:r>
          </a:p>
        </p:txBody>
      </p:sp>
      <p:sp>
        <p:nvSpPr>
          <p:cNvPr id="7" name="Rectangle 6"/>
          <p:cNvSpPr/>
          <p:nvPr/>
        </p:nvSpPr>
        <p:spPr>
          <a:xfrm>
            <a:off x="2078338" y="4537214"/>
            <a:ext cx="5567062" cy="707886"/>
          </a:xfrm>
          <a:prstGeom prst="rect">
            <a:avLst/>
          </a:prstGeom>
        </p:spPr>
        <p:txBody>
          <a:bodyPr wrap="square">
            <a:spAutoFit/>
          </a:bodyPr>
          <a:lstStyle/>
          <a:p>
            <a:r>
              <a:rPr lang="en-US" sz="2000" dirty="0">
                <a:solidFill>
                  <a:srgbClr val="0000FF"/>
                </a:solidFill>
                <a:latin typeface="Consolas" panose="020B0609020204030204" pitchFamily="49" charset="0"/>
              </a:rPr>
              <a:t>delete</a:t>
            </a:r>
            <a:r>
              <a:rPr lang="en-US" sz="2000" dirty="0">
                <a:solidFill>
                  <a:prstClr val="black"/>
                </a:solidFill>
                <a:latin typeface="Consolas" panose="020B0609020204030204" pitchFamily="49" charset="0"/>
              </a:rPr>
              <a:t> pointer;    // for one element</a:t>
            </a:r>
          </a:p>
          <a:p>
            <a:r>
              <a:rPr lang="en-US" sz="2000" dirty="0">
                <a:solidFill>
                  <a:srgbClr val="0000FF"/>
                </a:solidFill>
                <a:latin typeface="Consolas" panose="020B0609020204030204" pitchFamily="49" charset="0"/>
              </a:rPr>
              <a:t>delete</a:t>
            </a:r>
            <a:r>
              <a:rPr lang="en-US" sz="2000" dirty="0">
                <a:solidFill>
                  <a:prstClr val="black"/>
                </a:solidFill>
                <a:latin typeface="Consolas" panose="020B0609020204030204" pitchFamily="49" charset="0"/>
              </a:rPr>
              <a:t>[] pointer;  // for array </a:t>
            </a:r>
          </a:p>
        </p:txBody>
      </p:sp>
    </p:spTree>
    <p:extLst>
      <p:ext uri="{BB962C8B-B14F-4D97-AF65-F5344CB8AC3E}">
        <p14:creationId xmlns:p14="http://schemas.microsoft.com/office/powerpoint/2010/main" val="6298893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2000" dirty="0"/>
              <a:t>- </a:t>
            </a:r>
            <a:r>
              <a:rPr lang="en-US" sz="2000" dirty="0">
                <a:solidFill>
                  <a:srgbClr val="FF0000"/>
                </a:solidFill>
              </a:rPr>
              <a:t>Case</a:t>
            </a:r>
            <a:r>
              <a:rPr lang="en-US" sz="2000" dirty="0"/>
              <a:t> 1: The list is initially empty, in this case we cannot remove from an empty list.</a:t>
            </a:r>
          </a:p>
          <a:p>
            <a:pPr algn="just"/>
            <a:r>
              <a:rPr lang="en-US" sz="2000" dirty="0"/>
              <a:t>- </a:t>
            </a:r>
            <a:r>
              <a:rPr lang="en-US" sz="2000" dirty="0">
                <a:solidFill>
                  <a:srgbClr val="FF0000"/>
                </a:solidFill>
              </a:rPr>
              <a:t>Case</a:t>
            </a:r>
            <a:r>
              <a:rPr lang="en-US" sz="2000" dirty="0"/>
              <a:t> 2: The item to be removed is contained in the first node of the list, then we must adjust the head pointer of the list (head).</a:t>
            </a:r>
          </a:p>
          <a:p>
            <a:pPr algn="just"/>
            <a:r>
              <a:rPr lang="en-US" sz="2000" dirty="0"/>
              <a:t>- </a:t>
            </a:r>
            <a:r>
              <a:rPr lang="en-US" sz="2000" dirty="0">
                <a:solidFill>
                  <a:srgbClr val="FF0000"/>
                </a:solidFill>
              </a:rPr>
              <a:t>Case</a:t>
            </a:r>
            <a:r>
              <a:rPr lang="en-US" sz="2000" dirty="0"/>
              <a:t> 3: The item to be removed is somewhere in the list. In this case, current points to the node containing the item to be removed, and </a:t>
            </a:r>
            <a:r>
              <a:rPr lang="en-US" sz="2000" dirty="0" err="1"/>
              <a:t>revious</a:t>
            </a:r>
            <a:r>
              <a:rPr lang="en-US" sz="2000" dirty="0"/>
              <a:t>-node points to the node just before the node pointed to by current.</a:t>
            </a:r>
          </a:p>
          <a:p>
            <a:pPr algn="just"/>
            <a:r>
              <a:rPr lang="en-US" sz="2000" dirty="0"/>
              <a:t>- </a:t>
            </a:r>
            <a:r>
              <a:rPr lang="en-US" sz="2000" dirty="0">
                <a:solidFill>
                  <a:srgbClr val="FF0000"/>
                </a:solidFill>
              </a:rPr>
              <a:t>Case</a:t>
            </a:r>
            <a:r>
              <a:rPr lang="en-US" sz="2000" dirty="0"/>
              <a:t> 4: The item to be removed is contained in the last node of the list, then we must adjust the head pointer of the list (head).</a:t>
            </a:r>
          </a:p>
          <a:p>
            <a:pPr algn="just"/>
            <a:r>
              <a:rPr lang="en-US" sz="2000" dirty="0"/>
              <a:t>- </a:t>
            </a:r>
            <a:r>
              <a:rPr lang="en-US" sz="2000" dirty="0">
                <a:solidFill>
                  <a:srgbClr val="FF0000"/>
                </a:solidFill>
              </a:rPr>
              <a:t>Case</a:t>
            </a:r>
            <a:r>
              <a:rPr lang="en-US" sz="2000" dirty="0"/>
              <a:t> 5: The list is not empty, but the item to be removed is not in the list.</a:t>
            </a:r>
          </a:p>
        </p:txBody>
      </p:sp>
      <p:sp>
        <p:nvSpPr>
          <p:cNvPr id="3" name="Title 2"/>
          <p:cNvSpPr>
            <a:spLocks noGrp="1"/>
          </p:cNvSpPr>
          <p:nvPr>
            <p:ph type="title"/>
          </p:nvPr>
        </p:nvSpPr>
        <p:spPr/>
        <p:txBody>
          <a:bodyPr/>
          <a:lstStyle/>
          <a:p>
            <a:r>
              <a:rPr lang="en-US" sz="2800" dirty="0"/>
              <a:t>Delete an Element from a Singly Linked List</a:t>
            </a:r>
          </a:p>
        </p:txBody>
      </p:sp>
    </p:spTree>
    <p:extLst>
      <p:ext uri="{BB962C8B-B14F-4D97-AF65-F5344CB8AC3E}">
        <p14:creationId xmlns:p14="http://schemas.microsoft.com/office/powerpoint/2010/main" val="34967902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940" y="67589"/>
            <a:ext cx="7346515" cy="6740307"/>
          </a:xfrm>
          <a:prstGeom prst="rect">
            <a:avLst/>
          </a:prstGeom>
          <a:solidFill>
            <a:srgbClr val="F7FFFF"/>
          </a:solidFill>
          <a:ln>
            <a:solidFill>
              <a:schemeClr val="tx1"/>
            </a:solidFill>
          </a:ln>
        </p:spPr>
        <p:txBody>
          <a:bodyPr wrap="square">
            <a:spAutoFit/>
          </a:bodyPr>
          <a:lstStyle/>
          <a:p>
            <a:r>
              <a:rPr lang="en-US" sz="1200" dirty="0">
                <a:solidFill>
                  <a:srgbClr val="0000FF"/>
                </a:solidFill>
                <a:latin typeface="Consolas" panose="020B0609020204030204" pitchFamily="49" charset="0"/>
              </a:rPr>
              <a:t>void</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delete_pos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i,pos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struct</a:t>
            </a:r>
            <a:r>
              <a:rPr lang="en-US" sz="1200" dirty="0">
                <a:solidFill>
                  <a:prstClr val="black"/>
                </a:solidFill>
                <a:latin typeface="Consolas" panose="020B0609020204030204" pitchFamily="49" charset="0"/>
              </a:rPr>
              <a:t> Cars *temp,*</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prstClr val="black"/>
                </a:solidFill>
                <a:latin typeface="Consolas" panose="020B0609020204030204" pitchFamily="49" charset="0"/>
              </a:rPr>
              <a:t>(head==NULL)</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"\n The List is Empty!!!\n"</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exit(0);</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else</a:t>
            </a:r>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nEnter</a:t>
            </a:r>
            <a:r>
              <a:rPr lang="en-US" sz="1200" dirty="0">
                <a:solidFill>
                  <a:srgbClr val="A31515"/>
                </a:solidFill>
                <a:latin typeface="Consolas" panose="020B0609020204030204" pitchFamily="49" charset="0"/>
              </a:rPr>
              <a:t> the position of the node to be deleted:\t"</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cin</a:t>
            </a:r>
            <a:r>
              <a:rPr lang="en-US" sz="1200" dirty="0">
                <a:solidFill>
                  <a:prstClr val="black"/>
                </a:solidFill>
                <a:latin typeface="Consolas" panose="020B0609020204030204" pitchFamily="49" charset="0"/>
              </a:rPr>
              <a:t>&gt;&gt;</a:t>
            </a:r>
            <a:r>
              <a:rPr lang="en-US" sz="1200" dirty="0" err="1">
                <a:solidFill>
                  <a:prstClr val="black"/>
                </a:solidFill>
                <a:latin typeface="Consolas" panose="020B0609020204030204" pitchFamily="49" charset="0"/>
              </a:rPr>
              <a:t>pos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pos</a:t>
            </a:r>
            <a:r>
              <a:rPr lang="en-US" sz="1200" dirty="0">
                <a:solidFill>
                  <a:prstClr val="black"/>
                </a:solidFill>
                <a:latin typeface="Consolas" panose="020B0609020204030204" pitchFamily="49" charset="0"/>
              </a:rPr>
              <a:t>==0)</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=head;</a:t>
            </a:r>
          </a:p>
          <a:p>
            <a:r>
              <a:rPr lang="en-US" sz="1200" dirty="0">
                <a:solidFill>
                  <a:prstClr val="black"/>
                </a:solidFill>
                <a:latin typeface="Consolas" panose="020B0609020204030204" pitchFamily="49" charset="0"/>
              </a:rPr>
              <a:t>                        head=head-&gt;next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"\n The deleted element is:"</a:t>
            </a:r>
            <a:r>
              <a:rPr lang="en-US" sz="1200" dirty="0">
                <a:solidFill>
                  <a:prstClr val="black"/>
                </a:solidFill>
                <a:latin typeface="Consolas" panose="020B0609020204030204" pitchFamily="49" charset="0"/>
              </a:rPr>
              <a:t>&lt;&lt;</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-&gt;</a:t>
            </a:r>
            <a:r>
              <a:rPr lang="en-US" sz="1200" dirty="0" err="1">
                <a:solidFill>
                  <a:prstClr val="black"/>
                </a:solidFill>
                <a:latin typeface="Consolas" panose="020B0609020204030204" pitchFamily="49" charset="0"/>
              </a:rPr>
              <a:t>CarNo</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free(</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else</a:t>
            </a:r>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=head;</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i</a:t>
            </a:r>
            <a:r>
              <a:rPr lang="en-US" sz="1200" dirty="0">
                <a:solidFill>
                  <a:prstClr val="black"/>
                </a:solidFill>
                <a:latin typeface="Consolas" panose="020B0609020204030204" pitchFamily="49" charset="0"/>
              </a:rPr>
              <a:t>=0;i&lt;</a:t>
            </a:r>
            <a:r>
              <a:rPr lang="en-US" sz="1200" dirty="0" err="1">
                <a:solidFill>
                  <a:prstClr val="black"/>
                </a:solidFill>
                <a:latin typeface="Consolas" panose="020B0609020204030204" pitchFamily="49" charset="0"/>
              </a:rPr>
              <a:t>pos;i</a:t>
            </a:r>
            <a:r>
              <a:rPr lang="en-US" sz="1200" dirty="0">
                <a:solidFill>
                  <a:prstClr val="black"/>
                </a:solidFill>
                <a:latin typeface="Consolas" panose="020B0609020204030204" pitchFamily="49" charset="0"/>
              </a:rPr>
              <a:t>++) { temp=</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-&gt;next ;</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==NULL)</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nPosition</a:t>
            </a:r>
            <a:r>
              <a:rPr lang="en-US" sz="1200" dirty="0">
                <a:solidFill>
                  <a:srgbClr val="A31515"/>
                </a:solidFill>
                <a:latin typeface="Consolas" panose="020B0609020204030204" pitchFamily="49" charset="0"/>
              </a:rPr>
              <a:t> not Found:\n"</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temp-&gt;next =</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-&gt;next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nThe</a:t>
            </a:r>
            <a:r>
              <a:rPr lang="en-US" sz="1200" dirty="0">
                <a:solidFill>
                  <a:srgbClr val="A31515"/>
                </a:solidFill>
                <a:latin typeface="Consolas" panose="020B0609020204030204" pitchFamily="49" charset="0"/>
              </a:rPr>
              <a:t> deleted element is:"</a:t>
            </a:r>
            <a:r>
              <a:rPr lang="en-US" sz="1200" dirty="0">
                <a:solidFill>
                  <a:prstClr val="black"/>
                </a:solidFill>
                <a:latin typeface="Consolas" panose="020B0609020204030204" pitchFamily="49" charset="0"/>
              </a:rPr>
              <a:t>&lt;&lt;</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-&gt;</a:t>
            </a:r>
            <a:r>
              <a:rPr lang="en-US" sz="1200" dirty="0" err="1">
                <a:solidFill>
                  <a:prstClr val="black"/>
                </a:solidFill>
                <a:latin typeface="Consolas" panose="020B0609020204030204" pitchFamily="49" charset="0"/>
              </a:rPr>
              <a:t>CarNo</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free(</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p>
        </p:txBody>
      </p:sp>
      <p:sp>
        <p:nvSpPr>
          <p:cNvPr id="6" name="Rectangle 5"/>
          <p:cNvSpPr/>
          <p:nvPr/>
        </p:nvSpPr>
        <p:spPr>
          <a:xfrm>
            <a:off x="4572000" y="287479"/>
            <a:ext cx="4146115" cy="646331"/>
          </a:xfrm>
          <a:prstGeom prst="rect">
            <a:avLst/>
          </a:prstGeom>
          <a:solidFill>
            <a:schemeClr val="bg1">
              <a:lumMod val="85000"/>
            </a:schemeClr>
          </a:solidFill>
        </p:spPr>
        <p:txBody>
          <a:bodyPr wrap="square">
            <a:spAutoFit/>
          </a:bodyPr>
          <a:lstStyle/>
          <a:p>
            <a:r>
              <a:rPr lang="en-US" dirty="0">
                <a:solidFill>
                  <a:srgbClr val="4A4A4A"/>
                </a:solidFill>
                <a:latin typeface="Open Sans"/>
              </a:rPr>
              <a:t>Here’ s the snippet of code to delete a node from the linked list.</a:t>
            </a:r>
            <a:endParaRPr lang="en-US" dirty="0"/>
          </a:p>
        </p:txBody>
      </p:sp>
      <p:sp>
        <p:nvSpPr>
          <p:cNvPr id="2" name="Rectangle 1">
            <a:extLst>
              <a:ext uri="{FF2B5EF4-FFF2-40B4-BE49-F238E27FC236}">
                <a16:creationId xmlns:a16="http://schemas.microsoft.com/office/drawing/2014/main" id="{35C04C0C-6DCD-4B6E-CBD5-1A13866240AD}"/>
              </a:ext>
            </a:extLst>
          </p:cNvPr>
          <p:cNvSpPr/>
          <p:nvPr/>
        </p:nvSpPr>
        <p:spPr>
          <a:xfrm>
            <a:off x="3792255" y="2737370"/>
            <a:ext cx="5135671" cy="3970318"/>
          </a:xfrm>
          <a:prstGeom prst="rect">
            <a:avLst/>
          </a:prstGeom>
          <a:solidFill>
            <a:schemeClr val="bg1">
              <a:lumMod val="85000"/>
            </a:schemeClr>
          </a:solidFill>
          <a:ln>
            <a:solidFill>
              <a:schemeClr val="tx1"/>
            </a:solidFill>
          </a:ln>
        </p:spPr>
        <p:txBody>
          <a:bodyPr wrap="square" lIns="274320" tIns="182880" rIns="365760" bIns="182880">
            <a:spAutoFit/>
          </a:bodyPr>
          <a:lstStyle/>
          <a:p>
            <a:pPr algn="just"/>
            <a:r>
              <a:rPr lang="en-US" dirty="0">
                <a:solidFill>
                  <a:srgbClr val="4A4A4A"/>
                </a:solidFill>
                <a:latin typeface="Open Sans"/>
              </a:rPr>
              <a:t>In the deletion process, it first checks if the list is empty, if yes it exists. If it is not empty it asks the user for the </a:t>
            </a:r>
            <a:r>
              <a:rPr lang="en-US" u="sng" dirty="0">
                <a:solidFill>
                  <a:srgbClr val="FF0000"/>
                </a:solidFill>
                <a:latin typeface="Open Sans"/>
              </a:rPr>
              <a:t>position</a:t>
            </a:r>
            <a:r>
              <a:rPr lang="en-US" dirty="0">
                <a:solidFill>
                  <a:srgbClr val="4A4A4A"/>
                </a:solidFill>
                <a:latin typeface="Open Sans"/>
              </a:rPr>
              <a:t> to be </a:t>
            </a:r>
            <a:r>
              <a:rPr lang="en-US" b="1" u="sng" dirty="0">
                <a:solidFill>
                  <a:srgbClr val="FF0000"/>
                </a:solidFill>
                <a:latin typeface="Open Sans"/>
              </a:rPr>
              <a:t>deleted</a:t>
            </a:r>
            <a:r>
              <a:rPr lang="en-US" dirty="0">
                <a:solidFill>
                  <a:srgbClr val="4A4A4A"/>
                </a:solidFill>
                <a:latin typeface="Open Sans"/>
              </a:rPr>
              <a:t>. Once the user enters the position, it checks if it is the first position, if yes it assigns </a:t>
            </a:r>
            <a:r>
              <a:rPr lang="en-US" b="1" i="1" dirty="0" err="1">
                <a:solidFill>
                  <a:srgbClr val="4A4A4A"/>
                </a:solidFill>
                <a:latin typeface="Open Sans"/>
              </a:rPr>
              <a:t>ptr</a:t>
            </a:r>
            <a:r>
              <a:rPr lang="en-US" dirty="0">
                <a:solidFill>
                  <a:srgbClr val="4A4A4A"/>
                </a:solidFill>
                <a:latin typeface="Open Sans"/>
              </a:rPr>
              <a:t> to start and moves the start pointer to next location and deletes </a:t>
            </a:r>
            <a:r>
              <a:rPr lang="en-US" dirty="0" err="1">
                <a:solidFill>
                  <a:srgbClr val="4A4A4A"/>
                </a:solidFill>
                <a:latin typeface="Open Sans"/>
              </a:rPr>
              <a:t>ptr</a:t>
            </a:r>
            <a:r>
              <a:rPr lang="en-US" dirty="0">
                <a:solidFill>
                  <a:srgbClr val="4A4A4A"/>
                </a:solidFill>
                <a:latin typeface="Open Sans"/>
              </a:rPr>
              <a:t>. If the </a:t>
            </a:r>
            <a:r>
              <a:rPr lang="en-US" i="1" dirty="0">
                <a:solidFill>
                  <a:srgbClr val="4A4A4A"/>
                </a:solidFill>
                <a:latin typeface="Open Sans"/>
              </a:rPr>
              <a:t>position is not zero</a:t>
            </a:r>
            <a:r>
              <a:rPr lang="en-US" dirty="0">
                <a:solidFill>
                  <a:srgbClr val="4A4A4A"/>
                </a:solidFill>
                <a:latin typeface="Open Sans"/>
              </a:rPr>
              <a:t>, then it runs a for loop from 0 all the way to the </a:t>
            </a:r>
            <a:r>
              <a:rPr lang="en-US" dirty="0" err="1">
                <a:solidFill>
                  <a:srgbClr val="4A4A4A"/>
                </a:solidFill>
                <a:latin typeface="Open Sans"/>
              </a:rPr>
              <a:t>pos</a:t>
            </a:r>
            <a:r>
              <a:rPr lang="en-US" dirty="0">
                <a:solidFill>
                  <a:srgbClr val="4A4A4A"/>
                </a:solidFill>
                <a:latin typeface="Open Sans"/>
              </a:rPr>
              <a:t> entered by the user and stored in the </a:t>
            </a:r>
            <a:r>
              <a:rPr lang="en-US" b="1" i="1" dirty="0" err="1">
                <a:solidFill>
                  <a:srgbClr val="4A4A4A"/>
                </a:solidFill>
                <a:latin typeface="Open Sans"/>
              </a:rPr>
              <a:t>pos</a:t>
            </a:r>
            <a:r>
              <a:rPr lang="en-US" dirty="0">
                <a:solidFill>
                  <a:srgbClr val="4A4A4A"/>
                </a:solidFill>
                <a:latin typeface="Open Sans"/>
              </a:rPr>
              <a:t> variable. There is an if statement to decide if the position entered is not present. If </a:t>
            </a:r>
            <a:r>
              <a:rPr lang="en-US" i="1" dirty="0" err="1">
                <a:solidFill>
                  <a:srgbClr val="4A4A4A"/>
                </a:solidFill>
                <a:latin typeface="Open Sans"/>
              </a:rPr>
              <a:t>ptr</a:t>
            </a:r>
            <a:r>
              <a:rPr lang="en-US" i="1" dirty="0">
                <a:solidFill>
                  <a:srgbClr val="4A4A4A"/>
                </a:solidFill>
                <a:latin typeface="Open Sans"/>
              </a:rPr>
              <a:t> is equal to null</a:t>
            </a:r>
            <a:r>
              <a:rPr lang="en-US" dirty="0">
                <a:solidFill>
                  <a:srgbClr val="4A4A4A"/>
                </a:solidFill>
                <a:latin typeface="Open Sans"/>
              </a:rPr>
              <a:t>, then it is not present.</a:t>
            </a:r>
            <a:endParaRPr lang="en-US" dirty="0"/>
          </a:p>
        </p:txBody>
      </p:sp>
    </p:spTree>
    <p:extLst>
      <p:ext uri="{BB962C8B-B14F-4D97-AF65-F5344CB8AC3E}">
        <p14:creationId xmlns:p14="http://schemas.microsoft.com/office/powerpoint/2010/main" val="2901961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414" y="117693"/>
            <a:ext cx="7346515" cy="6740307"/>
          </a:xfrm>
          <a:prstGeom prst="rect">
            <a:avLst/>
          </a:prstGeom>
          <a:solidFill>
            <a:srgbClr val="F7FFFF"/>
          </a:solidFill>
          <a:ln>
            <a:solidFill>
              <a:schemeClr val="tx1"/>
            </a:solidFill>
          </a:ln>
        </p:spPr>
        <p:txBody>
          <a:bodyPr wrap="square">
            <a:spAutoFit/>
          </a:bodyPr>
          <a:lstStyle/>
          <a:p>
            <a:r>
              <a:rPr lang="en-US" sz="1200" dirty="0">
                <a:solidFill>
                  <a:srgbClr val="0000FF"/>
                </a:solidFill>
                <a:latin typeface="Consolas" panose="020B0609020204030204" pitchFamily="49" charset="0"/>
              </a:rPr>
              <a:t>void</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delete_pos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i,pos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err="1">
                <a:solidFill>
                  <a:srgbClr val="0000FF"/>
                </a:solidFill>
                <a:latin typeface="Consolas" panose="020B0609020204030204" pitchFamily="49" charset="0"/>
              </a:rPr>
              <a:t>struct</a:t>
            </a:r>
            <a:r>
              <a:rPr lang="en-US" sz="1200" dirty="0">
                <a:solidFill>
                  <a:prstClr val="black"/>
                </a:solidFill>
                <a:latin typeface="Consolas" panose="020B0609020204030204" pitchFamily="49" charset="0"/>
              </a:rPr>
              <a:t> Cars *temp,*</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prstClr val="black"/>
                </a:solidFill>
                <a:latin typeface="Consolas" panose="020B0609020204030204" pitchFamily="49" charset="0"/>
              </a:rPr>
              <a:t>(head==NULL)</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"\n The List is Empty!!!\n"</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exit(0);</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else</a:t>
            </a:r>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nEnter</a:t>
            </a:r>
            <a:r>
              <a:rPr lang="en-US" sz="1200" dirty="0">
                <a:solidFill>
                  <a:srgbClr val="A31515"/>
                </a:solidFill>
                <a:latin typeface="Consolas" panose="020B0609020204030204" pitchFamily="49" charset="0"/>
              </a:rPr>
              <a:t> the position of the node to be deleted:\t"</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cin</a:t>
            </a:r>
            <a:r>
              <a:rPr lang="en-US" sz="1200" dirty="0">
                <a:solidFill>
                  <a:prstClr val="black"/>
                </a:solidFill>
                <a:latin typeface="Consolas" panose="020B0609020204030204" pitchFamily="49" charset="0"/>
              </a:rPr>
              <a:t>&gt;&gt;</a:t>
            </a:r>
            <a:r>
              <a:rPr lang="en-US" sz="1200" dirty="0" err="1">
                <a:solidFill>
                  <a:prstClr val="black"/>
                </a:solidFill>
                <a:latin typeface="Consolas" panose="020B0609020204030204" pitchFamily="49" charset="0"/>
              </a:rPr>
              <a:t>pos</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pos</a:t>
            </a:r>
            <a:r>
              <a:rPr lang="en-US" sz="1200" dirty="0">
                <a:solidFill>
                  <a:prstClr val="black"/>
                </a:solidFill>
                <a:latin typeface="Consolas" panose="020B0609020204030204" pitchFamily="49" charset="0"/>
              </a:rPr>
              <a:t>==0)</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=head;</a:t>
            </a:r>
          </a:p>
          <a:p>
            <a:r>
              <a:rPr lang="en-US" sz="1200" dirty="0">
                <a:solidFill>
                  <a:prstClr val="black"/>
                </a:solidFill>
                <a:latin typeface="Consolas" panose="020B0609020204030204" pitchFamily="49" charset="0"/>
              </a:rPr>
              <a:t>                        head=head-&gt;next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"\n The deleted element is:"</a:t>
            </a:r>
            <a:r>
              <a:rPr lang="en-US" sz="1200" dirty="0">
                <a:solidFill>
                  <a:prstClr val="black"/>
                </a:solidFill>
                <a:latin typeface="Consolas" panose="020B0609020204030204" pitchFamily="49" charset="0"/>
              </a:rPr>
              <a:t>&lt;&lt;</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-&gt;</a:t>
            </a:r>
            <a:r>
              <a:rPr lang="en-US" sz="1200" dirty="0" err="1">
                <a:solidFill>
                  <a:prstClr val="black"/>
                </a:solidFill>
                <a:latin typeface="Consolas" panose="020B0609020204030204" pitchFamily="49" charset="0"/>
              </a:rPr>
              <a:t>CarNo</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free(</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else</a:t>
            </a:r>
            <a:endParaRPr lang="en-US" sz="1200" dirty="0">
              <a:solidFill>
                <a:prstClr val="black"/>
              </a:solidFill>
              <a:latin typeface="Consolas" panose="020B0609020204030204" pitchFamily="49" charset="0"/>
            </a:endParaRP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=head;</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i</a:t>
            </a:r>
            <a:r>
              <a:rPr lang="en-US" sz="1200" dirty="0">
                <a:solidFill>
                  <a:prstClr val="black"/>
                </a:solidFill>
                <a:latin typeface="Consolas" panose="020B0609020204030204" pitchFamily="49" charset="0"/>
              </a:rPr>
              <a:t>=0;i&lt;</a:t>
            </a:r>
            <a:r>
              <a:rPr lang="en-US" sz="1200" dirty="0" err="1">
                <a:solidFill>
                  <a:prstClr val="black"/>
                </a:solidFill>
                <a:latin typeface="Consolas" panose="020B0609020204030204" pitchFamily="49" charset="0"/>
              </a:rPr>
              <a:t>pos;i</a:t>
            </a:r>
            <a:r>
              <a:rPr lang="en-US" sz="1200" dirty="0">
                <a:solidFill>
                  <a:prstClr val="black"/>
                </a:solidFill>
                <a:latin typeface="Consolas" panose="020B0609020204030204" pitchFamily="49" charset="0"/>
              </a:rPr>
              <a:t>++) { temp=</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-&gt;next ;</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prstClr val="black"/>
                </a:solidFill>
                <a:latin typeface="Consolas" panose="020B0609020204030204" pitchFamily="49" charset="0"/>
              </a:rPr>
              <a:t>(</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==NULL)</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nPosition</a:t>
            </a:r>
            <a:r>
              <a:rPr lang="en-US" sz="1200" dirty="0">
                <a:solidFill>
                  <a:srgbClr val="A31515"/>
                </a:solidFill>
                <a:latin typeface="Consolas" panose="020B0609020204030204" pitchFamily="49" charset="0"/>
              </a:rPr>
              <a:t> not Found:\n"</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temp-&gt;next =</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-&gt;next ;</a:t>
            </a:r>
          </a:p>
          <a:p>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nThe</a:t>
            </a:r>
            <a:r>
              <a:rPr lang="en-US" sz="1200" dirty="0">
                <a:solidFill>
                  <a:srgbClr val="A31515"/>
                </a:solidFill>
                <a:latin typeface="Consolas" panose="020B0609020204030204" pitchFamily="49" charset="0"/>
              </a:rPr>
              <a:t> deleted element is:"</a:t>
            </a:r>
            <a:r>
              <a:rPr lang="en-US" sz="1200" dirty="0">
                <a:solidFill>
                  <a:prstClr val="black"/>
                </a:solidFill>
                <a:latin typeface="Consolas" panose="020B0609020204030204" pitchFamily="49" charset="0"/>
              </a:rPr>
              <a:t>&lt;&lt;</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-&gt;</a:t>
            </a:r>
            <a:r>
              <a:rPr lang="en-US" sz="1200" dirty="0" err="1">
                <a:solidFill>
                  <a:prstClr val="black"/>
                </a:solidFill>
                <a:latin typeface="Consolas" panose="020B0609020204030204" pitchFamily="49" charset="0"/>
              </a:rPr>
              <a:t>CarNo</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free(</a:t>
            </a:r>
            <a:r>
              <a:rPr lang="en-US" sz="1200" dirty="0" err="1">
                <a:solidFill>
                  <a:prstClr val="black"/>
                </a:solidFill>
                <a:latin typeface="Consolas" panose="020B0609020204030204" pitchFamily="49" charset="0"/>
              </a:rPr>
              <a:t>ptr</a:t>
            </a:r>
            <a:r>
              <a:rPr lang="en-US" sz="1200" dirty="0">
                <a:solidFill>
                  <a:prstClr val="black"/>
                </a:solidFill>
                <a:latin typeface="Consolas" panose="020B0609020204030204" pitchFamily="49" charset="0"/>
              </a:rPr>
              <a:t>);</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p>
          <a:p>
            <a:r>
              <a:rPr lang="en-US" sz="1200" dirty="0">
                <a:solidFill>
                  <a:prstClr val="black"/>
                </a:solidFill>
                <a:latin typeface="Consolas" panose="020B0609020204030204" pitchFamily="49" charset="0"/>
              </a:rPr>
              <a:t>} </a:t>
            </a:r>
          </a:p>
        </p:txBody>
      </p:sp>
      <p:sp>
        <p:nvSpPr>
          <p:cNvPr id="6" name="Rectangle 5"/>
          <p:cNvSpPr/>
          <p:nvPr/>
        </p:nvSpPr>
        <p:spPr>
          <a:xfrm>
            <a:off x="4572000" y="287479"/>
            <a:ext cx="4146115" cy="646331"/>
          </a:xfrm>
          <a:prstGeom prst="rect">
            <a:avLst/>
          </a:prstGeom>
          <a:solidFill>
            <a:schemeClr val="bg1">
              <a:lumMod val="85000"/>
            </a:schemeClr>
          </a:solidFill>
        </p:spPr>
        <p:txBody>
          <a:bodyPr wrap="square">
            <a:spAutoFit/>
          </a:bodyPr>
          <a:lstStyle/>
          <a:p>
            <a:r>
              <a:rPr lang="en-US" dirty="0">
                <a:solidFill>
                  <a:srgbClr val="4A4A4A"/>
                </a:solidFill>
                <a:latin typeface="Open Sans"/>
              </a:rPr>
              <a:t>Here’ s the snippet of code to delete a node from the linked list.</a:t>
            </a:r>
            <a:endParaRPr lang="en-US" dirty="0"/>
          </a:p>
        </p:txBody>
      </p:sp>
    </p:spTree>
    <p:extLst>
      <p:ext uri="{BB962C8B-B14F-4D97-AF65-F5344CB8AC3E}">
        <p14:creationId xmlns:p14="http://schemas.microsoft.com/office/powerpoint/2010/main" val="1194478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Linked list is considered as an example of ___________ type of memory allocation.</a:t>
            </a:r>
          </a:p>
          <a:p>
            <a:pPr marL="0" indent="0">
              <a:buNone/>
            </a:pPr>
            <a:r>
              <a:rPr lang="en-US" dirty="0"/>
              <a:t>a) Dynamic</a:t>
            </a:r>
          </a:p>
          <a:p>
            <a:pPr marL="0" indent="0">
              <a:buNone/>
            </a:pPr>
            <a:r>
              <a:rPr lang="en-US" dirty="0"/>
              <a:t>b) Static</a:t>
            </a:r>
          </a:p>
          <a:p>
            <a:pPr marL="0" indent="0">
              <a:buNone/>
            </a:pPr>
            <a:r>
              <a:rPr lang="en-US" dirty="0"/>
              <a:t>c) Compile time</a:t>
            </a:r>
          </a:p>
          <a:p>
            <a:pPr marL="0" indent="0">
              <a:buNone/>
            </a:pPr>
            <a:r>
              <a:rPr lang="en-US" dirty="0"/>
              <a:t>d) None of the mentioned</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5359938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produced by the following code? </a:t>
            </a:r>
          </a:p>
        </p:txBody>
      </p:sp>
      <p:sp>
        <p:nvSpPr>
          <p:cNvPr id="3" name="Title 2"/>
          <p:cNvSpPr>
            <a:spLocks noGrp="1"/>
          </p:cNvSpPr>
          <p:nvPr>
            <p:ph type="title"/>
          </p:nvPr>
        </p:nvSpPr>
        <p:spPr/>
        <p:txBody>
          <a:bodyPr/>
          <a:lstStyle/>
          <a:p>
            <a:r>
              <a:rPr lang="en-US" dirty="0"/>
              <a:t>EXERCISES</a:t>
            </a:r>
          </a:p>
        </p:txBody>
      </p:sp>
      <p:sp>
        <p:nvSpPr>
          <p:cNvPr id="4" name="Rectangle 3"/>
          <p:cNvSpPr/>
          <p:nvPr/>
        </p:nvSpPr>
        <p:spPr>
          <a:xfrm>
            <a:off x="920662" y="2022891"/>
            <a:ext cx="6482219" cy="2862322"/>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*p1, *p2;</a:t>
            </a:r>
          </a:p>
          <a:p>
            <a:r>
              <a:rPr lang="en-US" dirty="0">
                <a:solidFill>
                  <a:prstClr val="black"/>
                </a:solidFill>
                <a:latin typeface="Consolas" panose="020B0609020204030204" pitchFamily="49" charset="0"/>
              </a:rPr>
              <a:t>p1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p2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*p1 = 10;</a:t>
            </a:r>
          </a:p>
          <a:p>
            <a:r>
              <a:rPr lang="en-US" dirty="0">
                <a:solidFill>
                  <a:prstClr val="black"/>
                </a:solidFill>
                <a:latin typeface="Consolas" panose="020B0609020204030204" pitchFamily="49" charset="0"/>
              </a:rPr>
              <a:t>*p2 = 20;</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*p1 &lt;&lt; </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 &lt;&lt; *p2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p1 = p2;</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*p1 &lt;&lt; </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 &lt;&lt; *p2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*p1 = 30;</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*p1 &lt;&lt; </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 &lt;&lt; *p2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157273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the output produced by the following code? </a:t>
            </a:r>
          </a:p>
        </p:txBody>
      </p:sp>
      <p:sp>
        <p:nvSpPr>
          <p:cNvPr id="3" name="Title 2"/>
          <p:cNvSpPr>
            <a:spLocks noGrp="1"/>
          </p:cNvSpPr>
          <p:nvPr>
            <p:ph type="title"/>
          </p:nvPr>
        </p:nvSpPr>
        <p:spPr/>
        <p:txBody>
          <a:bodyPr/>
          <a:lstStyle/>
          <a:p>
            <a:r>
              <a:rPr lang="en-US" dirty="0"/>
              <a:t>EXERCISES</a:t>
            </a:r>
          </a:p>
        </p:txBody>
      </p:sp>
      <p:sp>
        <p:nvSpPr>
          <p:cNvPr id="5" name="Rectangle 4"/>
          <p:cNvSpPr/>
          <p:nvPr/>
        </p:nvSpPr>
        <p:spPr>
          <a:xfrm>
            <a:off x="970767" y="1861479"/>
            <a:ext cx="4572000" cy="2308324"/>
          </a:xfrm>
          <a:prstGeom prst="rect">
            <a:avLst/>
          </a:prstGeom>
        </p:spPr>
        <p:txBody>
          <a:bodyPr>
            <a:spAutoFit/>
          </a:bodyPr>
          <a:lstStyle/>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a[10];</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*p = a;</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a:t>
            </a:r>
          </a:p>
          <a:p>
            <a:r>
              <a:rPr lang="nn-NO" dirty="0">
                <a:solidFill>
                  <a:srgbClr val="0000FF"/>
                </a:solidFill>
                <a:latin typeface="Consolas" panose="020B0609020204030204" pitchFamily="49" charset="0"/>
              </a:rPr>
              <a:t>for</a:t>
            </a:r>
            <a:r>
              <a:rPr lang="nn-NO" dirty="0">
                <a:solidFill>
                  <a:prstClr val="black"/>
                </a:solidFill>
                <a:latin typeface="Consolas" panose="020B0609020204030204" pitchFamily="49" charset="0"/>
              </a:rPr>
              <a:t> (i = 0; i &lt; 10; i++)</a:t>
            </a:r>
          </a:p>
          <a:p>
            <a:r>
              <a:rPr lang="en-US" dirty="0">
                <a:solidFill>
                  <a:prstClr val="black"/>
                </a:solidFill>
                <a:latin typeface="Consolas" panose="020B0609020204030204" pitchFamily="49" charset="0"/>
              </a:rPr>
              <a:t> a[</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 = </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a:t>
            </a:r>
          </a:p>
          <a:p>
            <a:r>
              <a:rPr lang="nn-NO" dirty="0">
                <a:solidFill>
                  <a:srgbClr val="0000FF"/>
                </a:solidFill>
                <a:latin typeface="Consolas" panose="020B0609020204030204" pitchFamily="49" charset="0"/>
              </a:rPr>
              <a:t>for</a:t>
            </a:r>
            <a:r>
              <a:rPr lang="nn-NO" dirty="0">
                <a:solidFill>
                  <a:prstClr val="black"/>
                </a:solidFill>
                <a:latin typeface="Consolas" panose="020B0609020204030204" pitchFamily="49" charset="0"/>
              </a:rPr>
              <a:t> (i = 0; i &lt; 10; i++)</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p[</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a:t>
            </a:r>
          </a:p>
          <a:p>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2806189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have the following structure:</a:t>
            </a:r>
          </a:p>
          <a:p>
            <a:endParaRPr lang="en-US" dirty="0"/>
          </a:p>
          <a:p>
            <a:endParaRPr lang="en-US" dirty="0"/>
          </a:p>
          <a:p>
            <a:endParaRPr lang="en-US" dirty="0"/>
          </a:p>
          <a:p>
            <a:r>
              <a:rPr lang="en-US" sz="2000" dirty="0"/>
              <a:t>Write a function to </a:t>
            </a:r>
            <a:r>
              <a:rPr lang="en-US" sz="2000" b="1" dirty="0">
                <a:solidFill>
                  <a:srgbClr val="FF0000"/>
                </a:solidFill>
              </a:rPr>
              <a:t>prints</a:t>
            </a:r>
            <a:r>
              <a:rPr lang="en-US" sz="2000" dirty="0"/>
              <a:t> a linked list in </a:t>
            </a:r>
            <a:r>
              <a:rPr lang="en-US" sz="2000" b="1" u="sng" dirty="0"/>
              <a:t>reverse</a:t>
            </a:r>
            <a:r>
              <a:rPr lang="en-US" sz="2000" dirty="0"/>
              <a:t> manner based on “grade” value.</a:t>
            </a:r>
          </a:p>
          <a:p>
            <a:r>
              <a:rPr lang="en-US" sz="2000" dirty="0"/>
              <a:t>Write a function to </a:t>
            </a:r>
            <a:r>
              <a:rPr lang="en-US" sz="2000" b="1" dirty="0">
                <a:solidFill>
                  <a:srgbClr val="FF0000"/>
                </a:solidFill>
              </a:rPr>
              <a:t>search</a:t>
            </a:r>
            <a:r>
              <a:rPr lang="en-US" sz="2000" dirty="0"/>
              <a:t> for </a:t>
            </a:r>
            <a:r>
              <a:rPr lang="en-US" sz="2000" b="1" dirty="0"/>
              <a:t>an item based on “id” in a linked list.</a:t>
            </a:r>
          </a:p>
          <a:p>
            <a:pPr lvl="1"/>
            <a:r>
              <a:rPr lang="en-US" altLang="zh-CN" sz="1800" dirty="0">
                <a:ea typeface="宋体" panose="02010600030101010101" pitchFamily="2" charset="-122"/>
              </a:rPr>
              <a:t>Search for a node with the value equal to </a:t>
            </a:r>
            <a:r>
              <a:rPr lang="en-US" altLang="zh-CN" sz="1800" dirty="0">
                <a:latin typeface="Courier New" panose="02070309020205020404" pitchFamily="49" charset="0"/>
                <a:ea typeface="宋体" panose="02010600030101010101" pitchFamily="2" charset="-122"/>
              </a:rPr>
              <a:t>x</a:t>
            </a:r>
            <a:r>
              <a:rPr lang="en-US" altLang="zh-CN" sz="1800" dirty="0">
                <a:ea typeface="宋体" panose="02010600030101010101" pitchFamily="2" charset="-122"/>
              </a:rPr>
              <a:t> in the list.</a:t>
            </a:r>
          </a:p>
          <a:p>
            <a:pPr lvl="1"/>
            <a:r>
              <a:rPr lang="en-US" altLang="zh-CN" sz="1800" dirty="0">
                <a:ea typeface="宋体" panose="02010600030101010101" pitchFamily="2" charset="-122"/>
              </a:rPr>
              <a:t>If such a node is found, return its information. Otherwise, return 0.</a:t>
            </a:r>
          </a:p>
          <a:p>
            <a:r>
              <a:rPr lang="en-US" sz="2000" dirty="0"/>
              <a:t>Write a function to </a:t>
            </a:r>
            <a:r>
              <a:rPr lang="en-US" sz="2000" b="1" dirty="0">
                <a:solidFill>
                  <a:srgbClr val="FF0000"/>
                </a:solidFill>
              </a:rPr>
              <a:t>remove</a:t>
            </a:r>
            <a:r>
              <a:rPr lang="en-US" sz="2000" dirty="0"/>
              <a:t> the item with lowest grade value.</a:t>
            </a:r>
            <a:endParaRPr lang="en-US" sz="2000" b="1" dirty="0"/>
          </a:p>
          <a:p>
            <a:pPr marL="0" indent="0">
              <a:buNone/>
            </a:pPr>
            <a:r>
              <a:rPr lang="en-US" b="1" dirty="0">
                <a:latin typeface="BatangChe" panose="02030609000101010101" pitchFamily="49" charset="-127"/>
                <a:ea typeface="BatangChe" panose="02030609000101010101" pitchFamily="49" charset="-127"/>
              </a:rPr>
              <a:t>Save the file as (</a:t>
            </a:r>
            <a:r>
              <a:rPr lang="en-US" b="1" dirty="0">
                <a:solidFill>
                  <a:srgbClr val="FF0000"/>
                </a:solidFill>
                <a:latin typeface="BatangChe" panose="02030609000101010101" pitchFamily="49" charset="-127"/>
                <a:ea typeface="BatangChe" panose="02030609000101010101" pitchFamily="49" charset="-127"/>
              </a:rPr>
              <a:t>A07_Student_linkedlist.cpp</a:t>
            </a:r>
            <a:r>
              <a:rPr lang="en-US" b="1" dirty="0">
                <a:latin typeface="BatangChe" panose="02030609000101010101" pitchFamily="49" charset="-127"/>
                <a:ea typeface="BatangChe" panose="02030609000101010101" pitchFamily="49" charset="-127"/>
              </a:rPr>
              <a:t>)</a:t>
            </a:r>
          </a:p>
          <a:p>
            <a:endParaRPr lang="en-US" b="1" dirty="0"/>
          </a:p>
          <a:p>
            <a:endParaRPr lang="en-US" dirty="0"/>
          </a:p>
          <a:p>
            <a:endParaRPr lang="en-US" dirty="0"/>
          </a:p>
        </p:txBody>
      </p:sp>
      <p:sp>
        <p:nvSpPr>
          <p:cNvPr id="3" name="Title 2"/>
          <p:cNvSpPr>
            <a:spLocks noGrp="1"/>
          </p:cNvSpPr>
          <p:nvPr>
            <p:ph type="title"/>
          </p:nvPr>
        </p:nvSpPr>
        <p:spPr/>
        <p:txBody>
          <a:bodyPr/>
          <a:lstStyle/>
          <a:p>
            <a:r>
              <a:rPr lang="en-US" dirty="0"/>
              <a:t>Assignments</a:t>
            </a:r>
          </a:p>
        </p:txBody>
      </p:sp>
      <p:sp>
        <p:nvSpPr>
          <p:cNvPr id="4" name="Rectangle 3"/>
          <p:cNvSpPr/>
          <p:nvPr/>
        </p:nvSpPr>
        <p:spPr>
          <a:xfrm>
            <a:off x="2586625" y="1663202"/>
            <a:ext cx="4572000" cy="1477328"/>
          </a:xfrm>
          <a:prstGeom prst="rect">
            <a:avLst/>
          </a:prstGeom>
          <a:solidFill>
            <a:schemeClr val="bg1">
              <a:lumMod val="95000"/>
            </a:schemeClr>
          </a:solidFill>
          <a:ln>
            <a:solidFill>
              <a:schemeClr val="accent1"/>
            </a:solidFill>
          </a:ln>
        </p:spPr>
        <p:txBody>
          <a:bodyPr>
            <a:spAutoFit/>
          </a:bodyPr>
          <a:lstStyle/>
          <a:p>
            <a:r>
              <a:rPr lang="en-US" dirty="0" err="1">
                <a:solidFill>
                  <a:srgbClr val="0000FF"/>
                </a:solidFill>
                <a:latin typeface="Courier New" panose="02070309020205020404" pitchFamily="49" charset="0"/>
                <a:cs typeface="Courier New" panose="02070309020205020404" pitchFamily="49" charset="0"/>
              </a:rPr>
              <a:t>struct</a:t>
            </a:r>
            <a:r>
              <a:rPr lang="en-US" dirty="0">
                <a:solidFill>
                  <a:prstClr val="black"/>
                </a:solidFill>
                <a:latin typeface="Courier New" panose="02070309020205020404" pitchFamily="49" charset="0"/>
                <a:cs typeface="Courier New" panose="02070309020205020404" pitchFamily="49" charset="0"/>
              </a:rPr>
              <a:t> Student</a:t>
            </a:r>
          </a:p>
          <a:p>
            <a:r>
              <a:rPr lang="en-US" dirty="0">
                <a:solidFill>
                  <a:prstClr val="black"/>
                </a:solidFill>
                <a:latin typeface="Courier New" panose="02070309020205020404" pitchFamily="49" charset="0"/>
                <a:cs typeface="Courier New" panose="02070309020205020404" pitchFamily="49" charset="0"/>
              </a:rPr>
              <a:t>{       </a:t>
            </a:r>
            <a:r>
              <a:rPr lang="en-US" dirty="0" err="1">
                <a:solidFill>
                  <a:srgbClr val="0000FF"/>
                </a:solidFill>
                <a:latin typeface="Courier New" panose="02070309020205020404" pitchFamily="49" charset="0"/>
                <a:cs typeface="Courier New" panose="02070309020205020404" pitchFamily="49" charset="0"/>
              </a:rPr>
              <a:t>int</a:t>
            </a:r>
            <a:r>
              <a:rPr lang="en-US" dirty="0">
                <a:solidFill>
                  <a:prstClr val="black"/>
                </a:solidFill>
                <a:latin typeface="Courier New" panose="02070309020205020404" pitchFamily="49" charset="0"/>
                <a:cs typeface="Courier New" panose="02070309020205020404" pitchFamily="49" charset="0"/>
              </a:rPr>
              <a:t> id;</a:t>
            </a:r>
          </a:p>
          <a:p>
            <a:r>
              <a:rPr lang="en-US" dirty="0">
                <a:solidFill>
                  <a:prstClr val="black"/>
                </a:solidFill>
                <a:latin typeface="Courier New" panose="02070309020205020404" pitchFamily="49" charset="0"/>
                <a:cs typeface="Courier New" panose="02070309020205020404" pitchFamily="49" charset="0"/>
              </a:rPr>
              <a:t>        </a:t>
            </a:r>
            <a:r>
              <a:rPr lang="en-US" dirty="0" err="1">
                <a:solidFill>
                  <a:srgbClr val="0000FF"/>
                </a:solidFill>
                <a:latin typeface="Courier New" panose="02070309020205020404" pitchFamily="49" charset="0"/>
                <a:cs typeface="Courier New" panose="02070309020205020404" pitchFamily="49" charset="0"/>
              </a:rPr>
              <a:t>int</a:t>
            </a:r>
            <a:r>
              <a:rPr lang="en-US" dirty="0">
                <a:solidFill>
                  <a:prstClr val="black"/>
                </a:solidFill>
                <a:latin typeface="Courier New" panose="02070309020205020404" pitchFamily="49" charset="0"/>
                <a:cs typeface="Courier New" panose="02070309020205020404" pitchFamily="49" charset="0"/>
              </a:rPr>
              <a:t> grade;</a:t>
            </a:r>
          </a:p>
          <a:p>
            <a:r>
              <a:rPr lang="en-US" dirty="0">
                <a:solidFill>
                  <a:prstClr val="black"/>
                </a:solidFill>
                <a:latin typeface="Courier New" panose="02070309020205020404" pitchFamily="49" charset="0"/>
                <a:cs typeface="Courier New" panose="02070309020205020404" pitchFamily="49" charset="0"/>
              </a:rPr>
              <a:t>        </a:t>
            </a:r>
            <a:r>
              <a:rPr lang="en-US" dirty="0" err="1">
                <a:solidFill>
                  <a:srgbClr val="0000FF"/>
                </a:solidFill>
                <a:latin typeface="Courier New" panose="02070309020205020404" pitchFamily="49" charset="0"/>
                <a:cs typeface="Courier New" panose="02070309020205020404" pitchFamily="49" charset="0"/>
              </a:rPr>
              <a:t>struct</a:t>
            </a:r>
            <a:r>
              <a:rPr lang="en-US" dirty="0">
                <a:solidFill>
                  <a:prstClr val="black"/>
                </a:solidFill>
                <a:latin typeface="Courier New" panose="02070309020205020404" pitchFamily="49" charset="0"/>
                <a:cs typeface="Courier New" panose="02070309020205020404" pitchFamily="49" charset="0"/>
              </a:rPr>
              <a:t> Student *next;</a:t>
            </a:r>
          </a:p>
          <a:p>
            <a:r>
              <a:rPr lang="en-US" dirty="0">
                <a:solidFill>
                  <a:prstClr val="black"/>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529065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6130" y="1926962"/>
            <a:ext cx="7183677" cy="2031325"/>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x[3][4] = {0,1,2,3,4,5,6,7,8,9,10,11};</a:t>
            </a:r>
          </a:p>
          <a:p>
            <a:endParaRPr lang="en-US" dirty="0">
              <a:solidFill>
                <a:srgbClr val="0000FF"/>
              </a:solidFill>
              <a:latin typeface="Consolas" panose="020B0609020204030204" pitchFamily="49" charset="0"/>
            </a:endParaRP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*p;</a:t>
            </a:r>
          </a:p>
          <a:p>
            <a:r>
              <a:rPr lang="en-US" dirty="0">
                <a:solidFill>
                  <a:prstClr val="black"/>
                </a:solidFill>
                <a:latin typeface="Consolas" panose="020B0609020204030204" pitchFamily="49" charset="0"/>
              </a:rPr>
              <a:t> p=&amp;x[0][0];</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i</a:t>
            </a:r>
            <a:r>
              <a:rPr lang="en-US" dirty="0">
                <a:solidFill>
                  <a:prstClr val="black"/>
                </a:solidFill>
                <a:latin typeface="Consolas" panose="020B0609020204030204" pitchFamily="49" charset="0"/>
              </a:rPr>
              <a:t>=0;i&lt;12;i++)</a:t>
            </a:r>
          </a:p>
          <a:p>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&lt;&lt;*(</a:t>
            </a:r>
            <a:r>
              <a:rPr lang="en-US" dirty="0" err="1">
                <a:solidFill>
                  <a:prstClr val="black"/>
                </a:solidFill>
                <a:latin typeface="Consolas" panose="020B0609020204030204" pitchFamily="49" charset="0"/>
              </a:rPr>
              <a:t>p+i</a:t>
            </a:r>
            <a:r>
              <a:rPr lang="en-US" dirty="0">
                <a:solidFill>
                  <a:prstClr val="black"/>
                </a:solidFill>
                <a:latin typeface="Consolas" panose="020B0609020204030204" pitchFamily="49" charset="0"/>
              </a:rPr>
              <a:t>)&lt;&lt;</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3601560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48593"/>
            <a:ext cx="8353168" cy="704844"/>
          </a:xfrm>
        </p:spPr>
        <p:txBody>
          <a:bodyPr/>
          <a:lstStyle/>
          <a:p>
            <a:r>
              <a:rPr lang="en-US" sz="2000" dirty="0"/>
              <a:t>In this tutorial, we will learn about Linked List Insert Traverse Delete Implementation &amp; Operations in Data Structures (C++).</a:t>
            </a:r>
          </a:p>
        </p:txBody>
      </p:sp>
      <p:sp>
        <p:nvSpPr>
          <p:cNvPr id="3" name="Title 2"/>
          <p:cNvSpPr>
            <a:spLocks noGrp="1"/>
          </p:cNvSpPr>
          <p:nvPr>
            <p:ph type="title"/>
          </p:nvPr>
        </p:nvSpPr>
        <p:spPr/>
        <p:txBody>
          <a:bodyPr/>
          <a:lstStyle/>
          <a:p>
            <a:r>
              <a:rPr lang="en-US" sz="2000" b="0" dirty="0"/>
              <a:t>Linked List Insert, Traverse, Delete, Implementation &amp; Operations in Data Structures (C++)</a:t>
            </a:r>
            <a:endParaRPr lang="en-US" b="0" dirty="0"/>
          </a:p>
        </p:txBody>
      </p:sp>
      <p:sp>
        <p:nvSpPr>
          <p:cNvPr id="7" name="Rectangle 6"/>
          <p:cNvSpPr/>
          <p:nvPr/>
        </p:nvSpPr>
        <p:spPr>
          <a:xfrm>
            <a:off x="457200" y="1899627"/>
            <a:ext cx="4572000" cy="1077218"/>
          </a:xfrm>
          <a:prstGeom prst="rect">
            <a:avLst/>
          </a:prstGeom>
        </p:spPr>
        <p:txBody>
          <a:bodyPr>
            <a:spAutoFit/>
          </a:bodyPr>
          <a:lstStyle/>
          <a:p>
            <a:r>
              <a:rPr lang="en-US" sz="1600" dirty="0">
                <a:solidFill>
                  <a:schemeClr val="accent1"/>
                </a:solidFill>
                <a:hlinkClick r:id="rId2"/>
              </a:rPr>
              <a:t>https://t4tutorials.com/linked-list-insert-traverse-delete-implementation-and-operations-in-data-structures-c/</a:t>
            </a:r>
            <a:endParaRPr lang="en-US" sz="1600" dirty="0">
              <a:solidFill>
                <a:schemeClr val="accent1"/>
              </a:solidFill>
            </a:endParaRPr>
          </a:p>
          <a:p>
            <a:endParaRPr lang="en-US" sz="1600" dirty="0">
              <a:solidFill>
                <a:schemeClr val="accent1"/>
              </a:solidFill>
            </a:endParaRPr>
          </a:p>
        </p:txBody>
      </p:sp>
      <p:sp>
        <p:nvSpPr>
          <p:cNvPr id="4" name="Rectangle 3"/>
          <p:cNvSpPr/>
          <p:nvPr/>
        </p:nvSpPr>
        <p:spPr bwMode="auto">
          <a:xfrm>
            <a:off x="457200" y="2976815"/>
            <a:ext cx="5599134" cy="3539430"/>
          </a:xfrm>
          <a:prstGeom prst="rect">
            <a:avLst/>
          </a:prstGeom>
          <a:solidFill>
            <a:srgbClr val="EF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sz="100" dirty="0"/>
              <a:t>//#include &lt;</a:t>
            </a:r>
            <a:r>
              <a:rPr lang="en-US" sz="100" dirty="0" err="1"/>
              <a:t>stdafx.h</a:t>
            </a:r>
            <a:r>
              <a:rPr lang="en-US" sz="100" dirty="0"/>
              <a:t>&gt;</a:t>
            </a:r>
          </a:p>
          <a:p>
            <a:r>
              <a:rPr lang="en-US" sz="100" dirty="0"/>
              <a:t>#include &lt;</a:t>
            </a:r>
            <a:r>
              <a:rPr lang="en-US" sz="100" dirty="0" err="1"/>
              <a:t>iostream</a:t>
            </a:r>
            <a:r>
              <a:rPr lang="en-US" sz="100" dirty="0"/>
              <a:t>&gt;</a:t>
            </a:r>
          </a:p>
          <a:p>
            <a:r>
              <a:rPr lang="en-US" sz="100" dirty="0"/>
              <a:t>//#include &lt;</a:t>
            </a:r>
            <a:r>
              <a:rPr lang="en-US" sz="100" dirty="0" err="1"/>
              <a:t>iomanip</a:t>
            </a:r>
            <a:r>
              <a:rPr lang="en-US" sz="100" dirty="0"/>
              <a:t>&gt;</a:t>
            </a:r>
          </a:p>
          <a:p>
            <a:r>
              <a:rPr lang="en-US" sz="100" dirty="0"/>
              <a:t>#include &lt;</a:t>
            </a:r>
            <a:r>
              <a:rPr lang="en-US" sz="100" dirty="0" err="1"/>
              <a:t>windows.h</a:t>
            </a:r>
            <a:r>
              <a:rPr lang="en-US" sz="100" dirty="0"/>
              <a:t>&gt; // Needed to set cursor positions</a:t>
            </a:r>
          </a:p>
          <a:p>
            <a:r>
              <a:rPr lang="en-US" sz="100" dirty="0"/>
              <a:t>#include &lt;string&gt;</a:t>
            </a:r>
          </a:p>
          <a:p>
            <a:r>
              <a:rPr lang="en-US" sz="100" dirty="0"/>
              <a:t>using namespace </a:t>
            </a:r>
            <a:r>
              <a:rPr lang="en-US" sz="100" dirty="0" err="1"/>
              <a:t>std</a:t>
            </a:r>
            <a:r>
              <a:rPr lang="en-US" sz="100" dirty="0"/>
              <a:t>;</a:t>
            </a:r>
          </a:p>
          <a:p>
            <a:r>
              <a:rPr lang="en-US" sz="100" dirty="0"/>
              <a:t> </a:t>
            </a:r>
          </a:p>
          <a:p>
            <a:endParaRPr lang="en-US" sz="100" dirty="0"/>
          </a:p>
          <a:p>
            <a:r>
              <a:rPr lang="en-US" sz="100" dirty="0" err="1"/>
              <a:t>struct</a:t>
            </a:r>
            <a:r>
              <a:rPr lang="en-US" sz="100" dirty="0"/>
              <a:t> node</a:t>
            </a:r>
          </a:p>
          <a:p>
            <a:r>
              <a:rPr lang="en-US" sz="100" dirty="0"/>
              <a:t>{</a:t>
            </a:r>
          </a:p>
          <a:p>
            <a:r>
              <a:rPr lang="en-US" sz="100" dirty="0"/>
              <a:t>       float element;</a:t>
            </a:r>
          </a:p>
          <a:p>
            <a:r>
              <a:rPr lang="en-US" sz="100" dirty="0"/>
              <a:t>       node *next;</a:t>
            </a:r>
          </a:p>
          <a:p>
            <a:r>
              <a:rPr lang="en-US" sz="100" dirty="0"/>
              <a:t>};</a:t>
            </a:r>
          </a:p>
          <a:p>
            <a:endParaRPr lang="en-US" sz="100" dirty="0"/>
          </a:p>
          <a:p>
            <a:r>
              <a:rPr lang="en-US" sz="100" dirty="0"/>
              <a:t>void </a:t>
            </a:r>
            <a:r>
              <a:rPr lang="en-US" sz="100" dirty="0" err="1"/>
              <a:t>creat</a:t>
            </a:r>
            <a:r>
              <a:rPr lang="en-US" sz="100" dirty="0"/>
              <a:t>(node*&amp;,node*&amp;); </a:t>
            </a:r>
          </a:p>
          <a:p>
            <a:r>
              <a:rPr lang="en-US" sz="100" dirty="0"/>
              <a:t>void print(node*);</a:t>
            </a:r>
          </a:p>
          <a:p>
            <a:r>
              <a:rPr lang="en-US" sz="100" dirty="0"/>
              <a:t>void search(node*,node*&amp;,node*&amp;, float);</a:t>
            </a:r>
          </a:p>
          <a:p>
            <a:r>
              <a:rPr lang="en-US" sz="100" dirty="0"/>
              <a:t>void Delete(node*&amp;,node*&amp;);</a:t>
            </a:r>
          </a:p>
          <a:p>
            <a:r>
              <a:rPr lang="en-US" sz="100" dirty="0"/>
              <a:t>void </a:t>
            </a:r>
            <a:r>
              <a:rPr lang="en-US" sz="100" dirty="0" err="1"/>
              <a:t>insertFirst</a:t>
            </a:r>
            <a:r>
              <a:rPr lang="en-US" sz="100" dirty="0"/>
              <a:t>(node*&amp;);</a:t>
            </a:r>
          </a:p>
          <a:p>
            <a:r>
              <a:rPr lang="en-US" sz="100" dirty="0"/>
              <a:t>void </a:t>
            </a:r>
            <a:r>
              <a:rPr lang="en-US" sz="100" dirty="0" err="1"/>
              <a:t>insertLast</a:t>
            </a:r>
            <a:r>
              <a:rPr lang="en-US" sz="100" dirty="0"/>
              <a:t>(node*&amp;);</a:t>
            </a:r>
          </a:p>
          <a:p>
            <a:r>
              <a:rPr lang="en-US" sz="100" dirty="0"/>
              <a:t>void </a:t>
            </a:r>
            <a:r>
              <a:rPr lang="en-US" sz="100" dirty="0" err="1"/>
              <a:t>insertAfter</a:t>
            </a:r>
            <a:r>
              <a:rPr lang="en-US" sz="100" dirty="0"/>
              <a:t>(node*&amp;,node*&amp;);</a:t>
            </a:r>
          </a:p>
          <a:p>
            <a:r>
              <a:rPr lang="en-US" sz="100" dirty="0"/>
              <a:t>void </a:t>
            </a:r>
            <a:r>
              <a:rPr lang="en-US" sz="100" dirty="0" err="1"/>
              <a:t>insertBefore</a:t>
            </a:r>
            <a:r>
              <a:rPr lang="en-US" sz="100" dirty="0"/>
              <a:t>(node*&amp;,node*&amp;);</a:t>
            </a:r>
          </a:p>
          <a:p>
            <a:endParaRPr lang="en-US" sz="100" dirty="0"/>
          </a:p>
          <a:p>
            <a:r>
              <a:rPr lang="en-US" sz="100" dirty="0"/>
              <a:t>void main()</a:t>
            </a:r>
          </a:p>
          <a:p>
            <a:r>
              <a:rPr lang="en-US" sz="100" dirty="0"/>
              <a:t>{</a:t>
            </a:r>
          </a:p>
          <a:p>
            <a:r>
              <a:rPr lang="en-US" sz="100" dirty="0"/>
              <a:t>      //</a:t>
            </a:r>
            <a:r>
              <a:rPr lang="en-US" sz="100" dirty="0" err="1"/>
              <a:t>clrscr</a:t>
            </a:r>
            <a:r>
              <a:rPr lang="en-US" sz="100" dirty="0"/>
              <a:t>();</a:t>
            </a:r>
          </a:p>
          <a:p>
            <a:r>
              <a:rPr lang="en-US" sz="100" dirty="0"/>
              <a:t>      </a:t>
            </a:r>
            <a:r>
              <a:rPr lang="en-US" sz="100" dirty="0" err="1"/>
              <a:t>int</a:t>
            </a:r>
            <a:r>
              <a:rPr lang="en-US" sz="100" dirty="0"/>
              <a:t> </a:t>
            </a:r>
            <a:r>
              <a:rPr lang="en-US" sz="100" dirty="0" err="1"/>
              <a:t>ch</a:t>
            </a:r>
            <a:r>
              <a:rPr lang="en-US" sz="100" dirty="0"/>
              <a:t>;</a:t>
            </a:r>
          </a:p>
          <a:p>
            <a:r>
              <a:rPr lang="en-US" sz="100" dirty="0"/>
              <a:t>      float number;</a:t>
            </a:r>
          </a:p>
          <a:p>
            <a:r>
              <a:rPr lang="en-US" sz="100" dirty="0"/>
              <a:t>      node *head=NULL ,*tail=NULL ,*</a:t>
            </a:r>
            <a:r>
              <a:rPr lang="en-US" sz="100" dirty="0" err="1"/>
              <a:t>cr</a:t>
            </a:r>
            <a:r>
              <a:rPr lang="en-US" sz="100" dirty="0"/>
              <a:t> ,*</a:t>
            </a:r>
            <a:r>
              <a:rPr lang="en-US" sz="100" dirty="0" err="1"/>
              <a:t>pr</a:t>
            </a:r>
            <a:r>
              <a:rPr lang="en-US" sz="100" dirty="0"/>
              <a:t>;</a:t>
            </a:r>
          </a:p>
          <a:p>
            <a:r>
              <a:rPr lang="en-US" sz="100" dirty="0"/>
              <a:t>      </a:t>
            </a:r>
            <a:r>
              <a:rPr lang="en-US" sz="100" dirty="0" err="1"/>
              <a:t>cout</a:t>
            </a:r>
            <a:r>
              <a:rPr lang="en-US" sz="100" dirty="0"/>
              <a:t>&lt;&lt;"\t\</a:t>
            </a:r>
            <a:r>
              <a:rPr lang="en-US" sz="100" dirty="0" err="1"/>
              <a:t>tMENUE</a:t>
            </a:r>
            <a:r>
              <a:rPr lang="en-US" sz="100" dirty="0"/>
              <a:t> :\n\t\t~~~~~~\n";</a:t>
            </a:r>
          </a:p>
          <a:p>
            <a:r>
              <a:rPr lang="en-US" sz="100" dirty="0"/>
              <a:t>      do</a:t>
            </a:r>
          </a:p>
          <a:p>
            <a:r>
              <a:rPr lang="en-US" sz="100" dirty="0"/>
              <a:t>      {</a:t>
            </a:r>
          </a:p>
          <a:p>
            <a:r>
              <a:rPr lang="en-US" sz="100" dirty="0"/>
              <a:t>        </a:t>
            </a:r>
            <a:r>
              <a:rPr lang="en-US" sz="100" dirty="0" err="1"/>
              <a:t>cout</a:t>
            </a:r>
            <a:r>
              <a:rPr lang="en-US" sz="100" dirty="0"/>
              <a:t>&lt;&lt;"\</a:t>
            </a:r>
            <a:r>
              <a:rPr lang="en-US" sz="100" dirty="0" err="1"/>
              <a:t>tEnter</a:t>
            </a:r>
            <a:r>
              <a:rPr lang="en-US" sz="100" dirty="0"/>
              <a:t> 1:for Create........:"&lt;&lt;</a:t>
            </a:r>
            <a:r>
              <a:rPr lang="en-US" sz="100" dirty="0" err="1"/>
              <a:t>endl</a:t>
            </a:r>
            <a:r>
              <a:rPr lang="en-US" sz="100" dirty="0"/>
              <a:t>;</a:t>
            </a:r>
          </a:p>
          <a:p>
            <a:r>
              <a:rPr lang="en-US" sz="100" dirty="0"/>
              <a:t>        </a:t>
            </a:r>
            <a:r>
              <a:rPr lang="en-US" sz="100" dirty="0" err="1"/>
              <a:t>cout</a:t>
            </a:r>
            <a:r>
              <a:rPr lang="en-US" sz="100" dirty="0"/>
              <a:t>&lt;&lt;"\</a:t>
            </a:r>
            <a:r>
              <a:rPr lang="en-US" sz="100" dirty="0" err="1"/>
              <a:t>tEnter</a:t>
            </a:r>
            <a:r>
              <a:rPr lang="en-US" sz="100" dirty="0"/>
              <a:t> 2:for print........:"&lt;&lt;</a:t>
            </a:r>
            <a:r>
              <a:rPr lang="en-US" sz="100" dirty="0" err="1"/>
              <a:t>endl</a:t>
            </a:r>
            <a:r>
              <a:rPr lang="en-US" sz="100" dirty="0"/>
              <a:t>;</a:t>
            </a:r>
          </a:p>
          <a:p>
            <a:r>
              <a:rPr lang="en-US" sz="100" dirty="0"/>
              <a:t>        </a:t>
            </a:r>
            <a:r>
              <a:rPr lang="en-US" sz="100" dirty="0" err="1"/>
              <a:t>cout</a:t>
            </a:r>
            <a:r>
              <a:rPr lang="en-US" sz="100" dirty="0"/>
              <a:t>&lt;&lt;"\</a:t>
            </a:r>
            <a:r>
              <a:rPr lang="en-US" sz="100" dirty="0" err="1"/>
              <a:t>tEnter</a:t>
            </a:r>
            <a:r>
              <a:rPr lang="en-US" sz="100" dirty="0"/>
              <a:t> 3:for search.......:"&lt;&lt;</a:t>
            </a:r>
            <a:r>
              <a:rPr lang="en-US" sz="100" dirty="0" err="1"/>
              <a:t>endl</a:t>
            </a:r>
            <a:r>
              <a:rPr lang="en-US" sz="100" dirty="0"/>
              <a:t>;</a:t>
            </a:r>
          </a:p>
          <a:p>
            <a:r>
              <a:rPr lang="en-US" sz="100" dirty="0"/>
              <a:t>        </a:t>
            </a:r>
            <a:r>
              <a:rPr lang="en-US" sz="100" dirty="0" err="1"/>
              <a:t>cout</a:t>
            </a:r>
            <a:r>
              <a:rPr lang="en-US" sz="100" dirty="0"/>
              <a:t>&lt;&lt;"\</a:t>
            </a:r>
            <a:r>
              <a:rPr lang="en-US" sz="100" dirty="0" err="1"/>
              <a:t>tEnter</a:t>
            </a:r>
            <a:r>
              <a:rPr lang="en-US" sz="100" dirty="0"/>
              <a:t> 4:for delete.......:"&lt;&lt;</a:t>
            </a:r>
            <a:r>
              <a:rPr lang="en-US" sz="100" dirty="0" err="1"/>
              <a:t>endl</a:t>
            </a:r>
            <a:r>
              <a:rPr lang="en-US" sz="100" dirty="0"/>
              <a:t>;</a:t>
            </a:r>
          </a:p>
          <a:p>
            <a:r>
              <a:rPr lang="en-US" sz="100" dirty="0"/>
              <a:t>        </a:t>
            </a:r>
            <a:r>
              <a:rPr lang="en-US" sz="100" dirty="0" err="1"/>
              <a:t>cout</a:t>
            </a:r>
            <a:r>
              <a:rPr lang="en-US" sz="100" dirty="0"/>
              <a:t>&lt;&lt;"\</a:t>
            </a:r>
            <a:r>
              <a:rPr lang="en-US" sz="100" dirty="0" err="1"/>
              <a:t>tEnter</a:t>
            </a:r>
            <a:r>
              <a:rPr lang="en-US" sz="100" dirty="0"/>
              <a:t> 5:for Insert first.:"&lt;&lt;</a:t>
            </a:r>
            <a:r>
              <a:rPr lang="en-US" sz="100" dirty="0" err="1"/>
              <a:t>endl</a:t>
            </a:r>
            <a:r>
              <a:rPr lang="en-US" sz="100" dirty="0"/>
              <a:t>;</a:t>
            </a:r>
          </a:p>
          <a:p>
            <a:r>
              <a:rPr lang="en-US" sz="100" dirty="0"/>
              <a:t>        </a:t>
            </a:r>
            <a:r>
              <a:rPr lang="en-US" sz="100" dirty="0" err="1"/>
              <a:t>cout</a:t>
            </a:r>
            <a:r>
              <a:rPr lang="en-US" sz="100" dirty="0"/>
              <a:t>&lt;&lt;"\</a:t>
            </a:r>
            <a:r>
              <a:rPr lang="en-US" sz="100" dirty="0" err="1"/>
              <a:t>tEnter</a:t>
            </a:r>
            <a:r>
              <a:rPr lang="en-US" sz="100" dirty="0"/>
              <a:t> 6:for Insert Last..:"&lt;&lt;</a:t>
            </a:r>
            <a:r>
              <a:rPr lang="en-US" sz="100" dirty="0" err="1"/>
              <a:t>endl</a:t>
            </a:r>
            <a:r>
              <a:rPr lang="en-US" sz="100" dirty="0"/>
              <a:t>;</a:t>
            </a:r>
          </a:p>
          <a:p>
            <a:r>
              <a:rPr lang="en-US" sz="100" dirty="0"/>
              <a:t>        </a:t>
            </a:r>
            <a:r>
              <a:rPr lang="en-US" sz="100" dirty="0" err="1"/>
              <a:t>cout</a:t>
            </a:r>
            <a:r>
              <a:rPr lang="en-US" sz="100" dirty="0"/>
              <a:t>&lt;&lt;"\</a:t>
            </a:r>
            <a:r>
              <a:rPr lang="en-US" sz="100" dirty="0" err="1"/>
              <a:t>tEnter</a:t>
            </a:r>
            <a:r>
              <a:rPr lang="en-US" sz="100" dirty="0"/>
              <a:t> 7:for Insert After.:"&lt;&lt;</a:t>
            </a:r>
            <a:r>
              <a:rPr lang="en-US" sz="100" dirty="0" err="1"/>
              <a:t>endl</a:t>
            </a:r>
            <a:r>
              <a:rPr lang="en-US" sz="100" dirty="0"/>
              <a:t>;</a:t>
            </a:r>
          </a:p>
          <a:p>
            <a:r>
              <a:rPr lang="nb-NO" sz="100" dirty="0"/>
              <a:t>        cout&lt;&lt;"\tEnter 8:for Insert Before:"&lt;&lt;endl;</a:t>
            </a:r>
          </a:p>
          <a:p>
            <a:r>
              <a:rPr lang="en-US" sz="100" dirty="0"/>
              <a:t>        </a:t>
            </a:r>
            <a:r>
              <a:rPr lang="en-US" sz="100" dirty="0" err="1"/>
              <a:t>cout</a:t>
            </a:r>
            <a:r>
              <a:rPr lang="en-US" sz="100" dirty="0"/>
              <a:t>&lt;&lt;"\</a:t>
            </a:r>
            <a:r>
              <a:rPr lang="en-US" sz="100" dirty="0" err="1"/>
              <a:t>tEnter</a:t>
            </a:r>
            <a:r>
              <a:rPr lang="en-US" sz="100" dirty="0"/>
              <a:t> 0:to Exit..........:"&lt;&lt;</a:t>
            </a:r>
            <a:r>
              <a:rPr lang="en-US" sz="100" dirty="0" err="1"/>
              <a:t>endl</a:t>
            </a:r>
            <a:r>
              <a:rPr lang="en-US" sz="100" dirty="0"/>
              <a:t>;</a:t>
            </a:r>
          </a:p>
          <a:p>
            <a:r>
              <a:rPr lang="en-US" sz="100" dirty="0"/>
              <a:t>        </a:t>
            </a:r>
            <a:r>
              <a:rPr lang="en-US" sz="100" dirty="0" err="1"/>
              <a:t>cin</a:t>
            </a:r>
            <a:r>
              <a:rPr lang="en-US" sz="100" dirty="0"/>
              <a:t>&gt;&gt;</a:t>
            </a:r>
            <a:r>
              <a:rPr lang="en-US" sz="100" dirty="0" err="1"/>
              <a:t>ch</a:t>
            </a:r>
            <a:r>
              <a:rPr lang="en-US" sz="100" dirty="0"/>
              <a:t>;</a:t>
            </a:r>
          </a:p>
          <a:p>
            <a:r>
              <a:rPr lang="en-US" sz="100" dirty="0"/>
              <a:t>        switch(</a:t>
            </a:r>
            <a:r>
              <a:rPr lang="en-US" sz="100" dirty="0" err="1"/>
              <a:t>ch</a:t>
            </a:r>
            <a:r>
              <a:rPr lang="en-US" sz="100" dirty="0"/>
              <a:t>)</a:t>
            </a:r>
          </a:p>
          <a:p>
            <a:r>
              <a:rPr lang="en-US" sz="100" dirty="0"/>
              <a:t>        {</a:t>
            </a:r>
          </a:p>
          <a:p>
            <a:r>
              <a:rPr lang="en-US" sz="100" dirty="0"/>
              <a:t>          case 1:</a:t>
            </a:r>
          </a:p>
          <a:p>
            <a:r>
              <a:rPr lang="en-US" sz="100" dirty="0"/>
              <a:t>               </a:t>
            </a:r>
            <a:r>
              <a:rPr lang="en-US" sz="100" dirty="0" err="1"/>
              <a:t>creat</a:t>
            </a:r>
            <a:r>
              <a:rPr lang="en-US" sz="100" dirty="0"/>
              <a:t>(</a:t>
            </a:r>
            <a:r>
              <a:rPr lang="en-US" sz="100" dirty="0" err="1"/>
              <a:t>head,tail</a:t>
            </a:r>
            <a:r>
              <a:rPr lang="en-US" sz="100" dirty="0"/>
              <a:t>);</a:t>
            </a:r>
          </a:p>
          <a:p>
            <a:r>
              <a:rPr lang="en-US" sz="100" dirty="0"/>
              <a:t>               break;</a:t>
            </a:r>
          </a:p>
          <a:p>
            <a:r>
              <a:rPr lang="en-US" sz="100" dirty="0"/>
              <a:t>          case 2:</a:t>
            </a:r>
          </a:p>
          <a:p>
            <a:r>
              <a:rPr lang="en-US" sz="100" dirty="0"/>
              <a:t>               print(head);</a:t>
            </a:r>
          </a:p>
          <a:p>
            <a:r>
              <a:rPr lang="en-US" sz="100" dirty="0"/>
              <a:t>               break;</a:t>
            </a:r>
          </a:p>
          <a:p>
            <a:r>
              <a:rPr lang="en-US" sz="100" dirty="0"/>
              <a:t>          case 3:               </a:t>
            </a:r>
          </a:p>
          <a:p>
            <a:r>
              <a:rPr lang="en-US" sz="100" dirty="0"/>
              <a:t>               search(</a:t>
            </a:r>
            <a:r>
              <a:rPr lang="en-US" sz="100" dirty="0" err="1"/>
              <a:t>head,cr,pr,number</a:t>
            </a:r>
            <a:r>
              <a:rPr lang="en-US" sz="100" dirty="0"/>
              <a:t>);</a:t>
            </a:r>
          </a:p>
          <a:p>
            <a:r>
              <a:rPr lang="en-US" sz="100" dirty="0"/>
              <a:t>               break;</a:t>
            </a:r>
          </a:p>
          <a:p>
            <a:r>
              <a:rPr lang="en-US" sz="100" dirty="0"/>
              <a:t>          case 4:</a:t>
            </a:r>
          </a:p>
          <a:p>
            <a:r>
              <a:rPr lang="en-US" sz="100" dirty="0"/>
              <a:t>               Delete(</a:t>
            </a:r>
            <a:r>
              <a:rPr lang="en-US" sz="100" dirty="0" err="1"/>
              <a:t>head,tail</a:t>
            </a:r>
            <a:r>
              <a:rPr lang="en-US" sz="100" dirty="0"/>
              <a:t>);</a:t>
            </a:r>
          </a:p>
          <a:p>
            <a:r>
              <a:rPr lang="en-US" sz="100" dirty="0"/>
              <a:t>               break;</a:t>
            </a:r>
          </a:p>
          <a:p>
            <a:r>
              <a:rPr lang="en-US" sz="100" dirty="0"/>
              <a:t>          case 5:</a:t>
            </a:r>
          </a:p>
          <a:p>
            <a:r>
              <a:rPr lang="en-US" sz="100" dirty="0"/>
              <a:t>               </a:t>
            </a:r>
            <a:r>
              <a:rPr lang="en-US" sz="100" dirty="0" err="1"/>
              <a:t>insertFirst</a:t>
            </a:r>
            <a:r>
              <a:rPr lang="en-US" sz="100" dirty="0"/>
              <a:t>(head);</a:t>
            </a:r>
          </a:p>
          <a:p>
            <a:r>
              <a:rPr lang="en-US" sz="100" dirty="0"/>
              <a:t>               break;</a:t>
            </a:r>
          </a:p>
          <a:p>
            <a:r>
              <a:rPr lang="en-US" sz="100" dirty="0"/>
              <a:t>          case 6:</a:t>
            </a:r>
          </a:p>
          <a:p>
            <a:r>
              <a:rPr lang="en-US" sz="100" dirty="0"/>
              <a:t>                </a:t>
            </a:r>
            <a:r>
              <a:rPr lang="en-US" sz="100" dirty="0" err="1"/>
              <a:t>insertLast</a:t>
            </a:r>
            <a:r>
              <a:rPr lang="en-US" sz="100" dirty="0"/>
              <a:t>(tail);</a:t>
            </a:r>
          </a:p>
          <a:p>
            <a:r>
              <a:rPr lang="en-US" sz="100" dirty="0"/>
              <a:t>               break;</a:t>
            </a:r>
          </a:p>
          <a:p>
            <a:r>
              <a:rPr lang="en-US" sz="100" dirty="0"/>
              <a:t>          case 7:</a:t>
            </a:r>
          </a:p>
          <a:p>
            <a:r>
              <a:rPr lang="en-US" sz="100" dirty="0"/>
              <a:t>               </a:t>
            </a:r>
            <a:r>
              <a:rPr lang="en-US" sz="100" dirty="0" err="1"/>
              <a:t>insertAfter</a:t>
            </a:r>
            <a:r>
              <a:rPr lang="en-US" sz="100" dirty="0"/>
              <a:t>(</a:t>
            </a:r>
            <a:r>
              <a:rPr lang="en-US" sz="100" dirty="0" err="1"/>
              <a:t>head,tail</a:t>
            </a:r>
            <a:r>
              <a:rPr lang="en-US" sz="100" dirty="0"/>
              <a:t>);</a:t>
            </a:r>
          </a:p>
          <a:p>
            <a:r>
              <a:rPr lang="en-US" sz="100" dirty="0"/>
              <a:t>               break;</a:t>
            </a:r>
          </a:p>
          <a:p>
            <a:r>
              <a:rPr lang="en-US" sz="100" dirty="0"/>
              <a:t>          case 8:</a:t>
            </a:r>
          </a:p>
          <a:p>
            <a:r>
              <a:rPr lang="en-US" sz="100" dirty="0"/>
              <a:t>               </a:t>
            </a:r>
            <a:r>
              <a:rPr lang="en-US" sz="100" dirty="0" err="1"/>
              <a:t>insertBefore</a:t>
            </a:r>
            <a:r>
              <a:rPr lang="en-US" sz="100" dirty="0"/>
              <a:t>(</a:t>
            </a:r>
            <a:r>
              <a:rPr lang="en-US" sz="100" dirty="0" err="1"/>
              <a:t>head,tail</a:t>
            </a:r>
            <a:r>
              <a:rPr lang="en-US" sz="100" dirty="0"/>
              <a:t>);</a:t>
            </a:r>
          </a:p>
          <a:p>
            <a:r>
              <a:rPr lang="en-US" sz="100" dirty="0"/>
              <a:t>               break;</a:t>
            </a:r>
          </a:p>
          <a:p>
            <a:r>
              <a:rPr lang="en-US" sz="100" dirty="0"/>
              <a:t>         }</a:t>
            </a:r>
          </a:p>
          <a:p>
            <a:r>
              <a:rPr lang="en-US" sz="100" dirty="0"/>
              <a:t>       }while(</a:t>
            </a:r>
            <a:r>
              <a:rPr lang="en-US" sz="100" dirty="0" err="1"/>
              <a:t>ch</a:t>
            </a:r>
            <a:r>
              <a:rPr lang="en-US" sz="100" dirty="0"/>
              <a:t>!=0);</a:t>
            </a:r>
          </a:p>
          <a:p>
            <a:r>
              <a:rPr lang="en-US" sz="100" dirty="0"/>
              <a:t>       </a:t>
            </a:r>
          </a:p>
          <a:p>
            <a:r>
              <a:rPr lang="en-US" sz="100" dirty="0"/>
              <a:t>   system("pause");</a:t>
            </a:r>
          </a:p>
          <a:p>
            <a:r>
              <a:rPr lang="en-US" sz="100" dirty="0"/>
              <a:t>}</a:t>
            </a:r>
          </a:p>
          <a:p>
            <a:endParaRPr lang="en-US" sz="100" dirty="0"/>
          </a:p>
          <a:p>
            <a:r>
              <a:rPr lang="ar-SA" sz="100" dirty="0"/>
              <a:t>// إنشاء قائمة</a:t>
            </a:r>
          </a:p>
          <a:p>
            <a:r>
              <a:rPr lang="en-US" sz="100" dirty="0"/>
              <a:t>void </a:t>
            </a:r>
            <a:r>
              <a:rPr lang="en-US" sz="100" dirty="0" err="1"/>
              <a:t>creat</a:t>
            </a:r>
            <a:r>
              <a:rPr lang="en-US" sz="100" dirty="0"/>
              <a:t>(node*&amp;</a:t>
            </a:r>
            <a:r>
              <a:rPr lang="en-US" sz="100" dirty="0" err="1"/>
              <a:t>head,node</a:t>
            </a:r>
            <a:r>
              <a:rPr lang="en-US" sz="100" dirty="0"/>
              <a:t>*&amp;tail)</a:t>
            </a:r>
          </a:p>
          <a:p>
            <a:r>
              <a:rPr lang="en-US" sz="100" dirty="0"/>
              <a:t>{</a:t>
            </a:r>
          </a:p>
          <a:p>
            <a:r>
              <a:rPr lang="en-US" sz="100" dirty="0"/>
              <a:t>     float data;</a:t>
            </a:r>
          </a:p>
          <a:p>
            <a:r>
              <a:rPr lang="en-US" sz="100" dirty="0"/>
              <a:t>     </a:t>
            </a:r>
            <a:r>
              <a:rPr lang="en-US" sz="100" dirty="0" err="1"/>
              <a:t>cout</a:t>
            </a:r>
            <a:r>
              <a:rPr lang="en-US" sz="100" dirty="0"/>
              <a:t>&lt;&lt;"Enter Element "&lt;&lt;</a:t>
            </a:r>
            <a:r>
              <a:rPr lang="en-US" sz="100" dirty="0" err="1"/>
              <a:t>endl</a:t>
            </a:r>
            <a:r>
              <a:rPr lang="en-US" sz="100" dirty="0"/>
              <a:t>;</a:t>
            </a:r>
          </a:p>
          <a:p>
            <a:r>
              <a:rPr lang="en-US" sz="100" dirty="0"/>
              <a:t>     </a:t>
            </a:r>
            <a:r>
              <a:rPr lang="en-US" sz="100" dirty="0" err="1"/>
              <a:t>cin</a:t>
            </a:r>
            <a:r>
              <a:rPr lang="en-US" sz="100" dirty="0"/>
              <a:t>&gt;&gt;data;</a:t>
            </a:r>
          </a:p>
          <a:p>
            <a:r>
              <a:rPr lang="en-US" sz="100" dirty="0"/>
              <a:t>     node *np=new node;</a:t>
            </a:r>
          </a:p>
          <a:p>
            <a:r>
              <a:rPr lang="en-US" sz="100" dirty="0"/>
              <a:t>     np-&gt;element=data;</a:t>
            </a:r>
          </a:p>
          <a:p>
            <a:r>
              <a:rPr lang="en-US" sz="100" dirty="0"/>
              <a:t>     if(head==NULL)   head=np;  // make a head is current node</a:t>
            </a:r>
          </a:p>
          <a:p>
            <a:r>
              <a:rPr lang="en-US" sz="100" dirty="0"/>
              <a:t>     else             tail-&gt;next=np; // make a tail of current node (tail of all list at this time) point to new node</a:t>
            </a:r>
          </a:p>
          <a:p>
            <a:r>
              <a:rPr lang="en-US" sz="100" dirty="0"/>
              <a:t>     tail=np;// make a tail is current node</a:t>
            </a:r>
          </a:p>
          <a:p>
            <a:r>
              <a:rPr lang="en-US" sz="100" dirty="0"/>
              <a:t>     tail-&gt;next=NULL;// make a tail of current node (tail of all list) point to null.</a:t>
            </a:r>
          </a:p>
          <a:p>
            <a:r>
              <a:rPr lang="en-US" sz="100" dirty="0"/>
              <a:t>}</a:t>
            </a:r>
          </a:p>
          <a:p>
            <a:endParaRPr lang="en-US" sz="100" dirty="0"/>
          </a:p>
          <a:p>
            <a:r>
              <a:rPr lang="ar-SA" sz="100" dirty="0"/>
              <a:t>//  عملية الطباعة</a:t>
            </a:r>
          </a:p>
          <a:p>
            <a:r>
              <a:rPr lang="en-US" sz="100" dirty="0"/>
              <a:t>void print(node *head)</a:t>
            </a:r>
          </a:p>
          <a:p>
            <a:r>
              <a:rPr lang="en-US" sz="100" dirty="0"/>
              <a:t>{</a:t>
            </a:r>
          </a:p>
          <a:p>
            <a:r>
              <a:rPr lang="en-US" sz="100" dirty="0"/>
              <a:t>     </a:t>
            </a:r>
            <a:r>
              <a:rPr lang="en-US" sz="100" dirty="0" err="1"/>
              <a:t>cout</a:t>
            </a:r>
            <a:r>
              <a:rPr lang="en-US" sz="100" dirty="0"/>
              <a:t>&lt;&lt;"The </a:t>
            </a:r>
            <a:r>
              <a:rPr lang="en-US" sz="100" dirty="0" err="1"/>
              <a:t>Elelemnts</a:t>
            </a:r>
            <a:r>
              <a:rPr lang="en-US" sz="100" dirty="0"/>
              <a:t> in The List Are:\n~~~~~~~~~~~~~~~~~~~~~~~~~~~~~~~~~\n";</a:t>
            </a:r>
          </a:p>
          <a:p>
            <a:r>
              <a:rPr lang="en-US" sz="100" dirty="0"/>
              <a:t>     while(head!=NULL)</a:t>
            </a:r>
          </a:p>
          <a:p>
            <a:r>
              <a:rPr lang="en-US" sz="100" dirty="0"/>
              <a:t>     {</a:t>
            </a:r>
          </a:p>
          <a:p>
            <a:r>
              <a:rPr lang="en-US" sz="100" dirty="0"/>
              <a:t>       </a:t>
            </a:r>
            <a:r>
              <a:rPr lang="en-US" sz="100" dirty="0" err="1"/>
              <a:t>cout</a:t>
            </a:r>
            <a:r>
              <a:rPr lang="en-US" sz="100" dirty="0"/>
              <a:t>&lt;&lt;head-&gt;element&lt;&lt;</a:t>
            </a:r>
            <a:r>
              <a:rPr lang="en-US" sz="100" dirty="0" err="1"/>
              <a:t>endl</a:t>
            </a:r>
            <a:r>
              <a:rPr lang="en-US" sz="100" dirty="0"/>
              <a:t>;</a:t>
            </a:r>
          </a:p>
          <a:p>
            <a:r>
              <a:rPr lang="en-US" sz="100" dirty="0"/>
              <a:t>       head=head-&gt;next;</a:t>
            </a:r>
          </a:p>
          <a:p>
            <a:r>
              <a:rPr lang="en-US" sz="100" dirty="0"/>
              <a:t>     }</a:t>
            </a:r>
          </a:p>
          <a:p>
            <a:r>
              <a:rPr lang="en-US" sz="100" dirty="0"/>
              <a:t>}</a:t>
            </a:r>
          </a:p>
          <a:p>
            <a:endParaRPr lang="en-US" sz="100" dirty="0"/>
          </a:p>
          <a:p>
            <a:r>
              <a:rPr lang="ar-SA" sz="100" dirty="0"/>
              <a:t>// بحث عن عنصر معين</a:t>
            </a:r>
          </a:p>
          <a:p>
            <a:r>
              <a:rPr lang="en-US" sz="100" dirty="0"/>
              <a:t>void search(node*</a:t>
            </a:r>
            <a:r>
              <a:rPr lang="en-US" sz="100" dirty="0" err="1"/>
              <a:t>head,node</a:t>
            </a:r>
            <a:r>
              <a:rPr lang="en-US" sz="100" dirty="0"/>
              <a:t>*&amp;</a:t>
            </a:r>
            <a:r>
              <a:rPr lang="en-US" sz="100" dirty="0" err="1"/>
              <a:t>cr,node</a:t>
            </a:r>
            <a:r>
              <a:rPr lang="en-US" sz="100" dirty="0"/>
              <a:t>*&amp;</a:t>
            </a:r>
            <a:r>
              <a:rPr lang="en-US" sz="100" dirty="0" err="1"/>
              <a:t>pr,float</a:t>
            </a:r>
            <a:r>
              <a:rPr lang="en-US" sz="100" dirty="0"/>
              <a:t> number)</a:t>
            </a:r>
          </a:p>
          <a:p>
            <a:r>
              <a:rPr lang="en-US" sz="100" dirty="0"/>
              <a:t>{</a:t>
            </a:r>
          </a:p>
          <a:p>
            <a:r>
              <a:rPr lang="en-US" sz="100" dirty="0"/>
              <a:t>     </a:t>
            </a:r>
            <a:r>
              <a:rPr lang="en-US" sz="100" dirty="0" err="1"/>
              <a:t>cout</a:t>
            </a:r>
            <a:r>
              <a:rPr lang="en-US" sz="100" dirty="0"/>
              <a:t>&lt;&lt;"Enter Element For search "&lt;&lt;</a:t>
            </a:r>
            <a:r>
              <a:rPr lang="en-US" sz="100" dirty="0" err="1"/>
              <a:t>endl</a:t>
            </a:r>
            <a:r>
              <a:rPr lang="en-US" sz="100" dirty="0"/>
              <a:t>;</a:t>
            </a:r>
          </a:p>
          <a:p>
            <a:r>
              <a:rPr lang="en-US" sz="100" dirty="0"/>
              <a:t>     </a:t>
            </a:r>
            <a:r>
              <a:rPr lang="en-US" sz="100" dirty="0" err="1"/>
              <a:t>cin</a:t>
            </a:r>
            <a:r>
              <a:rPr lang="en-US" sz="100" dirty="0"/>
              <a:t>&gt;&gt;number;</a:t>
            </a:r>
          </a:p>
          <a:p>
            <a:r>
              <a:rPr lang="en-US" sz="100" dirty="0"/>
              <a:t>     </a:t>
            </a:r>
            <a:r>
              <a:rPr lang="en-US" sz="100" dirty="0" err="1"/>
              <a:t>pr</a:t>
            </a:r>
            <a:r>
              <a:rPr lang="en-US" sz="100" dirty="0"/>
              <a:t>=0;</a:t>
            </a:r>
          </a:p>
          <a:p>
            <a:r>
              <a:rPr lang="en-US" sz="100" dirty="0"/>
              <a:t>     </a:t>
            </a:r>
            <a:r>
              <a:rPr lang="en-US" sz="100" dirty="0" err="1"/>
              <a:t>cr</a:t>
            </a:r>
            <a:r>
              <a:rPr lang="en-US" sz="100" dirty="0"/>
              <a:t>=head;</a:t>
            </a:r>
          </a:p>
          <a:p>
            <a:r>
              <a:rPr lang="en-US" sz="100" dirty="0"/>
              <a:t>     while((</a:t>
            </a:r>
            <a:r>
              <a:rPr lang="en-US" sz="100" dirty="0" err="1"/>
              <a:t>cr</a:t>
            </a:r>
            <a:r>
              <a:rPr lang="en-US" sz="100" dirty="0"/>
              <a:t>-&gt;element!=number)&amp;&amp;(</a:t>
            </a:r>
            <a:r>
              <a:rPr lang="en-US" sz="100" dirty="0" err="1"/>
              <a:t>cr</a:t>
            </a:r>
            <a:r>
              <a:rPr lang="en-US" sz="100" dirty="0"/>
              <a:t>!=0))</a:t>
            </a:r>
          </a:p>
          <a:p>
            <a:r>
              <a:rPr lang="en-US" sz="100" dirty="0"/>
              <a:t>     {</a:t>
            </a:r>
          </a:p>
          <a:p>
            <a:r>
              <a:rPr lang="en-US" sz="100" dirty="0"/>
              <a:t>       </a:t>
            </a:r>
            <a:r>
              <a:rPr lang="en-US" sz="100" dirty="0" err="1"/>
              <a:t>pr</a:t>
            </a:r>
            <a:r>
              <a:rPr lang="en-US" sz="100" dirty="0"/>
              <a:t>=</a:t>
            </a:r>
            <a:r>
              <a:rPr lang="en-US" sz="100" dirty="0" err="1"/>
              <a:t>cr</a:t>
            </a:r>
            <a:r>
              <a:rPr lang="en-US" sz="100" dirty="0"/>
              <a:t>;</a:t>
            </a:r>
          </a:p>
          <a:p>
            <a:r>
              <a:rPr lang="en-US" sz="100" dirty="0"/>
              <a:t>       </a:t>
            </a:r>
            <a:r>
              <a:rPr lang="en-US" sz="100" dirty="0" err="1"/>
              <a:t>cr</a:t>
            </a:r>
            <a:r>
              <a:rPr lang="en-US" sz="100" dirty="0"/>
              <a:t>=</a:t>
            </a:r>
            <a:r>
              <a:rPr lang="en-US" sz="100" dirty="0" err="1"/>
              <a:t>cr</a:t>
            </a:r>
            <a:r>
              <a:rPr lang="en-US" sz="100" dirty="0"/>
              <a:t>-&gt;next;</a:t>
            </a:r>
          </a:p>
          <a:p>
            <a:r>
              <a:rPr lang="en-US" sz="100" dirty="0"/>
              <a:t>     }</a:t>
            </a:r>
          </a:p>
          <a:p>
            <a:r>
              <a:rPr lang="en-US" sz="100" dirty="0"/>
              <a:t>     if(</a:t>
            </a:r>
            <a:r>
              <a:rPr lang="en-US" sz="100" dirty="0" err="1"/>
              <a:t>cr</a:t>
            </a:r>
            <a:r>
              <a:rPr lang="en-US" sz="100" dirty="0"/>
              <a:t>!=0)    </a:t>
            </a:r>
            <a:r>
              <a:rPr lang="en-US" sz="100" dirty="0" err="1"/>
              <a:t>cout</a:t>
            </a:r>
            <a:r>
              <a:rPr lang="en-US" sz="100" dirty="0"/>
              <a:t>&lt;&lt;" Found "&lt;&lt;</a:t>
            </a:r>
            <a:r>
              <a:rPr lang="en-US" sz="100" dirty="0" err="1"/>
              <a:t>endl</a:t>
            </a:r>
            <a:r>
              <a:rPr lang="en-US" sz="100" dirty="0"/>
              <a:t>;</a:t>
            </a:r>
          </a:p>
          <a:p>
            <a:endParaRPr lang="en-US" sz="100" dirty="0"/>
          </a:p>
          <a:p>
            <a:r>
              <a:rPr lang="en-US" sz="100" dirty="0"/>
              <a:t>     else         </a:t>
            </a:r>
            <a:r>
              <a:rPr lang="en-US" sz="100" dirty="0" err="1"/>
              <a:t>cout</a:t>
            </a:r>
            <a:r>
              <a:rPr lang="en-US" sz="100" dirty="0"/>
              <a:t>&lt;&lt;" Not Found "&lt;&lt;</a:t>
            </a:r>
            <a:r>
              <a:rPr lang="en-US" sz="100" dirty="0" err="1"/>
              <a:t>endl</a:t>
            </a:r>
            <a:r>
              <a:rPr lang="en-US" sz="100" dirty="0"/>
              <a:t>;</a:t>
            </a:r>
          </a:p>
          <a:p>
            <a:r>
              <a:rPr lang="en-US" sz="100" dirty="0"/>
              <a:t>}</a:t>
            </a:r>
          </a:p>
          <a:p>
            <a:endParaRPr lang="en-US" sz="100" dirty="0"/>
          </a:p>
          <a:p>
            <a:endParaRPr lang="en-US" sz="100" dirty="0"/>
          </a:p>
          <a:p>
            <a:r>
              <a:rPr lang="ar-SA" sz="100" dirty="0"/>
              <a:t>//حذف عنصر أو عقدة</a:t>
            </a:r>
          </a:p>
          <a:p>
            <a:r>
              <a:rPr lang="en-US" sz="100" dirty="0"/>
              <a:t>void Delete(node*&amp;</a:t>
            </a:r>
            <a:r>
              <a:rPr lang="en-US" sz="100" dirty="0" err="1"/>
              <a:t>head,node</a:t>
            </a:r>
            <a:r>
              <a:rPr lang="en-US" sz="100" dirty="0"/>
              <a:t>*&amp;tail)</a:t>
            </a:r>
          </a:p>
          <a:p>
            <a:r>
              <a:rPr lang="en-US" sz="100" dirty="0"/>
              <a:t>{</a:t>
            </a:r>
          </a:p>
          <a:p>
            <a:r>
              <a:rPr lang="en-US" sz="100" dirty="0"/>
              <a:t>     node *</a:t>
            </a:r>
            <a:r>
              <a:rPr lang="en-US" sz="100" dirty="0" err="1"/>
              <a:t>cr</a:t>
            </a:r>
            <a:r>
              <a:rPr lang="en-US" sz="100" dirty="0"/>
              <a:t> , *</a:t>
            </a:r>
            <a:r>
              <a:rPr lang="en-US" sz="100" dirty="0" err="1"/>
              <a:t>pr</a:t>
            </a:r>
            <a:r>
              <a:rPr lang="en-US" sz="100" dirty="0"/>
              <a:t>;</a:t>
            </a:r>
          </a:p>
          <a:p>
            <a:r>
              <a:rPr lang="en-US" sz="100" dirty="0"/>
              <a:t>     float number;</a:t>
            </a:r>
          </a:p>
          <a:p>
            <a:r>
              <a:rPr lang="en-US" sz="100" dirty="0"/>
              <a:t>     search(</a:t>
            </a:r>
            <a:r>
              <a:rPr lang="en-US" sz="100" dirty="0" err="1"/>
              <a:t>head,cr,pr,number</a:t>
            </a:r>
            <a:r>
              <a:rPr lang="en-US" sz="100" dirty="0"/>
              <a:t>);</a:t>
            </a:r>
          </a:p>
          <a:p>
            <a:r>
              <a:rPr lang="en-US" sz="100" dirty="0"/>
              <a:t>     if(</a:t>
            </a:r>
            <a:r>
              <a:rPr lang="en-US" sz="100" dirty="0" err="1"/>
              <a:t>cr</a:t>
            </a:r>
            <a:r>
              <a:rPr lang="en-US" sz="100" dirty="0"/>
              <a:t>!=0)</a:t>
            </a:r>
          </a:p>
          <a:p>
            <a:r>
              <a:rPr lang="en-US" sz="100" dirty="0"/>
              <a:t>     {</a:t>
            </a:r>
          </a:p>
          <a:p>
            <a:r>
              <a:rPr lang="en-US" sz="100" dirty="0"/>
              <a:t>       if(</a:t>
            </a:r>
            <a:r>
              <a:rPr lang="en-US" sz="100" dirty="0" err="1"/>
              <a:t>cr</a:t>
            </a:r>
            <a:r>
              <a:rPr lang="en-US" sz="100" dirty="0"/>
              <a:t>==head)</a:t>
            </a:r>
          </a:p>
          <a:p>
            <a:r>
              <a:rPr lang="en-US" sz="100" dirty="0"/>
              <a:t>          head=head-&gt;next;</a:t>
            </a:r>
          </a:p>
          <a:p>
            <a:r>
              <a:rPr lang="en-US" sz="100" dirty="0"/>
              <a:t>       else</a:t>
            </a:r>
          </a:p>
          <a:p>
            <a:r>
              <a:rPr lang="en-US" sz="100" dirty="0"/>
              <a:t>          if(</a:t>
            </a:r>
            <a:r>
              <a:rPr lang="en-US" sz="100" dirty="0" err="1"/>
              <a:t>cr</a:t>
            </a:r>
            <a:r>
              <a:rPr lang="en-US" sz="100" dirty="0"/>
              <a:t>==tail)</a:t>
            </a:r>
          </a:p>
          <a:p>
            <a:r>
              <a:rPr lang="en-US" sz="100" dirty="0"/>
              <a:t>          {</a:t>
            </a:r>
          </a:p>
          <a:p>
            <a:r>
              <a:rPr lang="en-US" sz="100" dirty="0"/>
              <a:t>            tail=</a:t>
            </a:r>
            <a:r>
              <a:rPr lang="en-US" sz="100" dirty="0" err="1"/>
              <a:t>pr</a:t>
            </a:r>
            <a:r>
              <a:rPr lang="en-US" sz="100" dirty="0"/>
              <a:t>;</a:t>
            </a:r>
          </a:p>
          <a:p>
            <a:r>
              <a:rPr lang="en-US" sz="100" dirty="0"/>
              <a:t>            tail-&gt;next=0;</a:t>
            </a:r>
          </a:p>
          <a:p>
            <a:r>
              <a:rPr lang="en-US" sz="100" dirty="0"/>
              <a:t>          }</a:t>
            </a:r>
          </a:p>
          <a:p>
            <a:r>
              <a:rPr lang="en-US" sz="100" dirty="0"/>
              <a:t>          else</a:t>
            </a:r>
          </a:p>
          <a:p>
            <a:r>
              <a:rPr lang="en-US" sz="100" dirty="0"/>
              <a:t>          </a:t>
            </a:r>
            <a:r>
              <a:rPr lang="en-US" sz="100" dirty="0" err="1"/>
              <a:t>pr</a:t>
            </a:r>
            <a:r>
              <a:rPr lang="en-US" sz="100" dirty="0"/>
              <a:t>-&gt;next=</a:t>
            </a:r>
            <a:r>
              <a:rPr lang="en-US" sz="100" dirty="0" err="1"/>
              <a:t>cr</a:t>
            </a:r>
            <a:r>
              <a:rPr lang="en-US" sz="100" dirty="0"/>
              <a:t>-&gt;next;</a:t>
            </a:r>
          </a:p>
          <a:p>
            <a:r>
              <a:rPr lang="en-US" sz="100" dirty="0"/>
              <a:t>       delete(</a:t>
            </a:r>
            <a:r>
              <a:rPr lang="en-US" sz="100" dirty="0" err="1"/>
              <a:t>cr</a:t>
            </a:r>
            <a:r>
              <a:rPr lang="en-US" sz="100" dirty="0"/>
              <a:t>);</a:t>
            </a:r>
          </a:p>
          <a:p>
            <a:r>
              <a:rPr lang="en-US" sz="100" dirty="0"/>
              <a:t>     }</a:t>
            </a:r>
          </a:p>
          <a:p>
            <a:r>
              <a:rPr lang="en-US" sz="100" dirty="0"/>
              <a:t>     print(head);</a:t>
            </a:r>
          </a:p>
          <a:p>
            <a:r>
              <a:rPr lang="en-US" sz="100" dirty="0"/>
              <a:t>}</a:t>
            </a:r>
          </a:p>
          <a:p>
            <a:endParaRPr lang="en-US" sz="100" dirty="0"/>
          </a:p>
          <a:p>
            <a:r>
              <a:rPr lang="ar-SA" sz="100" dirty="0"/>
              <a:t>//إضافة عنصر من البداية</a:t>
            </a:r>
          </a:p>
          <a:p>
            <a:r>
              <a:rPr lang="en-US" sz="100" dirty="0"/>
              <a:t>void </a:t>
            </a:r>
            <a:r>
              <a:rPr lang="en-US" sz="100" dirty="0" err="1"/>
              <a:t>insertFirst</a:t>
            </a:r>
            <a:r>
              <a:rPr lang="en-US" sz="100" dirty="0"/>
              <a:t>(node*&amp;head)</a:t>
            </a:r>
          </a:p>
          <a:p>
            <a:r>
              <a:rPr lang="en-US" sz="100" dirty="0"/>
              <a:t>{</a:t>
            </a:r>
          </a:p>
          <a:p>
            <a:r>
              <a:rPr lang="en-US" sz="100" dirty="0"/>
              <a:t>     float data;</a:t>
            </a:r>
          </a:p>
          <a:p>
            <a:r>
              <a:rPr lang="en-US" sz="100" dirty="0"/>
              <a:t>     node*np=new node;</a:t>
            </a:r>
          </a:p>
          <a:p>
            <a:r>
              <a:rPr lang="en-US" sz="100" dirty="0"/>
              <a:t>     </a:t>
            </a:r>
            <a:r>
              <a:rPr lang="en-US" sz="100" dirty="0" err="1"/>
              <a:t>cout</a:t>
            </a:r>
            <a:r>
              <a:rPr lang="en-US" sz="100" dirty="0"/>
              <a:t>&lt;&lt;"Enter element"&lt;&lt;</a:t>
            </a:r>
            <a:r>
              <a:rPr lang="en-US" sz="100" dirty="0" err="1"/>
              <a:t>endl</a:t>
            </a:r>
            <a:r>
              <a:rPr lang="en-US" sz="100" dirty="0"/>
              <a:t>;</a:t>
            </a:r>
          </a:p>
          <a:p>
            <a:r>
              <a:rPr lang="en-US" sz="100" dirty="0"/>
              <a:t>     </a:t>
            </a:r>
            <a:r>
              <a:rPr lang="en-US" sz="100" dirty="0" err="1"/>
              <a:t>cin</a:t>
            </a:r>
            <a:r>
              <a:rPr lang="en-US" sz="100" dirty="0"/>
              <a:t>&gt;&gt;data;</a:t>
            </a:r>
          </a:p>
          <a:p>
            <a:r>
              <a:rPr lang="en-US" sz="100" dirty="0"/>
              <a:t>     np-&gt;element=data;</a:t>
            </a:r>
          </a:p>
          <a:p>
            <a:r>
              <a:rPr lang="en-US" sz="100" dirty="0"/>
              <a:t>     np-&gt;next=head; // make current node(which create at first) point to head</a:t>
            </a:r>
          </a:p>
          <a:p>
            <a:r>
              <a:rPr lang="en-US" sz="100" dirty="0"/>
              <a:t>     head=np; // make a head is the new node created.</a:t>
            </a:r>
          </a:p>
          <a:p>
            <a:r>
              <a:rPr lang="en-US" sz="100" dirty="0"/>
              <a:t>     print(head);</a:t>
            </a:r>
          </a:p>
          <a:p>
            <a:r>
              <a:rPr lang="en-US" sz="100" dirty="0"/>
              <a:t>}</a:t>
            </a:r>
          </a:p>
          <a:p>
            <a:endParaRPr lang="en-US" sz="100" dirty="0"/>
          </a:p>
          <a:p>
            <a:r>
              <a:rPr lang="ar-SA" sz="100" dirty="0"/>
              <a:t>// إضافة عنصر في النهاية</a:t>
            </a:r>
          </a:p>
          <a:p>
            <a:r>
              <a:rPr lang="en-US" sz="100" dirty="0"/>
              <a:t>void </a:t>
            </a:r>
            <a:r>
              <a:rPr lang="en-US" sz="100" dirty="0" err="1"/>
              <a:t>insertLast</a:t>
            </a:r>
            <a:r>
              <a:rPr lang="en-US" sz="100" dirty="0"/>
              <a:t>(node*&amp;tail)</a:t>
            </a:r>
          </a:p>
          <a:p>
            <a:r>
              <a:rPr lang="en-US" sz="100" dirty="0"/>
              <a:t>{</a:t>
            </a:r>
          </a:p>
          <a:p>
            <a:r>
              <a:rPr lang="en-US" sz="100" dirty="0"/>
              <a:t>     float data;</a:t>
            </a:r>
          </a:p>
          <a:p>
            <a:r>
              <a:rPr lang="en-US" sz="100" dirty="0"/>
              <a:t>     node*np=new node;</a:t>
            </a:r>
          </a:p>
          <a:p>
            <a:r>
              <a:rPr lang="en-US" sz="100" dirty="0"/>
              <a:t>     </a:t>
            </a:r>
            <a:r>
              <a:rPr lang="en-US" sz="100" dirty="0" err="1"/>
              <a:t>cout</a:t>
            </a:r>
            <a:r>
              <a:rPr lang="en-US" sz="100" dirty="0"/>
              <a:t>&lt;&lt;"Enter element"&lt;&lt;</a:t>
            </a:r>
            <a:r>
              <a:rPr lang="en-US" sz="100" dirty="0" err="1"/>
              <a:t>endl</a:t>
            </a:r>
            <a:r>
              <a:rPr lang="en-US" sz="100" dirty="0"/>
              <a:t>; </a:t>
            </a:r>
          </a:p>
          <a:p>
            <a:r>
              <a:rPr lang="en-US" sz="100" dirty="0"/>
              <a:t>     </a:t>
            </a:r>
            <a:r>
              <a:rPr lang="en-US" sz="100" dirty="0" err="1"/>
              <a:t>cin</a:t>
            </a:r>
            <a:r>
              <a:rPr lang="en-US" sz="100" dirty="0"/>
              <a:t>&gt;&gt;data;</a:t>
            </a:r>
          </a:p>
          <a:p>
            <a:r>
              <a:rPr lang="en-US" sz="100" dirty="0"/>
              <a:t>     np-&gt;element=data;</a:t>
            </a:r>
          </a:p>
          <a:p>
            <a:r>
              <a:rPr lang="en-US" sz="100" dirty="0"/>
              <a:t>     tail-&gt;next=np;// A tail (last node in this time) point to new node created.</a:t>
            </a:r>
          </a:p>
          <a:p>
            <a:r>
              <a:rPr lang="en-US" sz="100" dirty="0"/>
              <a:t>     tail=np; //make a tail is last node in the list</a:t>
            </a:r>
          </a:p>
          <a:p>
            <a:r>
              <a:rPr lang="en-US" sz="100" dirty="0"/>
              <a:t>     np-&gt;next=0; // make a tail point to null</a:t>
            </a:r>
          </a:p>
          <a:p>
            <a:r>
              <a:rPr lang="en-US" sz="100" dirty="0"/>
              <a:t>}</a:t>
            </a:r>
          </a:p>
          <a:p>
            <a:endParaRPr lang="en-US" sz="100" dirty="0"/>
          </a:p>
          <a:p>
            <a:r>
              <a:rPr lang="ar-SA" sz="100" dirty="0"/>
              <a:t>// إضافة عنصر بعد عنصر معين</a:t>
            </a:r>
          </a:p>
          <a:p>
            <a:r>
              <a:rPr lang="en-US" sz="100" dirty="0"/>
              <a:t>void </a:t>
            </a:r>
            <a:r>
              <a:rPr lang="en-US" sz="100" dirty="0" err="1"/>
              <a:t>insertAfter</a:t>
            </a:r>
            <a:r>
              <a:rPr lang="en-US" sz="100" dirty="0"/>
              <a:t>(node*&amp;</a:t>
            </a:r>
            <a:r>
              <a:rPr lang="en-US" sz="100" dirty="0" err="1"/>
              <a:t>head,node</a:t>
            </a:r>
            <a:r>
              <a:rPr lang="en-US" sz="100" dirty="0"/>
              <a:t>*&amp;tail)</a:t>
            </a:r>
          </a:p>
          <a:p>
            <a:r>
              <a:rPr lang="en-US" sz="100" dirty="0"/>
              <a:t>{</a:t>
            </a:r>
          </a:p>
          <a:p>
            <a:r>
              <a:rPr lang="en-US" sz="100" dirty="0"/>
              <a:t>     float data , number;</a:t>
            </a:r>
          </a:p>
          <a:p>
            <a:r>
              <a:rPr lang="en-US" sz="100" dirty="0"/>
              <a:t>     node *</a:t>
            </a:r>
            <a:r>
              <a:rPr lang="en-US" sz="100" dirty="0" err="1"/>
              <a:t>cr</a:t>
            </a:r>
            <a:r>
              <a:rPr lang="en-US" sz="100" dirty="0"/>
              <a:t> , *</a:t>
            </a:r>
            <a:r>
              <a:rPr lang="en-US" sz="100" dirty="0" err="1"/>
              <a:t>pr</a:t>
            </a:r>
            <a:r>
              <a:rPr lang="en-US" sz="100" dirty="0"/>
              <a:t>;</a:t>
            </a:r>
          </a:p>
          <a:p>
            <a:r>
              <a:rPr lang="en-US" sz="100" dirty="0"/>
              <a:t>     //we are adding new node after '</a:t>
            </a:r>
            <a:r>
              <a:rPr lang="en-US" sz="100" dirty="0" err="1"/>
              <a:t>cr</a:t>
            </a:r>
            <a:r>
              <a:rPr lang="en-US" sz="100" dirty="0"/>
              <a:t>' node which entered in search function</a:t>
            </a:r>
          </a:p>
          <a:p>
            <a:r>
              <a:rPr lang="en-US" sz="100" dirty="0"/>
              <a:t>     search(</a:t>
            </a:r>
            <a:r>
              <a:rPr lang="en-US" sz="100" dirty="0" err="1"/>
              <a:t>head,cr,pr,number</a:t>
            </a:r>
            <a:r>
              <a:rPr lang="en-US" sz="100" dirty="0"/>
              <a:t>);     </a:t>
            </a:r>
          </a:p>
          <a:p>
            <a:r>
              <a:rPr lang="en-US" sz="100" dirty="0"/>
              <a:t>     if(</a:t>
            </a:r>
            <a:r>
              <a:rPr lang="en-US" sz="100" dirty="0" err="1"/>
              <a:t>cr</a:t>
            </a:r>
            <a:r>
              <a:rPr lang="en-US" sz="100" dirty="0"/>
              <a:t>!=0)</a:t>
            </a:r>
          </a:p>
          <a:p>
            <a:r>
              <a:rPr lang="en-US" sz="100" dirty="0"/>
              <a:t>     {</a:t>
            </a:r>
          </a:p>
          <a:p>
            <a:r>
              <a:rPr lang="en-US" sz="100" dirty="0"/>
              <a:t>       if((</a:t>
            </a:r>
            <a:r>
              <a:rPr lang="en-US" sz="100" dirty="0" err="1"/>
              <a:t>cr</a:t>
            </a:r>
            <a:r>
              <a:rPr lang="en-US" sz="100" dirty="0"/>
              <a:t>!=head)&amp;&amp;(</a:t>
            </a:r>
            <a:r>
              <a:rPr lang="en-US" sz="100" dirty="0" err="1"/>
              <a:t>cr</a:t>
            </a:r>
            <a:r>
              <a:rPr lang="en-US" sz="100" dirty="0"/>
              <a:t>!=tail))</a:t>
            </a:r>
          </a:p>
          <a:p>
            <a:r>
              <a:rPr lang="en-US" sz="100" dirty="0"/>
              <a:t>       {</a:t>
            </a:r>
          </a:p>
          <a:p>
            <a:r>
              <a:rPr lang="en-US" sz="100" dirty="0"/>
              <a:t>         node*np=new node;</a:t>
            </a:r>
          </a:p>
          <a:p>
            <a:r>
              <a:rPr lang="en-US" sz="100" dirty="0"/>
              <a:t>         </a:t>
            </a:r>
            <a:r>
              <a:rPr lang="en-US" sz="100" dirty="0" err="1"/>
              <a:t>cout</a:t>
            </a:r>
            <a:r>
              <a:rPr lang="en-US" sz="100" dirty="0"/>
              <a:t>&lt;&lt;"Enter element"&lt;&lt;</a:t>
            </a:r>
            <a:r>
              <a:rPr lang="en-US" sz="100" dirty="0" err="1"/>
              <a:t>endl</a:t>
            </a:r>
            <a:r>
              <a:rPr lang="en-US" sz="100" dirty="0"/>
              <a:t>;</a:t>
            </a:r>
          </a:p>
          <a:p>
            <a:r>
              <a:rPr lang="en-US" sz="100" dirty="0"/>
              <a:t>         </a:t>
            </a:r>
            <a:r>
              <a:rPr lang="en-US" sz="100" dirty="0" err="1"/>
              <a:t>cin</a:t>
            </a:r>
            <a:r>
              <a:rPr lang="en-US" sz="100" dirty="0"/>
              <a:t>&gt;&gt;data;</a:t>
            </a:r>
          </a:p>
          <a:p>
            <a:r>
              <a:rPr lang="en-US" sz="100" dirty="0"/>
              <a:t>         np-&gt;element=data;</a:t>
            </a:r>
          </a:p>
          <a:p>
            <a:r>
              <a:rPr lang="en-US" sz="100" dirty="0"/>
              <a:t>         </a:t>
            </a:r>
            <a:r>
              <a:rPr lang="en-US" sz="100" dirty="0" err="1"/>
              <a:t>pr</a:t>
            </a:r>
            <a:r>
              <a:rPr lang="en-US" sz="100" dirty="0"/>
              <a:t>-&gt;next=np;// make previous node point to new node</a:t>
            </a:r>
          </a:p>
          <a:p>
            <a:r>
              <a:rPr lang="en-US" sz="100" dirty="0"/>
              <a:t>         np-&gt;next=</a:t>
            </a:r>
            <a:r>
              <a:rPr lang="en-US" sz="100" dirty="0" err="1"/>
              <a:t>cr</a:t>
            </a:r>
            <a:r>
              <a:rPr lang="en-US" sz="100" dirty="0"/>
              <a:t>;// make new node point to </a:t>
            </a:r>
            <a:r>
              <a:rPr lang="en-US" sz="100" dirty="0" err="1"/>
              <a:t>cuurent</a:t>
            </a:r>
            <a:r>
              <a:rPr lang="en-US" sz="100" dirty="0"/>
              <a:t> node which (in </a:t>
            </a:r>
            <a:r>
              <a:rPr lang="en-US" sz="100" dirty="0" err="1"/>
              <a:t>begining</a:t>
            </a:r>
            <a:r>
              <a:rPr lang="en-US" sz="100" dirty="0"/>
              <a:t> coming after '</a:t>
            </a:r>
            <a:r>
              <a:rPr lang="en-US" sz="100" dirty="0" err="1"/>
              <a:t>pr</a:t>
            </a:r>
            <a:r>
              <a:rPr lang="en-US" sz="100" dirty="0"/>
              <a:t>').</a:t>
            </a:r>
          </a:p>
          <a:p>
            <a:r>
              <a:rPr lang="en-US" sz="100" dirty="0"/>
              <a:t>       }</a:t>
            </a:r>
          </a:p>
          <a:p>
            <a:r>
              <a:rPr lang="en-US" sz="100" dirty="0"/>
              <a:t>       else</a:t>
            </a:r>
          </a:p>
          <a:p>
            <a:r>
              <a:rPr lang="en-US" sz="100" dirty="0"/>
              <a:t>         </a:t>
            </a:r>
            <a:r>
              <a:rPr lang="en-US" sz="100" dirty="0" err="1"/>
              <a:t>cout</a:t>
            </a:r>
            <a:r>
              <a:rPr lang="en-US" sz="100" dirty="0"/>
              <a:t>&lt;&lt;"But ? Found in First or Last </a:t>
            </a:r>
            <a:r>
              <a:rPr lang="en-US" sz="100" dirty="0" err="1"/>
              <a:t>Pleese</a:t>
            </a:r>
            <a:r>
              <a:rPr lang="en-US" sz="100" dirty="0"/>
              <a:t> Tray </a:t>
            </a:r>
            <a:r>
              <a:rPr lang="en-US" sz="100" dirty="0" err="1"/>
              <a:t>agein</a:t>
            </a:r>
            <a:r>
              <a:rPr lang="en-US" sz="100" dirty="0"/>
              <a:t>"&lt;&lt;</a:t>
            </a:r>
            <a:r>
              <a:rPr lang="en-US" sz="100" dirty="0" err="1"/>
              <a:t>endl</a:t>
            </a:r>
            <a:r>
              <a:rPr lang="en-US" sz="100" dirty="0"/>
              <a:t>;</a:t>
            </a:r>
          </a:p>
          <a:p>
            <a:r>
              <a:rPr lang="en-US" sz="100" dirty="0"/>
              <a:t>     }</a:t>
            </a:r>
          </a:p>
          <a:p>
            <a:r>
              <a:rPr lang="en-US" sz="100" dirty="0"/>
              <a:t>     else</a:t>
            </a:r>
          </a:p>
          <a:p>
            <a:r>
              <a:rPr lang="en-US" sz="100" dirty="0"/>
              <a:t>       </a:t>
            </a:r>
            <a:r>
              <a:rPr lang="en-US" sz="100" dirty="0" err="1"/>
              <a:t>cout</a:t>
            </a:r>
            <a:r>
              <a:rPr lang="en-US" sz="100" dirty="0"/>
              <a:t>&lt;&lt;" </a:t>
            </a:r>
            <a:r>
              <a:rPr lang="en-US" sz="100" dirty="0" err="1"/>
              <a:t>Pleese</a:t>
            </a:r>
            <a:r>
              <a:rPr lang="en-US" sz="100" dirty="0"/>
              <a:t> Tray </a:t>
            </a:r>
            <a:r>
              <a:rPr lang="en-US" sz="100" dirty="0" err="1"/>
              <a:t>agein</a:t>
            </a:r>
            <a:r>
              <a:rPr lang="en-US" sz="100" dirty="0"/>
              <a:t>"&lt;&lt;</a:t>
            </a:r>
            <a:r>
              <a:rPr lang="en-US" sz="100" dirty="0" err="1"/>
              <a:t>endl</a:t>
            </a:r>
            <a:r>
              <a:rPr lang="en-US" sz="100" dirty="0"/>
              <a:t>;</a:t>
            </a:r>
          </a:p>
          <a:p>
            <a:r>
              <a:rPr lang="en-US" sz="100" dirty="0"/>
              <a:t>     print(head);</a:t>
            </a:r>
          </a:p>
          <a:p>
            <a:r>
              <a:rPr lang="en-US" sz="100" dirty="0"/>
              <a:t>}</a:t>
            </a:r>
          </a:p>
          <a:p>
            <a:endParaRPr lang="en-US" sz="100" dirty="0"/>
          </a:p>
          <a:p>
            <a:r>
              <a:rPr lang="ar-SA" sz="100" dirty="0"/>
              <a:t>//  إضافة قبل عنصر معين</a:t>
            </a:r>
          </a:p>
          <a:p>
            <a:r>
              <a:rPr lang="en-US" sz="100" dirty="0"/>
              <a:t>void </a:t>
            </a:r>
            <a:r>
              <a:rPr lang="en-US" sz="100" dirty="0" err="1"/>
              <a:t>insertBefore</a:t>
            </a:r>
            <a:r>
              <a:rPr lang="en-US" sz="100" dirty="0"/>
              <a:t>(node*&amp;</a:t>
            </a:r>
            <a:r>
              <a:rPr lang="en-US" sz="100" dirty="0" err="1"/>
              <a:t>head,node</a:t>
            </a:r>
            <a:r>
              <a:rPr lang="en-US" sz="100" dirty="0"/>
              <a:t>*&amp;tail)</a:t>
            </a:r>
          </a:p>
          <a:p>
            <a:r>
              <a:rPr lang="en-US" sz="100" dirty="0"/>
              <a:t>{</a:t>
            </a:r>
          </a:p>
          <a:p>
            <a:r>
              <a:rPr lang="en-US" sz="100" dirty="0"/>
              <a:t>     float data , number;</a:t>
            </a:r>
          </a:p>
          <a:p>
            <a:r>
              <a:rPr lang="en-US" sz="100" dirty="0"/>
              <a:t>     node *</a:t>
            </a:r>
            <a:r>
              <a:rPr lang="en-US" sz="100" dirty="0" err="1"/>
              <a:t>cr</a:t>
            </a:r>
            <a:r>
              <a:rPr lang="en-US" sz="100" dirty="0"/>
              <a:t>, *</a:t>
            </a:r>
            <a:r>
              <a:rPr lang="en-US" sz="100" dirty="0" err="1"/>
              <a:t>pr</a:t>
            </a:r>
            <a:r>
              <a:rPr lang="en-US" sz="100" dirty="0"/>
              <a:t>;</a:t>
            </a:r>
          </a:p>
          <a:p>
            <a:r>
              <a:rPr lang="en-US" sz="100" dirty="0"/>
              <a:t>     //we are adding new node before '</a:t>
            </a:r>
            <a:r>
              <a:rPr lang="en-US" sz="100" dirty="0" err="1"/>
              <a:t>cr</a:t>
            </a:r>
            <a:r>
              <a:rPr lang="en-US" sz="100" dirty="0"/>
              <a:t>' node which entered in search function</a:t>
            </a:r>
          </a:p>
          <a:p>
            <a:r>
              <a:rPr lang="en-US" sz="100" dirty="0"/>
              <a:t>     search(</a:t>
            </a:r>
            <a:r>
              <a:rPr lang="en-US" sz="100" dirty="0" err="1"/>
              <a:t>head,cr,pr,number</a:t>
            </a:r>
            <a:r>
              <a:rPr lang="en-US" sz="100" dirty="0"/>
              <a:t>);</a:t>
            </a:r>
          </a:p>
          <a:p>
            <a:r>
              <a:rPr lang="en-US" sz="100" dirty="0"/>
              <a:t>     if(</a:t>
            </a:r>
            <a:r>
              <a:rPr lang="en-US" sz="100" dirty="0" err="1"/>
              <a:t>cr</a:t>
            </a:r>
            <a:r>
              <a:rPr lang="en-US" sz="100" dirty="0"/>
              <a:t>!=0)</a:t>
            </a:r>
          </a:p>
          <a:p>
            <a:r>
              <a:rPr lang="en-US" sz="100" dirty="0"/>
              <a:t>     {</a:t>
            </a:r>
          </a:p>
          <a:p>
            <a:r>
              <a:rPr lang="en-US" sz="100" dirty="0"/>
              <a:t>       if((</a:t>
            </a:r>
            <a:r>
              <a:rPr lang="en-US" sz="100" dirty="0" err="1"/>
              <a:t>cr</a:t>
            </a:r>
            <a:r>
              <a:rPr lang="en-US" sz="100" dirty="0"/>
              <a:t>!=head)&amp;&amp;(</a:t>
            </a:r>
            <a:r>
              <a:rPr lang="en-US" sz="100" dirty="0" err="1"/>
              <a:t>cr</a:t>
            </a:r>
            <a:r>
              <a:rPr lang="en-US" sz="100" dirty="0"/>
              <a:t>!=tail))</a:t>
            </a:r>
          </a:p>
          <a:p>
            <a:r>
              <a:rPr lang="en-US" sz="100" dirty="0"/>
              <a:t>       {</a:t>
            </a:r>
          </a:p>
          <a:p>
            <a:r>
              <a:rPr lang="en-US" sz="100" dirty="0"/>
              <a:t>         node*np=new node;</a:t>
            </a:r>
          </a:p>
          <a:p>
            <a:r>
              <a:rPr lang="en-US" sz="100" dirty="0"/>
              <a:t>         </a:t>
            </a:r>
            <a:r>
              <a:rPr lang="en-US" sz="100" dirty="0" err="1"/>
              <a:t>cout</a:t>
            </a:r>
            <a:r>
              <a:rPr lang="en-US" sz="100" dirty="0"/>
              <a:t>&lt;&lt;"Enter element"&lt;&lt;</a:t>
            </a:r>
            <a:r>
              <a:rPr lang="en-US" sz="100" dirty="0" err="1"/>
              <a:t>endl</a:t>
            </a:r>
            <a:r>
              <a:rPr lang="en-US" sz="100" dirty="0"/>
              <a:t>;</a:t>
            </a:r>
          </a:p>
          <a:p>
            <a:r>
              <a:rPr lang="en-US" sz="100" dirty="0"/>
              <a:t>         </a:t>
            </a:r>
            <a:r>
              <a:rPr lang="en-US" sz="100" dirty="0" err="1"/>
              <a:t>cin</a:t>
            </a:r>
            <a:r>
              <a:rPr lang="en-US" sz="100" dirty="0"/>
              <a:t>&gt;&gt;data;</a:t>
            </a:r>
          </a:p>
          <a:p>
            <a:r>
              <a:rPr lang="en-US" sz="100" dirty="0"/>
              <a:t>         np-&gt;element=data;</a:t>
            </a:r>
          </a:p>
          <a:p>
            <a:r>
              <a:rPr lang="en-US" sz="100" dirty="0"/>
              <a:t>         </a:t>
            </a:r>
            <a:r>
              <a:rPr lang="en-US" sz="100" dirty="0" err="1"/>
              <a:t>pr</a:t>
            </a:r>
            <a:r>
              <a:rPr lang="en-US" sz="100" dirty="0"/>
              <a:t>=</a:t>
            </a:r>
            <a:r>
              <a:rPr lang="en-US" sz="100" dirty="0" err="1"/>
              <a:t>cr</a:t>
            </a:r>
            <a:r>
              <a:rPr lang="en-US" sz="100" dirty="0"/>
              <a:t>;</a:t>
            </a:r>
          </a:p>
          <a:p>
            <a:r>
              <a:rPr lang="en-US" sz="100" dirty="0"/>
              <a:t>         </a:t>
            </a:r>
            <a:r>
              <a:rPr lang="en-US" sz="100" dirty="0" err="1"/>
              <a:t>cr</a:t>
            </a:r>
            <a:r>
              <a:rPr lang="en-US" sz="100" dirty="0"/>
              <a:t>=</a:t>
            </a:r>
            <a:r>
              <a:rPr lang="en-US" sz="100" dirty="0" err="1"/>
              <a:t>cr</a:t>
            </a:r>
            <a:r>
              <a:rPr lang="en-US" sz="100" dirty="0"/>
              <a:t>-&gt;next;// make current node is a node which comes after current node.((move to </a:t>
            </a:r>
            <a:r>
              <a:rPr lang="en-US" sz="100" dirty="0" err="1"/>
              <a:t>rihgt</a:t>
            </a:r>
            <a:r>
              <a:rPr lang="en-US" sz="100" dirty="0"/>
              <a:t>))</a:t>
            </a:r>
          </a:p>
          <a:p>
            <a:r>
              <a:rPr lang="en-US" sz="100" dirty="0"/>
              <a:t>         </a:t>
            </a:r>
            <a:r>
              <a:rPr lang="en-US" sz="100" dirty="0" err="1"/>
              <a:t>pr</a:t>
            </a:r>
            <a:r>
              <a:rPr lang="en-US" sz="100" dirty="0"/>
              <a:t>-&gt;next=np;// make  anode which comes before current node point to new node 'np'.</a:t>
            </a:r>
          </a:p>
          <a:p>
            <a:r>
              <a:rPr lang="en-US" sz="100" dirty="0"/>
              <a:t>         np-&gt;next=</a:t>
            </a:r>
            <a:r>
              <a:rPr lang="en-US" sz="100" dirty="0" err="1"/>
              <a:t>cr</a:t>
            </a:r>
            <a:r>
              <a:rPr lang="en-US" sz="100" dirty="0"/>
              <a:t>; // make new node point to a node which moved to a right.</a:t>
            </a:r>
          </a:p>
          <a:p>
            <a:r>
              <a:rPr lang="en-US" sz="100" dirty="0"/>
              <a:t>       }</a:t>
            </a:r>
          </a:p>
          <a:p>
            <a:r>
              <a:rPr lang="en-US" sz="100" dirty="0"/>
              <a:t>       else</a:t>
            </a:r>
          </a:p>
          <a:p>
            <a:r>
              <a:rPr lang="en-US" sz="100" dirty="0"/>
              <a:t>         </a:t>
            </a:r>
            <a:r>
              <a:rPr lang="en-US" sz="100" dirty="0" err="1"/>
              <a:t>cout</a:t>
            </a:r>
            <a:r>
              <a:rPr lang="en-US" sz="100" dirty="0"/>
              <a:t>&lt;&lt;"But ? Found in First or Last </a:t>
            </a:r>
            <a:r>
              <a:rPr lang="en-US" sz="100" dirty="0" err="1"/>
              <a:t>Pleese</a:t>
            </a:r>
            <a:r>
              <a:rPr lang="en-US" sz="100" dirty="0"/>
              <a:t> Tray </a:t>
            </a:r>
            <a:r>
              <a:rPr lang="en-US" sz="100" dirty="0" err="1"/>
              <a:t>agein</a:t>
            </a:r>
            <a:r>
              <a:rPr lang="en-US" sz="100" dirty="0"/>
              <a:t>"&lt;&lt;</a:t>
            </a:r>
            <a:r>
              <a:rPr lang="en-US" sz="100" dirty="0" err="1"/>
              <a:t>endl</a:t>
            </a:r>
            <a:r>
              <a:rPr lang="en-US" sz="100" dirty="0"/>
              <a:t>;</a:t>
            </a:r>
          </a:p>
          <a:p>
            <a:r>
              <a:rPr lang="en-US" sz="100" dirty="0"/>
              <a:t>     }</a:t>
            </a:r>
          </a:p>
          <a:p>
            <a:r>
              <a:rPr lang="en-US" sz="100" dirty="0"/>
              <a:t>     else</a:t>
            </a:r>
          </a:p>
          <a:p>
            <a:r>
              <a:rPr lang="en-US" sz="100" dirty="0"/>
              <a:t>       </a:t>
            </a:r>
            <a:r>
              <a:rPr lang="en-US" sz="100" dirty="0" err="1"/>
              <a:t>cout</a:t>
            </a:r>
            <a:r>
              <a:rPr lang="en-US" sz="100" dirty="0"/>
              <a:t>&lt;&lt;" </a:t>
            </a:r>
            <a:r>
              <a:rPr lang="en-US" sz="100" dirty="0" err="1"/>
              <a:t>Pleese</a:t>
            </a:r>
            <a:r>
              <a:rPr lang="en-US" sz="100" dirty="0"/>
              <a:t> Tray </a:t>
            </a:r>
            <a:r>
              <a:rPr lang="en-US" sz="100" dirty="0" err="1"/>
              <a:t>agein</a:t>
            </a:r>
            <a:r>
              <a:rPr lang="en-US" sz="100" dirty="0"/>
              <a:t>"&lt;&lt;</a:t>
            </a:r>
            <a:r>
              <a:rPr lang="en-US" sz="100" dirty="0" err="1"/>
              <a:t>endl</a:t>
            </a:r>
            <a:r>
              <a:rPr lang="en-US" sz="100" dirty="0"/>
              <a:t>;</a:t>
            </a:r>
          </a:p>
          <a:p>
            <a:r>
              <a:rPr lang="en-US" sz="100" dirty="0"/>
              <a:t>     print(head); </a:t>
            </a:r>
          </a:p>
          <a:p>
            <a:r>
              <a:rPr lang="en-US" sz="100" dirty="0"/>
              <a:t>}      </a:t>
            </a:r>
          </a:p>
          <a:p>
            <a:endParaRPr lang="en-US" sz="100" dirty="0"/>
          </a:p>
          <a:p>
            <a:endParaRPr lang="en-US" sz="100" dirty="0"/>
          </a:p>
          <a:p>
            <a:endParaRPr lang="en-US" sz="100" dirty="0"/>
          </a:p>
          <a:p>
            <a:endParaRPr lang="en-US" sz="100" dirty="0"/>
          </a:p>
          <a:p>
            <a:pPr algn="ctr"/>
            <a:endParaRPr lang="en-US" sz="100" dirty="0">
              <a:solidFill>
                <a:srgbClr val="008000"/>
              </a:solidFill>
              <a:latin typeface="Consolas" panose="020B0609020204030204" pitchFamily="49" charset="0"/>
            </a:endParaRPr>
          </a:p>
        </p:txBody>
      </p:sp>
      <p:sp>
        <p:nvSpPr>
          <p:cNvPr id="5" name="TextBox 4"/>
          <p:cNvSpPr txBox="1"/>
          <p:nvPr/>
        </p:nvSpPr>
        <p:spPr>
          <a:xfrm>
            <a:off x="5949863" y="1991638"/>
            <a:ext cx="2736937" cy="1200329"/>
          </a:xfrm>
          <a:prstGeom prst="rect">
            <a:avLst/>
          </a:prstGeom>
          <a:noFill/>
        </p:spPr>
        <p:txBody>
          <a:bodyPr wrap="square" rtlCol="0">
            <a:spAutoFit/>
          </a:bodyPr>
          <a:lstStyle/>
          <a:p>
            <a:r>
              <a:rPr lang="en-US" dirty="0">
                <a:hlinkClick r:id="rId3"/>
              </a:rPr>
              <a:t>https://www.softwaretestinghelp.com/linked-list/</a:t>
            </a:r>
            <a:endParaRPr lang="en-US" dirty="0"/>
          </a:p>
          <a:p>
            <a:endParaRPr lang="en-US" dirty="0"/>
          </a:p>
        </p:txBody>
      </p:sp>
    </p:spTree>
    <p:extLst>
      <p:ext uri="{BB962C8B-B14F-4D97-AF65-F5344CB8AC3E}">
        <p14:creationId xmlns:p14="http://schemas.microsoft.com/office/powerpoint/2010/main" val="389229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 Dynamic Memory Allocation</a:t>
            </a:r>
          </a:p>
        </p:txBody>
      </p:sp>
      <p:sp>
        <p:nvSpPr>
          <p:cNvPr id="7" name="Rectangle 6"/>
          <p:cNvSpPr/>
          <p:nvPr/>
        </p:nvSpPr>
        <p:spPr>
          <a:xfrm>
            <a:off x="546100" y="976849"/>
            <a:ext cx="5067300" cy="5693866"/>
          </a:xfrm>
          <a:prstGeom prst="rect">
            <a:avLst/>
          </a:prstGeom>
          <a:solidFill>
            <a:srgbClr val="F7FFFF"/>
          </a:solidFill>
          <a:ln>
            <a:solidFill>
              <a:schemeClr val="tx1"/>
            </a:solidFill>
          </a:ln>
        </p:spPr>
        <p:txBody>
          <a:bodyPr wrap="square">
            <a:spAutoFit/>
          </a:bodyPr>
          <a:lstStyle/>
          <a:p>
            <a:r>
              <a:rPr lang="en-US" sz="1400" dirty="0">
                <a:solidFill>
                  <a:srgbClr val="0000FF"/>
                </a:solidFill>
                <a:latin typeface="Consolas" panose="020B0609020204030204" pitchFamily="49" charset="0"/>
              </a:rPr>
              <a:t>#include</a:t>
            </a:r>
            <a:r>
              <a:rPr lang="en-US" sz="1400" dirty="0">
                <a:solidFill>
                  <a:prstClr val="black"/>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std</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main() {</a:t>
            </a:r>
          </a:p>
          <a:p>
            <a:r>
              <a:rPr lang="en-US" sz="1400" dirty="0">
                <a:solidFill>
                  <a:prstClr val="black"/>
                </a:solidFill>
                <a:latin typeface="Consolas" panose="020B0609020204030204" pitchFamily="49" charset="0"/>
              </a:rPr>
              <a:t>    </a:t>
            </a:r>
            <a:r>
              <a:rPr lang="en-US" sz="1400" dirty="0">
                <a:solidFill>
                  <a:srgbClr val="008000"/>
                </a:solidFill>
                <a:latin typeface="Consolas" panose="020B0609020204030204" pitchFamily="49" charset="0"/>
              </a:rPr>
              <a:t>// declare an </a:t>
            </a:r>
            <a:r>
              <a:rPr lang="en-US" sz="1400" dirty="0" err="1">
                <a:solidFill>
                  <a:srgbClr val="008000"/>
                </a:solidFill>
                <a:latin typeface="Consolas" panose="020B0609020204030204" pitchFamily="49" charset="0"/>
              </a:rPr>
              <a:t>int</a:t>
            </a:r>
            <a:r>
              <a:rPr lang="en-US" sz="1400" dirty="0">
                <a:solidFill>
                  <a:srgbClr val="008000"/>
                </a:solidFill>
                <a:latin typeface="Consolas" panose="020B0609020204030204" pitchFamily="49" charset="0"/>
              </a:rPr>
              <a:t> pointer</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pointInt</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8000"/>
                </a:solidFill>
                <a:latin typeface="Consolas" panose="020B0609020204030204" pitchFamily="49" charset="0"/>
              </a:rPr>
              <a:t>// declare a float pointer</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pointFloat</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8000"/>
                </a:solidFill>
                <a:latin typeface="Consolas" panose="020B0609020204030204" pitchFamily="49" charset="0"/>
              </a:rPr>
              <a:t>// dynamically allocate memory</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pointInt</a:t>
            </a:r>
            <a:r>
              <a:rPr lang="en-US" sz="1400" dirty="0">
                <a:solidFill>
                  <a:prstClr val="black"/>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pointFloat</a:t>
            </a:r>
            <a:r>
              <a:rPr lang="en-US" sz="1400" dirty="0">
                <a:solidFill>
                  <a:prstClr val="black"/>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float</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8000"/>
                </a:solidFill>
                <a:latin typeface="Consolas" panose="020B0609020204030204" pitchFamily="49" charset="0"/>
              </a:rPr>
              <a:t>// assigning value to the memory</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pointInt</a:t>
            </a:r>
            <a:r>
              <a:rPr lang="en-US" sz="1400" dirty="0">
                <a:solidFill>
                  <a:prstClr val="black"/>
                </a:solidFill>
                <a:latin typeface="Consolas" panose="020B0609020204030204" pitchFamily="49" charset="0"/>
              </a:rPr>
              <a:t> = 45;</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pointFloat</a:t>
            </a:r>
            <a:r>
              <a:rPr lang="en-US" sz="1400" dirty="0">
                <a:solidFill>
                  <a:prstClr val="black"/>
                </a:solidFill>
                <a:latin typeface="Consolas" panose="020B0609020204030204" pitchFamily="49" charset="0"/>
              </a:rPr>
              <a:t> = 45.45;</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 &lt;&lt; *</a:t>
            </a:r>
            <a:r>
              <a:rPr lang="en-US" sz="1400" dirty="0" err="1">
                <a:solidFill>
                  <a:prstClr val="black"/>
                </a:solidFill>
                <a:latin typeface="Consolas" panose="020B0609020204030204" pitchFamily="49" charset="0"/>
              </a:rPr>
              <a:t>pointInt</a:t>
            </a:r>
            <a:r>
              <a:rPr lang="en-US" sz="1400" dirty="0">
                <a:solidFill>
                  <a:prstClr val="black"/>
                </a:solidFill>
                <a:latin typeface="Consolas" panose="020B0609020204030204" pitchFamily="49" charset="0"/>
              </a:rPr>
              <a:t> &lt;&lt; </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 &lt;&lt; *</a:t>
            </a:r>
            <a:r>
              <a:rPr lang="en-US" sz="1400" dirty="0" err="1">
                <a:solidFill>
                  <a:prstClr val="black"/>
                </a:solidFill>
                <a:latin typeface="Consolas" panose="020B0609020204030204" pitchFamily="49" charset="0"/>
              </a:rPr>
              <a:t>pointFloat</a:t>
            </a:r>
            <a:r>
              <a:rPr lang="en-US" sz="1400" dirty="0">
                <a:solidFill>
                  <a:prstClr val="black"/>
                </a:solidFill>
                <a:latin typeface="Consolas" panose="020B0609020204030204" pitchFamily="49" charset="0"/>
              </a:rPr>
              <a:t> &lt;&lt; </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8000"/>
                </a:solidFill>
                <a:latin typeface="Consolas" panose="020B0609020204030204" pitchFamily="49" charset="0"/>
              </a:rPr>
              <a:t>// deallocate the memory</a:t>
            </a:r>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delete</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pointInt</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delete</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pointFloat</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system(</a:t>
            </a:r>
            <a:r>
              <a:rPr lang="en-US" sz="1400" dirty="0">
                <a:solidFill>
                  <a:srgbClr val="A31515"/>
                </a:solidFill>
                <a:latin typeface="Consolas" panose="020B0609020204030204" pitchFamily="49" charset="0"/>
              </a:rPr>
              <a:t>"pause"</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1925683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1231205"/>
          </a:xfrm>
        </p:spPr>
        <p:txBody>
          <a:bodyPr/>
          <a:lstStyle/>
          <a:p>
            <a:r>
              <a:rPr lang="en-US" dirty="0"/>
              <a:t>Memory allocation of a </a:t>
            </a:r>
            <a:r>
              <a:rPr lang="en-US" dirty="0" err="1"/>
              <a:t>struct</a:t>
            </a:r>
            <a:r>
              <a:rPr lang="en-US" dirty="0"/>
              <a:t> instance (variable) can be allocated during the runtime in the heap of the memory using new operator. </a:t>
            </a:r>
          </a:p>
        </p:txBody>
      </p:sp>
      <p:sp>
        <p:nvSpPr>
          <p:cNvPr id="3" name="Title 2"/>
          <p:cNvSpPr>
            <a:spLocks noGrp="1"/>
          </p:cNvSpPr>
          <p:nvPr>
            <p:ph type="title"/>
          </p:nvPr>
        </p:nvSpPr>
        <p:spPr/>
        <p:txBody>
          <a:bodyPr/>
          <a:lstStyle/>
          <a:p>
            <a:r>
              <a:rPr lang="en-US" b="0" dirty="0"/>
              <a:t>Allocation of a </a:t>
            </a:r>
            <a:r>
              <a:rPr lang="en-US" dirty="0" err="1"/>
              <a:t>struct</a:t>
            </a:r>
            <a:endParaRPr lang="en-US" dirty="0"/>
          </a:p>
        </p:txBody>
      </p:sp>
      <p:sp>
        <p:nvSpPr>
          <p:cNvPr id="4" name="Rectangle 3"/>
          <p:cNvSpPr/>
          <p:nvPr/>
        </p:nvSpPr>
        <p:spPr>
          <a:xfrm>
            <a:off x="836634" y="2649566"/>
            <a:ext cx="2500333" cy="3539430"/>
          </a:xfrm>
          <a:prstGeom prst="rect">
            <a:avLst/>
          </a:prstGeom>
        </p:spPr>
        <p:txBody>
          <a:bodyPr wrap="square">
            <a:spAutoFit/>
          </a:bodyPr>
          <a:lstStyle/>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num</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prstClr val="black"/>
                </a:solidFill>
                <a:latin typeface="Consolas" panose="020B0609020204030204" pitchFamily="49" charset="0"/>
              </a:rPr>
              <a:t> x;</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prstClr val="black"/>
                </a:solidFill>
                <a:latin typeface="Consolas" panose="020B0609020204030204" pitchFamily="49" charset="0"/>
              </a:rPr>
              <a:t> y;</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num</a:t>
            </a:r>
            <a:r>
              <a:rPr lang="en-US" dirty="0">
                <a:solidFill>
                  <a:prstClr val="black"/>
                </a:solidFill>
                <a:latin typeface="Consolas" panose="020B0609020204030204" pitchFamily="49" charset="0"/>
              </a:rPr>
              <a:t> *p;</a:t>
            </a:r>
          </a:p>
          <a:p>
            <a:r>
              <a:rPr lang="en-US" dirty="0">
                <a:solidFill>
                  <a:prstClr val="black"/>
                </a:solidFill>
                <a:latin typeface="Consolas" panose="020B0609020204030204" pitchFamily="49" charset="0"/>
              </a:rPr>
              <a:t>p = </a:t>
            </a:r>
            <a:r>
              <a:rPr lang="en-US" dirty="0">
                <a:solidFill>
                  <a:srgbClr val="0000FF"/>
                </a:solidFill>
                <a:latin typeface="Consolas" panose="020B0609020204030204" pitchFamily="49" charset="0"/>
              </a:rPr>
              <a:t>new</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num</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endParaRPr lang="en-US" sz="800"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p-&gt;x = 3.5;</a:t>
            </a:r>
          </a:p>
          <a:p>
            <a:r>
              <a:rPr lang="en-US" dirty="0">
                <a:solidFill>
                  <a:prstClr val="black"/>
                </a:solidFill>
                <a:latin typeface="Consolas" panose="020B0609020204030204" pitchFamily="49" charset="0"/>
              </a:rPr>
              <a:t>p-&gt;y = 4;</a:t>
            </a:r>
          </a:p>
        </p:txBody>
      </p:sp>
      <p:pic>
        <p:nvPicPr>
          <p:cNvPr id="5" name="Picture 4"/>
          <p:cNvPicPr>
            <a:picLocks noChangeAspect="1"/>
          </p:cNvPicPr>
          <p:nvPr/>
        </p:nvPicPr>
        <p:blipFill>
          <a:blip r:embed="rId2"/>
          <a:stretch>
            <a:fillRect/>
          </a:stretch>
        </p:blipFill>
        <p:spPr>
          <a:xfrm>
            <a:off x="4986254" y="2548452"/>
            <a:ext cx="3487061" cy="1275991"/>
          </a:xfrm>
          <a:prstGeom prst="rect">
            <a:avLst/>
          </a:prstGeom>
        </p:spPr>
      </p:pic>
      <p:sp>
        <p:nvSpPr>
          <p:cNvPr id="6" name="Rectangle 5"/>
          <p:cNvSpPr/>
          <p:nvPr/>
        </p:nvSpPr>
        <p:spPr>
          <a:xfrm>
            <a:off x="3260767" y="4699403"/>
            <a:ext cx="3698448" cy="369332"/>
          </a:xfrm>
          <a:prstGeom prst="rect">
            <a:avLst/>
          </a:prstGeom>
          <a:noFill/>
        </p:spPr>
        <p:txBody>
          <a:bodyPr wrap="none">
            <a:spAutoFit/>
          </a:bodyPr>
          <a:lstStyle/>
          <a:p>
            <a:r>
              <a:rPr lang="en-US" dirty="0"/>
              <a:t>Create pointer object of </a:t>
            </a:r>
            <a:r>
              <a:rPr lang="en-US" dirty="0" err="1"/>
              <a:t>struct</a:t>
            </a:r>
            <a:endParaRPr lang="en-US" dirty="0"/>
          </a:p>
        </p:txBody>
      </p:sp>
      <p:sp>
        <p:nvSpPr>
          <p:cNvPr id="7" name="Right Brace 6"/>
          <p:cNvSpPr/>
          <p:nvPr/>
        </p:nvSpPr>
        <p:spPr bwMode="auto">
          <a:xfrm>
            <a:off x="2784578" y="4584700"/>
            <a:ext cx="424076" cy="605804"/>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8" name="Rectangle 7"/>
          <p:cNvSpPr/>
          <p:nvPr/>
        </p:nvSpPr>
        <p:spPr>
          <a:xfrm>
            <a:off x="3298867" y="5542665"/>
            <a:ext cx="4572000" cy="646331"/>
          </a:xfrm>
          <a:prstGeom prst="rect">
            <a:avLst/>
          </a:prstGeom>
        </p:spPr>
        <p:txBody>
          <a:bodyPr>
            <a:spAutoFit/>
          </a:bodyPr>
          <a:lstStyle/>
          <a:p>
            <a:r>
              <a:rPr lang="en-US" dirty="0"/>
              <a:t>Access to data members of the </a:t>
            </a:r>
            <a:r>
              <a:rPr lang="en-US" dirty="0" err="1"/>
              <a:t>struct</a:t>
            </a:r>
            <a:r>
              <a:rPr lang="en-US" dirty="0"/>
              <a:t> by using pointer object of </a:t>
            </a:r>
            <a:r>
              <a:rPr lang="en-US" dirty="0" err="1"/>
              <a:t>struct</a:t>
            </a:r>
            <a:endParaRPr lang="en-US" dirty="0"/>
          </a:p>
        </p:txBody>
      </p:sp>
      <p:sp>
        <p:nvSpPr>
          <p:cNvPr id="9" name="Right Brace 8"/>
          <p:cNvSpPr/>
          <p:nvPr/>
        </p:nvSpPr>
        <p:spPr bwMode="auto">
          <a:xfrm>
            <a:off x="2792048" y="5556771"/>
            <a:ext cx="424076" cy="665301"/>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0" name="Rectangle 9"/>
          <p:cNvSpPr/>
          <p:nvPr/>
        </p:nvSpPr>
        <p:spPr>
          <a:xfrm>
            <a:off x="3123482" y="3001308"/>
            <a:ext cx="1108033" cy="646331"/>
          </a:xfrm>
          <a:prstGeom prst="rect">
            <a:avLst/>
          </a:prstGeom>
          <a:noFill/>
        </p:spPr>
        <p:txBody>
          <a:bodyPr wrap="square">
            <a:spAutoFit/>
          </a:bodyPr>
          <a:lstStyle/>
          <a:p>
            <a:r>
              <a:rPr lang="en-US" dirty="0"/>
              <a:t>Create a </a:t>
            </a:r>
            <a:r>
              <a:rPr lang="en-US" dirty="0" err="1"/>
              <a:t>struct</a:t>
            </a:r>
            <a:endParaRPr lang="en-US" dirty="0"/>
          </a:p>
        </p:txBody>
      </p:sp>
      <p:sp>
        <p:nvSpPr>
          <p:cNvPr id="11" name="Right Brace 10"/>
          <p:cNvSpPr/>
          <p:nvPr/>
        </p:nvSpPr>
        <p:spPr bwMode="auto">
          <a:xfrm>
            <a:off x="2699406" y="2744574"/>
            <a:ext cx="424076" cy="1145202"/>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extLst>
      <p:ext uri="{BB962C8B-B14F-4D97-AF65-F5344CB8AC3E}">
        <p14:creationId xmlns:p14="http://schemas.microsoft.com/office/powerpoint/2010/main" val="155262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59300" y="1472109"/>
            <a:ext cx="4376048" cy="1601291"/>
          </a:xfrm>
          <a:prstGeom prst="rect">
            <a:avLst/>
          </a:prstGeom>
        </p:spPr>
      </p:pic>
      <p:sp>
        <p:nvSpPr>
          <p:cNvPr id="3" name="Title 2"/>
          <p:cNvSpPr>
            <a:spLocks noGrp="1"/>
          </p:cNvSpPr>
          <p:nvPr>
            <p:ph type="title"/>
          </p:nvPr>
        </p:nvSpPr>
        <p:spPr/>
        <p:txBody>
          <a:bodyPr/>
          <a:lstStyle/>
          <a:p>
            <a:r>
              <a:rPr lang="en-US" b="0" dirty="0"/>
              <a:t>Example - Allocation of a </a:t>
            </a:r>
            <a:r>
              <a:rPr lang="en-US" dirty="0" err="1"/>
              <a:t>struct</a:t>
            </a:r>
            <a:endParaRPr lang="en-US" dirty="0"/>
          </a:p>
        </p:txBody>
      </p:sp>
      <p:sp>
        <p:nvSpPr>
          <p:cNvPr id="7" name="Rectangle 6"/>
          <p:cNvSpPr/>
          <p:nvPr/>
        </p:nvSpPr>
        <p:spPr>
          <a:xfrm>
            <a:off x="457200" y="1141909"/>
            <a:ext cx="4343400" cy="5478423"/>
          </a:xfrm>
          <a:prstGeom prst="rect">
            <a:avLst/>
          </a:prstGeom>
          <a:solidFill>
            <a:srgbClr val="F7FFFF"/>
          </a:solidFill>
          <a:ln>
            <a:solidFill>
              <a:schemeClr val="tx1"/>
            </a:solidFill>
          </a:ln>
        </p:spPr>
        <p:txBody>
          <a:bodyPr wrap="square">
            <a:spAutoFit/>
          </a:bodyPr>
          <a:lstStyle/>
          <a:p>
            <a:r>
              <a:rPr lang="en-US" sz="1600" dirty="0">
                <a:solidFill>
                  <a:srgbClr val="0000FF"/>
                </a:solidFill>
                <a:latin typeface="Consolas" panose="020B0609020204030204" pitchFamily="49" charset="0"/>
              </a:rPr>
              <a:t>#include</a:t>
            </a:r>
            <a:r>
              <a:rPr lang="en-US" sz="1600" dirty="0">
                <a:solidFill>
                  <a:prstClr val="black"/>
                </a:solidFill>
                <a:latin typeface="Consolas" panose="020B0609020204030204" pitchFamily="49" charset="0"/>
              </a:rPr>
              <a:t> </a:t>
            </a:r>
            <a:r>
              <a:rPr lang="en-US" sz="1600" dirty="0">
                <a:solidFill>
                  <a:srgbClr val="A31515"/>
                </a:solidFill>
                <a:latin typeface="Consolas" panose="020B0609020204030204" pitchFamily="49" charset="0"/>
              </a:rPr>
              <a:t>&lt;</a:t>
            </a:r>
            <a:r>
              <a:rPr lang="en-US" sz="1600" dirty="0" err="1">
                <a:solidFill>
                  <a:srgbClr val="A31515"/>
                </a:solidFill>
                <a:latin typeface="Consolas" panose="020B0609020204030204" pitchFamily="49" charset="0"/>
              </a:rPr>
              <a:t>iostream</a:t>
            </a:r>
            <a:r>
              <a:rPr lang="en-US" sz="1600" dirty="0">
                <a:solidFill>
                  <a:srgbClr val="A31515"/>
                </a:solidFill>
                <a:latin typeface="Consolas" panose="020B0609020204030204" pitchFamily="49" charset="0"/>
              </a:rPr>
              <a:t>&gt;</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using</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std</a:t>
            </a:r>
            <a:r>
              <a:rPr lang="en-US" sz="1600"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r>
              <a:rPr lang="en-US" sz="1600" dirty="0" err="1">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main() {</a:t>
            </a:r>
          </a:p>
          <a:p>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num</a:t>
            </a:r>
            <a:endParaRPr lang="en-US" sz="1600" dirty="0">
              <a:solidFill>
                <a:prstClr val="black"/>
              </a:solidFill>
              <a:latin typeface="Consolas" panose="020B0609020204030204" pitchFamily="49" charset="0"/>
            </a:endParaRPr>
          </a:p>
          <a:p>
            <a:pPr lvl="1"/>
            <a:r>
              <a:rPr lang="en-US" sz="1600" dirty="0">
                <a:solidFill>
                  <a:prstClr val="black"/>
                </a:solidFill>
                <a:latin typeface="Consolas" panose="020B0609020204030204" pitchFamily="49" charset="0"/>
              </a:rPr>
              <a:t>{</a:t>
            </a:r>
          </a:p>
          <a:p>
            <a:pPr lvl="1"/>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prstClr val="black"/>
                </a:solidFill>
                <a:latin typeface="Consolas" panose="020B0609020204030204" pitchFamily="49" charset="0"/>
              </a:rPr>
              <a:t> x;</a:t>
            </a:r>
          </a:p>
          <a:p>
            <a:pPr lvl="1"/>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prstClr val="black"/>
                </a:solidFill>
                <a:latin typeface="Consolas" panose="020B0609020204030204" pitchFamily="49" charset="0"/>
              </a:rPr>
              <a:t> y;</a:t>
            </a:r>
          </a:p>
          <a:p>
            <a:pPr lvl="1"/>
            <a:r>
              <a:rPr lang="en-US" sz="1600" dirty="0">
                <a:solidFill>
                  <a:prstClr val="black"/>
                </a:solidFill>
                <a:latin typeface="Consolas" panose="020B0609020204030204" pitchFamily="49" charset="0"/>
              </a:rPr>
              <a:t>};   </a:t>
            </a:r>
          </a:p>
          <a:p>
            <a:pPr lvl="1"/>
            <a:endParaRPr lang="en-US" sz="1600" dirty="0">
              <a:solidFill>
                <a:prstClr val="black"/>
              </a:solidFill>
              <a:latin typeface="Consolas" panose="020B0609020204030204" pitchFamily="49" charset="0"/>
            </a:endParaRPr>
          </a:p>
          <a:p>
            <a:pPr lvl="1"/>
            <a:r>
              <a:rPr lang="en-US" sz="1600" b="1" dirty="0" err="1">
                <a:solidFill>
                  <a:srgbClr val="0000FF"/>
                </a:solidFill>
                <a:latin typeface="Consolas" panose="020B0609020204030204" pitchFamily="49" charset="0"/>
              </a:rPr>
              <a:t>struct</a:t>
            </a:r>
            <a:r>
              <a:rPr lang="en-US" sz="1600" b="1" dirty="0">
                <a:solidFill>
                  <a:prstClr val="black"/>
                </a:solidFill>
                <a:latin typeface="Consolas" panose="020B0609020204030204" pitchFamily="49" charset="0"/>
              </a:rPr>
              <a:t> </a:t>
            </a:r>
            <a:r>
              <a:rPr lang="en-US" sz="1600" b="1" dirty="0" err="1">
                <a:solidFill>
                  <a:prstClr val="black"/>
                </a:solidFill>
                <a:latin typeface="Consolas" panose="020B0609020204030204" pitchFamily="49" charset="0"/>
              </a:rPr>
              <a:t>num</a:t>
            </a:r>
            <a:r>
              <a:rPr lang="en-US" sz="1600" b="1" dirty="0">
                <a:solidFill>
                  <a:prstClr val="black"/>
                </a:solidFill>
                <a:latin typeface="Consolas" panose="020B0609020204030204" pitchFamily="49" charset="0"/>
              </a:rPr>
              <a:t> *p = </a:t>
            </a:r>
            <a:r>
              <a:rPr lang="en-US" sz="1600" b="1" dirty="0">
                <a:solidFill>
                  <a:srgbClr val="0000FF"/>
                </a:solidFill>
                <a:latin typeface="Consolas" panose="020B0609020204030204" pitchFamily="49" charset="0"/>
              </a:rPr>
              <a:t>new</a:t>
            </a:r>
            <a:r>
              <a:rPr lang="en-US" sz="1600" b="1" dirty="0">
                <a:solidFill>
                  <a:prstClr val="black"/>
                </a:solidFill>
                <a:latin typeface="Consolas" panose="020B0609020204030204" pitchFamily="49" charset="0"/>
              </a:rPr>
              <a:t> </a:t>
            </a:r>
            <a:r>
              <a:rPr lang="en-US" sz="1600" b="1" dirty="0" err="1">
                <a:solidFill>
                  <a:prstClr val="black"/>
                </a:solidFill>
                <a:latin typeface="Consolas" panose="020B0609020204030204" pitchFamily="49" charset="0"/>
              </a:rPr>
              <a:t>num</a:t>
            </a:r>
            <a:r>
              <a:rPr lang="en-US" sz="1600" b="1" dirty="0">
                <a:solidFill>
                  <a:prstClr val="black"/>
                </a:solidFill>
                <a:latin typeface="Consolas" panose="020B0609020204030204" pitchFamily="49" charset="0"/>
              </a:rPr>
              <a:t>;</a:t>
            </a:r>
          </a:p>
          <a:p>
            <a:pPr lvl="1"/>
            <a:endParaRPr lang="en-US" sz="1600" dirty="0">
              <a:solidFill>
                <a:prstClr val="black"/>
              </a:solidFill>
              <a:latin typeface="Consolas" panose="020B0609020204030204" pitchFamily="49" charset="0"/>
            </a:endParaRPr>
          </a:p>
          <a:p>
            <a:pPr lvl="1"/>
            <a:r>
              <a:rPr lang="en-US" sz="1600" b="1" dirty="0">
                <a:solidFill>
                  <a:prstClr val="black"/>
                </a:solidFill>
                <a:latin typeface="Consolas" panose="020B0609020204030204" pitchFamily="49" charset="0"/>
              </a:rPr>
              <a:t>p-&gt;x = 10;</a:t>
            </a:r>
          </a:p>
          <a:p>
            <a:pPr lvl="1"/>
            <a:r>
              <a:rPr lang="en-US" sz="1600" b="1" dirty="0">
                <a:solidFill>
                  <a:prstClr val="black"/>
                </a:solidFill>
                <a:latin typeface="Consolas" panose="020B0609020204030204" pitchFamily="49" charset="0"/>
              </a:rPr>
              <a:t>p-&gt;y = 20;</a:t>
            </a:r>
          </a:p>
          <a:p>
            <a:pPr lvl="1"/>
            <a:endParaRPr lang="en-US" sz="1600" dirty="0">
              <a:solidFill>
                <a:prstClr val="black"/>
              </a:solidFill>
              <a:latin typeface="Consolas" panose="020B0609020204030204" pitchFamily="49" charset="0"/>
            </a:endParaRPr>
          </a:p>
          <a:p>
            <a:pPr lvl="1"/>
            <a:r>
              <a:rPr lang="fr-FR" sz="1600" dirty="0">
                <a:solidFill>
                  <a:prstClr val="black"/>
                </a:solidFill>
                <a:latin typeface="Consolas" panose="020B0609020204030204" pitchFamily="49" charset="0"/>
              </a:rPr>
              <a:t>cout&lt;&lt; </a:t>
            </a:r>
            <a:r>
              <a:rPr lang="fr-FR" sz="1600" b="1" dirty="0">
                <a:solidFill>
                  <a:prstClr val="black"/>
                </a:solidFill>
                <a:latin typeface="Consolas" panose="020B0609020204030204" pitchFamily="49" charset="0"/>
              </a:rPr>
              <a:t>p-&gt;x</a:t>
            </a:r>
            <a:r>
              <a:rPr lang="fr-FR" sz="1600" dirty="0">
                <a:solidFill>
                  <a:prstClr val="black"/>
                </a:solidFill>
                <a:latin typeface="Consolas" panose="020B0609020204030204" pitchFamily="49" charset="0"/>
              </a:rPr>
              <a:t> &lt;&lt;</a:t>
            </a:r>
            <a:r>
              <a:rPr lang="fr-FR" sz="1600" dirty="0">
                <a:solidFill>
                  <a:srgbClr val="A31515"/>
                </a:solidFill>
                <a:latin typeface="Consolas" panose="020B0609020204030204" pitchFamily="49" charset="0"/>
              </a:rPr>
              <a:t>" "</a:t>
            </a:r>
            <a:r>
              <a:rPr lang="fr-FR" sz="1600" dirty="0">
                <a:solidFill>
                  <a:prstClr val="black"/>
                </a:solidFill>
                <a:latin typeface="Consolas" panose="020B0609020204030204" pitchFamily="49" charset="0"/>
              </a:rPr>
              <a:t>&lt;&lt; </a:t>
            </a:r>
            <a:r>
              <a:rPr lang="fr-FR" sz="1600" b="1" dirty="0">
                <a:solidFill>
                  <a:prstClr val="black"/>
                </a:solidFill>
                <a:latin typeface="Consolas" panose="020B0609020204030204" pitchFamily="49" charset="0"/>
              </a:rPr>
              <a:t>p-&gt;y </a:t>
            </a:r>
            <a:r>
              <a:rPr lang="fr-FR" sz="1600" dirty="0">
                <a:solidFill>
                  <a:prstClr val="black"/>
                </a:solidFill>
                <a:latin typeface="Consolas" panose="020B0609020204030204" pitchFamily="49" charset="0"/>
              </a:rPr>
              <a:t>&lt;&lt;</a:t>
            </a:r>
            <a:r>
              <a:rPr lang="fr-FR" sz="1600" dirty="0" err="1">
                <a:solidFill>
                  <a:prstClr val="black"/>
                </a:solidFill>
                <a:latin typeface="Consolas" panose="020B0609020204030204" pitchFamily="49" charset="0"/>
              </a:rPr>
              <a:t>endl</a:t>
            </a:r>
            <a:r>
              <a:rPr lang="fr-FR" sz="1600" dirty="0">
                <a:solidFill>
                  <a:prstClr val="black"/>
                </a:solidFill>
                <a:latin typeface="Consolas" panose="020B0609020204030204" pitchFamily="49" charset="0"/>
              </a:rPr>
              <a:t>;</a:t>
            </a:r>
          </a:p>
          <a:p>
            <a:pPr lvl="1"/>
            <a:endParaRPr lang="en-US" sz="1600" dirty="0">
              <a:solidFill>
                <a:prstClr val="black"/>
              </a:solidFill>
              <a:latin typeface="Consolas" panose="020B0609020204030204" pitchFamily="49" charset="0"/>
            </a:endParaRPr>
          </a:p>
          <a:p>
            <a:pPr lvl="1"/>
            <a:r>
              <a:rPr lang="en-US" sz="1400" dirty="0">
                <a:solidFill>
                  <a:srgbClr val="00B050"/>
                </a:solidFill>
                <a:latin typeface="Consolas" panose="020B0609020204030204" pitchFamily="49" charset="0"/>
              </a:rPr>
              <a:t>// Release the memory</a:t>
            </a:r>
          </a:p>
          <a:p>
            <a:pPr lvl="1"/>
            <a:r>
              <a:rPr lang="en-US" sz="1600" b="1" dirty="0">
                <a:solidFill>
                  <a:srgbClr val="0000FF"/>
                </a:solidFill>
                <a:latin typeface="Consolas" panose="020B0609020204030204" pitchFamily="49" charset="0"/>
              </a:rPr>
              <a:t>delete</a:t>
            </a:r>
            <a:r>
              <a:rPr lang="en-US" sz="1600" dirty="0">
                <a:solidFill>
                  <a:prstClr val="black"/>
                </a:solidFill>
                <a:latin typeface="Consolas" panose="020B0609020204030204" pitchFamily="49" charset="0"/>
              </a:rPr>
              <a:t> p;</a:t>
            </a:r>
          </a:p>
          <a:p>
            <a:pPr lvl="1"/>
            <a:endParaRPr lang="en-US" sz="1600" dirty="0">
              <a:solidFill>
                <a:prstClr val="black"/>
              </a:solidFill>
              <a:latin typeface="Consolas" panose="020B0609020204030204" pitchFamily="49" charset="0"/>
            </a:endParaRPr>
          </a:p>
          <a:p>
            <a:pPr lvl="1"/>
            <a:r>
              <a:rPr lang="en-US" sz="1600" dirty="0">
                <a:solidFill>
                  <a:prstClr val="black"/>
                </a:solidFill>
                <a:latin typeface="Consolas" panose="020B0609020204030204" pitchFamily="49" charset="0"/>
              </a:rPr>
              <a:t>system(</a:t>
            </a:r>
            <a:r>
              <a:rPr lang="en-US" sz="1600" dirty="0">
                <a:solidFill>
                  <a:srgbClr val="A31515"/>
                </a:solidFill>
                <a:latin typeface="Consolas" panose="020B0609020204030204" pitchFamily="49" charset="0"/>
              </a:rPr>
              <a:t>"pause"</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414264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799327"/>
            <a:ext cx="8353168" cy="425965"/>
          </a:xfrm>
        </p:spPr>
        <p:txBody>
          <a:bodyPr/>
          <a:lstStyle/>
          <a:p>
            <a:r>
              <a:rPr lang="en-US" sz="2000" dirty="0"/>
              <a:t>What is the output of the following code?</a:t>
            </a:r>
          </a:p>
          <a:p>
            <a:endParaRPr lang="en-US" sz="2000" dirty="0"/>
          </a:p>
        </p:txBody>
      </p:sp>
      <p:sp>
        <p:nvSpPr>
          <p:cNvPr id="3" name="Title 2"/>
          <p:cNvSpPr>
            <a:spLocks noGrp="1"/>
          </p:cNvSpPr>
          <p:nvPr>
            <p:ph type="title"/>
          </p:nvPr>
        </p:nvSpPr>
        <p:spPr/>
        <p:txBody>
          <a:bodyPr/>
          <a:lstStyle/>
          <a:p>
            <a:r>
              <a:rPr lang="en-US" dirty="0"/>
              <a:t>Exercises</a:t>
            </a:r>
          </a:p>
        </p:txBody>
      </p:sp>
      <p:sp>
        <p:nvSpPr>
          <p:cNvPr id="4" name="Rectangle 3"/>
          <p:cNvSpPr/>
          <p:nvPr/>
        </p:nvSpPr>
        <p:spPr>
          <a:xfrm>
            <a:off x="448276" y="1120775"/>
            <a:ext cx="8460946" cy="5632311"/>
          </a:xfrm>
          <a:prstGeom prst="rect">
            <a:avLst/>
          </a:prstGeom>
        </p:spPr>
        <p:txBody>
          <a:bodyPr wrap="square">
            <a:spAutoFit/>
          </a:bodyPr>
          <a:lstStyle/>
          <a:p>
            <a:r>
              <a:rPr lang="en-US" sz="1200" dirty="0">
                <a:solidFill>
                  <a:srgbClr val="0000FF"/>
                </a:solidFill>
                <a:latin typeface="Consolas" panose="020B0609020204030204" pitchFamily="49" charset="0"/>
              </a:rPr>
              <a:t>#include</a:t>
            </a:r>
            <a:r>
              <a:rPr lang="en-US" sz="1200" dirty="0">
                <a:solidFill>
                  <a:prstClr val="black"/>
                </a:solidFill>
                <a:latin typeface="Consolas" panose="020B0609020204030204" pitchFamily="49" charset="0"/>
              </a:rPr>
              <a:t>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iostream</a:t>
            </a:r>
            <a:r>
              <a:rPr lang="en-US" sz="1200" dirty="0">
                <a:solidFill>
                  <a:srgbClr val="A31515"/>
                </a:solidFill>
                <a:latin typeface="Consolas" panose="020B0609020204030204" pitchFamily="49" charset="0"/>
              </a:rPr>
              <a:t>&gt;</a:t>
            </a:r>
            <a:endParaRPr lang="en-US" sz="1200" dirty="0">
              <a:solidFill>
                <a:prstClr val="black"/>
              </a:solidFill>
              <a:latin typeface="Consolas" panose="020B0609020204030204" pitchFamily="49" charset="0"/>
            </a:endParaRPr>
          </a:p>
          <a:p>
            <a:r>
              <a:rPr lang="en-US" sz="1200" dirty="0">
                <a:solidFill>
                  <a:srgbClr val="0000FF"/>
                </a:solidFill>
                <a:latin typeface="Consolas" panose="020B0609020204030204" pitchFamily="49" charset="0"/>
              </a:rPr>
              <a:t>using</a:t>
            </a:r>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namespace</a:t>
            </a:r>
            <a:r>
              <a:rPr lang="en-US" sz="1200" dirty="0">
                <a:solidFill>
                  <a:prstClr val="black"/>
                </a:solidFill>
                <a:latin typeface="Consolas" panose="020B0609020204030204" pitchFamily="49" charset="0"/>
              </a:rPr>
              <a:t> </a:t>
            </a:r>
            <a:r>
              <a:rPr lang="en-US" sz="1200" dirty="0" err="1">
                <a:solidFill>
                  <a:prstClr val="black"/>
                </a:solidFill>
                <a:latin typeface="Consolas" panose="020B0609020204030204" pitchFamily="49" charset="0"/>
              </a:rPr>
              <a:t>std</a:t>
            </a:r>
            <a:r>
              <a:rPr lang="en-US" sz="1200" dirty="0">
                <a:solidFill>
                  <a:prstClr val="black"/>
                </a:solidFill>
                <a:latin typeface="Consolas" panose="020B0609020204030204" pitchFamily="49" charset="0"/>
              </a:rPr>
              <a:t>;</a:t>
            </a:r>
          </a:p>
          <a:p>
            <a:r>
              <a:rPr lang="en-US" sz="1200" dirty="0" err="1">
                <a:solidFill>
                  <a:srgbClr val="0000FF"/>
                </a:solidFill>
                <a:latin typeface="Consolas" panose="020B0609020204030204" pitchFamily="49" charset="0"/>
              </a:rPr>
              <a:t>struct</a:t>
            </a:r>
            <a:r>
              <a:rPr lang="en-US" sz="1200" dirty="0">
                <a:solidFill>
                  <a:prstClr val="black"/>
                </a:solidFill>
                <a:latin typeface="Consolas" panose="020B0609020204030204" pitchFamily="49" charset="0"/>
              </a:rPr>
              <a:t> car</a:t>
            </a:r>
          </a:p>
          <a:p>
            <a:r>
              <a:rPr lang="en-US" sz="1200" dirty="0">
                <a:solidFill>
                  <a:prstClr val="black"/>
                </a:solidFill>
                <a:latin typeface="Consolas" panose="020B0609020204030204" pitchFamily="49" charset="0"/>
              </a:rPr>
              <a:t>{</a:t>
            </a:r>
          </a:p>
          <a:p>
            <a:pPr lvl="1"/>
            <a:r>
              <a:rPr lang="en-US" sz="1200" dirty="0">
                <a:solidFill>
                  <a:srgbClr val="0000FF"/>
                </a:solidFill>
                <a:latin typeface="Consolas" panose="020B0609020204030204" pitchFamily="49" charset="0"/>
              </a:rPr>
              <a:t>char</a:t>
            </a:r>
            <a:r>
              <a:rPr lang="en-US" sz="1200" dirty="0">
                <a:solidFill>
                  <a:prstClr val="black"/>
                </a:solidFill>
                <a:latin typeface="Consolas" panose="020B0609020204030204" pitchFamily="49" charset="0"/>
              </a:rPr>
              <a:t> Mark[20];</a:t>
            </a:r>
          </a:p>
          <a:p>
            <a:pPr lvl="1"/>
            <a:r>
              <a:rPr lang="en-US" sz="1200" dirty="0" err="1">
                <a:solidFill>
                  <a:srgbClr val="0000FF"/>
                </a:solidFill>
                <a:latin typeface="Consolas" panose="020B0609020204030204" pitchFamily="49" charset="0"/>
              </a:rPr>
              <a:t>int</a:t>
            </a:r>
            <a:r>
              <a:rPr lang="en-US" sz="1200" dirty="0">
                <a:solidFill>
                  <a:prstClr val="black"/>
                </a:solidFill>
                <a:latin typeface="Consolas" panose="020B0609020204030204" pitchFamily="49" charset="0"/>
              </a:rPr>
              <a:t> Model;</a:t>
            </a:r>
          </a:p>
          <a:p>
            <a:pPr lvl="1"/>
            <a:r>
              <a:rPr lang="en-US" sz="1200" dirty="0" err="1">
                <a:solidFill>
                  <a:srgbClr val="0000FF"/>
                </a:solidFill>
                <a:latin typeface="Consolas" panose="020B0609020204030204" pitchFamily="49" charset="0"/>
              </a:rPr>
              <a:t>int</a:t>
            </a:r>
            <a:r>
              <a:rPr lang="en-US" sz="1200" dirty="0">
                <a:solidFill>
                  <a:prstClr val="black"/>
                </a:solidFill>
                <a:latin typeface="Consolas" panose="020B0609020204030204" pitchFamily="49" charset="0"/>
              </a:rPr>
              <a:t> Price;</a:t>
            </a:r>
          </a:p>
          <a:p>
            <a:r>
              <a:rPr lang="en-US" sz="1200" dirty="0">
                <a:solidFill>
                  <a:prstClr val="black"/>
                </a:solidFill>
                <a:latin typeface="Consolas" panose="020B0609020204030204" pitchFamily="49" charset="0"/>
              </a:rPr>
              <a:t>};</a:t>
            </a:r>
          </a:p>
          <a:p>
            <a:r>
              <a:rPr lang="en-US" sz="1200" dirty="0" err="1">
                <a:solidFill>
                  <a:srgbClr val="0000FF"/>
                </a:solidFill>
                <a:latin typeface="Consolas" panose="020B0609020204030204" pitchFamily="49" charset="0"/>
              </a:rPr>
              <a:t>int</a:t>
            </a:r>
            <a:r>
              <a:rPr lang="en-US" sz="1200" dirty="0">
                <a:solidFill>
                  <a:prstClr val="black"/>
                </a:solidFill>
                <a:latin typeface="Consolas" panose="020B0609020204030204" pitchFamily="49" charset="0"/>
              </a:rPr>
              <a:t> main( ){</a:t>
            </a:r>
          </a:p>
          <a:p>
            <a:pPr lvl="1"/>
            <a:r>
              <a:rPr lang="en-US" sz="1200" dirty="0">
                <a:solidFill>
                  <a:prstClr val="black"/>
                </a:solidFill>
                <a:latin typeface="Consolas" panose="020B0609020204030204" pitchFamily="49" charset="0"/>
              </a:rPr>
              <a:t>car car1, car2, car3;</a:t>
            </a:r>
          </a:p>
          <a:p>
            <a:pPr lvl="1"/>
            <a:r>
              <a:rPr lang="en-US" sz="1200" dirty="0" err="1">
                <a:solidFill>
                  <a:prstClr val="black"/>
                </a:solidFill>
                <a:latin typeface="Consolas" panose="020B0609020204030204" pitchFamily="49" charset="0"/>
              </a:rPr>
              <a:t>strcpy</a:t>
            </a:r>
            <a:r>
              <a:rPr lang="en-US" sz="1200" dirty="0">
                <a:solidFill>
                  <a:prstClr val="black"/>
                </a:solidFill>
                <a:latin typeface="Consolas" panose="020B0609020204030204" pitchFamily="49" charset="0"/>
              </a:rPr>
              <a:t>(car1.Mark , </a:t>
            </a:r>
            <a:r>
              <a:rPr lang="en-US" sz="1200" dirty="0">
                <a:solidFill>
                  <a:srgbClr val="A31515"/>
                </a:solidFill>
                <a:latin typeface="Consolas" panose="020B0609020204030204" pitchFamily="49" charset="0"/>
              </a:rPr>
              <a:t>"Toyota Camry"</a:t>
            </a:r>
            <a:r>
              <a:rPr lang="en-US" sz="1200" dirty="0">
                <a:solidFill>
                  <a:prstClr val="black"/>
                </a:solidFill>
                <a:latin typeface="Consolas" panose="020B0609020204030204" pitchFamily="49" charset="0"/>
              </a:rPr>
              <a:t>);</a:t>
            </a:r>
          </a:p>
          <a:p>
            <a:pPr lvl="1"/>
            <a:r>
              <a:rPr lang="en-US" sz="1200" dirty="0">
                <a:solidFill>
                  <a:prstClr val="black"/>
                </a:solidFill>
                <a:latin typeface="Consolas" panose="020B0609020204030204" pitchFamily="49" charset="0"/>
              </a:rPr>
              <a:t>car1.Model = 2007;</a:t>
            </a:r>
          </a:p>
          <a:p>
            <a:pPr lvl="1"/>
            <a:r>
              <a:rPr lang="en-US" sz="1200" dirty="0">
                <a:solidFill>
                  <a:prstClr val="black"/>
                </a:solidFill>
                <a:latin typeface="Consolas" panose="020B0609020204030204" pitchFamily="49" charset="0"/>
              </a:rPr>
              <a:t>car1.Price = 70000;</a:t>
            </a:r>
          </a:p>
          <a:p>
            <a:pPr lvl="1"/>
            <a:endParaRPr lang="en-US" sz="1200" dirty="0">
              <a:solidFill>
                <a:prstClr val="black"/>
              </a:solidFill>
              <a:latin typeface="Consolas" panose="020B0609020204030204" pitchFamily="49" charset="0"/>
            </a:endParaRPr>
          </a:p>
          <a:p>
            <a:pPr lvl="1"/>
            <a:r>
              <a:rPr lang="en-US" sz="1200" dirty="0" err="1">
                <a:solidFill>
                  <a:prstClr val="black"/>
                </a:solidFill>
                <a:latin typeface="Consolas" panose="020B0609020204030204" pitchFamily="49" charset="0"/>
              </a:rPr>
              <a:t>strcpy</a:t>
            </a:r>
            <a:r>
              <a:rPr lang="en-US" sz="1200" dirty="0">
                <a:solidFill>
                  <a:prstClr val="black"/>
                </a:solidFill>
                <a:latin typeface="Consolas" panose="020B0609020204030204" pitchFamily="49" charset="0"/>
              </a:rPr>
              <a:t>(car2.Mark, </a:t>
            </a:r>
            <a:r>
              <a:rPr lang="en-US" sz="1200" dirty="0">
                <a:solidFill>
                  <a:srgbClr val="A31515"/>
                </a:solidFill>
                <a:latin typeface="Consolas" panose="020B0609020204030204" pitchFamily="49" charset="0"/>
              </a:rPr>
              <a:t>"Toyota Corolla"</a:t>
            </a:r>
            <a:r>
              <a:rPr lang="en-US" sz="1200" dirty="0">
                <a:solidFill>
                  <a:prstClr val="black"/>
                </a:solidFill>
                <a:latin typeface="Consolas" panose="020B0609020204030204" pitchFamily="49" charset="0"/>
              </a:rPr>
              <a:t>);</a:t>
            </a:r>
          </a:p>
          <a:p>
            <a:pPr lvl="1"/>
            <a:r>
              <a:rPr lang="en-US" sz="1200" dirty="0">
                <a:solidFill>
                  <a:prstClr val="black"/>
                </a:solidFill>
                <a:latin typeface="Consolas" panose="020B0609020204030204" pitchFamily="49" charset="0"/>
              </a:rPr>
              <a:t>car2.Model = 2006;</a:t>
            </a:r>
          </a:p>
          <a:p>
            <a:pPr lvl="1"/>
            <a:r>
              <a:rPr lang="en-US" sz="1200" dirty="0">
                <a:solidFill>
                  <a:prstClr val="black"/>
                </a:solidFill>
                <a:latin typeface="Consolas" panose="020B0609020204030204" pitchFamily="49" charset="0"/>
              </a:rPr>
              <a:t>car2.Price = 40000;</a:t>
            </a:r>
          </a:p>
          <a:p>
            <a:pPr lvl="1"/>
            <a:endParaRPr lang="en-US" sz="1200" dirty="0">
              <a:solidFill>
                <a:prstClr val="black"/>
              </a:solidFill>
              <a:latin typeface="Consolas" panose="020B0609020204030204" pitchFamily="49" charset="0"/>
            </a:endParaRPr>
          </a:p>
          <a:p>
            <a:pPr lvl="1"/>
            <a:r>
              <a:rPr lang="en-US" sz="1200" dirty="0" err="1">
                <a:solidFill>
                  <a:prstClr val="black"/>
                </a:solidFill>
                <a:latin typeface="Consolas" panose="020B0609020204030204" pitchFamily="49" charset="0"/>
              </a:rPr>
              <a:t>strcpy</a:t>
            </a:r>
            <a:r>
              <a:rPr lang="en-US" sz="1200" dirty="0">
                <a:solidFill>
                  <a:prstClr val="black"/>
                </a:solidFill>
                <a:latin typeface="Consolas" panose="020B0609020204030204" pitchFamily="49" charset="0"/>
              </a:rPr>
              <a:t>(car3.Mark, </a:t>
            </a:r>
            <a:r>
              <a:rPr lang="en-US" sz="1200" dirty="0">
                <a:solidFill>
                  <a:srgbClr val="A31515"/>
                </a:solidFill>
                <a:latin typeface="Consolas" panose="020B0609020204030204" pitchFamily="49" charset="0"/>
              </a:rPr>
              <a:t>"Toyota Echo"</a:t>
            </a:r>
            <a:r>
              <a:rPr lang="en-US" sz="1200" dirty="0">
                <a:solidFill>
                  <a:prstClr val="black"/>
                </a:solidFill>
                <a:latin typeface="Consolas" panose="020B0609020204030204" pitchFamily="49" charset="0"/>
              </a:rPr>
              <a:t>);</a:t>
            </a:r>
          </a:p>
          <a:p>
            <a:pPr lvl="1"/>
            <a:r>
              <a:rPr lang="en-US" sz="1200" dirty="0">
                <a:solidFill>
                  <a:prstClr val="black"/>
                </a:solidFill>
                <a:latin typeface="Consolas" panose="020B0609020204030204" pitchFamily="49" charset="0"/>
              </a:rPr>
              <a:t>car3.Model = 2007;</a:t>
            </a:r>
          </a:p>
          <a:p>
            <a:pPr lvl="1"/>
            <a:r>
              <a:rPr lang="en-US" sz="1200" dirty="0">
                <a:solidFill>
                  <a:prstClr val="black"/>
                </a:solidFill>
                <a:latin typeface="Consolas" panose="020B0609020204030204" pitchFamily="49" charset="0"/>
              </a:rPr>
              <a:t>car3.Price = 35000;</a:t>
            </a:r>
          </a:p>
          <a:p>
            <a:pPr lvl="1"/>
            <a:endParaRPr lang="en-US" sz="1200" dirty="0">
              <a:solidFill>
                <a:prstClr val="black"/>
              </a:solidFill>
              <a:latin typeface="Consolas" panose="020B0609020204030204" pitchFamily="49" charset="0"/>
            </a:endParaRPr>
          </a:p>
          <a:p>
            <a:pPr lvl="1"/>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"MARK"</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"\t\t"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"MODEL"</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"PRICE"</a:t>
            </a:r>
            <a:r>
              <a:rPr lang="en-US" sz="1200" dirty="0">
                <a:solidFill>
                  <a:prstClr val="black"/>
                </a:solidFill>
                <a:latin typeface="Consolas" panose="020B0609020204030204" pitchFamily="49" charset="0"/>
              </a:rPr>
              <a:t>&lt;&lt;</a:t>
            </a:r>
            <a:r>
              <a:rPr lang="en-US" sz="1200" dirty="0" err="1">
                <a:solidFill>
                  <a:prstClr val="black"/>
                </a:solidFill>
                <a:latin typeface="Consolas" panose="020B0609020204030204" pitchFamily="49" charset="0"/>
              </a:rPr>
              <a:t>endl</a:t>
            </a:r>
            <a:r>
              <a:rPr lang="en-US" sz="1200" dirty="0">
                <a:solidFill>
                  <a:prstClr val="black"/>
                </a:solidFill>
                <a:latin typeface="Consolas" panose="020B0609020204030204" pitchFamily="49" charset="0"/>
              </a:rPr>
              <a:t>;</a:t>
            </a:r>
          </a:p>
          <a:p>
            <a:pPr lvl="1"/>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"\t\t"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"\t"</a:t>
            </a:r>
            <a:r>
              <a:rPr lang="en-US" sz="1200" dirty="0">
                <a:solidFill>
                  <a:prstClr val="black"/>
                </a:solidFill>
                <a:latin typeface="Consolas" panose="020B0609020204030204" pitchFamily="49" charset="0"/>
              </a:rPr>
              <a:t>&lt;&lt;</a:t>
            </a:r>
            <a:r>
              <a:rPr lang="en-US" sz="1200" dirty="0">
                <a:solidFill>
                  <a:srgbClr val="A31515"/>
                </a:solidFill>
                <a:latin typeface="Consolas" panose="020B0609020204030204" pitchFamily="49" charset="0"/>
              </a:rPr>
              <a:t>"-----"</a:t>
            </a:r>
            <a:r>
              <a:rPr lang="en-US" sz="1200" dirty="0">
                <a:solidFill>
                  <a:prstClr val="black"/>
                </a:solidFill>
                <a:latin typeface="Consolas" panose="020B0609020204030204" pitchFamily="49" charset="0"/>
              </a:rPr>
              <a:t>&lt;&lt;</a:t>
            </a:r>
            <a:r>
              <a:rPr lang="en-US" sz="1200" dirty="0" err="1">
                <a:solidFill>
                  <a:prstClr val="black"/>
                </a:solidFill>
                <a:latin typeface="Consolas" panose="020B0609020204030204" pitchFamily="49" charset="0"/>
              </a:rPr>
              <a:t>endl</a:t>
            </a:r>
            <a:r>
              <a:rPr lang="en-US" sz="1200" dirty="0">
                <a:solidFill>
                  <a:prstClr val="black"/>
                </a:solidFill>
                <a:latin typeface="Consolas" panose="020B0609020204030204" pitchFamily="49" charset="0"/>
              </a:rPr>
              <a:t>;</a:t>
            </a:r>
          </a:p>
          <a:p>
            <a:pPr lvl="1"/>
            <a:r>
              <a:rPr lang="fr-FR" sz="1200" dirty="0">
                <a:solidFill>
                  <a:prstClr val="black"/>
                </a:solidFill>
                <a:latin typeface="Consolas" panose="020B0609020204030204" pitchFamily="49" charset="0"/>
              </a:rPr>
              <a:t>cout&lt;&lt;car1.Mark&lt;&lt;</a:t>
            </a:r>
            <a:r>
              <a:rPr lang="fr-FR" sz="1200" dirty="0">
                <a:solidFill>
                  <a:srgbClr val="A31515"/>
                </a:solidFill>
                <a:latin typeface="Consolas" panose="020B0609020204030204" pitchFamily="49" charset="0"/>
              </a:rPr>
              <a:t>"\t"</a:t>
            </a:r>
            <a:r>
              <a:rPr lang="fr-FR" sz="1200" dirty="0">
                <a:solidFill>
                  <a:prstClr val="black"/>
                </a:solidFill>
                <a:latin typeface="Consolas" panose="020B0609020204030204" pitchFamily="49" charset="0"/>
              </a:rPr>
              <a:t>&lt;&lt;car1.Model&lt;&lt;</a:t>
            </a:r>
            <a:r>
              <a:rPr lang="fr-FR" sz="1200" dirty="0">
                <a:solidFill>
                  <a:srgbClr val="A31515"/>
                </a:solidFill>
                <a:latin typeface="Consolas" panose="020B0609020204030204" pitchFamily="49" charset="0"/>
              </a:rPr>
              <a:t>"\t"</a:t>
            </a:r>
            <a:r>
              <a:rPr lang="fr-FR" sz="1200" dirty="0">
                <a:solidFill>
                  <a:prstClr val="black"/>
                </a:solidFill>
                <a:latin typeface="Consolas" panose="020B0609020204030204" pitchFamily="49" charset="0"/>
              </a:rPr>
              <a:t>&lt;&lt;car1.Price&lt;&lt;</a:t>
            </a:r>
            <a:r>
              <a:rPr lang="fr-FR" sz="1200" dirty="0" err="1">
                <a:solidFill>
                  <a:prstClr val="black"/>
                </a:solidFill>
                <a:latin typeface="Consolas" panose="020B0609020204030204" pitchFamily="49" charset="0"/>
              </a:rPr>
              <a:t>endl</a:t>
            </a:r>
            <a:r>
              <a:rPr lang="fr-FR" sz="1200" dirty="0">
                <a:solidFill>
                  <a:prstClr val="black"/>
                </a:solidFill>
                <a:latin typeface="Consolas" panose="020B0609020204030204" pitchFamily="49" charset="0"/>
              </a:rPr>
              <a:t>;</a:t>
            </a:r>
          </a:p>
          <a:p>
            <a:pPr lvl="1"/>
            <a:r>
              <a:rPr lang="fr-FR" sz="1200" dirty="0">
                <a:solidFill>
                  <a:prstClr val="black"/>
                </a:solidFill>
                <a:latin typeface="Consolas" panose="020B0609020204030204" pitchFamily="49" charset="0"/>
              </a:rPr>
              <a:t>cout&lt;&lt;car2.Mark&lt;&lt;</a:t>
            </a:r>
            <a:r>
              <a:rPr lang="fr-FR" sz="1200" dirty="0">
                <a:solidFill>
                  <a:srgbClr val="A31515"/>
                </a:solidFill>
                <a:latin typeface="Consolas" panose="020B0609020204030204" pitchFamily="49" charset="0"/>
              </a:rPr>
              <a:t>"\t"</a:t>
            </a:r>
            <a:r>
              <a:rPr lang="fr-FR" sz="1200" dirty="0">
                <a:solidFill>
                  <a:prstClr val="black"/>
                </a:solidFill>
                <a:latin typeface="Consolas" panose="020B0609020204030204" pitchFamily="49" charset="0"/>
              </a:rPr>
              <a:t>&lt;&lt;car2.Model&lt;&lt;</a:t>
            </a:r>
            <a:r>
              <a:rPr lang="fr-FR" sz="1200" dirty="0">
                <a:solidFill>
                  <a:srgbClr val="A31515"/>
                </a:solidFill>
                <a:latin typeface="Consolas" panose="020B0609020204030204" pitchFamily="49" charset="0"/>
              </a:rPr>
              <a:t>"\t"</a:t>
            </a:r>
            <a:r>
              <a:rPr lang="fr-FR" sz="1200" dirty="0">
                <a:solidFill>
                  <a:prstClr val="black"/>
                </a:solidFill>
                <a:latin typeface="Consolas" panose="020B0609020204030204" pitchFamily="49" charset="0"/>
              </a:rPr>
              <a:t>&lt;&lt;car2.Price&lt;&lt;</a:t>
            </a:r>
            <a:r>
              <a:rPr lang="fr-FR" sz="1200" dirty="0" err="1">
                <a:solidFill>
                  <a:prstClr val="black"/>
                </a:solidFill>
                <a:latin typeface="Consolas" panose="020B0609020204030204" pitchFamily="49" charset="0"/>
              </a:rPr>
              <a:t>endl</a:t>
            </a:r>
            <a:r>
              <a:rPr lang="fr-FR" sz="1200" dirty="0">
                <a:solidFill>
                  <a:prstClr val="black"/>
                </a:solidFill>
                <a:latin typeface="Consolas" panose="020B0609020204030204" pitchFamily="49" charset="0"/>
              </a:rPr>
              <a:t>;</a:t>
            </a:r>
          </a:p>
          <a:p>
            <a:pPr lvl="1"/>
            <a:r>
              <a:rPr lang="fr-FR" sz="1200" dirty="0">
                <a:solidFill>
                  <a:prstClr val="black"/>
                </a:solidFill>
                <a:latin typeface="Consolas" panose="020B0609020204030204" pitchFamily="49" charset="0"/>
              </a:rPr>
              <a:t>cout&lt;&lt;car3.Mark&lt;&lt;</a:t>
            </a:r>
            <a:r>
              <a:rPr lang="fr-FR" sz="1200" dirty="0">
                <a:solidFill>
                  <a:srgbClr val="A31515"/>
                </a:solidFill>
                <a:latin typeface="Consolas" panose="020B0609020204030204" pitchFamily="49" charset="0"/>
              </a:rPr>
              <a:t>"\t"</a:t>
            </a:r>
            <a:r>
              <a:rPr lang="fr-FR" sz="1200" dirty="0">
                <a:solidFill>
                  <a:prstClr val="black"/>
                </a:solidFill>
                <a:latin typeface="Consolas" panose="020B0609020204030204" pitchFamily="49" charset="0"/>
              </a:rPr>
              <a:t>&lt;&lt;car3.Model&lt;&lt;</a:t>
            </a:r>
            <a:r>
              <a:rPr lang="fr-FR" sz="1200" dirty="0">
                <a:solidFill>
                  <a:srgbClr val="A31515"/>
                </a:solidFill>
                <a:latin typeface="Consolas" panose="020B0609020204030204" pitchFamily="49" charset="0"/>
              </a:rPr>
              <a:t>"\t"</a:t>
            </a:r>
            <a:r>
              <a:rPr lang="fr-FR" sz="1200" dirty="0">
                <a:solidFill>
                  <a:prstClr val="black"/>
                </a:solidFill>
                <a:latin typeface="Consolas" panose="020B0609020204030204" pitchFamily="49" charset="0"/>
              </a:rPr>
              <a:t>&lt;&lt;car3.Price&lt;&lt;</a:t>
            </a:r>
            <a:r>
              <a:rPr lang="fr-FR" sz="1200" dirty="0" err="1">
                <a:solidFill>
                  <a:prstClr val="black"/>
                </a:solidFill>
                <a:latin typeface="Consolas" panose="020B0609020204030204" pitchFamily="49" charset="0"/>
              </a:rPr>
              <a:t>endl</a:t>
            </a:r>
            <a:r>
              <a:rPr lang="fr-FR" sz="1200" dirty="0">
                <a:solidFill>
                  <a:prstClr val="black"/>
                </a:solidFill>
                <a:latin typeface="Consolas" panose="020B0609020204030204" pitchFamily="49" charset="0"/>
              </a:rPr>
              <a:t>;</a:t>
            </a:r>
          </a:p>
          <a:p>
            <a:pPr lvl="1"/>
            <a:r>
              <a:rPr lang="en-US" sz="1200" dirty="0" err="1">
                <a:solidFill>
                  <a:prstClr val="black"/>
                </a:solidFill>
                <a:latin typeface="Consolas" panose="020B0609020204030204" pitchFamily="49" charset="0"/>
              </a:rPr>
              <a:t>cout</a:t>
            </a:r>
            <a:r>
              <a:rPr lang="en-US" sz="1200" dirty="0">
                <a:solidFill>
                  <a:prstClr val="black"/>
                </a:solidFill>
                <a:latin typeface="Consolas" panose="020B0609020204030204" pitchFamily="49" charset="0"/>
              </a:rPr>
              <a:t>&lt;&lt;</a:t>
            </a:r>
            <a:r>
              <a:rPr lang="en-US" sz="1200" dirty="0" err="1">
                <a:solidFill>
                  <a:prstClr val="black"/>
                </a:solidFill>
                <a:latin typeface="Consolas" panose="020B0609020204030204" pitchFamily="49" charset="0"/>
              </a:rPr>
              <a:t>endl</a:t>
            </a:r>
            <a:r>
              <a:rPr lang="en-US" sz="1200" dirty="0">
                <a:solidFill>
                  <a:prstClr val="black"/>
                </a:solidFill>
                <a:latin typeface="Consolas" panose="020B0609020204030204" pitchFamily="49" charset="0"/>
              </a:rPr>
              <a:t>;</a:t>
            </a:r>
          </a:p>
          <a:p>
            <a:pPr lvl="1"/>
            <a:r>
              <a:rPr lang="en-US" sz="1200" dirty="0">
                <a:solidFill>
                  <a:prstClr val="black"/>
                </a:solidFill>
                <a:latin typeface="Consolas" panose="020B0609020204030204" pitchFamily="49" charset="0"/>
              </a:rPr>
              <a:t>system(</a:t>
            </a:r>
            <a:r>
              <a:rPr lang="en-US" sz="1200" dirty="0">
                <a:solidFill>
                  <a:srgbClr val="A31515"/>
                </a:solidFill>
                <a:latin typeface="Consolas" panose="020B0609020204030204" pitchFamily="49" charset="0"/>
              </a:rPr>
              <a:t>"pause"</a:t>
            </a:r>
            <a:r>
              <a:rPr lang="en-US" sz="1200" dirty="0">
                <a:solidFill>
                  <a:prstClr val="black"/>
                </a:solidFill>
                <a:latin typeface="Consolas" panose="020B0609020204030204" pitchFamily="49" charset="0"/>
              </a:rPr>
              <a:t>);</a:t>
            </a:r>
          </a:p>
          <a:p>
            <a:r>
              <a:rPr lang="en-US" sz="1200" dirty="0">
                <a:solidFill>
                  <a:srgbClr val="0000FF"/>
                </a:solidFill>
                <a:latin typeface="Consolas" panose="020B0609020204030204" pitchFamily="49" charset="0"/>
              </a:rPr>
              <a:t>return</a:t>
            </a:r>
            <a:r>
              <a:rPr lang="en-US" sz="1200" dirty="0">
                <a:solidFill>
                  <a:prstClr val="black"/>
                </a:solidFill>
                <a:latin typeface="Consolas" panose="020B0609020204030204" pitchFamily="49" charset="0"/>
              </a:rPr>
              <a:t> 0;}</a:t>
            </a:r>
          </a:p>
        </p:txBody>
      </p:sp>
    </p:spTree>
    <p:extLst>
      <p:ext uri="{BB962C8B-B14F-4D97-AF65-F5344CB8AC3E}">
        <p14:creationId xmlns:p14="http://schemas.microsoft.com/office/powerpoint/2010/main" val="1896890544"/>
      </p:ext>
    </p:extLst>
  </p:cSld>
  <p:clrMapOvr>
    <a:masterClrMapping/>
  </p:clrMapOvr>
</p:sld>
</file>

<file path=ppt/theme/theme1.xml><?xml version="1.0" encoding="utf-8"?>
<a:theme xmlns:a="http://schemas.openxmlformats.org/drawingml/2006/main" name="os-8">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FFFFF"/>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a:defRPr dirty="0">
            <a:solidFill>
              <a:srgbClr val="008000"/>
            </a:solidFill>
            <a:latin typeface="Consolas" panose="020B0609020204030204"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34527</TotalTime>
  <Words>7010</Words>
  <Application>Microsoft Office PowerPoint</Application>
  <PresentationFormat>On-screen Show (4:3)</PresentationFormat>
  <Paragraphs>1176</Paragraphs>
  <Slides>58</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58</vt:i4>
      </vt:variant>
    </vt:vector>
  </HeadingPairs>
  <TitlesOfParts>
    <vt:vector size="73" baseType="lpstr">
      <vt:lpstr>BatangChe</vt:lpstr>
      <vt:lpstr>Dotum</vt:lpstr>
      <vt:lpstr>-apple-system</vt:lpstr>
      <vt:lpstr>Arial</vt:lpstr>
      <vt:lpstr>Consolas</vt:lpstr>
      <vt:lpstr>Courier New</vt:lpstr>
      <vt:lpstr>Helvetica</vt:lpstr>
      <vt:lpstr>Lucida Sans</vt:lpstr>
      <vt:lpstr>Monotype Sorts</vt:lpstr>
      <vt:lpstr>Open Sans</vt:lpstr>
      <vt:lpstr>Times New Roman</vt:lpstr>
      <vt:lpstr>Verdana</vt:lpstr>
      <vt:lpstr>Webdings</vt:lpstr>
      <vt:lpstr>Wingdings</vt:lpstr>
      <vt:lpstr>os-8</vt:lpstr>
      <vt:lpstr>Data Structures &amp; Algorithms</vt:lpstr>
      <vt:lpstr>Dynamic Memory Allocation</vt:lpstr>
      <vt:lpstr>What is “new” operator?</vt:lpstr>
      <vt:lpstr>“new” operator - Example</vt:lpstr>
      <vt:lpstr>“delete” Operator</vt:lpstr>
      <vt:lpstr>Example : Dynamic Memory Allocation</vt:lpstr>
      <vt:lpstr>Allocation of a struct</vt:lpstr>
      <vt:lpstr>Example - Allocation of a struct</vt:lpstr>
      <vt:lpstr>Exercises</vt:lpstr>
      <vt:lpstr>Assignment 1</vt:lpstr>
      <vt:lpstr>Linked Lists</vt:lpstr>
      <vt:lpstr>Linked Lists</vt:lpstr>
      <vt:lpstr>Types of Linked List</vt:lpstr>
      <vt:lpstr>(1) Singly Linked List</vt:lpstr>
      <vt:lpstr>(2) Doubly Linked List</vt:lpstr>
      <vt:lpstr>(3) Circular Linked List</vt:lpstr>
      <vt:lpstr>Advantages of Linked Lists</vt:lpstr>
      <vt:lpstr>Disadvantages of Linked Lists</vt:lpstr>
      <vt:lpstr>Linked List Implementation</vt:lpstr>
      <vt:lpstr>Linked Lists: Some Properties</vt:lpstr>
      <vt:lpstr>Linked Lists Basic Operations</vt:lpstr>
      <vt:lpstr>(1) Create a List</vt:lpstr>
      <vt:lpstr>(2) Create New Node</vt:lpstr>
      <vt:lpstr>(2) Create New Node</vt:lpstr>
      <vt:lpstr>(2) Create More Nodes</vt:lpstr>
      <vt:lpstr>(2) Create More Nodes</vt:lpstr>
      <vt:lpstr>(2) Create More Nodes</vt:lpstr>
      <vt:lpstr>Linked Lists Basic Operations</vt:lpstr>
      <vt:lpstr>List is empty?</vt:lpstr>
      <vt:lpstr>Checking whether the List is empty or not</vt:lpstr>
      <vt:lpstr>Check if the list Is Empty – Using Function</vt:lpstr>
      <vt:lpstr>Linked Lists Basic Operations</vt:lpstr>
      <vt:lpstr>Traversing the List</vt:lpstr>
      <vt:lpstr>The current pointer</vt:lpstr>
      <vt:lpstr>PowerPoint Presentation</vt:lpstr>
      <vt:lpstr>PowerPoint Presentation</vt:lpstr>
      <vt:lpstr>Traversing linear Lists</vt:lpstr>
      <vt:lpstr>PowerPoint Presentation</vt:lpstr>
      <vt:lpstr>Linked Lists Basic Operations</vt:lpstr>
      <vt:lpstr>Insert Node</vt:lpstr>
      <vt:lpstr>Insert Node</vt:lpstr>
      <vt:lpstr>Insertion at beginning of the list</vt:lpstr>
      <vt:lpstr>Insertion at beginning of the list</vt:lpstr>
      <vt:lpstr>Insertion at beginning of the list</vt:lpstr>
      <vt:lpstr>Insertion at the end of the list</vt:lpstr>
      <vt:lpstr>Insertion at the end of the list</vt:lpstr>
      <vt:lpstr>Insertion at a specific position</vt:lpstr>
      <vt:lpstr>PowerPoint Presentation</vt:lpstr>
      <vt:lpstr>Linked Lists Basic Operations</vt:lpstr>
      <vt:lpstr>Delete an Element from a Singly Linked List</vt:lpstr>
      <vt:lpstr>PowerPoint Presentation</vt:lpstr>
      <vt:lpstr>PowerPoint Presentation</vt:lpstr>
      <vt:lpstr>PowerPoint Presentation</vt:lpstr>
      <vt:lpstr>EXERCISES</vt:lpstr>
      <vt:lpstr>EXERCISES</vt:lpstr>
      <vt:lpstr>Assignments</vt:lpstr>
      <vt:lpstr>PowerPoint Presentation</vt:lpstr>
      <vt:lpstr>Linked List Insert, Traverse, Delete, Implementation &amp; Operations in Data Structures (C++)</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1504</cp:revision>
  <cp:lastPrinted>2001-06-14T13:58:17Z</cp:lastPrinted>
  <dcterms:created xsi:type="dcterms:W3CDTF">2011-01-13T23:43:38Z</dcterms:created>
  <dcterms:modified xsi:type="dcterms:W3CDTF">2023-09-24T09:52:34Z</dcterms:modified>
</cp:coreProperties>
</file>