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0" r:id="rId2"/>
    <p:sldId id="331" r:id="rId3"/>
    <p:sldId id="334" r:id="rId4"/>
    <p:sldId id="335" r:id="rId5"/>
    <p:sldId id="336" r:id="rId6"/>
    <p:sldId id="338" r:id="rId7"/>
    <p:sldId id="340" r:id="rId8"/>
    <p:sldId id="337" r:id="rId9"/>
    <p:sldId id="339" r:id="rId10"/>
    <p:sldId id="341" r:id="rId11"/>
    <p:sldId id="343" r:id="rId12"/>
    <p:sldId id="342" r:id="rId13"/>
    <p:sldId id="345" r:id="rId14"/>
    <p:sldId id="344" r:id="rId15"/>
    <p:sldId id="346" r:id="rId16"/>
    <p:sldId id="347" r:id="rId17"/>
    <p:sldId id="348" r:id="rId18"/>
    <p:sldId id="355" r:id="rId19"/>
    <p:sldId id="356" r:id="rId20"/>
    <p:sldId id="357" r:id="rId21"/>
    <p:sldId id="354" r:id="rId22"/>
    <p:sldId id="349" r:id="rId23"/>
    <p:sldId id="333" r:id="rId24"/>
    <p:sldId id="332" r:id="rId25"/>
    <p:sldId id="350" r:id="rId26"/>
    <p:sldId id="351" r:id="rId27"/>
    <p:sldId id="352" r:id="rId28"/>
    <p:sldId id="353" r:id="rId2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F"/>
    <a:srgbClr val="CCECFF"/>
    <a:srgbClr val="FF0000"/>
    <a:srgbClr val="FFFFD9"/>
    <a:srgbClr val="FFFFE7"/>
    <a:srgbClr val="FFFFC9"/>
    <a:srgbClr val="DDF2FF"/>
    <a:srgbClr val="EFFFFF"/>
    <a:srgbClr val="EAEAE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 autoAdjust="0"/>
    <p:restoredTop sz="94646" autoAdjust="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5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700C63B0-9336-491F-87F2-4205E452EC8C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 primary concern for this course is efficiency.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You might believe that faster computers make it unnecessary to be concerned with efficiency.  However…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special training.</a:t>
            </a:r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59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444843" y="691978"/>
            <a:ext cx="8279027" cy="3707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  <p:sldLayoutId id="2147483988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4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450171" y="4835048"/>
            <a:ext cx="8458200" cy="13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0" dirty="0"/>
              <a:t>Lecture 5</a:t>
            </a:r>
          </a:p>
          <a:p>
            <a:pPr eaLnBrk="1" hangingPunct="1"/>
            <a:r>
              <a:rPr lang="en-US" sz="3600" b="0" dirty="0"/>
              <a:t>Doubly Linked Lists and Stack</a:t>
            </a:r>
          </a:p>
          <a:p>
            <a:pPr eaLnBrk="1" hangingPunct="1"/>
            <a:r>
              <a:rPr lang="en-US" sz="2400" b="0" dirty="0"/>
              <a:t>(Structures Data Type)</a:t>
            </a:r>
            <a:endParaRPr lang="en-US" altLang="en-US" sz="2400" b="0" dirty="0"/>
          </a:p>
          <a:p>
            <a:pPr eaLnBrk="1" hangingPunct="1"/>
            <a:endParaRPr lang="en-US" altLang="en-US" b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8430" y="1640910"/>
            <a:ext cx="7772400" cy="783987"/>
          </a:xfrm>
          <a:noFill/>
        </p:spPr>
        <p:txBody>
          <a:bodyPr/>
          <a:lstStyle/>
          <a:p>
            <a:pPr eaLnBrk="1" hangingPunct="1"/>
            <a:r>
              <a:rPr lang="en-US" altLang="en-US" sz="4000" b="0" dirty="0">
                <a:latin typeface="Helvetica" panose="020B0604020202020204" pitchFamily="34" charset="0"/>
              </a:rPr>
              <a:t>Data Structures &amp; Algorithms</a:t>
            </a:r>
            <a:endParaRPr lang="en-US" alt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2240758" y="771361"/>
            <a:ext cx="50273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YE" sz="4400" b="1" dirty="0">
                <a:solidFill>
                  <a:srgbClr val="002060"/>
                </a:solidFill>
                <a:ea typeface="Times New Roman" panose="02020603050405020304" pitchFamily="18" charset="0"/>
                <a:cs typeface="Sakkal Majalla" panose="02000000000000000000" pitchFamily="2" charset="-78"/>
              </a:rPr>
              <a:t>هياكل البيانات والخوارزميات</a:t>
            </a:r>
            <a:endParaRPr lang="en-US" sz="4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85" y="2910708"/>
            <a:ext cx="3682554" cy="283625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8163" y="1017585"/>
            <a:ext cx="6533678" cy="3786246"/>
          </a:xfrm>
        </p:spPr>
        <p:txBody>
          <a:bodyPr/>
          <a:lstStyle/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Main Operations: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rgbClr val="C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Push(X)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– insert X as the top element of the stack.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rgbClr val="C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Pop() 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– remove the top element of the stack and return it.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>
                <a:solidFill>
                  <a:srgbClr val="C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Top() 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– return the top element without removing it from the stack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endParaRPr lang="en-US" sz="2000" dirty="0"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More Operations: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sz="2000" dirty="0">
                <a:solidFill>
                  <a:srgbClr val="C00000"/>
                </a:solidFill>
              </a:rPr>
              <a:t>Display</a:t>
            </a:r>
            <a:r>
              <a:rPr lang="en-US" sz="2000" dirty="0"/>
              <a:t>-  Print all element of Stack.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 err="1">
                <a:solidFill>
                  <a:srgbClr val="C00000"/>
                </a:solidFill>
              </a:rPr>
              <a:t>MakeEmpty</a:t>
            </a:r>
            <a:endParaRPr lang="en-US" altLang="en-US" sz="2000" dirty="0"/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 err="1">
                <a:solidFill>
                  <a:srgbClr val="C00000"/>
                </a:solidFill>
              </a:rPr>
              <a:t>IsEmpty</a:t>
            </a:r>
            <a:r>
              <a:rPr lang="en-US" altLang="en-US" sz="2000" dirty="0">
                <a:solidFill>
                  <a:srgbClr val="C00000"/>
                </a:solidFill>
              </a:rPr>
              <a:t> - </a:t>
            </a: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returns true if stack is empty, 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r>
              <a:rPr lang="en-US" altLang="en-US" sz="2000" dirty="0">
                <a:latin typeface="Helvetica" panose="020B0604020202020204" pitchFamily="34" charset="0"/>
                <a:cs typeface="Times New Roman" panose="02020603050405020304" pitchFamily="18" charset="0"/>
              </a:rPr>
              <a:t>                     false otherwise.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algn="just" eaLnBrk="1" hangingPunct="1">
              <a:buClr>
                <a:schemeClr val="tx1"/>
              </a:buClr>
            </a:pPr>
            <a:r>
              <a:rPr lang="en-US" altLang="en-US" sz="2000" dirty="0" err="1">
                <a:solidFill>
                  <a:srgbClr val="C00000"/>
                </a:solidFill>
              </a:rPr>
              <a:t>IsFull</a:t>
            </a:r>
            <a:r>
              <a:rPr lang="en-US" altLang="en-US" sz="2000" dirty="0">
                <a:solidFill>
                  <a:srgbClr val="C00000"/>
                </a:solidFill>
              </a:rPr>
              <a:t> - </a:t>
            </a:r>
            <a:r>
              <a:rPr lang="en-US" altLang="en-US" sz="2000" dirty="0"/>
              <a:t>Return true if the stack is full, false otherwise</a:t>
            </a:r>
          </a:p>
          <a:p>
            <a:pPr marL="0" indent="0" algn="just" eaLnBrk="1" hangingPunct="1">
              <a:buClr>
                <a:schemeClr val="tx1"/>
              </a:buClr>
              <a:buNone/>
            </a:pPr>
            <a:endParaRPr lang="en-US" dirty="0"/>
          </a:p>
          <a:p>
            <a:pPr marL="0" indent="0" algn="just" eaLnBrk="1" hangingPunct="1">
              <a:buClr>
                <a:schemeClr val="tx1"/>
              </a:buCl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Stack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1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4714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Helvetica" panose="020B0604020202020204" pitchFamily="34" charset="0"/>
              </a:rPr>
              <a:t>Stack Operations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6425" cy="7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800">
                <a:latin typeface="Helvetica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1371600" y="1465263"/>
            <a:ext cx="533400" cy="1676400"/>
            <a:chOff x="768" y="1392"/>
            <a:chExt cx="336" cy="1056"/>
          </a:xfrm>
        </p:grpSpPr>
        <p:sp>
          <p:nvSpPr>
            <p:cNvPr id="10358" name="Line 5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9" name="Line 6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60" name="Line 7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2895600" y="1465263"/>
            <a:ext cx="533400" cy="1676400"/>
            <a:chOff x="768" y="1392"/>
            <a:chExt cx="336" cy="1056"/>
          </a:xfrm>
        </p:grpSpPr>
        <p:sp>
          <p:nvSpPr>
            <p:cNvPr id="10355" name="Line 9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6" name="Line 10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7" name="Line 11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46" name="Line 12"/>
          <p:cNvSpPr>
            <a:spLocks noChangeShapeType="1"/>
          </p:cNvSpPr>
          <p:nvPr/>
        </p:nvSpPr>
        <p:spPr bwMode="auto">
          <a:xfrm>
            <a:off x="2895600" y="2836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47" name="Text Box 13"/>
          <p:cNvSpPr txBox="1">
            <a:spLocks noChangeArrowheads="1"/>
          </p:cNvSpPr>
          <p:nvPr/>
        </p:nvSpPr>
        <p:spPr bwMode="auto">
          <a:xfrm>
            <a:off x="2682211" y="3195638"/>
            <a:ext cx="925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Helvetica" panose="020B0604020202020204" pitchFamily="34" charset="0"/>
              </a:rPr>
              <a:t>push(2)</a:t>
            </a:r>
          </a:p>
        </p:txBody>
      </p:sp>
      <p:sp>
        <p:nvSpPr>
          <p:cNvPr id="10248" name="Text Box 14"/>
          <p:cNvSpPr txBox="1">
            <a:spLocks noChangeArrowheads="1"/>
          </p:cNvSpPr>
          <p:nvPr/>
        </p:nvSpPr>
        <p:spPr bwMode="auto">
          <a:xfrm>
            <a:off x="2176148" y="2778919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49" name="Line 15"/>
          <p:cNvSpPr>
            <a:spLocks noChangeShapeType="1"/>
          </p:cNvSpPr>
          <p:nvPr/>
        </p:nvSpPr>
        <p:spPr bwMode="auto">
          <a:xfrm>
            <a:off x="2590800" y="29892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50" name="Text Box 16"/>
          <p:cNvSpPr txBox="1">
            <a:spLocks noChangeArrowheads="1"/>
          </p:cNvSpPr>
          <p:nvPr/>
        </p:nvSpPr>
        <p:spPr bwMode="auto">
          <a:xfrm>
            <a:off x="3046413" y="28368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grpSp>
        <p:nvGrpSpPr>
          <p:cNvPr id="10251" name="Group 17"/>
          <p:cNvGrpSpPr>
            <a:grpSpLocks/>
          </p:cNvGrpSpPr>
          <p:nvPr/>
        </p:nvGrpSpPr>
        <p:grpSpPr bwMode="auto">
          <a:xfrm>
            <a:off x="4343400" y="1465263"/>
            <a:ext cx="533400" cy="1676400"/>
            <a:chOff x="768" y="1392"/>
            <a:chExt cx="336" cy="1056"/>
          </a:xfrm>
        </p:grpSpPr>
        <p:sp>
          <p:nvSpPr>
            <p:cNvPr id="10352" name="Line 18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3" name="Line 19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4" name="Line 20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52" name="Line 21"/>
          <p:cNvSpPr>
            <a:spLocks noChangeShapeType="1"/>
          </p:cNvSpPr>
          <p:nvPr/>
        </p:nvSpPr>
        <p:spPr bwMode="auto">
          <a:xfrm>
            <a:off x="4343400" y="2836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53" name="Text Box 22"/>
          <p:cNvSpPr txBox="1">
            <a:spLocks noChangeArrowheads="1"/>
          </p:cNvSpPr>
          <p:nvPr/>
        </p:nvSpPr>
        <p:spPr bwMode="auto">
          <a:xfrm>
            <a:off x="4130011" y="3195638"/>
            <a:ext cx="925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F0"/>
                </a:solidFill>
                <a:latin typeface="Helvetica" panose="020B0604020202020204" pitchFamily="34" charset="0"/>
              </a:rPr>
              <a:t>push(5)</a:t>
            </a:r>
          </a:p>
        </p:txBody>
      </p:sp>
      <p:sp>
        <p:nvSpPr>
          <p:cNvPr id="10254" name="Text Box 23"/>
          <p:cNvSpPr txBox="1">
            <a:spLocks noChangeArrowheads="1"/>
          </p:cNvSpPr>
          <p:nvPr/>
        </p:nvSpPr>
        <p:spPr bwMode="auto">
          <a:xfrm>
            <a:off x="3610556" y="2500313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55" name="Line 24"/>
          <p:cNvSpPr>
            <a:spLocks noChangeShapeType="1"/>
          </p:cNvSpPr>
          <p:nvPr/>
        </p:nvSpPr>
        <p:spPr bwMode="auto">
          <a:xfrm>
            <a:off x="4038600" y="26844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56" name="Text Box 25"/>
          <p:cNvSpPr txBox="1">
            <a:spLocks noChangeArrowheads="1"/>
          </p:cNvSpPr>
          <p:nvPr/>
        </p:nvSpPr>
        <p:spPr bwMode="auto">
          <a:xfrm>
            <a:off x="4494213" y="28368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257" name="Line 26"/>
          <p:cNvSpPr>
            <a:spLocks noChangeShapeType="1"/>
          </p:cNvSpPr>
          <p:nvPr/>
        </p:nvSpPr>
        <p:spPr bwMode="auto">
          <a:xfrm>
            <a:off x="4343400" y="2532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58" name="Line 27"/>
          <p:cNvSpPr>
            <a:spLocks noChangeShapeType="1"/>
          </p:cNvSpPr>
          <p:nvPr/>
        </p:nvSpPr>
        <p:spPr bwMode="auto">
          <a:xfrm>
            <a:off x="5867400" y="22272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59" name="Line 28"/>
          <p:cNvSpPr>
            <a:spLocks noChangeShapeType="1"/>
          </p:cNvSpPr>
          <p:nvPr/>
        </p:nvSpPr>
        <p:spPr bwMode="auto">
          <a:xfrm>
            <a:off x="7391400" y="19224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60" name="Text Box 29"/>
          <p:cNvSpPr txBox="1">
            <a:spLocks noChangeArrowheads="1"/>
          </p:cNvSpPr>
          <p:nvPr/>
        </p:nvSpPr>
        <p:spPr bwMode="auto">
          <a:xfrm>
            <a:off x="4503738" y="2532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grpSp>
        <p:nvGrpSpPr>
          <p:cNvPr id="10261" name="Group 30"/>
          <p:cNvGrpSpPr>
            <a:grpSpLocks/>
          </p:cNvGrpSpPr>
          <p:nvPr/>
        </p:nvGrpSpPr>
        <p:grpSpPr bwMode="auto">
          <a:xfrm>
            <a:off x="5867400" y="1447800"/>
            <a:ext cx="533400" cy="1676400"/>
            <a:chOff x="768" y="1392"/>
            <a:chExt cx="336" cy="1056"/>
          </a:xfrm>
        </p:grpSpPr>
        <p:sp>
          <p:nvSpPr>
            <p:cNvPr id="10349" name="Line 31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0" name="Line 32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51" name="Line 33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62" name="Line 34"/>
          <p:cNvSpPr>
            <a:spLocks noChangeShapeType="1"/>
          </p:cNvSpPr>
          <p:nvPr/>
        </p:nvSpPr>
        <p:spPr bwMode="auto">
          <a:xfrm>
            <a:off x="58674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63" name="Text Box 35"/>
          <p:cNvSpPr txBox="1">
            <a:spLocks noChangeArrowheads="1"/>
          </p:cNvSpPr>
          <p:nvPr/>
        </p:nvSpPr>
        <p:spPr bwMode="auto">
          <a:xfrm>
            <a:off x="5654011" y="3194050"/>
            <a:ext cx="925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F0"/>
                </a:solidFill>
                <a:latin typeface="Helvetica" panose="020B0604020202020204" pitchFamily="34" charset="0"/>
              </a:rPr>
              <a:t>push(7)</a:t>
            </a:r>
          </a:p>
        </p:txBody>
      </p:sp>
      <p:sp>
        <p:nvSpPr>
          <p:cNvPr id="10264" name="Text Box 36"/>
          <p:cNvSpPr txBox="1">
            <a:spLocks noChangeArrowheads="1"/>
          </p:cNvSpPr>
          <p:nvPr/>
        </p:nvSpPr>
        <p:spPr bwMode="auto">
          <a:xfrm>
            <a:off x="5134556" y="2195513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65" name="Line 37"/>
          <p:cNvSpPr>
            <a:spLocks noChangeShapeType="1"/>
          </p:cNvSpPr>
          <p:nvPr/>
        </p:nvSpPr>
        <p:spPr bwMode="auto">
          <a:xfrm>
            <a:off x="5562600" y="2379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66" name="Text Box 38"/>
          <p:cNvSpPr txBox="1">
            <a:spLocks noChangeArrowheads="1"/>
          </p:cNvSpPr>
          <p:nvPr/>
        </p:nvSpPr>
        <p:spPr bwMode="auto">
          <a:xfrm>
            <a:off x="6018213" y="28194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267" name="Line 39"/>
          <p:cNvSpPr>
            <a:spLocks noChangeShapeType="1"/>
          </p:cNvSpPr>
          <p:nvPr/>
        </p:nvSpPr>
        <p:spPr bwMode="auto">
          <a:xfrm>
            <a:off x="58674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68" name="Text Box 40"/>
          <p:cNvSpPr txBox="1">
            <a:spLocks noChangeArrowheads="1"/>
          </p:cNvSpPr>
          <p:nvPr/>
        </p:nvSpPr>
        <p:spPr bwMode="auto">
          <a:xfrm>
            <a:off x="6027738" y="2514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269" name="Text Box 41"/>
          <p:cNvSpPr txBox="1">
            <a:spLocks noChangeArrowheads="1"/>
          </p:cNvSpPr>
          <p:nvPr/>
        </p:nvSpPr>
        <p:spPr bwMode="auto">
          <a:xfrm>
            <a:off x="6019800" y="22272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0270" name="Line 42"/>
          <p:cNvSpPr>
            <a:spLocks noChangeShapeType="1"/>
          </p:cNvSpPr>
          <p:nvPr/>
        </p:nvSpPr>
        <p:spPr bwMode="auto">
          <a:xfrm>
            <a:off x="7391400" y="22447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10271" name="Group 43"/>
          <p:cNvGrpSpPr>
            <a:grpSpLocks/>
          </p:cNvGrpSpPr>
          <p:nvPr/>
        </p:nvGrpSpPr>
        <p:grpSpPr bwMode="auto">
          <a:xfrm>
            <a:off x="7391400" y="1465263"/>
            <a:ext cx="533400" cy="1676400"/>
            <a:chOff x="768" y="1392"/>
            <a:chExt cx="336" cy="1056"/>
          </a:xfrm>
        </p:grpSpPr>
        <p:sp>
          <p:nvSpPr>
            <p:cNvPr id="10346" name="Line 44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7" name="Line 45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8" name="Line 46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72" name="Line 47"/>
          <p:cNvSpPr>
            <a:spLocks noChangeShapeType="1"/>
          </p:cNvSpPr>
          <p:nvPr/>
        </p:nvSpPr>
        <p:spPr bwMode="auto">
          <a:xfrm>
            <a:off x="7391400" y="2836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73" name="Text Box 48"/>
          <p:cNvSpPr txBox="1">
            <a:spLocks noChangeArrowheads="1"/>
          </p:cNvSpPr>
          <p:nvPr/>
        </p:nvSpPr>
        <p:spPr bwMode="auto">
          <a:xfrm>
            <a:off x="7178011" y="3195638"/>
            <a:ext cx="9252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F0"/>
                </a:solidFill>
                <a:latin typeface="Helvetica" panose="020B0604020202020204" pitchFamily="34" charset="0"/>
              </a:rPr>
              <a:t>push(1)</a:t>
            </a:r>
          </a:p>
        </p:txBody>
      </p:sp>
      <p:sp>
        <p:nvSpPr>
          <p:cNvPr id="10274" name="Text Box 49"/>
          <p:cNvSpPr txBox="1">
            <a:spLocks noChangeArrowheads="1"/>
          </p:cNvSpPr>
          <p:nvPr/>
        </p:nvSpPr>
        <p:spPr bwMode="auto">
          <a:xfrm>
            <a:off x="6658556" y="1890713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75" name="Line 50"/>
          <p:cNvSpPr>
            <a:spLocks noChangeShapeType="1"/>
          </p:cNvSpPr>
          <p:nvPr/>
        </p:nvSpPr>
        <p:spPr bwMode="auto">
          <a:xfrm>
            <a:off x="7086600" y="20748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76" name="Text Box 51"/>
          <p:cNvSpPr txBox="1">
            <a:spLocks noChangeArrowheads="1"/>
          </p:cNvSpPr>
          <p:nvPr/>
        </p:nvSpPr>
        <p:spPr bwMode="auto">
          <a:xfrm>
            <a:off x="7542213" y="28368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277" name="Line 52"/>
          <p:cNvSpPr>
            <a:spLocks noChangeShapeType="1"/>
          </p:cNvSpPr>
          <p:nvPr/>
        </p:nvSpPr>
        <p:spPr bwMode="auto">
          <a:xfrm>
            <a:off x="7391400" y="25320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78" name="Text Box 53"/>
          <p:cNvSpPr txBox="1">
            <a:spLocks noChangeArrowheads="1"/>
          </p:cNvSpPr>
          <p:nvPr/>
        </p:nvSpPr>
        <p:spPr bwMode="auto">
          <a:xfrm>
            <a:off x="7551738" y="2532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279" name="Text Box 54"/>
          <p:cNvSpPr txBox="1">
            <a:spLocks noChangeArrowheads="1"/>
          </p:cNvSpPr>
          <p:nvPr/>
        </p:nvSpPr>
        <p:spPr bwMode="auto">
          <a:xfrm>
            <a:off x="7543800" y="22447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0280" name="Text Box 55"/>
          <p:cNvSpPr txBox="1">
            <a:spLocks noChangeArrowheads="1"/>
          </p:cNvSpPr>
          <p:nvPr/>
        </p:nvSpPr>
        <p:spPr bwMode="auto">
          <a:xfrm>
            <a:off x="7543800" y="192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0281" name="Line 56"/>
          <p:cNvSpPr>
            <a:spLocks noChangeShapeType="1"/>
          </p:cNvSpPr>
          <p:nvPr/>
        </p:nvSpPr>
        <p:spPr bwMode="auto">
          <a:xfrm>
            <a:off x="1828800" y="4665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10282" name="Group 57"/>
          <p:cNvGrpSpPr>
            <a:grpSpLocks/>
          </p:cNvGrpSpPr>
          <p:nvPr/>
        </p:nvGrpSpPr>
        <p:grpSpPr bwMode="auto">
          <a:xfrm>
            <a:off x="1828800" y="3886200"/>
            <a:ext cx="533400" cy="1676400"/>
            <a:chOff x="768" y="1392"/>
            <a:chExt cx="336" cy="1056"/>
          </a:xfrm>
        </p:grpSpPr>
        <p:sp>
          <p:nvSpPr>
            <p:cNvPr id="10343" name="Line 58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4" name="Line 59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5" name="Line 60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83" name="Line 61"/>
          <p:cNvSpPr>
            <a:spLocks noChangeShapeType="1"/>
          </p:cNvSpPr>
          <p:nvPr/>
        </p:nvSpPr>
        <p:spPr bwMode="auto">
          <a:xfrm>
            <a:off x="18288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84" name="Text Box 62"/>
          <p:cNvSpPr txBox="1">
            <a:spLocks noChangeArrowheads="1"/>
          </p:cNvSpPr>
          <p:nvPr/>
        </p:nvSpPr>
        <p:spPr bwMode="auto">
          <a:xfrm>
            <a:off x="1528047" y="5616575"/>
            <a:ext cx="1099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B0F0"/>
                </a:solidFill>
                <a:latin typeface="Helvetica" panose="020B0604020202020204" pitchFamily="34" charset="0"/>
              </a:rPr>
              <a:t>1     </a:t>
            </a:r>
            <a:r>
              <a:rPr lang="en-US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pop()</a:t>
            </a:r>
          </a:p>
        </p:txBody>
      </p:sp>
      <p:sp>
        <p:nvSpPr>
          <p:cNvPr id="10285" name="Text Box 63"/>
          <p:cNvSpPr txBox="1">
            <a:spLocks noChangeArrowheads="1"/>
          </p:cNvSpPr>
          <p:nvPr/>
        </p:nvSpPr>
        <p:spPr bwMode="auto">
          <a:xfrm>
            <a:off x="1115006" y="4616450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86" name="Line 64"/>
          <p:cNvSpPr>
            <a:spLocks noChangeShapeType="1"/>
          </p:cNvSpPr>
          <p:nvPr/>
        </p:nvSpPr>
        <p:spPr bwMode="auto">
          <a:xfrm>
            <a:off x="1524000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87" name="Text Box 65"/>
          <p:cNvSpPr txBox="1">
            <a:spLocks noChangeArrowheads="1"/>
          </p:cNvSpPr>
          <p:nvPr/>
        </p:nvSpPr>
        <p:spPr bwMode="auto">
          <a:xfrm>
            <a:off x="1979613" y="5257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288" name="Line 66"/>
          <p:cNvSpPr>
            <a:spLocks noChangeShapeType="1"/>
          </p:cNvSpPr>
          <p:nvPr/>
        </p:nvSpPr>
        <p:spPr bwMode="auto">
          <a:xfrm>
            <a:off x="18288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89" name="Text Box 67"/>
          <p:cNvSpPr txBox="1">
            <a:spLocks noChangeArrowheads="1"/>
          </p:cNvSpPr>
          <p:nvPr/>
        </p:nvSpPr>
        <p:spPr bwMode="auto">
          <a:xfrm>
            <a:off x="1989138" y="4953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290" name="Text Box 68"/>
          <p:cNvSpPr txBox="1">
            <a:spLocks noChangeArrowheads="1"/>
          </p:cNvSpPr>
          <p:nvPr/>
        </p:nvSpPr>
        <p:spPr bwMode="auto">
          <a:xfrm>
            <a:off x="1981200" y="4665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0291" name="Line 69"/>
          <p:cNvSpPr>
            <a:spLocks noChangeShapeType="1"/>
          </p:cNvSpPr>
          <p:nvPr/>
        </p:nvSpPr>
        <p:spPr bwMode="auto">
          <a:xfrm flipH="1">
            <a:off x="1828800" y="5784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10292" name="Line 70"/>
          <p:cNvSpPr>
            <a:spLocks noChangeShapeType="1"/>
          </p:cNvSpPr>
          <p:nvPr/>
        </p:nvSpPr>
        <p:spPr bwMode="auto">
          <a:xfrm>
            <a:off x="3228975" y="434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93" name="Line 71"/>
          <p:cNvSpPr>
            <a:spLocks noChangeShapeType="1"/>
          </p:cNvSpPr>
          <p:nvPr/>
        </p:nvSpPr>
        <p:spPr bwMode="auto">
          <a:xfrm>
            <a:off x="3228975" y="4665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10294" name="Group 72"/>
          <p:cNvGrpSpPr>
            <a:grpSpLocks/>
          </p:cNvGrpSpPr>
          <p:nvPr/>
        </p:nvGrpSpPr>
        <p:grpSpPr bwMode="auto">
          <a:xfrm>
            <a:off x="3228975" y="3886200"/>
            <a:ext cx="533400" cy="1676400"/>
            <a:chOff x="768" y="1392"/>
            <a:chExt cx="336" cy="1056"/>
          </a:xfrm>
        </p:grpSpPr>
        <p:sp>
          <p:nvSpPr>
            <p:cNvPr id="10340" name="Line 73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1" name="Line 74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42" name="Line 75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295" name="Line 76"/>
          <p:cNvSpPr>
            <a:spLocks noChangeShapeType="1"/>
          </p:cNvSpPr>
          <p:nvPr/>
        </p:nvSpPr>
        <p:spPr bwMode="auto">
          <a:xfrm>
            <a:off x="3228975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96" name="Text Box 77"/>
          <p:cNvSpPr txBox="1">
            <a:spLocks noChangeArrowheads="1"/>
          </p:cNvSpPr>
          <p:nvPr/>
        </p:nvSpPr>
        <p:spPr bwMode="auto">
          <a:xfrm>
            <a:off x="2959473" y="5616575"/>
            <a:ext cx="10390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B0F0"/>
                </a:solidFill>
                <a:latin typeface="Helvetica" panose="020B0604020202020204" pitchFamily="34" charset="0"/>
              </a:rPr>
              <a:t>push(21)</a:t>
            </a:r>
          </a:p>
        </p:txBody>
      </p:sp>
      <p:sp>
        <p:nvSpPr>
          <p:cNvPr id="10297" name="Text Box 78"/>
          <p:cNvSpPr txBox="1">
            <a:spLocks noChangeArrowheads="1"/>
          </p:cNvSpPr>
          <p:nvPr/>
        </p:nvSpPr>
        <p:spPr bwMode="auto">
          <a:xfrm>
            <a:off x="2496131" y="4311650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298" name="Line 79"/>
          <p:cNvSpPr>
            <a:spLocks noChangeShapeType="1"/>
          </p:cNvSpPr>
          <p:nvPr/>
        </p:nvSpPr>
        <p:spPr bwMode="auto">
          <a:xfrm>
            <a:off x="2924175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299" name="Text Box 80"/>
          <p:cNvSpPr txBox="1">
            <a:spLocks noChangeArrowheads="1"/>
          </p:cNvSpPr>
          <p:nvPr/>
        </p:nvSpPr>
        <p:spPr bwMode="auto">
          <a:xfrm>
            <a:off x="3379788" y="5257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300" name="Line 81"/>
          <p:cNvSpPr>
            <a:spLocks noChangeShapeType="1"/>
          </p:cNvSpPr>
          <p:nvPr/>
        </p:nvSpPr>
        <p:spPr bwMode="auto">
          <a:xfrm>
            <a:off x="3228975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01" name="Text Box 82"/>
          <p:cNvSpPr txBox="1">
            <a:spLocks noChangeArrowheads="1"/>
          </p:cNvSpPr>
          <p:nvPr/>
        </p:nvSpPr>
        <p:spPr bwMode="auto">
          <a:xfrm>
            <a:off x="3389313" y="4953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302" name="Text Box 83"/>
          <p:cNvSpPr txBox="1">
            <a:spLocks noChangeArrowheads="1"/>
          </p:cNvSpPr>
          <p:nvPr/>
        </p:nvSpPr>
        <p:spPr bwMode="auto">
          <a:xfrm>
            <a:off x="3381375" y="4665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0303" name="Text Box 84"/>
          <p:cNvSpPr txBox="1">
            <a:spLocks noChangeArrowheads="1"/>
          </p:cNvSpPr>
          <p:nvPr/>
        </p:nvSpPr>
        <p:spPr bwMode="auto">
          <a:xfrm>
            <a:off x="3325813" y="43434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21</a:t>
            </a:r>
          </a:p>
        </p:txBody>
      </p:sp>
      <p:sp>
        <p:nvSpPr>
          <p:cNvPr id="10304" name="Line 85"/>
          <p:cNvSpPr>
            <a:spLocks noChangeShapeType="1"/>
          </p:cNvSpPr>
          <p:nvPr/>
        </p:nvSpPr>
        <p:spPr bwMode="auto">
          <a:xfrm>
            <a:off x="4556125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grpSp>
        <p:nvGrpSpPr>
          <p:cNvPr id="10305" name="Group 86"/>
          <p:cNvGrpSpPr>
            <a:grpSpLocks/>
          </p:cNvGrpSpPr>
          <p:nvPr/>
        </p:nvGrpSpPr>
        <p:grpSpPr bwMode="auto">
          <a:xfrm>
            <a:off x="4556125" y="3868738"/>
            <a:ext cx="533400" cy="1676400"/>
            <a:chOff x="768" y="1392"/>
            <a:chExt cx="336" cy="1056"/>
          </a:xfrm>
        </p:grpSpPr>
        <p:sp>
          <p:nvSpPr>
            <p:cNvPr id="10337" name="Line 87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8" name="Line 88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9" name="Line 89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306" name="Line 90"/>
          <p:cNvSpPr>
            <a:spLocks noChangeShapeType="1"/>
          </p:cNvSpPr>
          <p:nvPr/>
        </p:nvSpPr>
        <p:spPr bwMode="auto">
          <a:xfrm>
            <a:off x="4556125" y="52403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07" name="Text Box 91"/>
          <p:cNvSpPr txBox="1">
            <a:spLocks noChangeArrowheads="1"/>
          </p:cNvSpPr>
          <p:nvPr/>
        </p:nvSpPr>
        <p:spPr bwMode="auto">
          <a:xfrm>
            <a:off x="4199260" y="5614988"/>
            <a:ext cx="1213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anose="020B0604020202020204" pitchFamily="34" charset="0"/>
              </a:rPr>
              <a:t>21</a:t>
            </a:r>
            <a:r>
              <a:rPr lang="en-US" altLang="en-US" sz="1600" dirty="0">
                <a:solidFill>
                  <a:srgbClr val="00B0F0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pop()</a:t>
            </a:r>
          </a:p>
        </p:txBody>
      </p:sp>
      <p:sp>
        <p:nvSpPr>
          <p:cNvPr id="10308" name="Text Box 92"/>
          <p:cNvSpPr txBox="1">
            <a:spLocks noChangeArrowheads="1"/>
          </p:cNvSpPr>
          <p:nvPr/>
        </p:nvSpPr>
        <p:spPr bwMode="auto">
          <a:xfrm>
            <a:off x="3842331" y="4616450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0309" name="Line 93"/>
          <p:cNvSpPr>
            <a:spLocks noChangeShapeType="1"/>
          </p:cNvSpPr>
          <p:nvPr/>
        </p:nvSpPr>
        <p:spPr bwMode="auto">
          <a:xfrm>
            <a:off x="4251325" y="4800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10" name="Text Box 94"/>
          <p:cNvSpPr txBox="1">
            <a:spLocks noChangeArrowheads="1"/>
          </p:cNvSpPr>
          <p:nvPr/>
        </p:nvSpPr>
        <p:spPr bwMode="auto">
          <a:xfrm>
            <a:off x="4706938" y="52403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311" name="Line 95"/>
          <p:cNvSpPr>
            <a:spLocks noChangeShapeType="1"/>
          </p:cNvSpPr>
          <p:nvPr/>
        </p:nvSpPr>
        <p:spPr bwMode="auto">
          <a:xfrm>
            <a:off x="4556125" y="49355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12" name="Text Box 96"/>
          <p:cNvSpPr txBox="1">
            <a:spLocks noChangeArrowheads="1"/>
          </p:cNvSpPr>
          <p:nvPr/>
        </p:nvSpPr>
        <p:spPr bwMode="auto">
          <a:xfrm>
            <a:off x="4716463" y="49355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313" name="Text Box 97"/>
          <p:cNvSpPr txBox="1">
            <a:spLocks noChangeArrowheads="1"/>
          </p:cNvSpPr>
          <p:nvPr/>
        </p:nvSpPr>
        <p:spPr bwMode="auto">
          <a:xfrm>
            <a:off x="4708525" y="4648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0314" name="Line 98"/>
          <p:cNvSpPr>
            <a:spLocks noChangeShapeType="1"/>
          </p:cNvSpPr>
          <p:nvPr/>
        </p:nvSpPr>
        <p:spPr bwMode="auto">
          <a:xfrm flipH="1">
            <a:off x="4556125" y="57832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00B0F0"/>
              </a:solidFill>
            </a:endParaRPr>
          </a:p>
        </p:txBody>
      </p:sp>
      <p:grpSp>
        <p:nvGrpSpPr>
          <p:cNvPr id="10315" name="Group 99"/>
          <p:cNvGrpSpPr>
            <a:grpSpLocks/>
          </p:cNvGrpSpPr>
          <p:nvPr/>
        </p:nvGrpSpPr>
        <p:grpSpPr bwMode="auto">
          <a:xfrm>
            <a:off x="5946775" y="3886200"/>
            <a:ext cx="533400" cy="1676400"/>
            <a:chOff x="768" y="1392"/>
            <a:chExt cx="336" cy="1056"/>
          </a:xfrm>
        </p:grpSpPr>
        <p:sp>
          <p:nvSpPr>
            <p:cNvPr id="10334" name="Line 100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5" name="Line 101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6" name="Line 102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316" name="Line 103"/>
          <p:cNvSpPr>
            <a:spLocks noChangeShapeType="1"/>
          </p:cNvSpPr>
          <p:nvPr/>
        </p:nvSpPr>
        <p:spPr bwMode="auto">
          <a:xfrm>
            <a:off x="5946775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17" name="Text Box 104"/>
          <p:cNvSpPr txBox="1">
            <a:spLocks noChangeArrowheads="1"/>
          </p:cNvSpPr>
          <p:nvPr/>
        </p:nvSpPr>
        <p:spPr bwMode="auto">
          <a:xfrm>
            <a:off x="5646022" y="5616575"/>
            <a:ext cx="1099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anose="020B0604020202020204" pitchFamily="34" charset="0"/>
              </a:rPr>
              <a:t>7</a:t>
            </a:r>
            <a:r>
              <a:rPr lang="en-US" altLang="en-US" sz="1600" dirty="0">
                <a:solidFill>
                  <a:srgbClr val="00B0F0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pop()</a:t>
            </a:r>
          </a:p>
        </p:txBody>
      </p:sp>
      <p:sp>
        <p:nvSpPr>
          <p:cNvPr id="10318" name="Line 105"/>
          <p:cNvSpPr>
            <a:spLocks noChangeShapeType="1"/>
          </p:cNvSpPr>
          <p:nvPr/>
        </p:nvSpPr>
        <p:spPr bwMode="auto">
          <a:xfrm>
            <a:off x="5641975" y="5105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19" name="Text Box 106"/>
          <p:cNvSpPr txBox="1">
            <a:spLocks noChangeArrowheads="1"/>
          </p:cNvSpPr>
          <p:nvPr/>
        </p:nvSpPr>
        <p:spPr bwMode="auto">
          <a:xfrm>
            <a:off x="6097588" y="5257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320" name="Line 107"/>
          <p:cNvSpPr>
            <a:spLocks noChangeShapeType="1"/>
          </p:cNvSpPr>
          <p:nvPr/>
        </p:nvSpPr>
        <p:spPr bwMode="auto">
          <a:xfrm>
            <a:off x="5946775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21" name="Text Box 108"/>
          <p:cNvSpPr txBox="1">
            <a:spLocks noChangeArrowheads="1"/>
          </p:cNvSpPr>
          <p:nvPr/>
        </p:nvSpPr>
        <p:spPr bwMode="auto">
          <a:xfrm>
            <a:off x="6107113" y="4953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0322" name="Line 109"/>
          <p:cNvSpPr>
            <a:spLocks noChangeShapeType="1"/>
          </p:cNvSpPr>
          <p:nvPr/>
        </p:nvSpPr>
        <p:spPr bwMode="auto">
          <a:xfrm flipH="1">
            <a:off x="5946775" y="5784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10323" name="Text Box 110"/>
          <p:cNvSpPr txBox="1">
            <a:spLocks noChangeArrowheads="1"/>
          </p:cNvSpPr>
          <p:nvPr/>
        </p:nvSpPr>
        <p:spPr bwMode="auto">
          <a:xfrm>
            <a:off x="5229806" y="4921250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grpSp>
        <p:nvGrpSpPr>
          <p:cNvPr id="10324" name="Group 111"/>
          <p:cNvGrpSpPr>
            <a:grpSpLocks/>
          </p:cNvGrpSpPr>
          <p:nvPr/>
        </p:nvGrpSpPr>
        <p:grpSpPr bwMode="auto">
          <a:xfrm>
            <a:off x="7375525" y="3886200"/>
            <a:ext cx="533400" cy="1676400"/>
            <a:chOff x="768" y="1392"/>
            <a:chExt cx="336" cy="1056"/>
          </a:xfrm>
        </p:grpSpPr>
        <p:sp>
          <p:nvSpPr>
            <p:cNvPr id="10331" name="Line 112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2" name="Line 113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33" name="Line 114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325" name="Line 115"/>
          <p:cNvSpPr>
            <a:spLocks noChangeShapeType="1"/>
          </p:cNvSpPr>
          <p:nvPr/>
        </p:nvSpPr>
        <p:spPr bwMode="auto">
          <a:xfrm>
            <a:off x="7375525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326" name="Text Box 116"/>
          <p:cNvSpPr txBox="1">
            <a:spLocks noChangeArrowheads="1"/>
          </p:cNvSpPr>
          <p:nvPr/>
        </p:nvSpPr>
        <p:spPr bwMode="auto">
          <a:xfrm>
            <a:off x="7074772" y="5616575"/>
            <a:ext cx="10999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anose="020B0604020202020204" pitchFamily="34" charset="0"/>
              </a:rPr>
              <a:t>5</a:t>
            </a:r>
            <a:r>
              <a:rPr lang="en-US" altLang="en-US" sz="1600" dirty="0">
                <a:solidFill>
                  <a:srgbClr val="00B0F0"/>
                </a:solidFill>
                <a:latin typeface="Helvetica" panose="020B0604020202020204" pitchFamily="34" charset="0"/>
              </a:rPr>
              <a:t>     </a:t>
            </a:r>
            <a:r>
              <a:rPr lang="en-US" altLang="en-US" sz="1600" dirty="0">
                <a:solidFill>
                  <a:srgbClr val="FF0000"/>
                </a:solidFill>
                <a:latin typeface="Helvetica" panose="020B0604020202020204" pitchFamily="34" charset="0"/>
              </a:rPr>
              <a:t>pop()</a:t>
            </a:r>
          </a:p>
        </p:txBody>
      </p:sp>
      <p:sp>
        <p:nvSpPr>
          <p:cNvPr id="10327" name="Line 117"/>
          <p:cNvSpPr>
            <a:spLocks noChangeShapeType="1"/>
          </p:cNvSpPr>
          <p:nvPr/>
        </p:nvSpPr>
        <p:spPr bwMode="auto">
          <a:xfrm>
            <a:off x="7070725" y="54276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10328" name="Text Box 118"/>
          <p:cNvSpPr txBox="1">
            <a:spLocks noChangeArrowheads="1"/>
          </p:cNvSpPr>
          <p:nvPr/>
        </p:nvSpPr>
        <p:spPr bwMode="auto">
          <a:xfrm>
            <a:off x="7526338" y="5257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0329" name="Line 119"/>
          <p:cNvSpPr>
            <a:spLocks noChangeShapeType="1"/>
          </p:cNvSpPr>
          <p:nvPr/>
        </p:nvSpPr>
        <p:spPr bwMode="auto">
          <a:xfrm flipH="1">
            <a:off x="7375525" y="57848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10330" name="Text Box 120"/>
          <p:cNvSpPr txBox="1">
            <a:spLocks noChangeArrowheads="1"/>
          </p:cNvSpPr>
          <p:nvPr/>
        </p:nvSpPr>
        <p:spPr bwMode="auto">
          <a:xfrm>
            <a:off x="6610931" y="5243513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21" name="Text Box 13"/>
          <p:cNvSpPr txBox="1">
            <a:spLocks noChangeArrowheads="1"/>
          </p:cNvSpPr>
          <p:nvPr/>
        </p:nvSpPr>
        <p:spPr bwMode="auto">
          <a:xfrm>
            <a:off x="411843" y="2472532"/>
            <a:ext cx="8114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Helvetica" panose="020B0604020202020204" pitchFamily="34" charset="0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412259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3" y="1161535"/>
            <a:ext cx="7961645" cy="5339473"/>
          </a:xfrm>
        </p:spPr>
        <p:txBody>
          <a:bodyPr/>
          <a:lstStyle/>
          <a:p>
            <a:pPr algn="just"/>
            <a:r>
              <a:rPr lang="en-US" sz="2200" dirty="0"/>
              <a:t>In linked list implementation of stack, the nodes are maintained non-contiguously in the memory. </a:t>
            </a:r>
          </a:p>
          <a:p>
            <a:pPr algn="just"/>
            <a:r>
              <a:rPr lang="en-US" sz="2200" dirty="0"/>
              <a:t>Each node contains a pointer to its immediate successor node in the stack. </a:t>
            </a:r>
          </a:p>
          <a:p>
            <a:pPr algn="just"/>
            <a:r>
              <a:rPr lang="en-US" sz="2200" dirty="0"/>
              <a:t>Stack is said to be overflown if the space left in the memory heap is not enough to create a node.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Linked list implementation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7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21878"/>
            <a:ext cx="8353168" cy="5338119"/>
          </a:xfrm>
        </p:spPr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  <a:cs typeface="Times New Roman" panose="02020603050405020304" pitchFamily="18" charset="0"/>
              </a:rPr>
              <a:t>No need for the current pointer; head is enough.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Stack Using Linked List</a:t>
            </a:r>
            <a:endParaRPr 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828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828800" y="35226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28800" y="2743200"/>
            <a:ext cx="533400" cy="1676400"/>
            <a:chOff x="768" y="1392"/>
            <a:chExt cx="336" cy="1056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68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104" y="139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68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288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133475" y="31686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top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524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79613" y="4114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828800" y="3810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989138" y="3810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5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981200" y="35226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7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981200" y="32004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2971800" y="33528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" name="Group 66"/>
          <p:cNvGrpSpPr>
            <a:grpSpLocks/>
          </p:cNvGrpSpPr>
          <p:nvPr/>
        </p:nvGrpSpPr>
        <p:grpSpPr bwMode="auto">
          <a:xfrm>
            <a:off x="3722688" y="2863850"/>
            <a:ext cx="3211512" cy="869950"/>
            <a:chOff x="2117" y="3128"/>
            <a:chExt cx="2023" cy="548"/>
          </a:xfrm>
        </p:grpSpPr>
        <p:grpSp>
          <p:nvGrpSpPr>
            <p:cNvPr id="20" name="Group 37"/>
            <p:cNvGrpSpPr>
              <a:grpSpLocks/>
            </p:cNvGrpSpPr>
            <p:nvPr/>
          </p:nvGrpSpPr>
          <p:grpSpPr bwMode="auto">
            <a:xfrm>
              <a:off x="2556" y="3464"/>
              <a:ext cx="432" cy="212"/>
              <a:chOff x="1488" y="1996"/>
              <a:chExt cx="432" cy="212"/>
            </a:xfrm>
          </p:grpSpPr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1488" y="201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1680" y="20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1488" y="1996"/>
                <a:ext cx="1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>
                <a:off x="1728" y="211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2988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43"/>
            <p:cNvSpPr>
              <a:spLocks noChangeShapeType="1"/>
            </p:cNvSpPr>
            <p:nvPr/>
          </p:nvSpPr>
          <p:spPr bwMode="auto">
            <a:xfrm>
              <a:off x="3180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2988" y="3464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3228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3420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3612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48"/>
            <p:cNvSpPr txBox="1">
              <a:spLocks noChangeArrowheads="1"/>
            </p:cNvSpPr>
            <p:nvPr/>
          </p:nvSpPr>
          <p:spPr bwMode="auto">
            <a:xfrm>
              <a:off x="3420" y="3464"/>
              <a:ext cx="1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5</a:t>
              </a: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660" y="35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3852" y="3484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4044" y="34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852" y="346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2" name="Line 57"/>
            <p:cNvSpPr>
              <a:spLocks noChangeShapeType="1"/>
            </p:cNvSpPr>
            <p:nvPr/>
          </p:nvSpPr>
          <p:spPr bwMode="auto">
            <a:xfrm flipH="1">
              <a:off x="4032" y="35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58"/>
            <p:cNvGrpSpPr>
              <a:grpSpLocks/>
            </p:cNvGrpSpPr>
            <p:nvPr/>
          </p:nvGrpSpPr>
          <p:grpSpPr bwMode="auto">
            <a:xfrm>
              <a:off x="2117" y="3128"/>
              <a:ext cx="535" cy="356"/>
              <a:chOff x="809" y="1804"/>
              <a:chExt cx="535" cy="356"/>
            </a:xfrm>
          </p:grpSpPr>
          <p:sp>
            <p:nvSpPr>
              <p:cNvPr id="34" name="Text Box 59"/>
              <p:cNvSpPr txBox="1">
                <a:spLocks noChangeArrowheads="1"/>
              </p:cNvSpPr>
              <p:nvPr/>
            </p:nvSpPr>
            <p:spPr bwMode="auto">
              <a:xfrm>
                <a:off x="809" y="180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pPr eaLnBrk="1" hangingPunct="1"/>
                <a:r>
                  <a:rPr lang="en-US" altLang="en-US" sz="1600" dirty="0">
                    <a:latin typeface="Helvetica" panose="020B0604020202020204" pitchFamily="34" charset="0"/>
                  </a:rPr>
                  <a:t>head</a:t>
                </a:r>
              </a:p>
            </p:txBody>
          </p:sp>
          <p:sp>
            <p:nvSpPr>
              <p:cNvPr id="35" name="Line 60"/>
              <p:cNvSpPr>
                <a:spLocks noChangeShapeType="1"/>
              </p:cNvSpPr>
              <p:nvPr/>
            </p:nvSpPr>
            <p:spPr bwMode="auto">
              <a:xfrm>
                <a:off x="1200" y="19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61"/>
              <p:cNvSpPr>
                <a:spLocks noChangeShapeType="1"/>
              </p:cNvSpPr>
              <p:nvPr/>
            </p:nvSpPr>
            <p:spPr bwMode="auto">
              <a:xfrm>
                <a:off x="1344" y="192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505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3" y="1590806"/>
            <a:ext cx="8130747" cy="2373434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Maintain the stack as a linked list.</a:t>
            </a:r>
          </a:p>
          <a:p>
            <a:pPr lvl="1" eaLnBrk="1" hangingPunct="1"/>
            <a:r>
              <a:rPr lang="en-US" altLang="en-US" dirty="0"/>
              <a:t>A pointer variable </a:t>
            </a:r>
            <a:r>
              <a:rPr lang="en-US" altLang="en-US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top</a:t>
            </a:r>
            <a:r>
              <a:rPr lang="en-US" altLang="en-US" dirty="0"/>
              <a:t> points to the start of the list.</a:t>
            </a:r>
          </a:p>
          <a:p>
            <a:pPr lvl="1" eaLnBrk="1" hangingPunct="1"/>
            <a:r>
              <a:rPr lang="en-US" altLang="en-US" dirty="0"/>
              <a:t>The first element of the linked list is considered as the stack top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Linked list implementation of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045906"/>
            <a:ext cx="4572000" cy="2031325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stack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stack *next;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stack *top;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2950" y="6158898"/>
            <a:ext cx="429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Declaration a stack using linked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1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Stack Creation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147496"/>
            <a:ext cx="4572000" cy="2308324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create (stack *top)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*top = NULL;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top points to NULL,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indicating empty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stack            */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592866"/>
            <a:ext cx="4572000" cy="2031325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Utility function to check if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the stack is empty or not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top == NULL;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8752" y="4058526"/>
            <a:ext cx="221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C00000"/>
                </a:solidFill>
              </a:rPr>
              <a:t>IsEmpty</a:t>
            </a:r>
            <a:r>
              <a:rPr lang="en-US" altLang="en-US" dirty="0">
                <a:solidFill>
                  <a:srgbClr val="C00000"/>
                </a:solidFill>
              </a:rPr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50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Pushing an element into the stack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7219" y="1579488"/>
            <a:ext cx="7609562" cy="3970318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push(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//create new node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stack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stack;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-&gt;data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//make the new node points to the head node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-&gt;next = top;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//make the new node as head node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//so that head will always point the last inserted data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top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29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Popping an element from 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9953" y="1079543"/>
            <a:ext cx="7384094" cy="5586145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pop()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stack *temp = new stack;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(top == NULL)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"Stack is Empty\n"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Poped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 element = %d\n“</a:t>
            </a:r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&lt;&lt; head-&gt;data;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//backup the head node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temp = top;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//make the head node points to the next node.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//logically removing the node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top = top&gt;next;</a:t>
            </a:r>
          </a:p>
          <a:p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//free the </a:t>
            </a:r>
            <a:r>
              <a:rPr lang="en-US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poped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 element's memory</a:t>
            </a:r>
            <a:endParaRPr lang="en-US" sz="17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    free(temp);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44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FA7FF1-887E-0B5D-4BA1-B9A192C0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54" y="1161536"/>
            <a:ext cx="8353168" cy="2286000"/>
          </a:xfrm>
        </p:spPr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OpenSans"/>
              </a:rPr>
              <a:t>In this method, the decimal value is divided by 2 and the remainder is stored in a stack. Once the decimal value reaches zero, print the values stored in the stack.</a:t>
            </a:r>
          </a:p>
          <a:p>
            <a:pPr algn="just"/>
            <a:endParaRPr lang="en-GB" sz="1100" dirty="0">
              <a:solidFill>
                <a:srgbClr val="000000"/>
              </a:solidFill>
              <a:latin typeface="OpenSans"/>
            </a:endParaRPr>
          </a:p>
          <a:p>
            <a:pPr algn="just"/>
            <a:r>
              <a:rPr lang="en-GB" dirty="0">
                <a:solidFill>
                  <a:srgbClr val="000000"/>
                </a:solidFill>
                <a:latin typeface="OpenSans"/>
              </a:rPr>
              <a:t>Example: </a:t>
            </a:r>
            <a:r>
              <a:rPr lang="en-GB" b="0" i="0" dirty="0">
                <a:solidFill>
                  <a:srgbClr val="000000"/>
                </a:solidFill>
                <a:effectLst/>
                <a:latin typeface="OpenSans"/>
              </a:rPr>
              <a:t>decimal value: </a:t>
            </a:r>
            <a:r>
              <a:rPr lang="ar-SA" b="0" i="0" dirty="0">
                <a:solidFill>
                  <a:srgbClr val="000000"/>
                </a:solidFill>
                <a:effectLst/>
                <a:latin typeface="OpenSans"/>
              </a:rPr>
              <a:t>25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950069-96DF-C8FC-B7B4-CACD7D75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4561"/>
            <a:ext cx="8229600" cy="576262"/>
          </a:xfrm>
        </p:spPr>
        <p:txBody>
          <a:bodyPr/>
          <a:lstStyle/>
          <a:p>
            <a:r>
              <a:rPr lang="en-GB" sz="2800" b="0" i="0" dirty="0">
                <a:effectLst/>
                <a:latin typeface="Nunito sans" panose="020F0502020204030204" pitchFamily="2" charset="0"/>
              </a:rPr>
              <a:t>Convert a Number from </a:t>
            </a:r>
            <a:r>
              <a:rPr lang="en-GB" sz="2800" b="0" i="0" u="sng" dirty="0">
                <a:effectLst/>
                <a:latin typeface="Nunito sans" panose="020F0502020204030204" pitchFamily="2" charset="0"/>
              </a:rPr>
              <a:t>Decimal</a:t>
            </a:r>
            <a:r>
              <a:rPr lang="en-GB" sz="2800" b="0" i="0" dirty="0">
                <a:effectLst/>
                <a:latin typeface="Nunito sans" panose="020F0502020204030204" pitchFamily="2" charset="0"/>
              </a:rPr>
              <a:t> to </a:t>
            </a:r>
            <a:r>
              <a:rPr lang="en-GB" sz="2800" b="0" i="0" u="sng" dirty="0">
                <a:effectLst/>
                <a:latin typeface="Nunito sans" panose="020F0502020204030204" pitchFamily="2" charset="0"/>
              </a:rPr>
              <a:t>Binary</a:t>
            </a:r>
            <a:r>
              <a:rPr lang="en-GB" sz="2800" b="0" i="0" dirty="0">
                <a:effectLst/>
                <a:latin typeface="Nunito sans" panose="020F0502020204030204" pitchFamily="2" charset="0"/>
              </a:rPr>
              <a:t> using Stack</a:t>
            </a:r>
            <a:endParaRPr lang="en-AU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E606C1-6264-2775-600F-E5FBF51A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77502"/>
              </p:ext>
            </p:extLst>
          </p:nvPr>
        </p:nvGraphicFramePr>
        <p:xfrm>
          <a:off x="4998018" y="3471424"/>
          <a:ext cx="76862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8626">
                  <a:extLst>
                    <a:ext uri="{9D8B030D-6E8A-4147-A177-3AD203B41FA5}">
                      <a16:colId xmlns:a16="http://schemas.microsoft.com/office/drawing/2014/main" val="3062559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79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54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5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0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3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dirty="0"/>
                        <a:t>1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734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47FA54-973A-BE20-F829-3CC97FF2BB76}"/>
              </a:ext>
            </a:extLst>
          </p:cNvPr>
          <p:cNvSpPr txBox="1"/>
          <p:nvPr/>
        </p:nvSpPr>
        <p:spPr>
          <a:xfrm>
            <a:off x="5105253" y="5668786"/>
            <a:ext cx="768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effectLst/>
                <a:latin typeface="Nunito sans" panose="020F0502020204030204" pitchFamily="2" charset="0"/>
              </a:rPr>
              <a:t>Stack</a:t>
            </a:r>
            <a:endParaRPr lang="en-AU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090308A-DA5A-219C-3653-62A9AED6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860435"/>
              </p:ext>
            </p:extLst>
          </p:nvPr>
        </p:nvGraphicFramePr>
        <p:xfrm>
          <a:off x="1204038" y="3768249"/>
          <a:ext cx="3098065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98065">
                  <a:extLst>
                    <a:ext uri="{9D8B030D-6E8A-4147-A177-3AD203B41FA5}">
                      <a16:colId xmlns:a16="http://schemas.microsoft.com/office/drawing/2014/main" val="4137195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25 / 2 = 12  (Remainder 1)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12 / 2 = 6    (Remainder 0)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91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  6 / 2 = 3    (Remainder 0)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04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  3 / 2 = 1    (Remainder 1)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63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  1 / 2 = 0    (Remainder 1)</a:t>
                      </a:r>
                      <a:endParaRPr lang="en-AU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765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116895-A1B0-7DA8-7E61-810C2806E776}"/>
              </a:ext>
            </a:extLst>
          </p:cNvPr>
          <p:cNvSpPr txBox="1"/>
          <p:nvPr/>
        </p:nvSpPr>
        <p:spPr>
          <a:xfrm>
            <a:off x="6073895" y="4510683"/>
            <a:ext cx="283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Sans"/>
              </a:rPr>
              <a:t>Binary value: 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11001</a:t>
            </a:r>
            <a:endParaRPr lang="en-AU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51D3695A-4D6C-C61B-0E28-F6B4727AD9FA}"/>
              </a:ext>
            </a:extLst>
          </p:cNvPr>
          <p:cNvSpPr/>
          <p:nvPr/>
        </p:nvSpPr>
        <p:spPr bwMode="auto">
          <a:xfrm>
            <a:off x="4572000" y="2971789"/>
            <a:ext cx="694941" cy="424069"/>
          </a:xfrm>
          <a:prstGeom prst="curvedDownArrow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51AC821F-F82A-4643-BD6D-1DD095DB1E04}"/>
              </a:ext>
            </a:extLst>
          </p:cNvPr>
          <p:cNvSpPr/>
          <p:nvPr/>
        </p:nvSpPr>
        <p:spPr bwMode="auto">
          <a:xfrm>
            <a:off x="5535150" y="2954360"/>
            <a:ext cx="694941" cy="424069"/>
          </a:xfrm>
          <a:prstGeom prst="curvedDownArrow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AU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99CED-7F10-70EE-7A22-9767B13CBEC8}"/>
              </a:ext>
            </a:extLst>
          </p:cNvPr>
          <p:cNvSpPr txBox="1"/>
          <p:nvPr/>
        </p:nvSpPr>
        <p:spPr>
          <a:xfrm>
            <a:off x="318052" y="166568"/>
            <a:ext cx="3790122" cy="652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#include &lt;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conio.h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#define MAX 100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using namespace std;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//declaring stack using structure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struct stack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data[MAX];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top;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//checking whether the stack is empty or not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empty(stack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if(s -&gt; top == -1)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return(1);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//checking whether the stack is full or not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full(stack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if(s -&gt; top == MAX - 1)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return(1);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 push the remainder into the stack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void push(stack *s, int x)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top = s -&gt; top + 1;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data[s -&gt; top] = x;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 pop the remainder out from the stack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pop(stack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x;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x = s -&gt; data[s -&gt; top];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top = s -&gt; top - 1;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return(x);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BC14C-744B-DF54-7128-7BB91B74762B}"/>
              </a:ext>
            </a:extLst>
          </p:cNvPr>
          <p:cNvSpPr txBox="1"/>
          <p:nvPr/>
        </p:nvSpPr>
        <p:spPr>
          <a:xfrm>
            <a:off x="4214192" y="1351508"/>
            <a:ext cx="4797286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stack s;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//structure member variable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s.top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= -1;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//top pointer initialized with -1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"Enter a decimal number:";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&gt;&gt;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while((num != 0))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if(!full(&amp;s))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//this condition executes if the function 'full' returns 0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push(&amp;s, num % 2);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//pushing the remainder into the stack using 'push' function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num = num / 2;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"Stack overflow";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//if stack reaches the MAX value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exit(0);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while(!empty(&amp;s))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num = pop(&amp;s);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AU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poping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 the remainder out from the stack using 'pop' function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08B9B-F0DA-31DF-3956-4417730CB40C}"/>
              </a:ext>
            </a:extLst>
          </p:cNvPr>
          <p:cNvSpPr txBox="1"/>
          <p:nvPr/>
        </p:nvSpPr>
        <p:spPr>
          <a:xfrm>
            <a:off x="4253948" y="299687"/>
            <a:ext cx="457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Nunito sans" panose="020F0502020204030204" pitchFamily="2" charset="0"/>
              </a:rPr>
              <a:t>Convert a number from </a:t>
            </a:r>
            <a:r>
              <a:rPr lang="en-GB" sz="2400" b="0" i="0" u="sng" dirty="0">
                <a:effectLst/>
                <a:latin typeface="Nunito sans" panose="020F0502020204030204" pitchFamily="2" charset="0"/>
              </a:rPr>
              <a:t>decimal</a:t>
            </a:r>
            <a:r>
              <a:rPr lang="en-GB" sz="2400" b="0" i="0" dirty="0">
                <a:effectLst/>
                <a:latin typeface="Nunito sans" panose="020F0502020204030204" pitchFamily="2" charset="0"/>
              </a:rPr>
              <a:t> to </a:t>
            </a:r>
            <a:r>
              <a:rPr lang="en-GB" sz="2400" b="0" i="0" u="sng" dirty="0">
                <a:effectLst/>
                <a:latin typeface="Nunito sans" panose="020F0502020204030204" pitchFamily="2" charset="0"/>
              </a:rPr>
              <a:t>binary</a:t>
            </a:r>
            <a:r>
              <a:rPr lang="en-GB" sz="2400" b="0" i="0" dirty="0">
                <a:effectLst/>
                <a:latin typeface="Nunito sans" panose="020F0502020204030204" pitchFamily="2" charset="0"/>
              </a:rPr>
              <a:t> using Stack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1782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3548251"/>
          </a:xfrm>
        </p:spPr>
        <p:txBody>
          <a:bodyPr/>
          <a:lstStyle/>
          <a:p>
            <a:r>
              <a:rPr lang="en-US" dirty="0"/>
              <a:t>A doubly linked list is a linear data structure where each node has a link to the next node as well as to the previous node. </a:t>
            </a:r>
          </a:p>
          <a:p>
            <a:r>
              <a:rPr lang="en-US" dirty="0"/>
              <a:t>Each component of a doubly linked list has three components.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: It holds the actual data.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</a:rPr>
              <a:t>prev</a:t>
            </a:r>
            <a:r>
              <a:rPr lang="en-US" sz="2000" dirty="0"/>
              <a:t>: It is a pointer that points to the previous node in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next</a:t>
            </a:r>
            <a:r>
              <a:rPr lang="en-US" sz="2000" dirty="0"/>
              <a:t>: It is a pointer that points to the next node in the list.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Doubly Linked Lists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8298" y="6130322"/>
            <a:ext cx="360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An example of a doubly linked list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22" y="4709786"/>
            <a:ext cx="7503962" cy="12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2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99CED-7F10-70EE-7A22-9767B13CBEC8}"/>
              </a:ext>
            </a:extLst>
          </p:cNvPr>
          <p:cNvSpPr txBox="1"/>
          <p:nvPr/>
        </p:nvSpPr>
        <p:spPr>
          <a:xfrm>
            <a:off x="318052" y="166568"/>
            <a:ext cx="3790122" cy="65248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#include &lt;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conio.h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#define MAX 100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using namespace std;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//declaring stack using structure</a:t>
            </a:r>
          </a:p>
          <a:p>
            <a:r>
              <a:rPr lang="en-AU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struct stack</a:t>
            </a:r>
          </a:p>
          <a:p>
            <a:r>
              <a:rPr lang="en-AU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	int data[MAX];</a:t>
            </a:r>
          </a:p>
          <a:p>
            <a:r>
              <a:rPr lang="en-AU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	int top;</a:t>
            </a:r>
          </a:p>
          <a:p>
            <a:r>
              <a:rPr lang="en-AU" sz="1100" b="1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//checking whether the stack is empty or not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empty(stack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if(s -&gt; top == -1)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return(1);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//checking whether the stack is full or not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full(stack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if(s -&gt; top == MAX - 1)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return(1);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 push the remainder into the stack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void push(stack *s, int x)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top = s -&gt; top + 1;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data[s -&gt; top] = x;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 pop the remainder out from the stack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pop(stack *s)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x;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x = s -&gt; data[s -&gt; top];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 -&gt; top = s -&gt; top - 1;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return(x);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BC14C-744B-DF54-7128-7BB91B74762B}"/>
              </a:ext>
            </a:extLst>
          </p:cNvPr>
          <p:cNvSpPr txBox="1"/>
          <p:nvPr/>
        </p:nvSpPr>
        <p:spPr>
          <a:xfrm>
            <a:off x="4214192" y="1351508"/>
            <a:ext cx="4797286" cy="5339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stack s;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//structure member variable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int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s.top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= -1;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//top pointer initialized with -1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"Enter a decimal number:";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&gt;&gt;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while((num != 0))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if(!full(&amp;s))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//this condition executes if the function 'full' returns 0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push(&amp;s, num % 2);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//pushing the remainder into the stack using 'push' function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num = num / 2;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"Stack overflow";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//if stack reaches the MAX value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exit(0);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while(!empty(&amp;s))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num = pop(&amp;s); 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AU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poping</a:t>
            </a:r>
            <a:r>
              <a:rPr lang="en-AU" sz="1100" dirty="0">
                <a:solidFill>
                  <a:srgbClr val="00B050"/>
                </a:solidFill>
                <a:latin typeface="Consolas" panose="020B0609020204030204" pitchFamily="49" charset="0"/>
              </a:rPr>
              <a:t> the remainder out from the stack using 'pop' function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	</a:t>
            </a:r>
            <a:r>
              <a:rPr lang="en-AU" sz="11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 &lt;&lt; num;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AU" sz="11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08B9B-F0DA-31DF-3956-4417730CB40C}"/>
              </a:ext>
            </a:extLst>
          </p:cNvPr>
          <p:cNvSpPr txBox="1"/>
          <p:nvPr/>
        </p:nvSpPr>
        <p:spPr>
          <a:xfrm>
            <a:off x="4253948" y="299687"/>
            <a:ext cx="457200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Nunito sans" panose="020F0502020204030204" pitchFamily="2" charset="0"/>
              </a:rPr>
              <a:t>Convert a number from </a:t>
            </a:r>
            <a:r>
              <a:rPr lang="en-GB" sz="2400" b="0" i="0" u="sng" dirty="0">
                <a:effectLst/>
                <a:latin typeface="Nunito sans" panose="020F0502020204030204" pitchFamily="2" charset="0"/>
              </a:rPr>
              <a:t>decimal</a:t>
            </a:r>
            <a:r>
              <a:rPr lang="en-GB" sz="2400" b="0" i="0" dirty="0">
                <a:effectLst/>
                <a:latin typeface="Nunito sans" panose="020F0502020204030204" pitchFamily="2" charset="0"/>
              </a:rPr>
              <a:t> to </a:t>
            </a:r>
            <a:r>
              <a:rPr lang="en-GB" sz="2400" b="0" i="0" u="sng" dirty="0">
                <a:effectLst/>
                <a:latin typeface="Nunito sans" panose="020F0502020204030204" pitchFamily="2" charset="0"/>
              </a:rPr>
              <a:t>binary</a:t>
            </a:r>
            <a:r>
              <a:rPr lang="en-GB" sz="2400" b="0" i="0" dirty="0">
                <a:effectLst/>
                <a:latin typeface="Nunito sans" panose="020F0502020204030204" pitchFamily="2" charset="0"/>
              </a:rPr>
              <a:t> using Stack</a:t>
            </a:r>
            <a:endParaRPr lang="en-AU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82F79A-A998-DA01-AE4F-673420F83892}"/>
              </a:ext>
            </a:extLst>
          </p:cNvPr>
          <p:cNvSpPr/>
          <p:nvPr/>
        </p:nvSpPr>
        <p:spPr bwMode="auto">
          <a:xfrm>
            <a:off x="3485321" y="365880"/>
            <a:ext cx="3008244" cy="101566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Rewrite the code to implement the stack using</a:t>
            </a:r>
            <a:r>
              <a:rPr lang="ar-SA" sz="2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Linked list</a:t>
            </a:r>
            <a:endParaRPr lang="en-AU" sz="2000" dirty="0"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CE8983C-94B3-A0AC-1DDE-B5D57089428C}"/>
              </a:ext>
            </a:extLst>
          </p:cNvPr>
          <p:cNvCxnSpPr>
            <a:cxnSpLocks/>
          </p:cNvCxnSpPr>
          <p:nvPr/>
        </p:nvCxnSpPr>
        <p:spPr bwMode="auto">
          <a:xfrm flipH="1">
            <a:off x="2657061" y="1001984"/>
            <a:ext cx="828260" cy="455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Left Bracket 6">
            <a:extLst>
              <a:ext uri="{FF2B5EF4-FFF2-40B4-BE49-F238E27FC236}">
                <a16:creationId xmlns:a16="http://schemas.microsoft.com/office/drawing/2014/main" id="{B7C72DC6-E295-18EE-EFC7-D76CA27D5BBC}"/>
              </a:ext>
            </a:extLst>
          </p:cNvPr>
          <p:cNvSpPr/>
          <p:nvPr/>
        </p:nvSpPr>
        <p:spPr bwMode="auto">
          <a:xfrm>
            <a:off x="324678" y="966044"/>
            <a:ext cx="185531" cy="906329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FBE5FF8-8741-A95D-8EC1-8F70E4464E4D}"/>
              </a:ext>
            </a:extLst>
          </p:cNvPr>
          <p:cNvSpPr/>
          <p:nvPr/>
        </p:nvSpPr>
        <p:spPr bwMode="auto">
          <a:xfrm rot="10800000">
            <a:off x="2471530" y="962228"/>
            <a:ext cx="185531" cy="906329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FB972-8A67-57CF-0EAC-08D12F8F3C17}"/>
              </a:ext>
            </a:extLst>
          </p:cNvPr>
          <p:cNvSpPr/>
          <p:nvPr/>
        </p:nvSpPr>
        <p:spPr>
          <a:xfrm>
            <a:off x="3531706" y="1938969"/>
            <a:ext cx="3008244" cy="17543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stack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data;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stack *next;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92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6D367-9910-B470-95A8-CEFE59ACF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are the applications of stack?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EF829-281A-C35C-7D2B-2188DCB4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699943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1326"/>
            <a:ext cx="3651337" cy="533811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b="1" dirty="0"/>
              <a:t>Consider the following statements: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stackType</a:t>
            </a:r>
            <a:r>
              <a:rPr lang="en-US" sz="1400" dirty="0"/>
              <a:t>&lt;</a:t>
            </a:r>
            <a:r>
              <a:rPr lang="en-US" sz="1400" dirty="0" err="1"/>
              <a:t>int</a:t>
            </a:r>
            <a:r>
              <a:rPr lang="en-US" sz="1400" dirty="0"/>
              <a:t>&gt; stack;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int</a:t>
            </a:r>
            <a:r>
              <a:rPr lang="en-US" sz="1400" dirty="0"/>
              <a:t> x,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C00000"/>
                </a:solidFill>
              </a:rPr>
              <a:t>Show what is output by the following segment of code: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x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(x + 5);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y = </a:t>
            </a:r>
            <a:r>
              <a:rPr lang="en-US" sz="1400" dirty="0" err="1"/>
              <a:t>stack.top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stack.pop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(x +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(y - 2);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x = </a:t>
            </a:r>
            <a:r>
              <a:rPr lang="en-US" sz="1400" dirty="0" err="1"/>
              <a:t>stack.top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stack.pop</a:t>
            </a:r>
            <a:r>
              <a:rPr lang="en-US" sz="1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"x = " &lt;&lt; x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cout</a:t>
            </a:r>
            <a:r>
              <a:rPr lang="en-US" sz="1400" dirty="0"/>
              <a:t> &lt;&lt; "y = " &lt;&lt; y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while (!</a:t>
            </a:r>
            <a:r>
              <a:rPr lang="en-US" sz="1400" dirty="0" err="1"/>
              <a:t>stack.isEmptyStack</a:t>
            </a:r>
            <a:r>
              <a:rPr lang="en-US" sz="1400" dirty="0"/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x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y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(7);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/>
              <a:t>stack.push</a:t>
            </a:r>
            <a:r>
              <a:rPr lang="en-US" sz="1400" dirty="0"/>
              <a:t>(x + 5);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334005" y="2367419"/>
            <a:ext cx="4352795" cy="40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/>
              <a:t>y = </a:t>
            </a:r>
            <a:r>
              <a:rPr lang="en-US" sz="1400" kern="0" dirty="0" err="1"/>
              <a:t>stack.top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stack.push</a:t>
            </a:r>
            <a:r>
              <a:rPr lang="en-US" sz="1400" kern="0" dirty="0"/>
              <a:t>(x + y);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stack.push</a:t>
            </a:r>
            <a:r>
              <a:rPr lang="en-US" sz="1400" kern="0" dirty="0"/>
              <a:t>(y - 2);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stack.push</a:t>
            </a:r>
            <a:r>
              <a:rPr lang="en-US" sz="1400" kern="0" dirty="0"/>
              <a:t>(3);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/>
              <a:t>x = </a:t>
            </a:r>
            <a:r>
              <a:rPr lang="en-US" sz="1400" kern="0" dirty="0" err="1"/>
              <a:t>stack.top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cout</a:t>
            </a:r>
            <a:r>
              <a:rPr lang="en-US" sz="1400" kern="0" dirty="0"/>
              <a:t> &lt;&lt; "x = " &lt;&lt; x &lt;&lt; </a:t>
            </a:r>
            <a:r>
              <a:rPr lang="en-US" sz="1400" kern="0" dirty="0" err="1"/>
              <a:t>endl</a:t>
            </a:r>
            <a:r>
              <a:rPr lang="en-US" sz="1400" kern="0" dirty="0"/>
              <a:t>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cout</a:t>
            </a:r>
            <a:r>
              <a:rPr lang="en-US" sz="1400" kern="0" dirty="0"/>
              <a:t> &lt;&lt; "y = " &lt;&lt; y &lt;&lt; </a:t>
            </a:r>
            <a:r>
              <a:rPr lang="en-US" sz="1400" kern="0" dirty="0" err="1"/>
              <a:t>endl</a:t>
            </a:r>
            <a:r>
              <a:rPr lang="en-US" sz="1400" kern="0" dirty="0"/>
              <a:t>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/>
              <a:t>while (!</a:t>
            </a:r>
            <a:r>
              <a:rPr lang="en-US" sz="1400" kern="0" dirty="0" err="1"/>
              <a:t>stack.isEmptyStack</a:t>
            </a:r>
            <a:r>
              <a:rPr lang="en-US" sz="1400" kern="0" dirty="0"/>
              <a:t>())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/>
              <a:t>{ {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cout</a:t>
            </a:r>
            <a:r>
              <a:rPr lang="en-US" sz="1400" kern="0" dirty="0"/>
              <a:t> &lt;&lt; </a:t>
            </a:r>
            <a:r>
              <a:rPr lang="en-US" sz="1400" kern="0" dirty="0" err="1"/>
              <a:t>stack.top</a:t>
            </a:r>
            <a:r>
              <a:rPr lang="en-US" sz="1400" kern="0" dirty="0"/>
              <a:t>() &lt;&lt; </a:t>
            </a:r>
            <a:r>
              <a:rPr lang="en-US" sz="1400" kern="0" dirty="0" err="1"/>
              <a:t>endl</a:t>
            </a:r>
            <a:r>
              <a:rPr lang="en-US" sz="1400" kern="0" dirty="0"/>
              <a:t>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cout</a:t>
            </a:r>
            <a:r>
              <a:rPr lang="en-US" sz="1400" kern="0" dirty="0"/>
              <a:t> &lt;&lt; </a:t>
            </a:r>
            <a:r>
              <a:rPr lang="en-US" sz="1400" kern="0" dirty="0" err="1"/>
              <a:t>stack.top</a:t>
            </a:r>
            <a:r>
              <a:rPr lang="en-US" sz="1400" kern="0" dirty="0"/>
              <a:t>() &lt;&lt; </a:t>
            </a:r>
            <a:r>
              <a:rPr lang="en-US" sz="1400" kern="0" dirty="0" err="1"/>
              <a:t>endl</a:t>
            </a:r>
            <a:r>
              <a:rPr lang="en-US" sz="1400" kern="0" dirty="0"/>
              <a:t>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 err="1"/>
              <a:t>stack.pop</a:t>
            </a:r>
            <a:r>
              <a:rPr lang="en-US" sz="1400" kern="0" dirty="0"/>
              <a:t>();</a:t>
            </a: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r>
              <a:rPr lang="en-US" sz="1400" kern="0" dirty="0"/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264718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inserts 25 random integers from 0 to 100 in order in a linked list object. </a:t>
            </a:r>
          </a:p>
          <a:p>
            <a:pPr lvl="1"/>
            <a:r>
              <a:rPr lang="en-US" dirty="0"/>
              <a:t>The program should calculate the sum of the elements and the floating-point average of the elements.</a:t>
            </a:r>
          </a:p>
          <a:p>
            <a:pPr lvl="1"/>
            <a:r>
              <a:rPr lang="en-US" dirty="0"/>
              <a:t>The program should print nodes of an even values of the linked list.</a:t>
            </a:r>
          </a:p>
          <a:p>
            <a:pPr marL="0" indent="0">
              <a:buNone/>
            </a:pPr>
            <a:r>
              <a:rPr lang="en-US" sz="2000" dirty="0"/>
              <a:t>(random_list_5.cpp)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Write a program that creates a linked list object of 10 characters and creates a second list object containing a copy of the first list, but in reverse order.</a:t>
            </a:r>
          </a:p>
          <a:p>
            <a:pPr marL="0" indent="0">
              <a:buNone/>
            </a:pPr>
            <a:r>
              <a:rPr lang="en-US" sz="2000" dirty="0"/>
              <a:t>(Copy_list_5.cpp)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4692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between a linked list and a stack?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It’s possible to insert a node anywhere in a linked list and remove a node from anywhere in a linked list. Nodes in a stack may only be inserted at the top of the stack and removed from the top of a stack.</a:t>
            </a:r>
          </a:p>
          <a:p>
            <a:r>
              <a:rPr lang="en-US" dirty="0"/>
              <a:t>What are the differences between a stack and a queue?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 queue data structure allows nodes to be removed only from the head of the queue and inserted only at the tail of the queue. A queue is referred to as a first-in, first-out (FIFO) data structure. A stack data structure allows nodes to be added to the stack and removed from the stack only at the top. A stack is referred to as a last-in, first-out (LIFO) data structure.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31025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number of fields in each node of a doubly linked list is ____</a:t>
            </a:r>
          </a:p>
          <a:p>
            <a:pPr marL="0" indent="0">
              <a:buNone/>
            </a:pPr>
            <a:r>
              <a:rPr lang="en-US" dirty="0"/>
              <a:t>(a) 1         (b)2      (c) 3       (d)4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03582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operation performed on a stack of size 5.</a:t>
            </a:r>
          </a:p>
          <a:p>
            <a:pPr marL="0" indent="0">
              <a:buNone/>
            </a:pPr>
            <a:r>
              <a:rPr lang="en-US" sz="1600" dirty="0"/>
              <a:t>Push(1);</a:t>
            </a:r>
          </a:p>
          <a:p>
            <a:pPr marL="0" indent="0">
              <a:buNone/>
            </a:pPr>
            <a:r>
              <a:rPr lang="en-US" sz="1600" dirty="0"/>
              <a:t>Pop();</a:t>
            </a:r>
          </a:p>
          <a:p>
            <a:pPr marL="0" indent="0">
              <a:buNone/>
            </a:pPr>
            <a:r>
              <a:rPr lang="en-US" sz="1600" dirty="0"/>
              <a:t>Push(2);</a:t>
            </a:r>
          </a:p>
          <a:p>
            <a:pPr marL="0" indent="0">
              <a:buNone/>
            </a:pPr>
            <a:r>
              <a:rPr lang="en-US" sz="1600" dirty="0"/>
              <a:t>Push(3);</a:t>
            </a:r>
          </a:p>
          <a:p>
            <a:pPr marL="0" indent="0">
              <a:buNone/>
            </a:pPr>
            <a:r>
              <a:rPr lang="en-US" sz="1600" dirty="0"/>
              <a:t>Pop();</a:t>
            </a:r>
          </a:p>
          <a:p>
            <a:pPr marL="0" indent="0">
              <a:buNone/>
            </a:pPr>
            <a:r>
              <a:rPr lang="en-US" sz="1600" dirty="0"/>
              <a:t>Push(4);</a:t>
            </a:r>
          </a:p>
          <a:p>
            <a:pPr marL="0" indent="0">
              <a:buNone/>
            </a:pPr>
            <a:r>
              <a:rPr lang="en-US" sz="1600" dirty="0"/>
              <a:t>Pop();</a:t>
            </a:r>
          </a:p>
          <a:p>
            <a:pPr marL="0" indent="0">
              <a:buNone/>
            </a:pPr>
            <a:r>
              <a:rPr lang="en-US" sz="1600" dirty="0"/>
              <a:t>Pop();</a:t>
            </a:r>
          </a:p>
          <a:p>
            <a:pPr marL="0" indent="0">
              <a:buNone/>
            </a:pPr>
            <a:r>
              <a:rPr lang="en-US" sz="1600" dirty="0"/>
              <a:t>Push(5);</a:t>
            </a:r>
          </a:p>
          <a:p>
            <a:r>
              <a:rPr lang="en-US" dirty="0"/>
              <a:t>After the completion of all operation, the number of elements present in stack are </a:t>
            </a:r>
          </a:p>
          <a:p>
            <a:pPr marL="0" indent="0">
              <a:buNone/>
            </a:pPr>
            <a:r>
              <a:rPr lang="en-US" dirty="0"/>
              <a:t>(a) 1         (b) 2          (c) 3         (d) 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21682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elements “A”, “B”, “C” and “D” are placed in a stack and are deleted one at a time, what is the order of removal?</a:t>
            </a:r>
          </a:p>
          <a:p>
            <a:r>
              <a:rPr lang="en-US" dirty="0"/>
              <a:t>a) ABCD</a:t>
            </a:r>
          </a:p>
          <a:p>
            <a:r>
              <a:rPr lang="en-US" dirty="0"/>
              <a:t>b) DCBA</a:t>
            </a:r>
          </a:p>
          <a:p>
            <a:r>
              <a:rPr lang="en-US" dirty="0"/>
              <a:t>c) DCAB</a:t>
            </a:r>
          </a:p>
          <a:p>
            <a:r>
              <a:rPr lang="en-US" dirty="0"/>
              <a:t>d) ABDC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25210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835" y="141409"/>
            <a:ext cx="4572000" cy="64786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//#include &lt;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stdafx.h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//#include &lt;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iomanip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5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windows.h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Needed to set cursor positions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 string name;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gender;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};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(HANDLE,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Function prototypes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displayPrompts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getUserInput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(HANDLE,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displayData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(HANDLE,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input;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input is a 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structure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that has 3 member variables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Get the handle to standard output device (the console)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HANDLE screen =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GetStdHandle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(STD_OUTPUT_HANDLE);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displayPrompts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getUserInput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input);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displayData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(screen, input);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/******************************************************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******************************************************/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 screen,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row, </a:t>
            </a:r>
            <a:r>
              <a:rPr lang="en-US" sz="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col)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COORD is a defined C++ structure that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COORD position;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// holds a pair of X and Y coordinates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position.Y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= row;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position.X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= col;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SetConsoleCursorPosition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position);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/******************************************************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displayPrompts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******************************************************/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displayPrompts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 screen)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3, 25);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"******* Data Entry Form *******"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5, 25);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"Name: 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7, 25);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"Age:     Gender (M/F): 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/******************************************************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getUserInput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******************************************************/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getUserInput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 screen,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&amp;input)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5, 31);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getline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, input.name);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7, 30);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&gt;&gt;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input.age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7, 47);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&gt;&gt;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input.gender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/******************************************************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 </a:t>
            </a:r>
            <a:r>
              <a:rPr lang="en-US" sz="500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displayData</a:t>
            </a:r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srgbClr val="008000"/>
                </a:solidFill>
                <a:latin typeface="Consolas" panose="020B0609020204030204" pitchFamily="49" charset="0"/>
              </a:rPr>
              <a:t> ******************************************************/</a:t>
            </a:r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displayData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(HANDLE screen,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userInfo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input)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placeCursor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(screen, 10, 0);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"Here is the data you entered.\n"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"Name : 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input.name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"Age : 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input.age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>
                <a:solidFill>
                  <a:srgbClr val="A31515"/>
                </a:solidFill>
                <a:latin typeface="Consolas" panose="020B0609020204030204" pitchFamily="49" charset="0"/>
              </a:rPr>
              <a:t>"Gender: "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input.gender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5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500" dirty="0">
                <a:solidFill>
                  <a:prstClr val="black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5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each node has pointers in both the direction, doubly linked list can be traversed in both forward and backward directions.</a:t>
            </a:r>
          </a:p>
          <a:p>
            <a:endParaRPr lang="en-US" dirty="0"/>
          </a:p>
          <a:p>
            <a:r>
              <a:rPr lang="en-US" dirty="0"/>
              <a:t>following are the important points to be considered.</a:t>
            </a:r>
          </a:p>
          <a:p>
            <a:endParaRPr lang="en-US" sz="1050" dirty="0"/>
          </a:p>
          <a:p>
            <a:pPr lvl="1"/>
            <a:r>
              <a:rPr lang="en-US" sz="2000" dirty="0"/>
              <a:t>Doubly Linked List contains a link element called </a:t>
            </a:r>
            <a:r>
              <a:rPr lang="en-US" sz="2000" b="1" dirty="0">
                <a:solidFill>
                  <a:srgbClr val="FF0000"/>
                </a:solidFill>
              </a:rPr>
              <a:t>Head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Tail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link carries a data field(s) and a link field called </a:t>
            </a:r>
            <a:r>
              <a:rPr lang="en-US" sz="2000" b="1" dirty="0">
                <a:solidFill>
                  <a:srgbClr val="FF0000"/>
                </a:solidFill>
              </a:rPr>
              <a:t>next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Each link is linked with its previous link using its </a:t>
            </a:r>
            <a:r>
              <a:rPr lang="en-US" sz="2000" b="1" dirty="0">
                <a:solidFill>
                  <a:srgbClr val="FF0000"/>
                </a:solidFill>
              </a:rPr>
              <a:t>previous</a:t>
            </a:r>
            <a:r>
              <a:rPr lang="en-US" sz="2000" dirty="0"/>
              <a:t> link.</a:t>
            </a:r>
          </a:p>
          <a:p>
            <a:pPr lvl="1"/>
            <a:r>
              <a:rPr lang="en-US" sz="2000" dirty="0"/>
              <a:t>The last link carries a link as </a:t>
            </a:r>
            <a:r>
              <a:rPr lang="en-US" sz="2000" b="1" dirty="0">
                <a:solidFill>
                  <a:srgbClr val="FF0000"/>
                </a:solidFill>
              </a:rPr>
              <a:t>null</a:t>
            </a:r>
            <a:r>
              <a:rPr lang="en-US" sz="2000" dirty="0"/>
              <a:t> to mark the end of the list.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Doubly Linked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basic operations supported by a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Insertion</a:t>
            </a:r>
            <a:r>
              <a:rPr lang="en-US" sz="2000" dirty="0"/>
              <a:t> − Adds an element at the beginning of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Insert After </a:t>
            </a:r>
            <a:r>
              <a:rPr lang="en-US" sz="2000" dirty="0"/>
              <a:t>− Adds an element after an item of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Insert Last </a:t>
            </a:r>
            <a:r>
              <a:rPr lang="en-US" sz="2000" dirty="0"/>
              <a:t>− Adds an element at the end of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Deletion</a:t>
            </a:r>
            <a:r>
              <a:rPr lang="en-US" sz="2000" dirty="0"/>
              <a:t> − Deletes an element at the beginning of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Delete Last </a:t>
            </a:r>
            <a:r>
              <a:rPr lang="en-US" sz="2000" dirty="0"/>
              <a:t>− Deletes an element from the end of the list.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Delete</a:t>
            </a:r>
            <a:r>
              <a:rPr lang="en-US" sz="2000" dirty="0"/>
              <a:t> − Deletes an element from the list using the key.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Display forward </a:t>
            </a:r>
            <a:r>
              <a:rPr lang="en-US" sz="2000" dirty="0"/>
              <a:t>− Displays the complete list in a forward manner.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Display backward </a:t>
            </a:r>
            <a:r>
              <a:rPr lang="en-US" sz="2000" dirty="0"/>
              <a:t>− Displays the complete list in a backward manner.</a:t>
            </a:r>
          </a:p>
          <a:p>
            <a:pPr lvl="1"/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 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210092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796713"/>
              </p:ext>
            </p:extLst>
          </p:nvPr>
        </p:nvGraphicFramePr>
        <p:xfrm>
          <a:off x="1712282" y="2254665"/>
          <a:ext cx="5352398" cy="3413760"/>
        </p:xfrm>
        <a:graphic>
          <a:graphicData uri="http://schemas.openxmlformats.org/drawingml/2006/table">
            <a:tbl>
              <a:tblPr/>
              <a:tblGrid>
                <a:gridCol w="3122765">
                  <a:extLst>
                    <a:ext uri="{9D8B030D-6E8A-4147-A177-3AD203B41FA5}">
                      <a16:colId xmlns:a16="http://schemas.microsoft.com/office/drawing/2014/main" val="3553716778"/>
                    </a:ext>
                  </a:extLst>
                </a:gridCol>
                <a:gridCol w="2229633">
                  <a:extLst>
                    <a:ext uri="{9D8B030D-6E8A-4147-A177-3AD203B41FA5}">
                      <a16:colId xmlns:a16="http://schemas.microsoft.com/office/drawing/2014/main" val="2708753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Operation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Complexity</a:t>
                      </a:r>
                    </a:p>
                  </a:txBody>
                  <a:tcPr marL="76200" marR="76200" marT="76200" marB="762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66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Insert at the head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294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Insert at the tail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Insert at the middle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Delete at the head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9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Delete at the tail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O(1)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366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Delete at the middle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Search the list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083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1354" y="1200427"/>
            <a:ext cx="77285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medium-content-serif-font"/>
              </a:rPr>
              <a:t>The table below shows the operation on </a:t>
            </a:r>
            <a:r>
              <a:rPr lang="en-US" sz="2000" dirty="0"/>
              <a:t>a doubly linked list </a:t>
            </a:r>
            <a:r>
              <a:rPr lang="en-US" sz="2000" dirty="0">
                <a:solidFill>
                  <a:srgbClr val="333333"/>
                </a:solidFill>
                <a:latin typeface="medium-content-serif-font"/>
              </a:rPr>
              <a:t>and corresponding complexity.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57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61118"/>
            <a:ext cx="8353168" cy="2233019"/>
          </a:xfrm>
        </p:spPr>
        <p:txBody>
          <a:bodyPr/>
          <a:lstStyle/>
          <a:p>
            <a:pPr marL="609600" indent="-609600" eaLnBrk="1" hangingPunct="1"/>
            <a:r>
              <a:rPr lang="en-US" altLang="en-US" sz="2200" dirty="0"/>
              <a:t>When new list is created the list will be empty</a:t>
            </a:r>
          </a:p>
          <a:p>
            <a:pPr marL="609600" indent="-609600" eaLnBrk="1" hangingPunct="1"/>
            <a:r>
              <a:rPr lang="en-US" altLang="en-US" sz="2200" dirty="0">
                <a:solidFill>
                  <a:srgbClr val="0070C0"/>
                </a:solidFill>
              </a:rPr>
              <a:t>Empty list means that the list head and tail pointers do not point to any node </a:t>
            </a:r>
          </a:p>
          <a:p>
            <a:pPr marL="990600" lvl="1" indent="-533400" eaLnBrk="1" hangingPunct="1"/>
            <a:r>
              <a:rPr lang="en-US" altLang="en-US" sz="2200" dirty="0">
                <a:solidFill>
                  <a:srgbClr val="FF0000"/>
                </a:solidFill>
              </a:rPr>
              <a:t>Head</a:t>
            </a:r>
            <a:r>
              <a:rPr lang="en-US" altLang="en-US" sz="2200" dirty="0"/>
              <a:t> pointer value is </a:t>
            </a:r>
            <a:r>
              <a:rPr lang="en-US" altLang="en-US" sz="2200" b="1" dirty="0"/>
              <a:t>NULL</a:t>
            </a:r>
          </a:p>
          <a:p>
            <a:pPr marL="990600" lvl="1" indent="-533400" eaLnBrk="1" hangingPunct="1"/>
            <a:r>
              <a:rPr lang="en-US" altLang="en-US" sz="2200" dirty="0">
                <a:solidFill>
                  <a:srgbClr val="FF0000"/>
                </a:solidFill>
              </a:rPr>
              <a:t>Tail</a:t>
            </a:r>
            <a:r>
              <a:rPr lang="en-US" altLang="en-US" sz="2200" dirty="0"/>
              <a:t> pointer value is </a:t>
            </a:r>
            <a:r>
              <a:rPr lang="en-US" altLang="en-US" sz="2200" b="1" dirty="0"/>
              <a:t>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en-US" b="0" dirty="0">
                <a:latin typeface="Arial" panose="020B0604020202020204" pitchFamily="34" charset="0"/>
              </a:rPr>
              <a:t>Create a </a:t>
            </a:r>
            <a:r>
              <a:rPr lang="en-US" dirty="0"/>
              <a:t>doubly linked list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1741118" y="3280190"/>
            <a:ext cx="6125227" cy="3416320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key;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prev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	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//this link always point to first Link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//this link always point to last Link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tail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node *current = 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703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isEmpty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8345" y="2615693"/>
            <a:ext cx="4572000" cy="1200329"/>
          </a:xfrm>
          <a:prstGeom prst="rect">
            <a:avLst/>
          </a:prstGeom>
          <a:solidFill>
            <a:srgbClr val="F7FFFF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check if the list is empty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head == NULL;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1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Helvetica" panose="020B0604020202020204" pitchFamily="34" charset="0"/>
              </a:rPr>
              <a:t>We have looked at four different implementations of the List data structures: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</a:rPr>
              <a:t>Using arrays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</a:rPr>
              <a:t>Singly linked list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</a:rPr>
              <a:t>Doubly linked list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</a:rPr>
              <a:t>Circularly linked list.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Helvetica" panose="020B0604020202020204" pitchFamily="34" charset="0"/>
              </a:rPr>
              <a:t>The interface to the List stayed the same, i.e., add(), insert(), search(), delete(),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9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4" y="948593"/>
            <a:ext cx="8130746" cy="385641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Stacks in real life: stack of books, stack of plates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Can only access element at the top 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New nodes can be added to a stack and removed from a stack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only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at the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top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this reason, a stack is referred to as a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 last-in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first-out (LIFO)</a:t>
            </a: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data structure.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Stack data structure similar to real life: collection of elements arranged in a linear order.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Stacks</a:t>
            </a:r>
            <a:endParaRPr lang="en-US" dirty="0"/>
          </a:p>
        </p:txBody>
      </p:sp>
      <p:pic>
        <p:nvPicPr>
          <p:cNvPr id="5" name="image19.png" descr="im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78" y="4029425"/>
            <a:ext cx="1809803" cy="27408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5826704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33993</TotalTime>
  <Words>3264</Words>
  <Application>Microsoft Office PowerPoint</Application>
  <PresentationFormat>On-screen Show (4:3)</PresentationFormat>
  <Paragraphs>540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Arial</vt:lpstr>
      <vt:lpstr>Consolas</vt:lpstr>
      <vt:lpstr>Courier New</vt:lpstr>
      <vt:lpstr>Helvetica</vt:lpstr>
      <vt:lpstr>medium-content-serif-font</vt:lpstr>
      <vt:lpstr>Monotype Sorts</vt:lpstr>
      <vt:lpstr>Nunito sans</vt:lpstr>
      <vt:lpstr>OpenSans</vt:lpstr>
      <vt:lpstr>Times New Roman</vt:lpstr>
      <vt:lpstr>Verdana</vt:lpstr>
      <vt:lpstr>Webdings</vt:lpstr>
      <vt:lpstr>Wingdings</vt:lpstr>
      <vt:lpstr>os-8</vt:lpstr>
      <vt:lpstr>Data Structures &amp; Algorithms</vt:lpstr>
      <vt:lpstr>Doubly Linked Lists</vt:lpstr>
      <vt:lpstr>Doubly Linked Lists</vt:lpstr>
      <vt:lpstr>Operations on a doubly linked list</vt:lpstr>
      <vt:lpstr>Complexities</vt:lpstr>
      <vt:lpstr>Create a doubly linked list</vt:lpstr>
      <vt:lpstr>isEmpty</vt:lpstr>
      <vt:lpstr>Abstract Data Type</vt:lpstr>
      <vt:lpstr>Stacks</vt:lpstr>
      <vt:lpstr>Stack Operations</vt:lpstr>
      <vt:lpstr>Stack Operations</vt:lpstr>
      <vt:lpstr>Linked list implementation of stack</vt:lpstr>
      <vt:lpstr>Stack Using Linked List</vt:lpstr>
      <vt:lpstr>Linked list implementation of stack</vt:lpstr>
      <vt:lpstr>Stack Creation</vt:lpstr>
      <vt:lpstr>Pushing an element into the stack</vt:lpstr>
      <vt:lpstr>Popping an element from the stack</vt:lpstr>
      <vt:lpstr>Convert a Number from Decimal to Binary using Stack</vt:lpstr>
      <vt:lpstr>PowerPoint Presentation</vt:lpstr>
      <vt:lpstr>PowerPoint Presentation</vt:lpstr>
      <vt:lpstr>Question</vt:lpstr>
      <vt:lpstr>Assignments</vt:lpstr>
      <vt:lpstr>Assignments</vt:lpstr>
      <vt:lpstr>Questions</vt:lpstr>
      <vt:lpstr>Questions</vt:lpstr>
      <vt:lpstr>Questions</vt:lpstr>
      <vt:lpstr>Questions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1525</cp:revision>
  <cp:lastPrinted>2001-06-14T13:58:17Z</cp:lastPrinted>
  <dcterms:created xsi:type="dcterms:W3CDTF">2011-01-13T23:43:38Z</dcterms:created>
  <dcterms:modified xsi:type="dcterms:W3CDTF">2023-10-04T08:13:43Z</dcterms:modified>
</cp:coreProperties>
</file>