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4"/>
  </p:notesMasterIdLst>
  <p:handoutMasterIdLst>
    <p:handoutMasterId r:id="rId45"/>
  </p:handout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1" r:id="rId12"/>
    <p:sldId id="342" r:id="rId13"/>
    <p:sldId id="343" r:id="rId14"/>
    <p:sldId id="345" r:id="rId15"/>
    <p:sldId id="344" r:id="rId16"/>
    <p:sldId id="340" r:id="rId17"/>
    <p:sldId id="384" r:id="rId18"/>
    <p:sldId id="347" r:id="rId19"/>
    <p:sldId id="348" r:id="rId20"/>
    <p:sldId id="349" r:id="rId21"/>
    <p:sldId id="350" r:id="rId22"/>
    <p:sldId id="351" r:id="rId23"/>
    <p:sldId id="353" r:id="rId24"/>
    <p:sldId id="354" r:id="rId25"/>
    <p:sldId id="355" r:id="rId26"/>
    <p:sldId id="356" r:id="rId27"/>
    <p:sldId id="357" r:id="rId28"/>
    <p:sldId id="358" r:id="rId29"/>
    <p:sldId id="360" r:id="rId30"/>
    <p:sldId id="361" r:id="rId31"/>
    <p:sldId id="362" r:id="rId32"/>
    <p:sldId id="363" r:id="rId33"/>
    <p:sldId id="364" r:id="rId34"/>
    <p:sldId id="365" r:id="rId35"/>
    <p:sldId id="378" r:id="rId36"/>
    <p:sldId id="366" r:id="rId37"/>
    <p:sldId id="382" r:id="rId38"/>
    <p:sldId id="380" r:id="rId39"/>
    <p:sldId id="381" r:id="rId40"/>
    <p:sldId id="379" r:id="rId41"/>
    <p:sldId id="383" r:id="rId42"/>
    <p:sldId id="385" r:id="rId4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FF"/>
    <a:srgbClr val="FF0000"/>
    <a:srgbClr val="2032DA"/>
    <a:srgbClr val="EFFFFF"/>
    <a:srgbClr val="FBFBFB"/>
    <a:srgbClr val="EEEEEE"/>
    <a:srgbClr val="DDF2FF"/>
    <a:srgbClr val="CCECFF"/>
    <a:srgbClr val="FFFFD9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6" autoAdjust="0"/>
    <p:restoredTop sz="94646" autoAdjust="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5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74FE3550-1998-46EC-86B2-FF9F9A248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CDFB7B4-92E1-4064-B281-CE008F478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F7C1AB-9550-44F3-9A9D-47215D67A097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19A787-D74B-4DDF-ADB6-A92FF7A2E414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62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FB99C9-9F0D-4C8D-BBB4-FDDB1E2DF1DF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21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F994C8-B493-4FC0-B72C-7172C8217E4E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217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8FD8A-DC4C-45E5-B558-E13CD1E79D9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0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5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53381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529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444843" y="691978"/>
            <a:ext cx="8279027" cy="3707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7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4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0" y="1143000"/>
            <a:ext cx="8229600" cy="522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8532871" y="65119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6.</a:t>
            </a:r>
            <a:fld id="{E99983C7-342B-4F5E-95DC-4A1EEC211AF8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77" r:id="rId2"/>
    <p:sldLayoutId id="2147483988" r:id="rId3"/>
    <p:sldLayoutId id="2147483989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sz="24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sz="24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24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50171" y="4835048"/>
            <a:ext cx="8458200" cy="137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 dirty="0"/>
              <a:t>Lecture 6</a:t>
            </a:r>
          </a:p>
          <a:p>
            <a:pPr eaLnBrk="1" hangingPunct="1"/>
            <a:r>
              <a:rPr lang="en-US" b="0" dirty="0"/>
              <a:t>Queues</a:t>
            </a:r>
          </a:p>
          <a:p>
            <a:pPr eaLnBrk="1" hangingPunct="1"/>
            <a:endParaRPr lang="en-US" altLang="en-US" b="0" dirty="0"/>
          </a:p>
          <a:p>
            <a:pPr eaLnBrk="1" hangingPunct="1"/>
            <a:endParaRPr lang="en-US" altLang="en-US" b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8430" y="1640910"/>
            <a:ext cx="7772400" cy="783987"/>
          </a:xfrm>
          <a:noFill/>
        </p:spPr>
        <p:txBody>
          <a:bodyPr/>
          <a:lstStyle/>
          <a:p>
            <a:pPr eaLnBrk="1" hangingPunct="1"/>
            <a:r>
              <a:rPr lang="en-US" altLang="en-US" sz="4000" b="0" dirty="0">
                <a:latin typeface="Helvetica" panose="020B0604020202020204" pitchFamily="34" charset="0"/>
              </a:rPr>
              <a:t>Data Structures &amp; Algorithms</a:t>
            </a:r>
            <a:endParaRPr lang="en-US" alt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2240758" y="771361"/>
            <a:ext cx="5027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YE" sz="4400" b="1" dirty="0">
                <a:solidFill>
                  <a:srgbClr val="002060"/>
                </a:solidFill>
                <a:ea typeface="Times New Roman" panose="02020603050405020304" pitchFamily="18" charset="0"/>
                <a:cs typeface="Sakkal Majalla" panose="02000000000000000000" pitchFamily="2" charset="-78"/>
              </a:rPr>
              <a:t>هياكل البيانات والخوارزميات</a:t>
            </a:r>
            <a:endParaRPr lang="en-US" sz="4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51736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</a:rPr>
              <a:t>Implementing Queue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5613" y="1600200"/>
            <a:ext cx="3352299" cy="463469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Using linked List:</a:t>
            </a:r>
          </a:p>
        </p:txBody>
      </p:sp>
      <p:sp>
        <p:nvSpPr>
          <p:cNvPr id="13344" name="Text Box 36"/>
          <p:cNvSpPr txBox="1">
            <a:spLocks noChangeArrowheads="1"/>
          </p:cNvSpPr>
          <p:nvPr/>
        </p:nvSpPr>
        <p:spPr bwMode="auto">
          <a:xfrm>
            <a:off x="1447800" y="4953000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3345" name="Text Box 37"/>
          <p:cNvSpPr txBox="1">
            <a:spLocks noChangeArrowheads="1"/>
          </p:cNvSpPr>
          <p:nvPr/>
        </p:nvSpPr>
        <p:spPr bwMode="auto">
          <a:xfrm>
            <a:off x="2428875" y="5530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3346" name="Text Box 38"/>
          <p:cNvSpPr txBox="1">
            <a:spLocks noChangeArrowheads="1"/>
          </p:cNvSpPr>
          <p:nvPr/>
        </p:nvSpPr>
        <p:spPr bwMode="auto">
          <a:xfrm>
            <a:off x="2047875" y="5530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3347" name="Text Box 39"/>
          <p:cNvSpPr txBox="1">
            <a:spLocks noChangeArrowheads="1"/>
          </p:cNvSpPr>
          <p:nvPr/>
        </p:nvSpPr>
        <p:spPr bwMode="auto">
          <a:xfrm>
            <a:off x="1666875" y="5530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3348" name="AutoShape 40"/>
          <p:cNvSpPr>
            <a:spLocks noChangeArrowheads="1"/>
          </p:cNvSpPr>
          <p:nvPr/>
        </p:nvSpPr>
        <p:spPr bwMode="auto">
          <a:xfrm>
            <a:off x="3352800" y="5410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DDF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3349" name="Rectangle 42"/>
          <p:cNvSpPr>
            <a:spLocks noChangeArrowheads="1"/>
          </p:cNvSpPr>
          <p:nvPr/>
        </p:nvSpPr>
        <p:spPr bwMode="auto">
          <a:xfrm>
            <a:off x="7205598" y="5486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3350" name="Line 43"/>
          <p:cNvSpPr>
            <a:spLocks noChangeShapeType="1"/>
          </p:cNvSpPr>
          <p:nvPr/>
        </p:nvSpPr>
        <p:spPr bwMode="auto">
          <a:xfrm>
            <a:off x="7510398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51" name="Text Box 44"/>
          <p:cNvSpPr txBox="1">
            <a:spLocks noChangeArrowheads="1"/>
          </p:cNvSpPr>
          <p:nvPr/>
        </p:nvSpPr>
        <p:spPr bwMode="auto">
          <a:xfrm>
            <a:off x="7205598" y="54546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13352" name="Rectangle 46"/>
          <p:cNvSpPr>
            <a:spLocks noChangeArrowheads="1"/>
          </p:cNvSpPr>
          <p:nvPr/>
        </p:nvSpPr>
        <p:spPr bwMode="auto">
          <a:xfrm>
            <a:off x="5148198" y="5486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3353" name="Line 47"/>
          <p:cNvSpPr>
            <a:spLocks noChangeShapeType="1"/>
          </p:cNvSpPr>
          <p:nvPr/>
        </p:nvSpPr>
        <p:spPr bwMode="auto">
          <a:xfrm>
            <a:off x="5452998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54" name="Text Box 48"/>
          <p:cNvSpPr txBox="1">
            <a:spLocks noChangeArrowheads="1"/>
          </p:cNvSpPr>
          <p:nvPr/>
        </p:nvSpPr>
        <p:spPr bwMode="auto">
          <a:xfrm>
            <a:off x="5148198" y="54546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3355" name="Line 49"/>
          <p:cNvSpPr>
            <a:spLocks noChangeShapeType="1"/>
          </p:cNvSpPr>
          <p:nvPr/>
        </p:nvSpPr>
        <p:spPr bwMode="auto">
          <a:xfrm>
            <a:off x="5529198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56" name="Rectangle 50"/>
          <p:cNvSpPr>
            <a:spLocks noChangeArrowheads="1"/>
          </p:cNvSpPr>
          <p:nvPr/>
        </p:nvSpPr>
        <p:spPr bwMode="auto">
          <a:xfrm>
            <a:off x="5833998" y="5486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3357" name="Line 51"/>
          <p:cNvSpPr>
            <a:spLocks noChangeShapeType="1"/>
          </p:cNvSpPr>
          <p:nvPr/>
        </p:nvSpPr>
        <p:spPr bwMode="auto">
          <a:xfrm>
            <a:off x="6138798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58" name="Text Box 52"/>
          <p:cNvSpPr txBox="1">
            <a:spLocks noChangeArrowheads="1"/>
          </p:cNvSpPr>
          <p:nvPr/>
        </p:nvSpPr>
        <p:spPr bwMode="auto">
          <a:xfrm>
            <a:off x="5833998" y="54546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3359" name="Line 53"/>
          <p:cNvSpPr>
            <a:spLocks noChangeShapeType="1"/>
          </p:cNvSpPr>
          <p:nvPr/>
        </p:nvSpPr>
        <p:spPr bwMode="auto">
          <a:xfrm>
            <a:off x="6214998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60" name="Rectangle 54"/>
          <p:cNvSpPr>
            <a:spLocks noChangeArrowheads="1"/>
          </p:cNvSpPr>
          <p:nvPr/>
        </p:nvSpPr>
        <p:spPr bwMode="auto">
          <a:xfrm>
            <a:off x="6519798" y="5486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3361" name="Line 55"/>
          <p:cNvSpPr>
            <a:spLocks noChangeShapeType="1"/>
          </p:cNvSpPr>
          <p:nvPr/>
        </p:nvSpPr>
        <p:spPr bwMode="auto">
          <a:xfrm>
            <a:off x="6824598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62" name="Text Box 56"/>
          <p:cNvSpPr txBox="1">
            <a:spLocks noChangeArrowheads="1"/>
          </p:cNvSpPr>
          <p:nvPr/>
        </p:nvSpPr>
        <p:spPr bwMode="auto">
          <a:xfrm>
            <a:off x="6519798" y="54546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3363" name="Line 57"/>
          <p:cNvSpPr>
            <a:spLocks noChangeShapeType="1"/>
          </p:cNvSpPr>
          <p:nvPr/>
        </p:nvSpPr>
        <p:spPr bwMode="auto">
          <a:xfrm flipH="1">
            <a:off x="7510398" y="55308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64" name="Text Box 58"/>
          <p:cNvSpPr txBox="1">
            <a:spLocks noChangeArrowheads="1"/>
          </p:cNvSpPr>
          <p:nvPr/>
        </p:nvSpPr>
        <p:spPr bwMode="auto">
          <a:xfrm>
            <a:off x="4475098" y="4921250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3365" name="Line 59"/>
          <p:cNvSpPr>
            <a:spLocks noChangeShapeType="1"/>
          </p:cNvSpPr>
          <p:nvPr/>
        </p:nvSpPr>
        <p:spPr bwMode="auto">
          <a:xfrm>
            <a:off x="5071998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66" name="Line 60"/>
          <p:cNvSpPr>
            <a:spLocks noChangeShapeType="1"/>
          </p:cNvSpPr>
          <p:nvPr/>
        </p:nvSpPr>
        <p:spPr bwMode="auto">
          <a:xfrm>
            <a:off x="5300598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67" name="Text Box 61"/>
          <p:cNvSpPr txBox="1">
            <a:spLocks noChangeArrowheads="1"/>
          </p:cNvSpPr>
          <p:nvPr/>
        </p:nvSpPr>
        <p:spPr bwMode="auto">
          <a:xfrm>
            <a:off x="2590800" y="4953000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3368" name="Line 62"/>
          <p:cNvSpPr>
            <a:spLocks noChangeShapeType="1"/>
          </p:cNvSpPr>
          <p:nvPr/>
        </p:nvSpPr>
        <p:spPr bwMode="auto">
          <a:xfrm>
            <a:off x="1811338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69" name="Line 63"/>
          <p:cNvSpPr>
            <a:spLocks noChangeShapeType="1"/>
          </p:cNvSpPr>
          <p:nvPr/>
        </p:nvSpPr>
        <p:spPr bwMode="auto">
          <a:xfrm>
            <a:off x="2867025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70" name="Text Box 64"/>
          <p:cNvSpPr txBox="1">
            <a:spLocks noChangeArrowheads="1"/>
          </p:cNvSpPr>
          <p:nvPr/>
        </p:nvSpPr>
        <p:spPr bwMode="auto">
          <a:xfrm>
            <a:off x="6595998" y="4876800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3371" name="Line 65"/>
          <p:cNvSpPr>
            <a:spLocks noChangeShapeType="1"/>
          </p:cNvSpPr>
          <p:nvPr/>
        </p:nvSpPr>
        <p:spPr bwMode="auto">
          <a:xfrm>
            <a:off x="7167498" y="5060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72" name="Line 66"/>
          <p:cNvSpPr>
            <a:spLocks noChangeShapeType="1"/>
          </p:cNvSpPr>
          <p:nvPr/>
        </p:nvSpPr>
        <p:spPr bwMode="auto">
          <a:xfrm>
            <a:off x="7396098" y="50609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73" name="Text Box 67"/>
          <p:cNvSpPr txBox="1">
            <a:spLocks noChangeArrowheads="1"/>
          </p:cNvSpPr>
          <p:nvPr/>
        </p:nvSpPr>
        <p:spPr bwMode="auto">
          <a:xfrm>
            <a:off x="527050" y="4191000"/>
            <a:ext cx="17557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err="1">
                <a:latin typeface="Helvetica" panose="020B0604020202020204" pitchFamily="34" charset="0"/>
              </a:rPr>
              <a:t>enqueue</a:t>
            </a:r>
            <a:r>
              <a:rPr lang="en-US" altLang="en-US" dirty="0">
                <a:latin typeface="Helvetica" panose="020B0604020202020204" pitchFamily="34" charset="0"/>
              </a:rPr>
              <a:t>(</a:t>
            </a:r>
            <a:r>
              <a:rPr lang="en-US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9</a:t>
            </a:r>
            <a:r>
              <a:rPr lang="en-US" altLang="en-US" dirty="0">
                <a:latin typeface="Helvetica" panose="020B0604020202020204" pitchFamily="34" charset="0"/>
              </a:rPr>
              <a:t>)</a:t>
            </a:r>
          </a:p>
        </p:txBody>
      </p:sp>
      <p:sp>
        <p:nvSpPr>
          <p:cNvPr id="13374" name="Text Box 70"/>
          <p:cNvSpPr txBox="1">
            <a:spLocks noChangeArrowheads="1"/>
          </p:cNvSpPr>
          <p:nvPr/>
        </p:nvSpPr>
        <p:spPr bwMode="auto">
          <a:xfrm>
            <a:off x="2751138" y="5530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13375" name="Line 45"/>
          <p:cNvSpPr>
            <a:spLocks noChangeShapeType="1"/>
          </p:cNvSpPr>
          <p:nvPr/>
        </p:nvSpPr>
        <p:spPr bwMode="auto">
          <a:xfrm>
            <a:off x="6900798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1447800" y="2673268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69" name="Text Box 49"/>
          <p:cNvSpPr txBox="1">
            <a:spLocks noChangeArrowheads="1"/>
          </p:cNvSpPr>
          <p:nvPr/>
        </p:nvSpPr>
        <p:spPr bwMode="auto">
          <a:xfrm>
            <a:off x="2428875" y="325111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2047875" y="325111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71" name="Text Box 51"/>
          <p:cNvSpPr txBox="1">
            <a:spLocks noChangeArrowheads="1"/>
          </p:cNvSpPr>
          <p:nvPr/>
        </p:nvSpPr>
        <p:spPr bwMode="auto">
          <a:xfrm>
            <a:off x="1666875" y="325111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72" name="AutoShape 53"/>
          <p:cNvSpPr>
            <a:spLocks noChangeArrowheads="1"/>
          </p:cNvSpPr>
          <p:nvPr/>
        </p:nvSpPr>
        <p:spPr bwMode="auto">
          <a:xfrm>
            <a:off x="3352800" y="3130468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DDF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4910204" y="3206668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79" name="Line 60"/>
          <p:cNvSpPr>
            <a:spLocks noChangeShapeType="1"/>
          </p:cNvSpPr>
          <p:nvPr/>
        </p:nvSpPr>
        <p:spPr bwMode="auto">
          <a:xfrm>
            <a:off x="5215004" y="320666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0" name="Text Box 61"/>
          <p:cNvSpPr txBox="1">
            <a:spLocks noChangeArrowheads="1"/>
          </p:cNvSpPr>
          <p:nvPr/>
        </p:nvSpPr>
        <p:spPr bwMode="auto">
          <a:xfrm>
            <a:off x="4910204" y="3174918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81" name="Line 62"/>
          <p:cNvSpPr>
            <a:spLocks noChangeShapeType="1"/>
          </p:cNvSpPr>
          <p:nvPr/>
        </p:nvSpPr>
        <p:spPr bwMode="auto">
          <a:xfrm>
            <a:off x="5291204" y="335906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" name="Rectangle 63"/>
          <p:cNvSpPr>
            <a:spLocks noChangeArrowheads="1"/>
          </p:cNvSpPr>
          <p:nvPr/>
        </p:nvSpPr>
        <p:spPr bwMode="auto">
          <a:xfrm>
            <a:off x="5596004" y="3206668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83" name="Line 64"/>
          <p:cNvSpPr>
            <a:spLocks noChangeShapeType="1"/>
          </p:cNvSpPr>
          <p:nvPr/>
        </p:nvSpPr>
        <p:spPr bwMode="auto">
          <a:xfrm>
            <a:off x="5900804" y="320666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4" name="Text Box 65"/>
          <p:cNvSpPr txBox="1">
            <a:spLocks noChangeArrowheads="1"/>
          </p:cNvSpPr>
          <p:nvPr/>
        </p:nvSpPr>
        <p:spPr bwMode="auto">
          <a:xfrm>
            <a:off x="5596004" y="3174918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85" name="Line 66"/>
          <p:cNvSpPr>
            <a:spLocks noChangeShapeType="1"/>
          </p:cNvSpPr>
          <p:nvPr/>
        </p:nvSpPr>
        <p:spPr bwMode="auto">
          <a:xfrm>
            <a:off x="5977004" y="335906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6" name="Rectangle 67"/>
          <p:cNvSpPr>
            <a:spLocks noChangeArrowheads="1"/>
          </p:cNvSpPr>
          <p:nvPr/>
        </p:nvSpPr>
        <p:spPr bwMode="auto">
          <a:xfrm>
            <a:off x="6281804" y="3206668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87" name="Line 68"/>
          <p:cNvSpPr>
            <a:spLocks noChangeShapeType="1"/>
          </p:cNvSpPr>
          <p:nvPr/>
        </p:nvSpPr>
        <p:spPr bwMode="auto">
          <a:xfrm>
            <a:off x="6586604" y="320666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8" name="Text Box 69"/>
          <p:cNvSpPr txBox="1">
            <a:spLocks noChangeArrowheads="1"/>
          </p:cNvSpPr>
          <p:nvPr/>
        </p:nvSpPr>
        <p:spPr bwMode="auto">
          <a:xfrm>
            <a:off x="6281804" y="317491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89" name="Line 70"/>
          <p:cNvSpPr>
            <a:spLocks noChangeShapeType="1"/>
          </p:cNvSpPr>
          <p:nvPr/>
        </p:nvSpPr>
        <p:spPr bwMode="auto">
          <a:xfrm flipH="1">
            <a:off x="6567554" y="325111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90" name="Text Box 71"/>
          <p:cNvSpPr txBox="1">
            <a:spLocks noChangeArrowheads="1"/>
          </p:cNvSpPr>
          <p:nvPr/>
        </p:nvSpPr>
        <p:spPr bwMode="auto">
          <a:xfrm>
            <a:off x="4237104" y="2641518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91" name="Line 72"/>
          <p:cNvSpPr>
            <a:spLocks noChangeShapeType="1"/>
          </p:cNvSpPr>
          <p:nvPr/>
        </p:nvSpPr>
        <p:spPr bwMode="auto">
          <a:xfrm>
            <a:off x="4834004" y="282566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92" name="Line 73"/>
          <p:cNvSpPr>
            <a:spLocks noChangeShapeType="1"/>
          </p:cNvSpPr>
          <p:nvPr/>
        </p:nvSpPr>
        <p:spPr bwMode="auto">
          <a:xfrm>
            <a:off x="5062604" y="28256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93" name="Text Box 74"/>
          <p:cNvSpPr txBox="1">
            <a:spLocks noChangeArrowheads="1"/>
          </p:cNvSpPr>
          <p:nvPr/>
        </p:nvSpPr>
        <p:spPr bwMode="auto">
          <a:xfrm>
            <a:off x="2297113" y="2673268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94" name="Line 75"/>
          <p:cNvSpPr>
            <a:spLocks noChangeShapeType="1"/>
          </p:cNvSpPr>
          <p:nvPr/>
        </p:nvSpPr>
        <p:spPr bwMode="auto">
          <a:xfrm>
            <a:off x="1811338" y="297806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95" name="Line 76"/>
          <p:cNvSpPr>
            <a:spLocks noChangeShapeType="1"/>
          </p:cNvSpPr>
          <p:nvPr/>
        </p:nvSpPr>
        <p:spPr bwMode="auto">
          <a:xfrm>
            <a:off x="2573338" y="297806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96" name="Text Box 77"/>
          <p:cNvSpPr txBox="1">
            <a:spLocks noChangeArrowheads="1"/>
          </p:cNvSpPr>
          <p:nvPr/>
        </p:nvSpPr>
        <p:spPr bwMode="auto">
          <a:xfrm>
            <a:off x="5710304" y="2597068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97" name="Line 78"/>
          <p:cNvSpPr>
            <a:spLocks noChangeShapeType="1"/>
          </p:cNvSpPr>
          <p:nvPr/>
        </p:nvSpPr>
        <p:spPr bwMode="auto">
          <a:xfrm>
            <a:off x="6281804" y="278121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98" name="Line 79"/>
          <p:cNvSpPr>
            <a:spLocks noChangeShapeType="1"/>
          </p:cNvSpPr>
          <p:nvPr/>
        </p:nvSpPr>
        <p:spPr bwMode="auto">
          <a:xfrm>
            <a:off x="6510404" y="278121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8226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130746" cy="1247836"/>
          </a:xfrm>
        </p:spPr>
        <p:txBody>
          <a:bodyPr/>
          <a:lstStyle/>
          <a:p>
            <a:r>
              <a:rPr lang="en-US" dirty="0"/>
              <a:t>The first thing required to make a queue using a linked list is obviously a </a:t>
            </a:r>
            <a:r>
              <a:rPr lang="en-US" u="sng" dirty="0">
                <a:solidFill>
                  <a:srgbClr val="FF0000"/>
                </a:solidFill>
              </a:rPr>
              <a:t>linked list</a:t>
            </a:r>
            <a:r>
              <a:rPr lang="en-US" dirty="0"/>
              <a:t>. So, let's start by creating a linked list.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Queue using Linked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6555" y="5769819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Node structure for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798750"/>
            <a:ext cx="4572000" cy="2831544"/>
          </a:xfrm>
          <a:prstGeom prst="rect">
            <a:avLst/>
          </a:prstGeom>
          <a:solidFill>
            <a:srgbClr val="EFFFFF"/>
          </a:solidFill>
          <a:ln>
            <a:solidFill>
              <a:schemeClr val="tx1"/>
            </a:solidFill>
          </a:ln>
        </p:spPr>
        <p:txBody>
          <a:bodyPr lIns="182880" tIns="182880" rIns="182880" bIns="18288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node *next;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node* front = NULL;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node* rear = NULL;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node* temp;</a:t>
            </a:r>
          </a:p>
        </p:txBody>
      </p:sp>
    </p:spTree>
    <p:extLst>
      <p:ext uri="{BB962C8B-B14F-4D97-AF65-F5344CB8AC3E}">
        <p14:creationId xmlns:p14="http://schemas.microsoft.com/office/powerpoint/2010/main" val="123540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Operator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543" y="930931"/>
            <a:ext cx="7757886" cy="5078313"/>
          </a:xfrm>
          <a:prstGeom prst="rect">
            <a:avLst/>
          </a:prstGeom>
          <a:solidFill>
            <a:srgbClr val="F7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Enqueue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"Insert the element in queue 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node *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-&gt;data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-&gt;next = NULL;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(rear == NULL)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rear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front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//add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in rear-&gt;next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rear-&gt;next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//make the new node as the rear node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rear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5" name="Rectangle 4"/>
          <p:cNvSpPr/>
          <p:nvPr/>
        </p:nvSpPr>
        <p:spPr>
          <a:xfrm>
            <a:off x="4426856" y="5183611"/>
            <a:ext cx="4651829" cy="1415772"/>
          </a:xfrm>
          <a:prstGeom prst="rect">
            <a:avLst/>
          </a:prstGeom>
          <a:solidFill>
            <a:srgbClr val="FBFBFB"/>
          </a:solidFill>
          <a:ln>
            <a:solidFill>
              <a:schemeClr val="tx1"/>
            </a:solidFill>
          </a:ln>
        </p:spPr>
        <p:txBody>
          <a:bodyPr wrap="square" lIns="274320" tIns="91440" rIns="182880" bIns="9144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Otherwise, a node is inserted after 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</a:rPr>
              <a:t>rear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with the required element and then that node is set to rear.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397829" y="2403290"/>
            <a:ext cx="4680856" cy="2339102"/>
          </a:xfrm>
          <a:prstGeom prst="rect">
            <a:avLst/>
          </a:prstGeom>
          <a:solidFill>
            <a:srgbClr val="FBFBFB"/>
          </a:solidFill>
          <a:ln>
            <a:solidFill>
              <a:schemeClr val="tx1"/>
            </a:solidFill>
          </a:ln>
        </p:spPr>
        <p:txBody>
          <a:bodyPr wrap="square" lIns="274320" tIns="91440" rIns="182880" bIns="91440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function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Enqueue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()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inserts an element into the queue.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If rear is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Then the queue is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empty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and a single element is inserted.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Make both 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</a:rPr>
              <a:t>front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</a:rPr>
              <a:t>rear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points to the </a:t>
            </a:r>
            <a:r>
              <a:rPr lang="en-US" sz="2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new node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3439886" y="3265714"/>
            <a:ext cx="1132114" cy="870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4064000" y="5183611"/>
            <a:ext cx="624114" cy="2318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42"/>
          <p:cNvSpPr>
            <a:spLocks noChangeArrowheads="1"/>
          </p:cNvSpPr>
          <p:nvPr/>
        </p:nvSpPr>
        <p:spPr bwMode="auto">
          <a:xfrm>
            <a:off x="3606800" y="6388117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>
            <a:off x="3911600" y="638811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3606800" y="6356367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1549400" y="6388117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4" name="Line 47"/>
          <p:cNvSpPr>
            <a:spLocks noChangeShapeType="1"/>
          </p:cNvSpPr>
          <p:nvPr/>
        </p:nvSpPr>
        <p:spPr bwMode="auto">
          <a:xfrm>
            <a:off x="1854200" y="638811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" name="Text Box 48"/>
          <p:cNvSpPr txBox="1">
            <a:spLocks noChangeArrowheads="1"/>
          </p:cNvSpPr>
          <p:nvPr/>
        </p:nvSpPr>
        <p:spPr bwMode="auto">
          <a:xfrm>
            <a:off x="1549400" y="6356367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6" name="Line 49"/>
          <p:cNvSpPr>
            <a:spLocks noChangeShapeType="1"/>
          </p:cNvSpPr>
          <p:nvPr/>
        </p:nvSpPr>
        <p:spPr bwMode="auto">
          <a:xfrm>
            <a:off x="1930400" y="654051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7" name="Rectangle 50"/>
          <p:cNvSpPr>
            <a:spLocks noChangeArrowheads="1"/>
          </p:cNvSpPr>
          <p:nvPr/>
        </p:nvSpPr>
        <p:spPr bwMode="auto">
          <a:xfrm>
            <a:off x="2235200" y="6388117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8" name="Line 51"/>
          <p:cNvSpPr>
            <a:spLocks noChangeShapeType="1"/>
          </p:cNvSpPr>
          <p:nvPr/>
        </p:nvSpPr>
        <p:spPr bwMode="auto">
          <a:xfrm>
            <a:off x="2540000" y="638811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2235200" y="6356367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0" name="Line 53"/>
          <p:cNvSpPr>
            <a:spLocks noChangeShapeType="1"/>
          </p:cNvSpPr>
          <p:nvPr/>
        </p:nvSpPr>
        <p:spPr bwMode="auto">
          <a:xfrm>
            <a:off x="2616200" y="654051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2921000" y="6388117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22" name="Line 55"/>
          <p:cNvSpPr>
            <a:spLocks noChangeShapeType="1"/>
          </p:cNvSpPr>
          <p:nvPr/>
        </p:nvSpPr>
        <p:spPr bwMode="auto">
          <a:xfrm>
            <a:off x="3225800" y="638811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2921000" y="635636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4" name="Line 57"/>
          <p:cNvSpPr>
            <a:spLocks noChangeShapeType="1"/>
          </p:cNvSpPr>
          <p:nvPr/>
        </p:nvSpPr>
        <p:spPr bwMode="auto">
          <a:xfrm flipH="1">
            <a:off x="3911600" y="6432567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876300" y="5935701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6" name="Line 59"/>
          <p:cNvSpPr>
            <a:spLocks noChangeShapeType="1"/>
          </p:cNvSpPr>
          <p:nvPr/>
        </p:nvSpPr>
        <p:spPr bwMode="auto">
          <a:xfrm>
            <a:off x="1473200" y="600711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8" name="Text Box 64"/>
          <p:cNvSpPr txBox="1">
            <a:spLocks noChangeArrowheads="1"/>
          </p:cNvSpPr>
          <p:nvPr/>
        </p:nvSpPr>
        <p:spPr bwMode="auto">
          <a:xfrm>
            <a:off x="2997200" y="5928829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3568700" y="608609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30" name="Line 66"/>
          <p:cNvSpPr>
            <a:spLocks noChangeShapeType="1"/>
          </p:cNvSpPr>
          <p:nvPr/>
        </p:nvSpPr>
        <p:spPr bwMode="auto">
          <a:xfrm>
            <a:off x="3797300" y="6086099"/>
            <a:ext cx="0" cy="2575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>
            <a:off x="3302000" y="654051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32" name="Line 65"/>
          <p:cNvSpPr>
            <a:spLocks noChangeShapeType="1"/>
          </p:cNvSpPr>
          <p:nvPr/>
        </p:nvSpPr>
        <p:spPr bwMode="auto">
          <a:xfrm>
            <a:off x="1489727" y="608609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33" name="Line 66"/>
          <p:cNvSpPr>
            <a:spLocks noChangeShapeType="1"/>
          </p:cNvSpPr>
          <p:nvPr/>
        </p:nvSpPr>
        <p:spPr bwMode="auto">
          <a:xfrm>
            <a:off x="1718327" y="6086099"/>
            <a:ext cx="0" cy="2575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4660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57200" y="1371182"/>
            <a:ext cx="7097486" cy="4616648"/>
          </a:xfrm>
          <a:prstGeom prst="rect">
            <a:avLst/>
          </a:prstGeom>
          <a:solidFill>
            <a:srgbClr val="F7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Dequeue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(front == NULL) {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"Underflow"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 {  </a:t>
            </a: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"Element deleted from queue is : "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&lt;&lt;front-&gt;data&lt;&lt;</a:t>
            </a: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//take backup</a:t>
            </a:r>
            <a:endParaRPr lang="en-US" sz="14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    temp = front;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//make the front node points to the next node</a:t>
            </a:r>
            <a:endParaRPr lang="en-US" sz="14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//logically removing the front element</a:t>
            </a:r>
            <a:endParaRPr lang="en-US" sz="14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    front = front-&gt;next;</a:t>
            </a:r>
          </a:p>
          <a:p>
            <a:endParaRPr lang="en-US" sz="14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if the Queue becomes empty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(front == NULL)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         rear = NULL;</a:t>
            </a:r>
          </a:p>
          <a:p>
            <a:endParaRPr lang="en-US" sz="14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//free the first node</a:t>
            </a:r>
            <a:endParaRPr lang="en-US" sz="14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     free(temp);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Dequeue</a:t>
            </a:r>
            <a:r>
              <a:rPr lang="en-US" dirty="0"/>
              <a:t> Operator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1874" y="953127"/>
            <a:ext cx="4396014" cy="1738938"/>
          </a:xfrm>
          <a:prstGeom prst="rect">
            <a:avLst/>
          </a:prstGeom>
          <a:solidFill>
            <a:srgbClr val="FBFBFB"/>
          </a:solidFill>
          <a:ln>
            <a:solidFill>
              <a:schemeClr val="tx1"/>
            </a:solidFill>
          </a:ln>
        </p:spPr>
        <p:txBody>
          <a:bodyPr wrap="square" lIns="182880" tIns="91440" rIns="182880" bIns="182880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1.Check whether the queue is empty or not</a:t>
            </a:r>
          </a:p>
          <a:p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2.If it is the empty queue (</a:t>
            </a:r>
            <a:r>
              <a:rPr lang="en-US" sz="1900" b="1" dirty="0">
                <a:solidFill>
                  <a:srgbClr val="000000"/>
                </a:solidFill>
                <a:latin typeface="Arial" panose="020B0604020202020204" pitchFamily="34" charset="0"/>
              </a:rPr>
              <a:t>front == NULL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), Then, we can't delete the element.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9546" y="4468205"/>
            <a:ext cx="4158342" cy="861774"/>
          </a:xfrm>
          <a:prstGeom prst="rect">
            <a:avLst/>
          </a:prstGeom>
          <a:solidFill>
            <a:srgbClr val="FBFBFB"/>
          </a:solidFill>
          <a:ln>
            <a:solidFill>
              <a:schemeClr val="tx1"/>
            </a:solidFill>
          </a:ln>
        </p:spPr>
        <p:txBody>
          <a:bodyPr wrap="square" lIns="182880" tIns="91440" rIns="182880" bIns="182880">
            <a:spAutoFit/>
          </a:bodyPr>
          <a:lstStyle/>
          <a:p>
            <a:pPr algn="just"/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4. If the queue become empty, then </a:t>
            </a:r>
            <a:r>
              <a:rPr lang="en-US" sz="19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rear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 are set to NULL.</a:t>
            </a:r>
            <a:endParaRPr lang="en-US" sz="1900" dirty="0"/>
          </a:p>
        </p:txBody>
      </p:sp>
      <p:sp>
        <p:nvSpPr>
          <p:cNvPr id="7" name="Rectangle 6"/>
          <p:cNvSpPr/>
          <p:nvPr/>
        </p:nvSpPr>
        <p:spPr>
          <a:xfrm>
            <a:off x="5515431" y="3150281"/>
            <a:ext cx="3512457" cy="1154162"/>
          </a:xfrm>
          <a:prstGeom prst="rect">
            <a:avLst/>
          </a:prstGeom>
          <a:solidFill>
            <a:srgbClr val="FBFBFB"/>
          </a:solidFill>
          <a:ln>
            <a:solidFill>
              <a:schemeClr val="tx1"/>
            </a:solidFill>
          </a:ln>
        </p:spPr>
        <p:txBody>
          <a:bodyPr wrap="square" lIns="182880" tIns="91440" rIns="182880" bIns="182880">
            <a:spAutoFit/>
          </a:bodyPr>
          <a:lstStyle/>
          <a:p>
            <a:pPr algn="just"/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3. The element at front is deleted and front points to next element.</a:t>
            </a:r>
            <a:endParaRPr lang="en-US" sz="1900" dirty="0"/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 bwMode="auto">
          <a:xfrm flipH="1">
            <a:off x="3209474" y="1822596"/>
            <a:ext cx="1422400" cy="531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 bwMode="auto">
          <a:xfrm flipH="1" flipV="1">
            <a:off x="2870206" y="4772416"/>
            <a:ext cx="1999340" cy="1266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 bwMode="auto">
          <a:xfrm flipH="1">
            <a:off x="3327406" y="3727362"/>
            <a:ext cx="2188025" cy="2826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3658" y="7676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161616"/>
                </a:solidFill>
                <a:latin typeface="Open Sans"/>
              </a:rPr>
              <a:t>Dequeue</a:t>
            </a:r>
            <a:r>
              <a:rPr lang="en-US" dirty="0">
                <a:solidFill>
                  <a:srgbClr val="161616"/>
                </a:solidFill>
                <a:latin typeface="Open Sans"/>
              </a:rPr>
              <a:t> function will remove the first element from the queue.</a:t>
            </a:r>
            <a:endParaRPr lang="en-US" dirty="0"/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2184406" y="6298378"/>
            <a:ext cx="685800" cy="338138"/>
            <a:chOff x="1488" y="1996"/>
            <a:chExt cx="432" cy="213"/>
          </a:xfrm>
        </p:grpSpPr>
        <p:sp>
          <p:nvSpPr>
            <p:cNvPr id="12" name="Rectangle 55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14" name="Line 56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5" name="Text Box 57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16" name="Line 58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7" name="Rectangle 59"/>
          <p:cNvSpPr>
            <a:spLocks noChangeArrowheads="1"/>
          </p:cNvSpPr>
          <p:nvPr/>
        </p:nvSpPr>
        <p:spPr bwMode="auto">
          <a:xfrm>
            <a:off x="2870206" y="6330123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20" name="Line 60"/>
          <p:cNvSpPr>
            <a:spLocks noChangeShapeType="1"/>
          </p:cNvSpPr>
          <p:nvPr/>
        </p:nvSpPr>
        <p:spPr bwMode="auto">
          <a:xfrm>
            <a:off x="3175006" y="633012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1" name="Text Box 61"/>
          <p:cNvSpPr txBox="1">
            <a:spLocks noChangeArrowheads="1"/>
          </p:cNvSpPr>
          <p:nvPr/>
        </p:nvSpPr>
        <p:spPr bwMode="auto">
          <a:xfrm>
            <a:off x="2870206" y="629837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 dirty="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>
            <a:off x="3251206" y="648252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3556006" y="6330123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24" name="Line 64"/>
          <p:cNvSpPr>
            <a:spLocks noChangeShapeType="1"/>
          </p:cNvSpPr>
          <p:nvPr/>
        </p:nvSpPr>
        <p:spPr bwMode="auto">
          <a:xfrm>
            <a:off x="3860806" y="633012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5" name="Text Box 65"/>
          <p:cNvSpPr txBox="1">
            <a:spLocks noChangeArrowheads="1"/>
          </p:cNvSpPr>
          <p:nvPr/>
        </p:nvSpPr>
        <p:spPr bwMode="auto">
          <a:xfrm>
            <a:off x="3556006" y="6298373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 dirty="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6" name="Line 66"/>
          <p:cNvSpPr>
            <a:spLocks noChangeShapeType="1"/>
          </p:cNvSpPr>
          <p:nvPr/>
        </p:nvSpPr>
        <p:spPr bwMode="auto">
          <a:xfrm>
            <a:off x="3937006" y="648252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4241806" y="6330123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28" name="Line 68"/>
          <p:cNvSpPr>
            <a:spLocks noChangeShapeType="1"/>
          </p:cNvSpPr>
          <p:nvPr/>
        </p:nvSpPr>
        <p:spPr bwMode="auto">
          <a:xfrm>
            <a:off x="4546606" y="633012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9" name="Text Box 69"/>
          <p:cNvSpPr txBox="1">
            <a:spLocks noChangeArrowheads="1"/>
          </p:cNvSpPr>
          <p:nvPr/>
        </p:nvSpPr>
        <p:spPr bwMode="auto">
          <a:xfrm>
            <a:off x="4241806" y="629837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 dirty="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 flipH="1">
            <a:off x="4527556" y="6374573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grpSp>
        <p:nvGrpSpPr>
          <p:cNvPr id="39" name="Group 54"/>
          <p:cNvGrpSpPr>
            <a:grpSpLocks/>
          </p:cNvGrpSpPr>
          <p:nvPr/>
        </p:nvGrpSpPr>
        <p:grpSpPr bwMode="auto">
          <a:xfrm>
            <a:off x="5663167" y="6266628"/>
            <a:ext cx="685800" cy="338138"/>
            <a:chOff x="1488" y="1996"/>
            <a:chExt cx="432" cy="213"/>
          </a:xfrm>
        </p:grpSpPr>
        <p:sp>
          <p:nvSpPr>
            <p:cNvPr id="40" name="Rectangle 55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41" name="Line 56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42" name="Text Box 57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 dirty="0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43" name="Line 58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44" name="Rectangle 59"/>
          <p:cNvSpPr>
            <a:spLocks noChangeArrowheads="1"/>
          </p:cNvSpPr>
          <p:nvPr/>
        </p:nvSpPr>
        <p:spPr bwMode="auto">
          <a:xfrm>
            <a:off x="6348967" y="6298373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45" name="Line 60"/>
          <p:cNvSpPr>
            <a:spLocks noChangeShapeType="1"/>
          </p:cNvSpPr>
          <p:nvPr/>
        </p:nvSpPr>
        <p:spPr bwMode="auto">
          <a:xfrm>
            <a:off x="6653767" y="629837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6348967" y="626662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 dirty="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47" name="Line 62"/>
          <p:cNvSpPr>
            <a:spLocks noChangeShapeType="1"/>
          </p:cNvSpPr>
          <p:nvPr/>
        </p:nvSpPr>
        <p:spPr bwMode="auto">
          <a:xfrm>
            <a:off x="6729967" y="645077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48" name="Rectangle 63"/>
          <p:cNvSpPr>
            <a:spLocks noChangeArrowheads="1"/>
          </p:cNvSpPr>
          <p:nvPr/>
        </p:nvSpPr>
        <p:spPr bwMode="auto">
          <a:xfrm>
            <a:off x="7034767" y="6298373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49" name="Line 64"/>
          <p:cNvSpPr>
            <a:spLocks noChangeShapeType="1"/>
          </p:cNvSpPr>
          <p:nvPr/>
        </p:nvSpPr>
        <p:spPr bwMode="auto">
          <a:xfrm>
            <a:off x="7339567" y="629837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50" name="Text Box 65"/>
          <p:cNvSpPr txBox="1">
            <a:spLocks noChangeArrowheads="1"/>
          </p:cNvSpPr>
          <p:nvPr/>
        </p:nvSpPr>
        <p:spPr bwMode="auto">
          <a:xfrm>
            <a:off x="7034767" y="6266623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 dirty="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51" name="Line 66"/>
          <p:cNvSpPr>
            <a:spLocks noChangeShapeType="1"/>
          </p:cNvSpPr>
          <p:nvPr/>
        </p:nvSpPr>
        <p:spPr bwMode="auto">
          <a:xfrm>
            <a:off x="7415767" y="645077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52" name="Rectangle 67"/>
          <p:cNvSpPr>
            <a:spLocks noChangeArrowheads="1"/>
          </p:cNvSpPr>
          <p:nvPr/>
        </p:nvSpPr>
        <p:spPr bwMode="auto">
          <a:xfrm>
            <a:off x="7720567" y="6298373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53" name="Line 68"/>
          <p:cNvSpPr>
            <a:spLocks noChangeShapeType="1"/>
          </p:cNvSpPr>
          <p:nvPr/>
        </p:nvSpPr>
        <p:spPr bwMode="auto">
          <a:xfrm>
            <a:off x="8025367" y="629837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54" name="Text Box 69"/>
          <p:cNvSpPr txBox="1">
            <a:spLocks noChangeArrowheads="1"/>
          </p:cNvSpPr>
          <p:nvPr/>
        </p:nvSpPr>
        <p:spPr bwMode="auto">
          <a:xfrm>
            <a:off x="7720567" y="626662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 dirty="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55" name="Line 70"/>
          <p:cNvSpPr>
            <a:spLocks noChangeShapeType="1"/>
          </p:cNvSpPr>
          <p:nvPr/>
        </p:nvSpPr>
        <p:spPr bwMode="auto">
          <a:xfrm flipH="1">
            <a:off x="8006317" y="6342823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60" name="Line 81"/>
          <p:cNvSpPr>
            <a:spLocks noChangeShapeType="1"/>
          </p:cNvSpPr>
          <p:nvPr/>
        </p:nvSpPr>
        <p:spPr bwMode="auto">
          <a:xfrm flipH="1">
            <a:off x="5721223" y="6175001"/>
            <a:ext cx="381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61" name="Line 82"/>
          <p:cNvSpPr>
            <a:spLocks noChangeShapeType="1"/>
          </p:cNvSpPr>
          <p:nvPr/>
        </p:nvSpPr>
        <p:spPr bwMode="auto">
          <a:xfrm>
            <a:off x="5706709" y="6189515"/>
            <a:ext cx="4572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" name="Striped Right Arrow 7"/>
          <p:cNvSpPr/>
          <p:nvPr/>
        </p:nvSpPr>
        <p:spPr bwMode="auto">
          <a:xfrm>
            <a:off x="4889148" y="6253923"/>
            <a:ext cx="574448" cy="441778"/>
          </a:xfrm>
          <a:prstGeom prst="stripedRightArrow">
            <a:avLst>
              <a:gd name="adj1" fmla="val 50000"/>
              <a:gd name="adj2" fmla="val 41494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1554849" y="5910333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2168276" y="606073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2396876" y="6060731"/>
            <a:ext cx="0" cy="2575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68" name="Text Box 58"/>
          <p:cNvSpPr txBox="1">
            <a:spLocks noChangeArrowheads="1"/>
          </p:cNvSpPr>
          <p:nvPr/>
        </p:nvSpPr>
        <p:spPr bwMode="auto">
          <a:xfrm>
            <a:off x="5686174" y="5910935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6299601" y="606133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>
            <a:off x="6528201" y="6061333"/>
            <a:ext cx="0" cy="2575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1" name="Text Box 64"/>
          <p:cNvSpPr txBox="1">
            <a:spLocks noChangeArrowheads="1"/>
          </p:cNvSpPr>
          <p:nvPr/>
        </p:nvSpPr>
        <p:spPr bwMode="auto">
          <a:xfrm>
            <a:off x="3602800" y="5904850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72" name="Line 65"/>
          <p:cNvSpPr>
            <a:spLocks noChangeShapeType="1"/>
          </p:cNvSpPr>
          <p:nvPr/>
        </p:nvSpPr>
        <p:spPr bwMode="auto">
          <a:xfrm>
            <a:off x="4174300" y="606212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3" name="Line 66"/>
          <p:cNvSpPr>
            <a:spLocks noChangeShapeType="1"/>
          </p:cNvSpPr>
          <p:nvPr/>
        </p:nvSpPr>
        <p:spPr bwMode="auto">
          <a:xfrm>
            <a:off x="4402900" y="6062120"/>
            <a:ext cx="0" cy="2575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4" name="Text Box 64"/>
          <p:cNvSpPr txBox="1">
            <a:spLocks noChangeArrowheads="1"/>
          </p:cNvSpPr>
          <p:nvPr/>
        </p:nvSpPr>
        <p:spPr bwMode="auto">
          <a:xfrm>
            <a:off x="7044420" y="5905108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7615920" y="606237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7844520" y="6062378"/>
            <a:ext cx="0" cy="2575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6553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1650547"/>
          </a:xfrm>
        </p:spPr>
        <p:txBody>
          <a:bodyPr/>
          <a:lstStyle/>
          <a:p>
            <a:r>
              <a:rPr lang="en-US" dirty="0"/>
              <a:t>In the function display(), if front and rear are NULL then queue is empty. </a:t>
            </a:r>
          </a:p>
          <a:p>
            <a:r>
              <a:rPr lang="en-US" dirty="0"/>
              <a:t>Otherwise, all the queue elements are displayed using a while loop with the help of temp variable.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Operator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0514" y="2869794"/>
            <a:ext cx="7082971" cy="3693319"/>
          </a:xfrm>
          <a:prstGeom prst="rect">
            <a:avLst/>
          </a:prstGeom>
          <a:solidFill>
            <a:srgbClr val="F7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Display()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temp = front;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((front == NULL) &amp;&amp; (rear == NULL))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"Queue is empty"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"Queue elements are: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(temp != NULL)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&lt;&lt;temp-&gt;data&lt;&lt;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temp = temp-&gt;next;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6209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9597" y="1292164"/>
            <a:ext cx="8353168" cy="1535444"/>
          </a:xfrm>
        </p:spPr>
        <p:txBody>
          <a:bodyPr/>
          <a:lstStyle/>
          <a:p>
            <a:r>
              <a:rPr lang="en-US" dirty="0"/>
              <a:t>clear() : We can easily set the queue back to the empty state by repeatedly calling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Dequeue</a:t>
            </a:r>
            <a:r>
              <a:rPr lang="en-US" dirty="0"/>
              <a:t>() until the queue is empty.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Operator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2228" y="2827608"/>
            <a:ext cx="5871029" cy="1754326"/>
          </a:xfrm>
          <a:prstGeom prst="rect">
            <a:avLst/>
          </a:prstGeom>
          <a:solidFill>
            <a:srgbClr val="F7FFFF"/>
          </a:solidFill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Clear()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nClear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the Queue ....\n"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(front != NULL)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Dequeue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692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048800"/>
            <a:ext cx="8436279" cy="5338119"/>
          </a:xfrm>
        </p:spPr>
        <p:txBody>
          <a:bodyPr/>
          <a:lstStyle/>
          <a:p>
            <a:pPr marL="447675" indent="-447675">
              <a:spcBef>
                <a:spcPct val="20000"/>
              </a:spcBef>
              <a:buClr>
                <a:srgbClr val="003399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What are the differences between a linked list and a stack? </a:t>
            </a:r>
          </a:p>
          <a:p>
            <a:pPr marL="889000" lvl="1" indent="-439738">
              <a:spcBef>
                <a:spcPct val="20000"/>
              </a:spcBef>
              <a:buClr>
                <a:srgbClr val="CC5500"/>
              </a:buClr>
              <a:buSzPct val="65000"/>
              <a:buFont typeface="Wingdings" pitchFamily="2" charset="2"/>
              <a:buChar char="¡"/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Possible to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insert </a:t>
            </a:r>
            <a:r>
              <a:rPr lang="en-US" dirty="0">
                <a:latin typeface="Times New Roman" pitchFamily="18" charset="0"/>
                <a:ea typeface="ＭＳ Ｐゴシック" pitchFamily="34" charset="-128"/>
                <a:cs typeface="Arial" charset="0"/>
              </a:rPr>
              <a:t>and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 remove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a node from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anywhere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 in a linked list.</a:t>
            </a:r>
          </a:p>
          <a:p>
            <a:pPr marL="889000" lvl="1" indent="-439738">
              <a:spcBef>
                <a:spcPct val="20000"/>
              </a:spcBef>
              <a:buClr>
                <a:srgbClr val="CC5500"/>
              </a:buClr>
              <a:buSzPct val="65000"/>
              <a:buFont typeface="Wingdings" pitchFamily="2" charset="2"/>
              <a:buChar char="¡"/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Nodes in a stack may be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inserted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only at the top of the stack and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removed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 only from the top of the stack.</a:t>
            </a:r>
          </a:p>
          <a:p>
            <a:pPr marL="889000" lvl="1" indent="-439738">
              <a:spcBef>
                <a:spcPct val="20000"/>
              </a:spcBef>
              <a:buClr>
                <a:srgbClr val="CC5500"/>
              </a:buClr>
              <a:buSzPct val="65000"/>
              <a:buFont typeface="Wingdings" pitchFamily="2" charset="2"/>
              <a:buChar char="¡"/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Arial" charset="0"/>
            </a:endParaRPr>
          </a:p>
          <a:p>
            <a:pPr marL="447675" indent="-447675">
              <a:spcBef>
                <a:spcPct val="20000"/>
              </a:spcBef>
              <a:buClr>
                <a:srgbClr val="003399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What are the differences between a stack and a queue? </a:t>
            </a:r>
          </a:p>
          <a:p>
            <a:pPr marL="889000" lvl="1" indent="-439738">
              <a:spcBef>
                <a:spcPct val="20000"/>
              </a:spcBef>
              <a:buClr>
                <a:srgbClr val="CC5500"/>
              </a:buClr>
              <a:buSzPct val="65000"/>
              <a:buFont typeface="Wingdings" pitchFamily="2" charset="2"/>
              <a:buChar char="¡"/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A queue has pointers to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both its head and tail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so that nodes may be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inserted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at the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deleted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 from the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head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.</a:t>
            </a:r>
          </a:p>
          <a:p>
            <a:pPr marL="889000" lvl="1" indent="-439738">
              <a:spcBef>
                <a:spcPct val="20000"/>
              </a:spcBef>
              <a:buClr>
                <a:srgbClr val="CC5500"/>
              </a:buClr>
              <a:buSzPct val="65000"/>
              <a:buFont typeface="Wingdings" pitchFamily="2" charset="2"/>
              <a:buChar char="¡"/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A stack has a single pointer to the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top of the stack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where both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insertion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and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deletion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Arial" charset="0"/>
              </a:rPr>
              <a:t> of nodes is performed.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12596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9172" y="209915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node *next;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node* front = NULL;</a:t>
            </a:r>
          </a:p>
          <a:p>
            <a:r>
              <a:rPr lang="en-US" sz="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node* rear = NULL;</a:t>
            </a:r>
          </a:p>
          <a:p>
            <a:r>
              <a:rPr lang="en-US" sz="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node* temp;</a:t>
            </a:r>
          </a:p>
          <a:p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Enqueue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val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>
                <a:solidFill>
                  <a:srgbClr val="A31515"/>
                </a:solidFill>
                <a:latin typeface="Consolas" panose="020B0609020204030204" pitchFamily="49" charset="0"/>
              </a:rPr>
              <a:t>"Insert the element in queue : "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&gt;&gt;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val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node *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-&gt;data =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val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-&gt;next = NULL;</a:t>
            </a:r>
          </a:p>
          <a:p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>
                <a:solidFill>
                  <a:srgbClr val="008000"/>
                </a:solidFill>
                <a:latin typeface="Consolas" panose="020B0609020204030204" pitchFamily="49" charset="0"/>
              </a:rPr>
              <a:t>//if it is the first node</a:t>
            </a:r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(rear == NULL) {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rear =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front =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}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400" dirty="0">
                <a:solidFill>
                  <a:srgbClr val="008000"/>
                </a:solidFill>
                <a:latin typeface="Consolas" panose="020B0609020204030204" pitchFamily="49" charset="0"/>
              </a:rPr>
              <a:t>//add </a:t>
            </a:r>
            <a:r>
              <a:rPr lang="en-US" sz="400" dirty="0" err="1">
                <a:solidFill>
                  <a:srgbClr val="008000"/>
                </a:solidFill>
                <a:latin typeface="Consolas" panose="020B0609020204030204" pitchFamily="49" charset="0"/>
              </a:rPr>
              <a:t>newnode</a:t>
            </a:r>
            <a:r>
              <a:rPr lang="en-US" sz="400" dirty="0">
                <a:solidFill>
                  <a:srgbClr val="008000"/>
                </a:solidFill>
                <a:latin typeface="Consolas" panose="020B0609020204030204" pitchFamily="49" charset="0"/>
              </a:rPr>
              <a:t> in rear-&gt;next</a:t>
            </a:r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 rear-&gt;next =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>
                <a:solidFill>
                  <a:srgbClr val="008000"/>
                </a:solidFill>
                <a:latin typeface="Consolas" panose="020B0609020204030204" pitchFamily="49" charset="0"/>
              </a:rPr>
              <a:t>//make the new node as the rear node</a:t>
            </a:r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 rear =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Dequeue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(front == NULL) {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>
                <a:solidFill>
                  <a:srgbClr val="A31515"/>
                </a:solidFill>
                <a:latin typeface="Consolas" panose="020B0609020204030204" pitchFamily="49" charset="0"/>
              </a:rPr>
              <a:t>"Underflow"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{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>
                <a:solidFill>
                  <a:srgbClr val="A31515"/>
                </a:solidFill>
                <a:latin typeface="Consolas" panose="020B0609020204030204" pitchFamily="49" charset="0"/>
              </a:rPr>
              <a:t>"Element deleted from queue is : "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&lt;&lt;front-&gt;data&lt;&lt;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400" dirty="0">
                <a:solidFill>
                  <a:srgbClr val="008000"/>
                </a:solidFill>
                <a:latin typeface="Consolas" panose="020B0609020204030204" pitchFamily="49" charset="0"/>
              </a:rPr>
              <a:t>//take backup</a:t>
            </a:r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temp = front;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400" dirty="0">
                <a:solidFill>
                  <a:srgbClr val="008000"/>
                </a:solidFill>
                <a:latin typeface="Consolas" panose="020B0609020204030204" pitchFamily="49" charset="0"/>
              </a:rPr>
              <a:t>//make the front node points to the next node</a:t>
            </a:r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400" dirty="0">
                <a:solidFill>
                  <a:srgbClr val="008000"/>
                </a:solidFill>
                <a:latin typeface="Consolas" panose="020B0609020204030204" pitchFamily="49" charset="0"/>
              </a:rPr>
              <a:t>//logically removing the front element</a:t>
            </a:r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front = front-&gt;next;</a:t>
            </a:r>
          </a:p>
          <a:p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400" dirty="0">
                <a:solidFill>
                  <a:srgbClr val="008000"/>
                </a:solidFill>
                <a:latin typeface="Consolas" panose="020B0609020204030204" pitchFamily="49" charset="0"/>
              </a:rPr>
              <a:t>//if front == NULL, set rear = NULL</a:t>
            </a:r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(front == NULL)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     rear = NULL;</a:t>
            </a:r>
          </a:p>
          <a:p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400" dirty="0">
                <a:solidFill>
                  <a:srgbClr val="008000"/>
                </a:solidFill>
                <a:latin typeface="Consolas" panose="020B0609020204030204" pitchFamily="49" charset="0"/>
              </a:rPr>
              <a:t>//free the first node</a:t>
            </a:r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 free(temp);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Display() {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temp = front;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((front == NULL) &amp;&amp; (rear == NULL)) {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>
                <a:solidFill>
                  <a:srgbClr val="A31515"/>
                </a:solidFill>
                <a:latin typeface="Consolas" panose="020B0609020204030204" pitchFamily="49" charset="0"/>
              </a:rPr>
              <a:t>"Queue is empty"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>
                <a:solidFill>
                  <a:srgbClr val="A31515"/>
                </a:solidFill>
                <a:latin typeface="Consolas" panose="020B0609020204030204" pitchFamily="49" charset="0"/>
              </a:rPr>
              <a:t>"Queue elements are: "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(temp != NULL) {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&lt;&lt;temp-&gt;data&lt;&lt;</a:t>
            </a:r>
            <a:r>
              <a:rPr lang="en-US" sz="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temp = temp-&gt;next;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Clear() {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400" dirty="0" err="1">
                <a:solidFill>
                  <a:srgbClr val="A31515"/>
                </a:solidFill>
                <a:latin typeface="Consolas" panose="020B0609020204030204" pitchFamily="49" charset="0"/>
              </a:rPr>
              <a:t>nClear</a:t>
            </a:r>
            <a:r>
              <a:rPr lang="en-US" sz="400" dirty="0">
                <a:solidFill>
                  <a:srgbClr val="A31515"/>
                </a:solidFill>
                <a:latin typeface="Consolas" panose="020B0609020204030204" pitchFamily="49" charset="0"/>
              </a:rPr>
              <a:t> the Queue ....\n"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(front != NULL) 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Dequeue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ch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400" dirty="0">
                <a:solidFill>
                  <a:prstClr val="black"/>
                </a:solidFill>
                <a:latin typeface="Consolas" panose="020B0609020204030204" pitchFamily="49" charset="0"/>
              </a:rPr>
              <a:t>   cout&lt;&lt;</a:t>
            </a:r>
            <a:r>
              <a:rPr lang="fr-FR" sz="400" dirty="0">
                <a:solidFill>
                  <a:srgbClr val="A31515"/>
                </a:solidFill>
                <a:latin typeface="Consolas" panose="020B0609020204030204" pitchFamily="49" charset="0"/>
              </a:rPr>
              <a:t>"1) Insert </a:t>
            </a:r>
            <a:r>
              <a:rPr lang="fr-FR" sz="400" dirty="0" err="1">
                <a:solidFill>
                  <a:srgbClr val="A31515"/>
                </a:solidFill>
                <a:latin typeface="Consolas" panose="020B0609020204030204" pitchFamily="49" charset="0"/>
              </a:rPr>
              <a:t>element</a:t>
            </a:r>
            <a:r>
              <a:rPr lang="fr-FR" sz="400" dirty="0">
                <a:solidFill>
                  <a:srgbClr val="A31515"/>
                </a:solidFill>
                <a:latin typeface="Consolas" panose="020B0609020204030204" pitchFamily="49" charset="0"/>
              </a:rPr>
              <a:t> to queue"</a:t>
            </a:r>
            <a:r>
              <a:rPr lang="fr-FR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fr-FR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fr-FR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>
                <a:solidFill>
                  <a:srgbClr val="A31515"/>
                </a:solidFill>
                <a:latin typeface="Consolas" panose="020B0609020204030204" pitchFamily="49" charset="0"/>
              </a:rPr>
              <a:t>"2) Delete element from queue"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>
                <a:solidFill>
                  <a:srgbClr val="A31515"/>
                </a:solidFill>
                <a:latin typeface="Consolas" panose="020B0609020204030204" pitchFamily="49" charset="0"/>
              </a:rPr>
              <a:t>"3) Display all the elements of queue"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>
                <a:solidFill>
                  <a:srgbClr val="A31515"/>
                </a:solidFill>
                <a:latin typeface="Consolas" panose="020B0609020204030204" pitchFamily="49" charset="0"/>
              </a:rPr>
              <a:t>"4) clear"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>
                <a:solidFill>
                  <a:srgbClr val="A31515"/>
                </a:solidFill>
                <a:latin typeface="Consolas" panose="020B0609020204030204" pitchFamily="49" charset="0"/>
              </a:rPr>
              <a:t>"5) Exit"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>
                <a:solidFill>
                  <a:srgbClr val="A31515"/>
                </a:solidFill>
                <a:latin typeface="Consolas" panose="020B0609020204030204" pitchFamily="49" charset="0"/>
              </a:rPr>
              <a:t>"Enter your choice : "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&gt;&gt;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ch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ch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1: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Enqueue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2: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Dequeue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3: Display();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4: Clear(); </a:t>
            </a:r>
            <a:r>
              <a:rPr lang="en-US" sz="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srgbClr val="008000"/>
                </a:solidFill>
                <a:latin typeface="Consolas" panose="020B0609020204030204" pitchFamily="49" charset="0"/>
              </a:rPr>
              <a:t>&lt;&lt;"Exit"&lt;&lt;</a:t>
            </a:r>
            <a:r>
              <a:rPr lang="en-US" sz="4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>
                <a:solidFill>
                  <a:srgbClr val="A31515"/>
                </a:solidFill>
                <a:latin typeface="Consolas" panose="020B0609020204030204" pitchFamily="49" charset="0"/>
              </a:rPr>
              <a:t>"Invalid choice"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   } </a:t>
            </a:r>
            <a:r>
              <a:rPr lang="en-US" sz="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400" dirty="0" err="1">
                <a:solidFill>
                  <a:prstClr val="black"/>
                </a:solidFill>
                <a:latin typeface="Consolas" panose="020B0609020204030204" pitchFamily="49" charset="0"/>
              </a:rPr>
              <a:t>ch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!=5);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 sz="4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603349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What is a tree?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06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PMingLiU" panose="02020500000000000000" pitchFamily="18" charset="-120"/>
              </a:rPr>
              <a:t>Trees are structures used to represent hierarchical relationship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PMingLiU" panose="02020500000000000000" pitchFamily="18" charset="-120"/>
              </a:rPr>
              <a:t>Each tree consists of nodes and edges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PMingLiU" panose="02020500000000000000" pitchFamily="18" charset="-120"/>
              </a:rPr>
              <a:t>Each node represents an object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PMingLiU" panose="02020500000000000000" pitchFamily="18" charset="-120"/>
              </a:rPr>
              <a:t>Each edge represents the relationship between two nodes.</a:t>
            </a: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5272088" y="4114800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4824413" y="4989513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5867400" y="4989513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4291013" y="5903913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5281613" y="5903913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5808663" y="5918200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6435725" y="5945188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H="1">
            <a:off x="5097463" y="4468813"/>
            <a:ext cx="328612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5575300" y="4441825"/>
            <a:ext cx="387350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H="1">
            <a:off x="4443413" y="5318125"/>
            <a:ext cx="474662" cy="585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5129213" y="5294313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H="1">
            <a:off x="5932488" y="5343525"/>
            <a:ext cx="209550" cy="557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6172200" y="5343525"/>
            <a:ext cx="417513" cy="584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Oval 22"/>
          <p:cNvSpPr>
            <a:spLocks noChangeArrowheads="1"/>
          </p:cNvSpPr>
          <p:nvPr/>
        </p:nvSpPr>
        <p:spPr bwMode="auto">
          <a:xfrm>
            <a:off x="4824413" y="5903913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 flipH="1">
            <a:off x="5053013" y="537051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 flipH="1">
            <a:off x="6577013" y="5141913"/>
            <a:ext cx="533400" cy="3810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7170738" y="4870450"/>
            <a:ext cx="84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chemeClr val="folHlink"/>
                </a:solidFill>
                <a:latin typeface="Tahoma" panose="020B0604030504040204" pitchFamily="34" charset="0"/>
              </a:rPr>
              <a:t>edge</a:t>
            </a: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513138" y="4565650"/>
            <a:ext cx="84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chemeClr val="folHlink"/>
                </a:solidFill>
                <a:latin typeface="Tahoma" panose="020B0604030504040204" pitchFamily="34" charset="0"/>
              </a:rPr>
              <a:t>node</a:t>
            </a:r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4367213" y="4837113"/>
            <a:ext cx="381000" cy="2286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0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is an abstract data structure that contains a collection of elements.</a:t>
            </a:r>
          </a:p>
          <a:p>
            <a:pPr marL="0" indent="0">
              <a:buNone/>
            </a:pPr>
            <a:r>
              <a:rPr lang="en-GB" altLang="en-US" dirty="0"/>
              <a:t>What is a Queue?</a:t>
            </a:r>
            <a:endParaRPr lang="en-US" dirty="0"/>
          </a:p>
          <a:p>
            <a:r>
              <a:rPr lang="en-US" dirty="0"/>
              <a:t>A queue is special kind of list, where items are inserted at one end (the </a:t>
            </a:r>
            <a:r>
              <a:rPr lang="en-US" b="1" u="sng" dirty="0">
                <a:solidFill>
                  <a:srgbClr val="FF0000"/>
                </a:solidFill>
              </a:rPr>
              <a:t>rear</a:t>
            </a:r>
            <a:r>
              <a:rPr lang="en-US" dirty="0"/>
              <a:t>) and deleted at the other end (the </a:t>
            </a:r>
            <a:r>
              <a:rPr lang="en-US" b="1" u="sng" dirty="0">
                <a:solidFill>
                  <a:srgbClr val="FF0000"/>
                </a:solidFill>
              </a:rPr>
              <a:t>front</a:t>
            </a:r>
            <a:r>
              <a:rPr lang="en-US" dirty="0"/>
              <a:t>).</a:t>
            </a:r>
          </a:p>
          <a:p>
            <a:r>
              <a:rPr lang="en-US" dirty="0"/>
              <a:t>Another name for a queue is a "</a:t>
            </a:r>
            <a:r>
              <a:rPr lang="en-US" b="1" dirty="0">
                <a:solidFill>
                  <a:srgbClr val="FF0000"/>
                </a:solidFill>
              </a:rPr>
              <a:t>FIFO</a:t>
            </a:r>
            <a:r>
              <a:rPr lang="en-US" dirty="0"/>
              <a:t>" or “</a:t>
            </a:r>
            <a:r>
              <a:rPr lang="en-US" b="1" dirty="0"/>
              <a:t>F</a:t>
            </a:r>
            <a:r>
              <a:rPr lang="en-US" dirty="0"/>
              <a:t>irst-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irst-</a:t>
            </a:r>
            <a:r>
              <a:rPr lang="en-US" b="1" dirty="0"/>
              <a:t>O</a:t>
            </a:r>
            <a:r>
              <a:rPr lang="en-US" dirty="0"/>
              <a:t>ut" list. </a:t>
            </a:r>
          </a:p>
          <a:p>
            <a:r>
              <a:rPr lang="en-US" dirty="0"/>
              <a:t>The insertion process is called </a:t>
            </a:r>
            <a:r>
              <a:rPr lang="en-US" b="1" u="sng" dirty="0"/>
              <a:t>ENQUEUE</a:t>
            </a:r>
            <a:r>
              <a:rPr lang="en-US" dirty="0"/>
              <a:t> and deletion process is called </a:t>
            </a:r>
            <a:r>
              <a:rPr lang="en-US" b="1" u="sng" dirty="0"/>
              <a:t>DEQUEUE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96915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Some applications of Trees</a:t>
            </a:r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auto">
          <a:xfrm>
            <a:off x="2236788" y="2767013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1789113" y="3641725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2832100" y="3641725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2703513" y="4556125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3400425" y="45974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H="1">
            <a:off x="2062163" y="3121025"/>
            <a:ext cx="328612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2540000" y="3094038"/>
            <a:ext cx="387350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 flipH="1">
            <a:off x="2897188" y="3995738"/>
            <a:ext cx="209550" cy="557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3136900" y="3995738"/>
            <a:ext cx="417513" cy="584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2611438" y="2581275"/>
            <a:ext cx="1220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000">
                <a:latin typeface="Tahoma" panose="020B0604030504040204" pitchFamily="34" charset="0"/>
              </a:rPr>
              <a:t>President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569913" y="3336925"/>
            <a:ext cx="12747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</a:rPr>
              <a:t>VP</a:t>
            </a:r>
          </a:p>
          <a:p>
            <a:pPr algn="ctr"/>
            <a:r>
              <a:rPr kumimoji="1" lang="en-US" altLang="zh-TW" sz="2000">
                <a:latin typeface="Tahoma" panose="020B0604030504040204" pitchFamily="34" charset="0"/>
              </a:rPr>
              <a:t>Personnel</a:t>
            </a: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3313113" y="3260725"/>
            <a:ext cx="12906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</a:rPr>
              <a:t>VP</a:t>
            </a:r>
          </a:p>
          <a:p>
            <a:pPr algn="ctr"/>
            <a:r>
              <a:rPr kumimoji="1" lang="en-US" altLang="zh-TW" sz="2000">
                <a:latin typeface="Tahoma" panose="020B0604030504040204" pitchFamily="34" charset="0"/>
              </a:rPr>
              <a:t>Marketing</a:t>
            </a:r>
          </a:p>
        </p:txBody>
      </p: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1789113" y="4860925"/>
            <a:ext cx="12525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</a:rPr>
              <a:t>Director</a:t>
            </a:r>
          </a:p>
          <a:p>
            <a:pPr algn="ctr"/>
            <a:r>
              <a:rPr kumimoji="1" lang="en-US" altLang="zh-TW" sz="2000">
                <a:latin typeface="Tahoma" panose="020B0604030504040204" pitchFamily="34" charset="0"/>
              </a:rPr>
              <a:t>Customer</a:t>
            </a:r>
          </a:p>
          <a:p>
            <a:pPr algn="ctr"/>
            <a:r>
              <a:rPr kumimoji="1" lang="en-US" altLang="zh-TW" sz="2000">
                <a:latin typeface="Tahoma" panose="020B0604030504040204" pitchFamily="34" charset="0"/>
              </a:rPr>
              <a:t>Relation</a:t>
            </a: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313113" y="4937125"/>
            <a:ext cx="1074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</a:rPr>
              <a:t>Director</a:t>
            </a:r>
          </a:p>
          <a:p>
            <a:pPr algn="ctr"/>
            <a:r>
              <a:rPr kumimoji="1" lang="en-US" altLang="zh-TW" sz="2000">
                <a:latin typeface="Tahoma" panose="020B0604030504040204" pitchFamily="34" charset="0"/>
              </a:rPr>
              <a:t>Sales</a:t>
            </a:r>
          </a:p>
        </p:txBody>
      </p:sp>
      <p:sp>
        <p:nvSpPr>
          <p:cNvPr id="1051" name="Text Box 27"/>
          <p:cNvSpPr txBox="1">
            <a:spLocks noChangeArrowheads="1"/>
          </p:cNvSpPr>
          <p:nvPr/>
        </p:nvSpPr>
        <p:spPr bwMode="auto">
          <a:xfrm>
            <a:off x="1255713" y="1812925"/>
            <a:ext cx="269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chemeClr val="hlink"/>
                </a:solidFill>
                <a:latin typeface="Tahoma" panose="020B0604030504040204" pitchFamily="34" charset="0"/>
              </a:rPr>
              <a:t>Organization Chart</a:t>
            </a:r>
          </a:p>
        </p:txBody>
      </p:sp>
      <p:sp>
        <p:nvSpPr>
          <p:cNvPr id="1052" name="Oval 28"/>
          <p:cNvSpPr>
            <a:spLocks noChangeArrowheads="1"/>
          </p:cNvSpPr>
          <p:nvPr/>
        </p:nvSpPr>
        <p:spPr bwMode="auto">
          <a:xfrm>
            <a:off x="6656388" y="2767013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1053" name="Oval 29"/>
          <p:cNvSpPr>
            <a:spLocks noChangeArrowheads="1"/>
          </p:cNvSpPr>
          <p:nvPr/>
        </p:nvSpPr>
        <p:spPr bwMode="auto">
          <a:xfrm>
            <a:off x="6208713" y="3641725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1054" name="Oval 30"/>
          <p:cNvSpPr>
            <a:spLocks noChangeArrowheads="1"/>
          </p:cNvSpPr>
          <p:nvPr/>
        </p:nvSpPr>
        <p:spPr bwMode="auto">
          <a:xfrm>
            <a:off x="7251700" y="3641725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055" name="Oval 31"/>
          <p:cNvSpPr>
            <a:spLocks noChangeArrowheads="1"/>
          </p:cNvSpPr>
          <p:nvPr/>
        </p:nvSpPr>
        <p:spPr bwMode="auto">
          <a:xfrm>
            <a:off x="5675313" y="4556125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056" name="Oval 32"/>
          <p:cNvSpPr>
            <a:spLocks noChangeArrowheads="1"/>
          </p:cNvSpPr>
          <p:nvPr/>
        </p:nvSpPr>
        <p:spPr bwMode="auto">
          <a:xfrm>
            <a:off x="6818313" y="4556125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 flipH="1">
            <a:off x="6481763" y="3121025"/>
            <a:ext cx="328612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6959600" y="3094038"/>
            <a:ext cx="387350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 flipH="1">
            <a:off x="5827713" y="3970338"/>
            <a:ext cx="474662" cy="585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Line 38"/>
          <p:cNvSpPr>
            <a:spLocks noChangeShapeType="1"/>
          </p:cNvSpPr>
          <p:nvPr/>
        </p:nvSpPr>
        <p:spPr bwMode="auto">
          <a:xfrm>
            <a:off x="6513513" y="3946525"/>
            <a:ext cx="533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6" name="Text Box 52"/>
          <p:cNvSpPr txBox="1">
            <a:spLocks noChangeArrowheads="1"/>
          </p:cNvSpPr>
          <p:nvPr/>
        </p:nvSpPr>
        <p:spPr bwMode="auto">
          <a:xfrm>
            <a:off x="5522913" y="1889125"/>
            <a:ext cx="2325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chemeClr val="hlink"/>
                </a:solidFill>
                <a:latin typeface="Tahoma" panose="020B0604030504040204" pitchFamily="34" charset="0"/>
              </a:rPr>
              <a:t>Expression Tree</a:t>
            </a:r>
          </a:p>
        </p:txBody>
      </p:sp>
    </p:spTree>
    <p:extLst>
      <p:ext uri="{BB962C8B-B14F-4D97-AF65-F5344CB8AC3E}">
        <p14:creationId xmlns:p14="http://schemas.microsoft.com/office/powerpoint/2010/main" val="3073398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Terminology 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PMingLiU" panose="02020500000000000000" pitchFamily="18" charset="-120"/>
              </a:rPr>
              <a:t>For any two nodes u and v, if there is an edge pointing from u to v, u is called the </a:t>
            </a:r>
            <a:r>
              <a:rPr lang="en-US" altLang="zh-TW" sz="2800">
                <a:solidFill>
                  <a:srgbClr val="FF3300"/>
                </a:solidFill>
                <a:ea typeface="PMingLiU" panose="02020500000000000000" pitchFamily="18" charset="-120"/>
              </a:rPr>
              <a:t>parent</a:t>
            </a:r>
            <a:r>
              <a:rPr lang="en-US" altLang="zh-TW" sz="2800">
                <a:ea typeface="PMingLiU" panose="02020500000000000000" pitchFamily="18" charset="-120"/>
              </a:rPr>
              <a:t> of v while v is called the </a:t>
            </a:r>
            <a:r>
              <a:rPr lang="en-US" altLang="zh-TW" sz="2800">
                <a:solidFill>
                  <a:srgbClr val="FF3300"/>
                </a:solidFill>
                <a:ea typeface="PMingLiU" panose="02020500000000000000" pitchFamily="18" charset="-120"/>
              </a:rPr>
              <a:t>child</a:t>
            </a:r>
            <a:r>
              <a:rPr lang="en-US" altLang="zh-TW" sz="2800">
                <a:ea typeface="PMingLiU" panose="02020500000000000000" pitchFamily="18" charset="-120"/>
              </a:rPr>
              <a:t> of u. Such edge is denoted as (u, v).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PMingLiU" panose="02020500000000000000" pitchFamily="18" charset="-120"/>
              </a:rPr>
              <a:t>In a tree, there is exactly one node without parent, which is called the </a:t>
            </a:r>
            <a:r>
              <a:rPr lang="en-US" altLang="zh-TW" sz="2800">
                <a:solidFill>
                  <a:srgbClr val="FF3300"/>
                </a:solidFill>
                <a:ea typeface="PMingLiU" panose="02020500000000000000" pitchFamily="18" charset="-120"/>
              </a:rPr>
              <a:t>root</a:t>
            </a:r>
            <a:r>
              <a:rPr lang="en-US" altLang="zh-TW" sz="2800">
                <a:ea typeface="PMingLiU" panose="02020500000000000000" pitchFamily="18" charset="-120"/>
              </a:rPr>
              <a:t>. The nodes without children are called </a:t>
            </a:r>
            <a:r>
              <a:rPr lang="en-US" altLang="zh-TW" sz="2800">
                <a:solidFill>
                  <a:srgbClr val="FF3300"/>
                </a:solidFill>
                <a:ea typeface="PMingLiU" panose="02020500000000000000" pitchFamily="18" charset="-120"/>
              </a:rPr>
              <a:t>leaves</a:t>
            </a:r>
            <a:r>
              <a:rPr lang="en-US" altLang="zh-TW" sz="2800">
                <a:ea typeface="PMingLiU" panose="02020500000000000000" pitchFamily="18" charset="-120"/>
              </a:rPr>
              <a:t>.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4800600" y="39624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4352925" y="483711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5395913" y="4837113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3819525" y="575151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4810125" y="5751513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5337175" y="57658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5964238" y="5792788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4625975" y="4316413"/>
            <a:ext cx="328613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5103813" y="4289425"/>
            <a:ext cx="387350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H="1">
            <a:off x="3971925" y="5165725"/>
            <a:ext cx="474663" cy="585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657725" y="5141913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 flipH="1">
            <a:off x="5461000" y="5191125"/>
            <a:ext cx="209550" cy="557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5700713" y="5191125"/>
            <a:ext cx="417512" cy="584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4352925" y="575151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H="1">
            <a:off x="4581525" y="521811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5943600" y="40386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rgbClr val="FF3300"/>
                </a:solidFill>
                <a:latin typeface="Tahoma" panose="020B0604030504040204" pitchFamily="34" charset="0"/>
              </a:rPr>
              <a:t>root</a:t>
            </a:r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H="1" flipV="1">
            <a:off x="5334000" y="4191000"/>
            <a:ext cx="609600" cy="762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1752600" y="5029200"/>
            <a:ext cx="203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rgbClr val="FF3300"/>
                </a:solidFill>
                <a:latin typeface="Tahoma" panose="020B0604030504040204" pitchFamily="34" charset="0"/>
              </a:rPr>
              <a:t>u: parent of v</a:t>
            </a:r>
          </a:p>
          <a:p>
            <a:r>
              <a:rPr kumimoji="1" lang="en-US" altLang="zh-TW" sz="2400">
                <a:solidFill>
                  <a:srgbClr val="FF3300"/>
                </a:solidFill>
                <a:latin typeface="Tahoma" panose="020B0604030504040204" pitchFamily="34" charset="0"/>
              </a:rPr>
              <a:t>v: child of u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6531758" y="6142038"/>
            <a:ext cx="1023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3300"/>
                </a:solidFill>
                <a:latin typeface="Tahoma" panose="020B0604030504040204" pitchFamily="34" charset="0"/>
              </a:rPr>
              <a:t>leaves</a:t>
            </a:r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 flipH="1" flipV="1">
            <a:off x="5181600" y="6172200"/>
            <a:ext cx="1295400" cy="3048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Terminology II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In a tree, the nodes without children are called </a:t>
            </a:r>
            <a:r>
              <a:rPr lang="en-US" altLang="zh-TW">
                <a:solidFill>
                  <a:srgbClr val="FF3300"/>
                </a:solidFill>
                <a:ea typeface="PMingLiU" panose="02020500000000000000" pitchFamily="18" charset="-120"/>
              </a:rPr>
              <a:t>leaves</a:t>
            </a:r>
            <a:r>
              <a:rPr lang="en-US" altLang="zh-TW">
                <a:ea typeface="PMingLiU" panose="02020500000000000000" pitchFamily="18" charset="-120"/>
              </a:rPr>
              <a:t>. Otherwise, they are called </a:t>
            </a:r>
            <a:r>
              <a:rPr lang="en-US" altLang="zh-TW">
                <a:solidFill>
                  <a:srgbClr val="FF3300"/>
                </a:solidFill>
                <a:ea typeface="PMingLiU" panose="02020500000000000000" pitchFamily="18" charset="-120"/>
              </a:rPr>
              <a:t>internal nodes</a:t>
            </a:r>
            <a:r>
              <a:rPr lang="en-US" altLang="zh-TW">
                <a:ea typeface="PMingLiU" panose="02020500000000000000" pitchFamily="18" charset="-120"/>
              </a:rPr>
              <a:t>.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190875" y="3429000"/>
            <a:ext cx="392113" cy="34925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743200" y="4303713"/>
            <a:ext cx="392113" cy="34925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786188" y="4303713"/>
            <a:ext cx="393700" cy="34925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2209800" y="521811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3200400" y="5218113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3727450" y="52324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4354513" y="5259388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3016250" y="3783013"/>
            <a:ext cx="328613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3494088" y="3756025"/>
            <a:ext cx="387350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2362200" y="4632325"/>
            <a:ext cx="474663" cy="585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048000" y="4608513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3851275" y="4657725"/>
            <a:ext cx="209550" cy="557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4090988" y="4657725"/>
            <a:ext cx="417512" cy="584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2743200" y="521811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H="1">
            <a:off x="2971800" y="468471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5257800" y="3694113"/>
            <a:ext cx="209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rgbClr val="FF3300"/>
                </a:solidFill>
                <a:latin typeface="Tahoma" panose="020B0604030504040204" pitchFamily="34" charset="0"/>
              </a:rPr>
              <a:t>internal nodes</a:t>
            </a:r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 flipH="1" flipV="1">
            <a:off x="4419600" y="3922713"/>
            <a:ext cx="762000" cy="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4943475" y="5638800"/>
            <a:ext cx="1023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rgbClr val="FF3300"/>
                </a:solidFill>
                <a:latin typeface="Tahoma" panose="020B0604030504040204" pitchFamily="34" charset="0"/>
              </a:rPr>
              <a:t>leaves</a:t>
            </a:r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H="1" flipV="1">
            <a:off x="3571875" y="5638800"/>
            <a:ext cx="1295400" cy="3048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7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Terminology IV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054" y="1129827"/>
            <a:ext cx="8353168" cy="5338119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A </a:t>
            </a:r>
            <a:r>
              <a:rPr lang="en-US" altLang="zh-TW" dirty="0">
                <a:solidFill>
                  <a:srgbClr val="FF3300"/>
                </a:solidFill>
                <a:ea typeface="PMingLiU" panose="02020500000000000000" pitchFamily="18" charset="-120"/>
              </a:rPr>
              <a:t>subtree</a:t>
            </a:r>
            <a:r>
              <a:rPr lang="en-US" altLang="zh-TW" dirty="0">
                <a:ea typeface="PMingLiU" panose="02020500000000000000" pitchFamily="18" charset="-120"/>
              </a:rPr>
              <a:t> is any node together with all its descendants.</a:t>
            </a:r>
          </a:p>
        </p:txBody>
      </p:sp>
      <p:grpSp>
        <p:nvGrpSpPr>
          <p:cNvPr id="8227" name="Group 35"/>
          <p:cNvGrpSpPr>
            <a:grpSpLocks/>
          </p:cNvGrpSpPr>
          <p:nvPr/>
        </p:nvGrpSpPr>
        <p:grpSpPr bwMode="auto">
          <a:xfrm>
            <a:off x="1355725" y="3048000"/>
            <a:ext cx="5908675" cy="2373313"/>
            <a:chOff x="854" y="2229"/>
            <a:chExt cx="3722" cy="1495"/>
          </a:xfrm>
        </p:grpSpPr>
        <p:sp>
          <p:nvSpPr>
            <p:cNvPr id="8196" name="Oval 4"/>
            <p:cNvSpPr>
              <a:spLocks noChangeArrowheads="1"/>
            </p:cNvSpPr>
            <p:nvPr/>
          </p:nvSpPr>
          <p:spPr bwMode="auto">
            <a:xfrm>
              <a:off x="1482" y="2329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auto">
            <a:xfrm>
              <a:off x="1193" y="2875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 dirty="0">
                  <a:latin typeface="Tahoma" panose="020B0604030504040204" pitchFamily="34" charset="0"/>
                </a:rPr>
                <a:t>v</a:t>
              </a:r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auto">
            <a:xfrm>
              <a:off x="1857" y="2880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auto">
            <a:xfrm>
              <a:off x="864" y="345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1488" y="3456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1820" y="3465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2215" y="3482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 flipH="1">
              <a:off x="1372" y="2552"/>
              <a:ext cx="207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1673" y="2535"/>
              <a:ext cx="244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H="1">
              <a:off x="960" y="3087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1392" y="3072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flipH="1">
              <a:off x="1898" y="3103"/>
              <a:ext cx="132" cy="3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2049" y="3103"/>
              <a:ext cx="263" cy="3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Oval 17"/>
            <p:cNvSpPr>
              <a:spLocks noChangeArrowheads="1"/>
            </p:cNvSpPr>
            <p:nvPr/>
          </p:nvSpPr>
          <p:spPr bwMode="auto">
            <a:xfrm>
              <a:off x="1200" y="345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 flipH="1">
              <a:off x="1344" y="31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Oval 26"/>
            <p:cNvSpPr>
              <a:spLocks noChangeArrowheads="1"/>
            </p:cNvSpPr>
            <p:nvPr/>
          </p:nvSpPr>
          <p:spPr bwMode="auto">
            <a:xfrm>
              <a:off x="3744" y="292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v</a:t>
              </a:r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>
              <a:off x="3408" y="350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4032" y="350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auto">
            <a:xfrm flipH="1">
              <a:off x="3504" y="3135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Line 30"/>
            <p:cNvSpPr>
              <a:spLocks noChangeShapeType="1"/>
            </p:cNvSpPr>
            <p:nvPr/>
          </p:nvSpPr>
          <p:spPr bwMode="auto">
            <a:xfrm>
              <a:off x="3936" y="3120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Oval 31"/>
            <p:cNvSpPr>
              <a:spLocks noChangeArrowheads="1"/>
            </p:cNvSpPr>
            <p:nvPr/>
          </p:nvSpPr>
          <p:spPr bwMode="auto">
            <a:xfrm>
              <a:off x="3744" y="350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8224" name="Line 32"/>
            <p:cNvSpPr>
              <a:spLocks noChangeShapeType="1"/>
            </p:cNvSpPr>
            <p:nvPr/>
          </p:nvSpPr>
          <p:spPr bwMode="auto">
            <a:xfrm flipH="1">
              <a:off x="3888" y="31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Text Box 33"/>
            <p:cNvSpPr txBox="1">
              <a:spLocks noChangeArrowheads="1"/>
            </p:cNvSpPr>
            <p:nvPr/>
          </p:nvSpPr>
          <p:spPr bwMode="auto">
            <a:xfrm>
              <a:off x="854" y="222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rgbClr val="FF3300"/>
                  </a:solidFill>
                  <a:latin typeface="Tahoma" panose="020B0604030504040204" pitchFamily="34" charset="0"/>
                </a:rPr>
                <a:t>T</a:t>
              </a:r>
            </a:p>
          </p:txBody>
        </p:sp>
        <p:sp>
          <p:nvSpPr>
            <p:cNvPr id="8226" name="Text Box 34"/>
            <p:cNvSpPr txBox="1">
              <a:spLocks noChangeArrowheads="1"/>
            </p:cNvSpPr>
            <p:nvPr/>
          </p:nvSpPr>
          <p:spPr bwMode="auto">
            <a:xfrm>
              <a:off x="3254" y="2517"/>
              <a:ext cx="1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rgbClr val="FF3300"/>
                  </a:solidFill>
                  <a:latin typeface="Tahoma" panose="020B0604030504040204" pitchFamily="34" charset="0"/>
                </a:rPr>
                <a:t>A subtree of T</a:t>
              </a: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1129686" y="3823839"/>
            <a:ext cx="1729401" cy="1789698"/>
          </a:xfrm>
          <a:custGeom>
            <a:avLst/>
            <a:gdLst>
              <a:gd name="connsiteX0" fmla="*/ 87682 w 1944064"/>
              <a:gd name="connsiteY0" fmla="*/ 273330 h 2130574"/>
              <a:gd name="connsiteX1" fmla="*/ 951978 w 1944064"/>
              <a:gd name="connsiteY1" fmla="*/ 35335 h 2130574"/>
              <a:gd name="connsiteX2" fmla="*/ 1703540 w 1944064"/>
              <a:gd name="connsiteY2" fmla="*/ 837001 h 2130574"/>
              <a:gd name="connsiteX3" fmla="*/ 1891430 w 1944064"/>
              <a:gd name="connsiteY3" fmla="*/ 1826557 h 2130574"/>
              <a:gd name="connsiteX4" fmla="*/ 851770 w 1944064"/>
              <a:gd name="connsiteY4" fmla="*/ 2114656 h 2130574"/>
              <a:gd name="connsiteX5" fmla="*/ 112734 w 1944064"/>
              <a:gd name="connsiteY5" fmla="*/ 1438250 h 2130574"/>
              <a:gd name="connsiteX6" fmla="*/ 87682 w 1944064"/>
              <a:gd name="connsiteY6" fmla="*/ 273330 h 213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064" h="2130574">
                <a:moveTo>
                  <a:pt x="87682" y="273330"/>
                </a:moveTo>
                <a:cubicBezTo>
                  <a:pt x="227556" y="39511"/>
                  <a:pt x="682668" y="-58610"/>
                  <a:pt x="951978" y="35335"/>
                </a:cubicBezTo>
                <a:cubicBezTo>
                  <a:pt x="1221288" y="129280"/>
                  <a:pt x="1546965" y="538464"/>
                  <a:pt x="1703540" y="837001"/>
                </a:cubicBezTo>
                <a:cubicBezTo>
                  <a:pt x="1860115" y="1135538"/>
                  <a:pt x="2033392" y="1613615"/>
                  <a:pt x="1891430" y="1826557"/>
                </a:cubicBezTo>
                <a:cubicBezTo>
                  <a:pt x="1749468" y="2039499"/>
                  <a:pt x="1148219" y="2179374"/>
                  <a:pt x="851770" y="2114656"/>
                </a:cubicBezTo>
                <a:cubicBezTo>
                  <a:pt x="555321" y="2049938"/>
                  <a:pt x="235907" y="1743050"/>
                  <a:pt x="112734" y="1438250"/>
                </a:cubicBezTo>
                <a:cubicBezTo>
                  <a:pt x="-10439" y="1133450"/>
                  <a:pt x="-52192" y="507149"/>
                  <a:pt x="87682" y="273330"/>
                </a:cubicBezTo>
                <a:close/>
              </a:path>
            </a:pathLst>
          </a:custGeom>
          <a:noFill/>
          <a:ln w="508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2486438" y="5624186"/>
            <a:ext cx="3400795" cy="426476"/>
          </a:xfrm>
          <a:custGeom>
            <a:avLst/>
            <a:gdLst>
              <a:gd name="connsiteX0" fmla="*/ 3400795 w 3400795"/>
              <a:gd name="connsiteY0" fmla="*/ 0 h 426476"/>
              <a:gd name="connsiteX1" fmla="*/ 1922724 w 3400795"/>
              <a:gd name="connsiteY1" fmla="*/ 425885 h 426476"/>
              <a:gd name="connsiteX2" fmla="*/ 144028 w 3400795"/>
              <a:gd name="connsiteY2" fmla="*/ 100209 h 426476"/>
              <a:gd name="connsiteX3" fmla="*/ 118976 w 3400795"/>
              <a:gd name="connsiteY3" fmla="*/ 100209 h 42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795" h="426476">
                <a:moveTo>
                  <a:pt x="3400795" y="0"/>
                </a:moveTo>
                <a:cubicBezTo>
                  <a:pt x="2933156" y="204592"/>
                  <a:pt x="2465518" y="409184"/>
                  <a:pt x="1922724" y="425885"/>
                </a:cubicBezTo>
                <a:cubicBezTo>
                  <a:pt x="1379929" y="442587"/>
                  <a:pt x="144028" y="100209"/>
                  <a:pt x="144028" y="100209"/>
                </a:cubicBezTo>
                <a:cubicBezTo>
                  <a:pt x="-156597" y="45930"/>
                  <a:pt x="104362" y="83508"/>
                  <a:pt x="118976" y="10020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6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Terminology V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zh-TW" sz="2400">
                <a:solidFill>
                  <a:srgbClr val="FF3300"/>
                </a:solidFill>
                <a:ea typeface="PMingLiU" panose="02020500000000000000" pitchFamily="18" charset="-120"/>
              </a:rPr>
              <a:t>Level of a node n:</a:t>
            </a:r>
            <a:r>
              <a:rPr lang="en-US" altLang="zh-TW" sz="2400">
                <a:ea typeface="PMingLiU" panose="02020500000000000000" pitchFamily="18" charset="-120"/>
              </a:rPr>
              <a:t> number of nodes on the path from root to node n</a:t>
            </a:r>
          </a:p>
          <a:p>
            <a:r>
              <a:rPr lang="en-US" altLang="zh-TW" sz="2400">
                <a:solidFill>
                  <a:srgbClr val="FF3300"/>
                </a:solidFill>
                <a:ea typeface="PMingLiU" panose="02020500000000000000" pitchFamily="18" charset="-120"/>
              </a:rPr>
              <a:t>Height of a tree:</a:t>
            </a:r>
            <a:r>
              <a:rPr lang="en-US" altLang="zh-TW" sz="2400">
                <a:solidFill>
                  <a:schemeClr val="folHlink"/>
                </a:solidFill>
                <a:ea typeface="PMingLiU" panose="02020500000000000000" pitchFamily="18" charset="-120"/>
              </a:rPr>
              <a:t> </a:t>
            </a:r>
            <a:r>
              <a:rPr lang="en-US" altLang="zh-TW" sz="2400">
                <a:ea typeface="PMingLiU" panose="02020500000000000000" pitchFamily="18" charset="-120"/>
              </a:rPr>
              <a:t>maximum level among all of its node</a:t>
            </a:r>
          </a:p>
          <a:p>
            <a:endParaRPr lang="en-US" altLang="zh-TW" sz="2400">
              <a:ea typeface="PMingLiU" panose="02020500000000000000" pitchFamily="18" charset="-120"/>
            </a:endParaRPr>
          </a:p>
        </p:txBody>
      </p:sp>
      <p:grpSp>
        <p:nvGrpSpPr>
          <p:cNvPr id="9248" name="Group 32"/>
          <p:cNvGrpSpPr>
            <a:grpSpLocks/>
          </p:cNvGrpSpPr>
          <p:nvPr/>
        </p:nvGrpSpPr>
        <p:grpSpPr bwMode="auto">
          <a:xfrm>
            <a:off x="279400" y="2971800"/>
            <a:ext cx="8178800" cy="3124200"/>
            <a:chOff x="516" y="2265"/>
            <a:chExt cx="5152" cy="1968"/>
          </a:xfrm>
        </p:grpSpPr>
        <p:sp>
          <p:nvSpPr>
            <p:cNvPr id="9220" name="Oval 4"/>
            <p:cNvSpPr>
              <a:spLocks noChangeArrowheads="1"/>
            </p:cNvSpPr>
            <p:nvPr/>
          </p:nvSpPr>
          <p:spPr bwMode="auto">
            <a:xfrm>
              <a:off x="3359" y="2280"/>
              <a:ext cx="247" cy="220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Oval 5"/>
            <p:cNvSpPr>
              <a:spLocks noChangeArrowheads="1"/>
            </p:cNvSpPr>
            <p:nvPr/>
          </p:nvSpPr>
          <p:spPr bwMode="auto">
            <a:xfrm>
              <a:off x="3077" y="2831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auto">
            <a:xfrm>
              <a:off x="3734" y="2831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2544" y="340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3374" y="334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H="1">
              <a:off x="3249" y="2503"/>
              <a:ext cx="207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3550" y="2486"/>
              <a:ext cx="244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 flipH="1">
              <a:off x="2679" y="3038"/>
              <a:ext cx="457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3211" y="3054"/>
              <a:ext cx="23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3225" y="398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3844" y="3953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 flipH="1">
              <a:off x="3383" y="3566"/>
              <a:ext cx="140" cy="4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3558" y="3558"/>
              <a:ext cx="367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3372" y="3297"/>
              <a:ext cx="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1812" y="2633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1844" y="3121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1876" y="3689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4492" y="2273"/>
              <a:ext cx="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Level 1</a:t>
              </a:r>
            </a:p>
          </p:txBody>
        </p:sp>
        <p:sp>
          <p:nvSpPr>
            <p:cNvPr id="9241" name="Text Box 25"/>
            <p:cNvSpPr txBox="1">
              <a:spLocks noChangeArrowheads="1"/>
            </p:cNvSpPr>
            <p:nvPr/>
          </p:nvSpPr>
          <p:spPr bwMode="auto">
            <a:xfrm>
              <a:off x="4500" y="2737"/>
              <a:ext cx="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Level 2</a:t>
              </a:r>
            </a:p>
          </p:txBody>
        </p:sp>
        <p:sp>
          <p:nvSpPr>
            <p:cNvPr id="9242" name="Text Box 26"/>
            <p:cNvSpPr txBox="1">
              <a:spLocks noChangeArrowheads="1"/>
            </p:cNvSpPr>
            <p:nvPr/>
          </p:nvSpPr>
          <p:spPr bwMode="auto">
            <a:xfrm>
              <a:off x="4524" y="3281"/>
              <a:ext cx="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Level 3</a:t>
              </a:r>
            </a:p>
          </p:txBody>
        </p:sp>
        <p:sp>
          <p:nvSpPr>
            <p:cNvPr id="9243" name="Text Box 27"/>
            <p:cNvSpPr txBox="1">
              <a:spLocks noChangeArrowheads="1"/>
            </p:cNvSpPr>
            <p:nvPr/>
          </p:nvSpPr>
          <p:spPr bwMode="auto">
            <a:xfrm>
              <a:off x="4540" y="3849"/>
              <a:ext cx="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Level 4</a:t>
              </a:r>
            </a:p>
          </p:txBody>
        </p:sp>
        <p:sp>
          <p:nvSpPr>
            <p:cNvPr id="9246" name="Text Box 30"/>
            <p:cNvSpPr txBox="1">
              <a:spLocks noChangeArrowheads="1"/>
            </p:cNvSpPr>
            <p:nvPr/>
          </p:nvSpPr>
          <p:spPr bwMode="auto">
            <a:xfrm>
              <a:off x="516" y="2961"/>
              <a:ext cx="1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height=4</a:t>
              </a:r>
            </a:p>
          </p:txBody>
        </p:sp>
        <p:sp>
          <p:nvSpPr>
            <p:cNvPr id="9247" name="Line 31"/>
            <p:cNvSpPr>
              <a:spLocks noChangeShapeType="1"/>
            </p:cNvSpPr>
            <p:nvPr/>
          </p:nvSpPr>
          <p:spPr bwMode="auto">
            <a:xfrm>
              <a:off x="1524" y="2265"/>
              <a:ext cx="0" cy="196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535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Binary Tree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2306638"/>
          </a:xfrm>
        </p:spPr>
        <p:txBody>
          <a:bodyPr/>
          <a:lstStyle/>
          <a:p>
            <a:r>
              <a:rPr lang="en-US" altLang="zh-TW" sz="2800">
                <a:ea typeface="PMingLiU" panose="02020500000000000000" pitchFamily="18" charset="-120"/>
              </a:rPr>
              <a:t>Binary Tree: Tree in which every node has at most 2 children</a:t>
            </a:r>
          </a:p>
          <a:p>
            <a:r>
              <a:rPr lang="en-US" altLang="zh-TW" sz="2800">
                <a:solidFill>
                  <a:srgbClr val="FF3300"/>
                </a:solidFill>
                <a:ea typeface="PMingLiU" panose="02020500000000000000" pitchFamily="18" charset="-120"/>
              </a:rPr>
              <a:t>Left child</a:t>
            </a:r>
            <a:r>
              <a:rPr lang="en-US" altLang="zh-TW" sz="2800">
                <a:ea typeface="PMingLiU" panose="02020500000000000000" pitchFamily="18" charset="-120"/>
              </a:rPr>
              <a:t> of u: the child on the left of u</a:t>
            </a:r>
          </a:p>
          <a:p>
            <a:r>
              <a:rPr lang="en-US" altLang="zh-TW" sz="2800">
                <a:solidFill>
                  <a:srgbClr val="FF3300"/>
                </a:solidFill>
                <a:ea typeface="PMingLiU" panose="02020500000000000000" pitchFamily="18" charset="-120"/>
              </a:rPr>
              <a:t>Right child</a:t>
            </a:r>
            <a:r>
              <a:rPr lang="en-US" altLang="zh-TW" sz="2800">
                <a:ea typeface="PMingLiU" panose="02020500000000000000" pitchFamily="18" charset="-120"/>
              </a:rPr>
              <a:t> of u: the child on the right of u</a:t>
            </a:r>
          </a:p>
        </p:txBody>
      </p:sp>
      <p:grpSp>
        <p:nvGrpSpPr>
          <p:cNvPr id="10270" name="Group 30"/>
          <p:cNvGrpSpPr>
            <a:grpSpLocks/>
          </p:cNvGrpSpPr>
          <p:nvPr/>
        </p:nvGrpSpPr>
        <p:grpSpPr bwMode="auto">
          <a:xfrm>
            <a:off x="1905000" y="3581400"/>
            <a:ext cx="5676900" cy="2747963"/>
            <a:chOff x="1200" y="2473"/>
            <a:chExt cx="3576" cy="1731"/>
          </a:xfrm>
        </p:grpSpPr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1818" y="2473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1536" y="302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u</a:t>
              </a:r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2193" y="302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1200" y="360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1824" y="3600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2304" y="398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z</a:t>
              </a:r>
            </a:p>
          </p:txBody>
        </p:sp>
        <p:sp>
          <p:nvSpPr>
            <p:cNvPr id="10250" name="Oval 10"/>
            <p:cNvSpPr>
              <a:spLocks noChangeArrowheads="1"/>
            </p:cNvSpPr>
            <p:nvPr/>
          </p:nvSpPr>
          <p:spPr bwMode="auto">
            <a:xfrm>
              <a:off x="2551" y="362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w</a:t>
              </a:r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 flipH="1">
              <a:off x="1708" y="2696"/>
              <a:ext cx="207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2009" y="2679"/>
              <a:ext cx="244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 flipH="1">
              <a:off x="1296" y="3231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1728" y="3216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 flipH="1">
              <a:off x="2400" y="37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2385" y="3247"/>
              <a:ext cx="263" cy="3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23"/>
            <p:cNvSpPr txBox="1">
              <a:spLocks noChangeArrowheads="1"/>
            </p:cNvSpPr>
            <p:nvPr/>
          </p:nvSpPr>
          <p:spPr bwMode="auto">
            <a:xfrm>
              <a:off x="2246" y="294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v</a:t>
              </a:r>
            </a:p>
          </p:txBody>
        </p:sp>
        <p:sp>
          <p:nvSpPr>
            <p:cNvPr id="10269" name="Text Box 29"/>
            <p:cNvSpPr txBox="1">
              <a:spLocks noChangeArrowheads="1"/>
            </p:cNvSpPr>
            <p:nvPr/>
          </p:nvSpPr>
          <p:spPr bwMode="auto">
            <a:xfrm>
              <a:off x="3168" y="2784"/>
              <a:ext cx="1608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chemeClr val="folHlink"/>
                  </a:solidFill>
                  <a:latin typeface="Tahoma" panose="020B0604030504040204" pitchFamily="34" charset="0"/>
                </a:rPr>
                <a:t>x: left child of u</a:t>
              </a:r>
            </a:p>
            <a:p>
              <a:r>
                <a:rPr kumimoji="1" lang="en-US" altLang="zh-TW" sz="2400">
                  <a:solidFill>
                    <a:schemeClr val="folHlink"/>
                  </a:solidFill>
                  <a:latin typeface="Tahoma" panose="020B0604030504040204" pitchFamily="34" charset="0"/>
                </a:rPr>
                <a:t>y: right child of u</a:t>
              </a:r>
            </a:p>
            <a:p>
              <a:r>
                <a:rPr kumimoji="1" lang="en-US" altLang="zh-TW" sz="2400">
                  <a:solidFill>
                    <a:schemeClr val="folHlink"/>
                  </a:solidFill>
                  <a:latin typeface="Tahoma" panose="020B0604030504040204" pitchFamily="34" charset="0"/>
                </a:rPr>
                <a:t>w: right child of v</a:t>
              </a:r>
            </a:p>
            <a:p>
              <a:r>
                <a:rPr kumimoji="1" lang="en-US" altLang="zh-TW" sz="2400">
                  <a:solidFill>
                    <a:schemeClr val="folHlink"/>
                  </a:solidFill>
                  <a:latin typeface="Tahoma" panose="020B0604030504040204" pitchFamily="34" charset="0"/>
                </a:rPr>
                <a:t>z: left child of 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850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Full binary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41600"/>
          </a:xfrm>
        </p:spPr>
        <p:txBody>
          <a:bodyPr/>
          <a:lstStyle/>
          <a:p>
            <a:r>
              <a:rPr lang="en-US" altLang="zh-TW" sz="2800">
                <a:ea typeface="PMingLiU" panose="02020500000000000000" pitchFamily="18" charset="-120"/>
              </a:rPr>
              <a:t>If T is empty, T is a full binary tree of height 0.</a:t>
            </a:r>
          </a:p>
          <a:p>
            <a:r>
              <a:rPr lang="en-US" altLang="zh-TW" sz="2800">
                <a:ea typeface="PMingLiU" panose="02020500000000000000" pitchFamily="18" charset="-120"/>
              </a:rPr>
              <a:t>If T is not empty and of height h &gt;0, T is a full binary tree if both subtrees of the root of T are full binary trees of height h-1.</a:t>
            </a:r>
          </a:p>
        </p:txBody>
      </p:sp>
      <p:grpSp>
        <p:nvGrpSpPr>
          <p:cNvPr id="11288" name="Group 24"/>
          <p:cNvGrpSpPr>
            <a:grpSpLocks/>
          </p:cNvGrpSpPr>
          <p:nvPr/>
        </p:nvGrpSpPr>
        <p:grpSpPr bwMode="auto">
          <a:xfrm>
            <a:off x="2057400" y="3733800"/>
            <a:ext cx="5451475" cy="2178050"/>
            <a:chOff x="1296" y="2688"/>
            <a:chExt cx="3434" cy="1372"/>
          </a:xfrm>
        </p:grpSpPr>
        <p:sp>
          <p:nvSpPr>
            <p:cNvPr id="11268" name="Oval 4"/>
            <p:cNvSpPr>
              <a:spLocks noChangeArrowheads="1"/>
            </p:cNvSpPr>
            <p:nvPr/>
          </p:nvSpPr>
          <p:spPr bwMode="auto">
            <a:xfrm>
              <a:off x="2064" y="268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1680" y="326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2496" y="326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1296" y="384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1872" y="3840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 flipH="1">
              <a:off x="1804" y="2880"/>
              <a:ext cx="308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2256" y="2880"/>
              <a:ext cx="33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 flipH="1">
              <a:off x="1392" y="3471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>
              <a:off x="1824" y="3456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2688" y="3456"/>
              <a:ext cx="24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Oval 18"/>
            <p:cNvSpPr>
              <a:spLocks noChangeArrowheads="1"/>
            </p:cNvSpPr>
            <p:nvPr/>
          </p:nvSpPr>
          <p:spPr bwMode="auto">
            <a:xfrm>
              <a:off x="2208" y="384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1283" name="Oval 19"/>
            <p:cNvSpPr>
              <a:spLocks noChangeArrowheads="1"/>
            </p:cNvSpPr>
            <p:nvPr/>
          </p:nvSpPr>
          <p:spPr bwMode="auto">
            <a:xfrm>
              <a:off x="2784" y="3840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3341" y="2901"/>
              <a:ext cx="13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2400">
                  <a:solidFill>
                    <a:schemeClr val="folHlink"/>
                  </a:solidFill>
                  <a:latin typeface="Tahoma" panose="020B0604030504040204" pitchFamily="34" charset="0"/>
                </a:rPr>
                <a:t>Full binary tree</a:t>
              </a:r>
            </a:p>
            <a:p>
              <a:pPr algn="ctr"/>
              <a:r>
                <a:rPr kumimoji="1" lang="en-US" altLang="zh-TW" sz="2400">
                  <a:solidFill>
                    <a:schemeClr val="folHlink"/>
                  </a:solidFill>
                  <a:latin typeface="Tahoma" panose="020B0604030504040204" pitchFamily="34" charset="0"/>
                </a:rPr>
                <a:t>of height 3</a:t>
              </a: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flipH="1">
              <a:off x="2976" y="3216"/>
              <a:ext cx="432" cy="1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1880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Property of binary tree (I)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A full binary tree of height h has 2</a:t>
            </a:r>
            <a:r>
              <a:rPr lang="en-US" altLang="zh-TW" baseline="30000" dirty="0">
                <a:ea typeface="PMingLiU" panose="02020500000000000000" pitchFamily="18" charset="-120"/>
              </a:rPr>
              <a:t>h-1</a:t>
            </a:r>
            <a:r>
              <a:rPr lang="en-US" altLang="zh-TW" dirty="0">
                <a:ea typeface="PMingLiU" panose="02020500000000000000" pitchFamily="18" charset="-120"/>
              </a:rPr>
              <a:t> nodes</a:t>
            </a:r>
          </a:p>
          <a:p>
            <a:pPr>
              <a:buFontTx/>
              <a:buNone/>
            </a:pPr>
            <a:r>
              <a:rPr lang="en-US" altLang="zh-TW" dirty="0">
                <a:ea typeface="PMingLiU" panose="02020500000000000000" pitchFamily="18" charset="-120"/>
              </a:rPr>
              <a:t>No. of nodes 	= 2</a:t>
            </a:r>
            <a:r>
              <a:rPr lang="en-US" altLang="zh-TW" baseline="30000" dirty="0">
                <a:ea typeface="PMingLiU" panose="02020500000000000000" pitchFamily="18" charset="-120"/>
              </a:rPr>
              <a:t>0</a:t>
            </a:r>
            <a:r>
              <a:rPr lang="en-US" altLang="zh-TW" dirty="0">
                <a:ea typeface="PMingLiU" panose="02020500000000000000" pitchFamily="18" charset="-120"/>
              </a:rPr>
              <a:t> + 2</a:t>
            </a:r>
            <a:r>
              <a:rPr lang="en-US" altLang="zh-TW" baseline="30000" dirty="0">
                <a:ea typeface="PMingLiU" panose="02020500000000000000" pitchFamily="18" charset="-120"/>
              </a:rPr>
              <a:t>1</a:t>
            </a:r>
            <a:r>
              <a:rPr lang="en-US" altLang="zh-TW" dirty="0">
                <a:ea typeface="PMingLiU" panose="02020500000000000000" pitchFamily="18" charset="-120"/>
              </a:rPr>
              <a:t> + </a:t>
            </a:r>
            <a:r>
              <a:rPr lang="en-US" altLang="zh-TW" dirty="0">
                <a:latin typeface="Tahoma" panose="020B0604030504040204" pitchFamily="34" charset="0"/>
                <a:ea typeface="PMingLiU" panose="02020500000000000000" pitchFamily="18" charset="-120"/>
              </a:rPr>
              <a:t>…</a:t>
            </a:r>
            <a:r>
              <a:rPr lang="en-US" altLang="zh-TW" dirty="0">
                <a:ea typeface="PMingLiU" panose="02020500000000000000" pitchFamily="18" charset="-120"/>
              </a:rPr>
              <a:t> + 2</a:t>
            </a:r>
            <a:r>
              <a:rPr lang="en-US" altLang="zh-TW" baseline="30000" dirty="0">
                <a:ea typeface="PMingLiU" panose="02020500000000000000" pitchFamily="18" charset="-120"/>
              </a:rPr>
              <a:t>(h-1)</a:t>
            </a:r>
          </a:p>
          <a:p>
            <a:pPr>
              <a:buFontTx/>
              <a:buNone/>
            </a:pPr>
            <a:r>
              <a:rPr lang="en-US" altLang="zh-TW" dirty="0">
                <a:ea typeface="PMingLiU" panose="02020500000000000000" pitchFamily="18" charset="-120"/>
              </a:rPr>
              <a:t>				= 2</a:t>
            </a:r>
            <a:r>
              <a:rPr lang="en-US" altLang="zh-TW" baseline="30000" dirty="0">
                <a:ea typeface="PMingLiU" panose="02020500000000000000" pitchFamily="18" charset="-120"/>
              </a:rPr>
              <a:t>(h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baseline="30000" dirty="0">
                <a:latin typeface="Tahoma" panose="020B0604030504040204" pitchFamily="34" charset="0"/>
                <a:ea typeface="PMingLiU" panose="02020500000000000000" pitchFamily="18" charset="-120"/>
              </a:rPr>
              <a:t>–</a:t>
            </a:r>
            <a:r>
              <a:rPr lang="en-US" altLang="zh-TW" baseline="30000" dirty="0">
                <a:ea typeface="PMingLiU" panose="02020500000000000000" pitchFamily="18" charset="-120"/>
              </a:rPr>
              <a:t> 1)</a:t>
            </a:r>
          </a:p>
        </p:txBody>
      </p:sp>
      <p:grpSp>
        <p:nvGrpSpPr>
          <p:cNvPr id="40981" name="Group 1045"/>
          <p:cNvGrpSpPr>
            <a:grpSpLocks/>
          </p:cNvGrpSpPr>
          <p:nvPr/>
        </p:nvGrpSpPr>
        <p:grpSpPr bwMode="auto">
          <a:xfrm>
            <a:off x="1752600" y="3733800"/>
            <a:ext cx="5486400" cy="2330450"/>
            <a:chOff x="2304" y="2640"/>
            <a:chExt cx="3456" cy="1468"/>
          </a:xfrm>
        </p:grpSpPr>
        <p:sp>
          <p:nvSpPr>
            <p:cNvPr id="40964" name="Oval 1028"/>
            <p:cNvSpPr>
              <a:spLocks noChangeArrowheads="1"/>
            </p:cNvSpPr>
            <p:nvPr/>
          </p:nvSpPr>
          <p:spPr bwMode="auto">
            <a:xfrm>
              <a:off x="3072" y="273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0965" name="Oval 1029"/>
            <p:cNvSpPr>
              <a:spLocks noChangeArrowheads="1"/>
            </p:cNvSpPr>
            <p:nvPr/>
          </p:nvSpPr>
          <p:spPr bwMode="auto">
            <a:xfrm>
              <a:off x="2688" y="3312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0966" name="Oval 1030"/>
            <p:cNvSpPr>
              <a:spLocks noChangeArrowheads="1"/>
            </p:cNvSpPr>
            <p:nvPr/>
          </p:nvSpPr>
          <p:spPr bwMode="auto">
            <a:xfrm>
              <a:off x="3504" y="3312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0967" name="Oval 1031"/>
            <p:cNvSpPr>
              <a:spLocks noChangeArrowheads="1"/>
            </p:cNvSpPr>
            <p:nvPr/>
          </p:nvSpPr>
          <p:spPr bwMode="auto">
            <a:xfrm>
              <a:off x="2304" y="388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0968" name="Oval 1032"/>
            <p:cNvSpPr>
              <a:spLocks noChangeArrowheads="1"/>
            </p:cNvSpPr>
            <p:nvPr/>
          </p:nvSpPr>
          <p:spPr bwMode="auto">
            <a:xfrm>
              <a:off x="2880" y="3888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0969" name="Line 1033"/>
            <p:cNvSpPr>
              <a:spLocks noChangeShapeType="1"/>
            </p:cNvSpPr>
            <p:nvPr/>
          </p:nvSpPr>
          <p:spPr bwMode="auto">
            <a:xfrm flipH="1">
              <a:off x="2812" y="2928"/>
              <a:ext cx="308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Line 1034"/>
            <p:cNvSpPr>
              <a:spLocks noChangeShapeType="1"/>
            </p:cNvSpPr>
            <p:nvPr/>
          </p:nvSpPr>
          <p:spPr bwMode="auto">
            <a:xfrm>
              <a:off x="3264" y="2928"/>
              <a:ext cx="33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Line 1035"/>
            <p:cNvSpPr>
              <a:spLocks noChangeShapeType="1"/>
            </p:cNvSpPr>
            <p:nvPr/>
          </p:nvSpPr>
          <p:spPr bwMode="auto">
            <a:xfrm flipH="1">
              <a:off x="2432" y="3511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Line 1036"/>
            <p:cNvSpPr>
              <a:spLocks noChangeShapeType="1"/>
            </p:cNvSpPr>
            <p:nvPr/>
          </p:nvSpPr>
          <p:spPr bwMode="auto">
            <a:xfrm>
              <a:off x="2880" y="3532"/>
              <a:ext cx="152" cy="3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Line 1037"/>
            <p:cNvSpPr>
              <a:spLocks noChangeShapeType="1"/>
            </p:cNvSpPr>
            <p:nvPr/>
          </p:nvSpPr>
          <p:spPr bwMode="auto">
            <a:xfrm>
              <a:off x="3696" y="3504"/>
              <a:ext cx="24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1038"/>
            <p:cNvSpPr>
              <a:spLocks noChangeArrowheads="1"/>
            </p:cNvSpPr>
            <p:nvPr/>
          </p:nvSpPr>
          <p:spPr bwMode="auto">
            <a:xfrm>
              <a:off x="3216" y="388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0975" name="Oval 1039"/>
            <p:cNvSpPr>
              <a:spLocks noChangeArrowheads="1"/>
            </p:cNvSpPr>
            <p:nvPr/>
          </p:nvSpPr>
          <p:spPr bwMode="auto">
            <a:xfrm>
              <a:off x="3792" y="3888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0976" name="Line 1040"/>
            <p:cNvSpPr>
              <a:spLocks noChangeShapeType="1"/>
            </p:cNvSpPr>
            <p:nvPr/>
          </p:nvSpPr>
          <p:spPr bwMode="auto">
            <a:xfrm flipH="1">
              <a:off x="3312" y="3504"/>
              <a:ext cx="24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Text Box 1042"/>
            <p:cNvSpPr txBox="1">
              <a:spLocks noChangeArrowheads="1"/>
            </p:cNvSpPr>
            <p:nvPr/>
          </p:nvSpPr>
          <p:spPr bwMode="auto">
            <a:xfrm>
              <a:off x="4174" y="2640"/>
              <a:ext cx="1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rgbClr val="33CC33"/>
                  </a:solidFill>
                  <a:latin typeface="Tahoma" panose="020B0604030504040204" pitchFamily="34" charset="0"/>
                </a:rPr>
                <a:t>Level 1: 2</a:t>
              </a:r>
              <a:r>
                <a:rPr kumimoji="1" lang="en-US" altLang="zh-TW" sz="2400" baseline="30000">
                  <a:solidFill>
                    <a:srgbClr val="33CC33"/>
                  </a:solidFill>
                  <a:latin typeface="Tahoma" panose="020B0604030504040204" pitchFamily="34" charset="0"/>
                </a:rPr>
                <a:t>0</a:t>
              </a:r>
              <a:r>
                <a:rPr kumimoji="1" lang="en-US" altLang="zh-TW" sz="2400">
                  <a:solidFill>
                    <a:srgbClr val="33CC33"/>
                  </a:solidFill>
                  <a:latin typeface="Tahoma" panose="020B0604030504040204" pitchFamily="34" charset="0"/>
                </a:rPr>
                <a:t> nodes</a:t>
              </a:r>
            </a:p>
          </p:txBody>
        </p:sp>
        <p:sp>
          <p:nvSpPr>
            <p:cNvPr id="40979" name="Text Box 1043"/>
            <p:cNvSpPr txBox="1">
              <a:spLocks noChangeArrowheads="1"/>
            </p:cNvSpPr>
            <p:nvPr/>
          </p:nvSpPr>
          <p:spPr bwMode="auto">
            <a:xfrm>
              <a:off x="4174" y="3264"/>
              <a:ext cx="1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rgbClr val="33CC33"/>
                  </a:solidFill>
                  <a:latin typeface="Tahoma" panose="020B0604030504040204" pitchFamily="34" charset="0"/>
                </a:rPr>
                <a:t>Level 2: 2</a:t>
              </a:r>
              <a:r>
                <a:rPr kumimoji="1" lang="en-US" altLang="zh-TW" sz="2400" baseline="30000">
                  <a:solidFill>
                    <a:srgbClr val="33CC33"/>
                  </a:solidFill>
                  <a:latin typeface="Tahoma" panose="020B0604030504040204" pitchFamily="34" charset="0"/>
                </a:rPr>
                <a:t>1</a:t>
              </a:r>
              <a:r>
                <a:rPr kumimoji="1" lang="en-US" altLang="zh-TW" sz="2400">
                  <a:solidFill>
                    <a:srgbClr val="33CC33"/>
                  </a:solidFill>
                  <a:latin typeface="Tahoma" panose="020B0604030504040204" pitchFamily="34" charset="0"/>
                </a:rPr>
                <a:t> nodes</a:t>
              </a:r>
            </a:p>
          </p:txBody>
        </p:sp>
        <p:sp>
          <p:nvSpPr>
            <p:cNvPr id="40980" name="Text Box 1044"/>
            <p:cNvSpPr txBox="1">
              <a:spLocks noChangeArrowheads="1"/>
            </p:cNvSpPr>
            <p:nvPr/>
          </p:nvSpPr>
          <p:spPr bwMode="auto">
            <a:xfrm>
              <a:off x="4174" y="3792"/>
              <a:ext cx="1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rgbClr val="33CC33"/>
                  </a:solidFill>
                  <a:latin typeface="Tahoma" panose="020B0604030504040204" pitchFamily="34" charset="0"/>
                </a:rPr>
                <a:t>Level 3: 2</a:t>
              </a:r>
              <a:r>
                <a:rPr kumimoji="1" lang="en-US" altLang="zh-TW" sz="2400" baseline="30000">
                  <a:solidFill>
                    <a:srgbClr val="33CC33"/>
                  </a:solidFill>
                  <a:latin typeface="Tahoma" panose="020B0604030504040204" pitchFamily="34" charset="0"/>
                </a:rPr>
                <a:t>2</a:t>
              </a:r>
              <a:r>
                <a:rPr kumimoji="1" lang="en-US" altLang="zh-TW" sz="2400">
                  <a:solidFill>
                    <a:srgbClr val="33CC33"/>
                  </a:solidFill>
                  <a:latin typeface="Tahoma" panose="020B0604030504040204" pitchFamily="34" charset="0"/>
                </a:rPr>
                <a:t> 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365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Property of binary tree (II)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Consider a binary tree T of height h. The number of nodes of T 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dirty="0">
                <a:ea typeface="PMingLiU" panose="02020500000000000000" pitchFamily="18" charset="-120"/>
              </a:rPr>
              <a:t>2</a:t>
            </a:r>
            <a:r>
              <a:rPr lang="en-US" altLang="zh-TW" baseline="30000" dirty="0">
                <a:ea typeface="PMingLiU" panose="02020500000000000000" pitchFamily="18" charset="-120"/>
              </a:rPr>
              <a:t>h-1</a:t>
            </a:r>
          </a:p>
          <a:p>
            <a:pPr>
              <a:buFontTx/>
              <a:buNone/>
            </a:pPr>
            <a:endParaRPr lang="en-US" altLang="zh-TW" dirty="0">
              <a:ea typeface="PMingLiU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ea typeface="PMingLiU" panose="02020500000000000000" pitchFamily="18" charset="-120"/>
              </a:rPr>
              <a:t>Reason: you cannot have more nodes than a full binary tree of height h.</a:t>
            </a:r>
          </a:p>
        </p:txBody>
      </p:sp>
    </p:spTree>
    <p:extLst>
      <p:ext uri="{BB962C8B-B14F-4D97-AF65-F5344CB8AC3E}">
        <p14:creationId xmlns:p14="http://schemas.microsoft.com/office/powerpoint/2010/main" val="1351989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Binary Tree ADT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3614738" y="3152775"/>
            <a:ext cx="12684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binary</a:t>
            </a:r>
          </a:p>
          <a:p>
            <a:pPr eaLnBrk="0" hangingPunct="0"/>
            <a:r>
              <a:rPr lang="en-US" altLang="zh-TW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tree </a:t>
            </a:r>
          </a:p>
        </p:txBody>
      </p:sp>
      <p:sp>
        <p:nvSpPr>
          <p:cNvPr id="13350" name="Oval 38"/>
          <p:cNvSpPr>
            <a:spLocks noChangeArrowheads="1"/>
          </p:cNvSpPr>
          <p:nvPr/>
        </p:nvSpPr>
        <p:spPr bwMode="auto">
          <a:xfrm>
            <a:off x="2971800" y="2781300"/>
            <a:ext cx="2395538" cy="1789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 flipH="1">
            <a:off x="5194300" y="2898775"/>
            <a:ext cx="765175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5969000" y="2622550"/>
            <a:ext cx="1817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setLeft, setRight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1300163" y="2384425"/>
            <a:ext cx="101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getElem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533400" y="3565525"/>
            <a:ext cx="187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getLeft, getRight</a:t>
            </a: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 flipH="1">
            <a:off x="1427163" y="3937000"/>
            <a:ext cx="1603375" cy="13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 flipH="1" flipV="1">
            <a:off x="2078038" y="2722563"/>
            <a:ext cx="1025525" cy="577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5310188" y="3979863"/>
            <a:ext cx="1344612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6707188" y="4094163"/>
            <a:ext cx="1846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isEmpty, isFull, </a:t>
            </a:r>
          </a:p>
          <a:p>
            <a:pPr eaLnBrk="0" hangingPunct="0"/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isComplete</a:t>
            </a:r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 flipH="1" flipV="1">
            <a:off x="3938588" y="2062163"/>
            <a:ext cx="203200" cy="692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3948113" y="1828800"/>
            <a:ext cx="98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setElem</a:t>
            </a: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3505200" y="5372100"/>
            <a:ext cx="118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makeTree</a:t>
            </a:r>
          </a:p>
        </p:txBody>
      </p:sp>
      <p:sp>
        <p:nvSpPr>
          <p:cNvPr id="13367" name="Line 55"/>
          <p:cNvSpPr>
            <a:spLocks noChangeShapeType="1"/>
          </p:cNvSpPr>
          <p:nvPr/>
        </p:nvSpPr>
        <p:spPr bwMode="auto">
          <a:xfrm flipH="1">
            <a:off x="3962400" y="4610100"/>
            <a:ext cx="1524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7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955642" y="4995907"/>
            <a:ext cx="3228975" cy="1143000"/>
            <a:chOff x="1700" y="2091"/>
            <a:chExt cx="2203" cy="720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1700" y="2210"/>
              <a:ext cx="2203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>
              <a:off x="2064" y="2209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2414" y="2214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2764" y="2219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3151" y="2197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3491" y="2220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 flipH="1">
              <a:off x="2318" y="2091"/>
              <a:ext cx="10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1047467" y="5356269"/>
            <a:ext cx="7453312" cy="457200"/>
            <a:chOff x="725" y="3430"/>
            <a:chExt cx="4695" cy="288"/>
          </a:xfrm>
        </p:grpSpPr>
        <p:sp>
          <p:nvSpPr>
            <p:cNvPr id="13" name="Line 26"/>
            <p:cNvSpPr>
              <a:spLocks noChangeShapeType="1"/>
            </p:cNvSpPr>
            <p:nvPr/>
          </p:nvSpPr>
          <p:spPr bwMode="auto">
            <a:xfrm flipH="1">
              <a:off x="1474" y="361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 flipH="1">
              <a:off x="3946" y="3589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5" y="3430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dequeue</a:t>
              </a: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4468" y="3430"/>
              <a:ext cx="9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enqueue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702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Representation of a Binary Tree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An array-based representation</a:t>
            </a:r>
          </a:p>
          <a:p>
            <a:r>
              <a:rPr lang="en-US" altLang="zh-TW">
                <a:ea typeface="PMingLiU" panose="02020500000000000000" pitchFamily="18" charset="-120"/>
              </a:rPr>
              <a:t>A reference-based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5789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An array-based representation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000">
                <a:ea typeface="PMingLiU" panose="02020500000000000000" pitchFamily="18" charset="-120"/>
              </a:rPr>
              <a:t>–1: empty tree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828800" y="34290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1219200" y="43434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2514600" y="4343400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609600" y="52578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524000" y="5257800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1416050" y="3733800"/>
            <a:ext cx="488950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133600" y="3733800"/>
            <a:ext cx="533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>
            <a:off x="762000" y="4672013"/>
            <a:ext cx="474663" cy="585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447800" y="4648200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2057400" y="52578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2209800" y="4648200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510" name="Group 102"/>
          <p:cNvGraphicFramePr>
            <a:graphicFrameLocks noGrp="1"/>
          </p:cNvGraphicFramePr>
          <p:nvPr/>
        </p:nvGraphicFramePr>
        <p:xfrm>
          <a:off x="3276600" y="1371600"/>
          <a:ext cx="4530725" cy="4821876"/>
        </p:xfrm>
        <a:graphic>
          <a:graphicData uri="http://schemas.openxmlformats.org/drawingml/2006/table">
            <a:tbl>
              <a:tblPr/>
              <a:tblGrid>
                <a:gridCol w="1174750">
                  <a:extLst>
                    <a:ext uri="{9D8B030D-6E8A-4147-A177-3AD203B41FA5}">
                      <a16:colId xmlns:a16="http://schemas.microsoft.com/office/drawing/2014/main" val="4247923077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3749771138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2631441979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169842775"/>
                    </a:ext>
                  </a:extLst>
                </a:gridCol>
              </a:tblGrid>
              <a:tr h="631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nodeNum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leftChild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rightChild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278425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545043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211200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443578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048504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72442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467144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073168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196726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964955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411057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729423"/>
                  </a:ext>
                </a:extLst>
              </a:tr>
            </a:tbl>
          </a:graphicData>
        </a:graphic>
      </p:graphicFrame>
      <p:sp>
        <p:nvSpPr>
          <p:cNvPr id="17496" name="Text Box 88"/>
          <p:cNvSpPr txBox="1">
            <a:spLocks noChangeArrowheads="1"/>
          </p:cNvSpPr>
          <p:nvPr/>
        </p:nvSpPr>
        <p:spPr bwMode="auto">
          <a:xfrm>
            <a:off x="8077200" y="2011363"/>
            <a:ext cx="3429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497" name="Text Box 89"/>
          <p:cNvSpPr txBox="1">
            <a:spLocks noChangeArrowheads="1"/>
          </p:cNvSpPr>
          <p:nvPr/>
        </p:nvSpPr>
        <p:spPr bwMode="auto">
          <a:xfrm>
            <a:off x="8077200" y="4652963"/>
            <a:ext cx="3429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498" name="Rectangle 90"/>
          <p:cNvSpPr>
            <a:spLocks noChangeArrowheads="1"/>
          </p:cNvSpPr>
          <p:nvPr/>
        </p:nvSpPr>
        <p:spPr bwMode="auto">
          <a:xfrm>
            <a:off x="7972425" y="42799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latin typeface="Times New Roman" panose="02020603050405020304" pitchFamily="18" charset="0"/>
              </a:rPr>
              <a:t>free</a:t>
            </a:r>
          </a:p>
        </p:txBody>
      </p:sp>
      <p:sp>
        <p:nvSpPr>
          <p:cNvPr id="17500" name="Rectangle 92"/>
          <p:cNvSpPr>
            <a:spLocks noChangeArrowheads="1"/>
          </p:cNvSpPr>
          <p:nvPr/>
        </p:nvSpPr>
        <p:spPr bwMode="auto">
          <a:xfrm>
            <a:off x="7908925" y="1600200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latin typeface="Times New Roman" panose="02020603050405020304" pitchFamily="18" charset="0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592010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Reference Based Representation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000">
                <a:ea typeface="PMingLiU" panose="02020500000000000000" pitchFamily="18" charset="-120"/>
              </a:rPr>
              <a:t>NULL: empty tree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529263" y="1600200"/>
            <a:ext cx="2366962" cy="1776413"/>
            <a:chOff x="4445" y="649"/>
            <a:chExt cx="1490" cy="1119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536" y="928"/>
              <a:ext cx="1263" cy="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4839" y="928"/>
              <a:ext cx="0" cy="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5503" y="936"/>
              <a:ext cx="0" cy="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4445" y="649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i="1">
                  <a:latin typeface="Times New Roman" panose="02020603050405020304" pitchFamily="18" charset="0"/>
                </a:rPr>
                <a:t>left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5509" y="657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i="1">
                  <a:latin typeface="Times New Roman" panose="02020603050405020304" pitchFamily="18" charset="0"/>
                </a:rPr>
                <a:t>right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4861" y="657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i="1">
                  <a:latin typeface="Times New Roman" panose="02020603050405020304" pitchFamily="18" charset="0"/>
                </a:rPr>
                <a:t>element</a:t>
              </a: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H="1">
              <a:off x="4448" y="1208"/>
              <a:ext cx="200" cy="5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5639" y="1232"/>
              <a:ext cx="28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59" name="Group 79"/>
          <p:cNvGrpSpPr>
            <a:grpSpLocks/>
          </p:cNvGrpSpPr>
          <p:nvPr/>
        </p:nvGrpSpPr>
        <p:grpSpPr bwMode="auto">
          <a:xfrm>
            <a:off x="3167063" y="4038600"/>
            <a:ext cx="2298700" cy="2178050"/>
            <a:chOff x="528" y="2256"/>
            <a:chExt cx="1448" cy="1372"/>
          </a:xfrm>
        </p:grpSpPr>
        <p:sp>
          <p:nvSpPr>
            <p:cNvPr id="20548" name="Oval 68"/>
            <p:cNvSpPr>
              <a:spLocks noChangeArrowheads="1"/>
            </p:cNvSpPr>
            <p:nvPr/>
          </p:nvSpPr>
          <p:spPr bwMode="auto">
            <a:xfrm>
              <a:off x="1296" y="225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20549" name="Oval 69"/>
            <p:cNvSpPr>
              <a:spLocks noChangeArrowheads="1"/>
            </p:cNvSpPr>
            <p:nvPr/>
          </p:nvSpPr>
          <p:spPr bwMode="auto">
            <a:xfrm>
              <a:off x="912" y="2832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0550" name="Oval 70"/>
            <p:cNvSpPr>
              <a:spLocks noChangeArrowheads="1"/>
            </p:cNvSpPr>
            <p:nvPr/>
          </p:nvSpPr>
          <p:spPr bwMode="auto">
            <a:xfrm>
              <a:off x="1728" y="2832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20551" name="Oval 71"/>
            <p:cNvSpPr>
              <a:spLocks noChangeArrowheads="1"/>
            </p:cNvSpPr>
            <p:nvPr/>
          </p:nvSpPr>
          <p:spPr bwMode="auto">
            <a:xfrm>
              <a:off x="528" y="340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0552" name="Oval 72"/>
            <p:cNvSpPr>
              <a:spLocks noChangeArrowheads="1"/>
            </p:cNvSpPr>
            <p:nvPr/>
          </p:nvSpPr>
          <p:spPr bwMode="auto">
            <a:xfrm>
              <a:off x="1104" y="3408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H="1">
              <a:off x="1036" y="2448"/>
              <a:ext cx="308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4" name="Line 74"/>
            <p:cNvSpPr>
              <a:spLocks noChangeShapeType="1"/>
            </p:cNvSpPr>
            <p:nvPr/>
          </p:nvSpPr>
          <p:spPr bwMode="auto">
            <a:xfrm>
              <a:off x="1488" y="2448"/>
              <a:ext cx="33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Line 75"/>
            <p:cNvSpPr>
              <a:spLocks noChangeShapeType="1"/>
            </p:cNvSpPr>
            <p:nvPr/>
          </p:nvSpPr>
          <p:spPr bwMode="auto">
            <a:xfrm flipH="1">
              <a:off x="624" y="3039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Line 76"/>
            <p:cNvSpPr>
              <a:spLocks noChangeShapeType="1"/>
            </p:cNvSpPr>
            <p:nvPr/>
          </p:nvSpPr>
          <p:spPr bwMode="auto">
            <a:xfrm>
              <a:off x="1056" y="3024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62" name="Group 82"/>
          <p:cNvGrpSpPr>
            <a:grpSpLocks/>
          </p:cNvGrpSpPr>
          <p:nvPr/>
        </p:nvGrpSpPr>
        <p:grpSpPr bwMode="auto">
          <a:xfrm>
            <a:off x="5681663" y="4114800"/>
            <a:ext cx="3081337" cy="1843088"/>
            <a:chOff x="2544" y="2880"/>
            <a:chExt cx="1941" cy="1161"/>
          </a:xfrm>
        </p:grpSpPr>
        <p:grpSp>
          <p:nvGrpSpPr>
            <p:cNvPr id="20496" name="Group 16"/>
            <p:cNvGrpSpPr>
              <a:grpSpLocks/>
            </p:cNvGrpSpPr>
            <p:nvPr/>
          </p:nvGrpSpPr>
          <p:grpSpPr bwMode="auto">
            <a:xfrm>
              <a:off x="3460" y="2887"/>
              <a:ext cx="561" cy="256"/>
              <a:chOff x="3664" y="2240"/>
              <a:chExt cx="560" cy="256"/>
            </a:xfrm>
          </p:grpSpPr>
          <p:sp>
            <p:nvSpPr>
              <p:cNvPr id="20497" name="Rectangle 17"/>
              <p:cNvSpPr>
                <a:spLocks noChangeArrowheads="1"/>
              </p:cNvSpPr>
              <p:nvPr/>
            </p:nvSpPr>
            <p:spPr bwMode="auto">
              <a:xfrm>
                <a:off x="3664" y="2240"/>
                <a:ext cx="560" cy="2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8" name="Line 18"/>
              <p:cNvSpPr>
                <a:spLocks noChangeShapeType="1"/>
              </p:cNvSpPr>
              <p:nvPr/>
            </p:nvSpPr>
            <p:spPr bwMode="auto">
              <a:xfrm>
                <a:off x="3776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9" name="Line 19"/>
              <p:cNvSpPr>
                <a:spLocks noChangeShapeType="1"/>
              </p:cNvSpPr>
              <p:nvPr/>
            </p:nvSpPr>
            <p:spPr bwMode="auto">
              <a:xfrm>
                <a:off x="4120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00" name="Group 20"/>
            <p:cNvGrpSpPr>
              <a:grpSpLocks/>
            </p:cNvGrpSpPr>
            <p:nvPr/>
          </p:nvGrpSpPr>
          <p:grpSpPr bwMode="auto">
            <a:xfrm>
              <a:off x="2972" y="3311"/>
              <a:ext cx="560" cy="256"/>
              <a:chOff x="3664" y="2240"/>
              <a:chExt cx="560" cy="256"/>
            </a:xfrm>
          </p:grpSpPr>
          <p:sp>
            <p:nvSpPr>
              <p:cNvPr id="20501" name="Rectangle 21"/>
              <p:cNvSpPr>
                <a:spLocks noChangeArrowheads="1"/>
              </p:cNvSpPr>
              <p:nvPr/>
            </p:nvSpPr>
            <p:spPr bwMode="auto">
              <a:xfrm>
                <a:off x="3664" y="2240"/>
                <a:ext cx="560" cy="2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2" name="Line 22"/>
              <p:cNvSpPr>
                <a:spLocks noChangeShapeType="1"/>
              </p:cNvSpPr>
              <p:nvPr/>
            </p:nvSpPr>
            <p:spPr bwMode="auto">
              <a:xfrm>
                <a:off x="3776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3" name="Line 23"/>
              <p:cNvSpPr>
                <a:spLocks noChangeShapeType="1"/>
              </p:cNvSpPr>
              <p:nvPr/>
            </p:nvSpPr>
            <p:spPr bwMode="auto">
              <a:xfrm>
                <a:off x="4120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04" name="Group 24"/>
            <p:cNvGrpSpPr>
              <a:grpSpLocks/>
            </p:cNvGrpSpPr>
            <p:nvPr/>
          </p:nvGrpSpPr>
          <p:grpSpPr bwMode="auto">
            <a:xfrm>
              <a:off x="3924" y="3311"/>
              <a:ext cx="561" cy="256"/>
              <a:chOff x="3664" y="2240"/>
              <a:chExt cx="560" cy="256"/>
            </a:xfrm>
          </p:grpSpPr>
          <p:sp>
            <p:nvSpPr>
              <p:cNvPr id="20505" name="Rectangle 25"/>
              <p:cNvSpPr>
                <a:spLocks noChangeArrowheads="1"/>
              </p:cNvSpPr>
              <p:nvPr/>
            </p:nvSpPr>
            <p:spPr bwMode="auto">
              <a:xfrm>
                <a:off x="3664" y="2240"/>
                <a:ext cx="560" cy="2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6" name="Line 26"/>
              <p:cNvSpPr>
                <a:spLocks noChangeShapeType="1"/>
              </p:cNvSpPr>
              <p:nvPr/>
            </p:nvSpPr>
            <p:spPr bwMode="auto">
              <a:xfrm>
                <a:off x="3776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>
                <a:off x="4120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16" name="Group 36"/>
            <p:cNvGrpSpPr>
              <a:grpSpLocks/>
            </p:cNvGrpSpPr>
            <p:nvPr/>
          </p:nvGrpSpPr>
          <p:grpSpPr bwMode="auto">
            <a:xfrm>
              <a:off x="2545" y="3769"/>
              <a:ext cx="560" cy="256"/>
              <a:chOff x="3664" y="2240"/>
              <a:chExt cx="560" cy="256"/>
            </a:xfrm>
          </p:grpSpPr>
          <p:sp>
            <p:nvSpPr>
              <p:cNvPr id="20517" name="Rectangle 37"/>
              <p:cNvSpPr>
                <a:spLocks noChangeArrowheads="1"/>
              </p:cNvSpPr>
              <p:nvPr/>
            </p:nvSpPr>
            <p:spPr bwMode="auto">
              <a:xfrm>
                <a:off x="3664" y="2240"/>
                <a:ext cx="560" cy="2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>
                <a:off x="3776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9" name="Line 39"/>
              <p:cNvSpPr>
                <a:spLocks noChangeShapeType="1"/>
              </p:cNvSpPr>
              <p:nvPr/>
            </p:nvSpPr>
            <p:spPr bwMode="auto">
              <a:xfrm>
                <a:off x="4120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20" name="Group 40"/>
            <p:cNvGrpSpPr>
              <a:grpSpLocks/>
            </p:cNvGrpSpPr>
            <p:nvPr/>
          </p:nvGrpSpPr>
          <p:grpSpPr bwMode="auto">
            <a:xfrm>
              <a:off x="3345" y="3769"/>
              <a:ext cx="560" cy="256"/>
              <a:chOff x="3664" y="2240"/>
              <a:chExt cx="560" cy="256"/>
            </a:xfrm>
          </p:grpSpPr>
          <p:sp>
            <p:nvSpPr>
              <p:cNvPr id="20521" name="Rectangle 41"/>
              <p:cNvSpPr>
                <a:spLocks noChangeArrowheads="1"/>
              </p:cNvSpPr>
              <p:nvPr/>
            </p:nvSpPr>
            <p:spPr bwMode="auto">
              <a:xfrm>
                <a:off x="3664" y="2240"/>
                <a:ext cx="560" cy="2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2" name="Line 42"/>
              <p:cNvSpPr>
                <a:spLocks noChangeShapeType="1"/>
              </p:cNvSpPr>
              <p:nvPr/>
            </p:nvSpPr>
            <p:spPr bwMode="auto">
              <a:xfrm>
                <a:off x="3776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4120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 flipH="1">
              <a:off x="3276" y="3063"/>
              <a:ext cx="256" cy="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Line 45"/>
            <p:cNvSpPr>
              <a:spLocks noChangeShapeType="1"/>
            </p:cNvSpPr>
            <p:nvPr/>
          </p:nvSpPr>
          <p:spPr bwMode="auto">
            <a:xfrm>
              <a:off x="3956" y="3039"/>
              <a:ext cx="257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Line 48"/>
            <p:cNvSpPr>
              <a:spLocks noChangeShapeType="1"/>
            </p:cNvSpPr>
            <p:nvPr/>
          </p:nvSpPr>
          <p:spPr bwMode="auto">
            <a:xfrm flipH="1">
              <a:off x="2808" y="3449"/>
              <a:ext cx="216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Line 49"/>
            <p:cNvSpPr>
              <a:spLocks noChangeShapeType="1"/>
            </p:cNvSpPr>
            <p:nvPr/>
          </p:nvSpPr>
          <p:spPr bwMode="auto">
            <a:xfrm>
              <a:off x="3481" y="3425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Line 52"/>
            <p:cNvSpPr>
              <a:spLocks noChangeShapeType="1"/>
            </p:cNvSpPr>
            <p:nvPr/>
          </p:nvSpPr>
          <p:spPr bwMode="auto">
            <a:xfrm flipH="1">
              <a:off x="2544" y="3785"/>
              <a:ext cx="96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3" name="Line 53"/>
            <p:cNvSpPr>
              <a:spLocks noChangeShapeType="1"/>
            </p:cNvSpPr>
            <p:nvPr/>
          </p:nvSpPr>
          <p:spPr bwMode="auto">
            <a:xfrm flipH="1">
              <a:off x="2992" y="3785"/>
              <a:ext cx="96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Line 54"/>
            <p:cNvSpPr>
              <a:spLocks noChangeShapeType="1"/>
            </p:cNvSpPr>
            <p:nvPr/>
          </p:nvSpPr>
          <p:spPr bwMode="auto">
            <a:xfrm flipH="1">
              <a:off x="3345" y="3793"/>
              <a:ext cx="96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flipH="1">
              <a:off x="3809" y="3777"/>
              <a:ext cx="96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Text Box 58"/>
            <p:cNvSpPr txBox="1">
              <a:spLocks noChangeArrowheads="1"/>
            </p:cNvSpPr>
            <p:nvPr/>
          </p:nvSpPr>
          <p:spPr bwMode="auto">
            <a:xfrm>
              <a:off x="3648" y="288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3153" y="332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4075" y="332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543" name="Text Box 63"/>
            <p:cNvSpPr txBox="1">
              <a:spLocks noChangeArrowheads="1"/>
            </p:cNvSpPr>
            <p:nvPr/>
          </p:nvSpPr>
          <p:spPr bwMode="auto">
            <a:xfrm>
              <a:off x="2711" y="37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544" name="Text Box 64"/>
            <p:cNvSpPr txBox="1">
              <a:spLocks noChangeArrowheads="1"/>
            </p:cNvSpPr>
            <p:nvPr/>
          </p:nvSpPr>
          <p:spPr bwMode="auto">
            <a:xfrm>
              <a:off x="3511" y="3754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560" name="Line 80"/>
            <p:cNvSpPr>
              <a:spLocks noChangeShapeType="1"/>
            </p:cNvSpPr>
            <p:nvPr/>
          </p:nvSpPr>
          <p:spPr bwMode="auto">
            <a:xfrm flipH="1">
              <a:off x="3936" y="331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1" name="Line 81"/>
            <p:cNvSpPr>
              <a:spLocks noChangeShapeType="1"/>
            </p:cNvSpPr>
            <p:nvPr/>
          </p:nvSpPr>
          <p:spPr bwMode="auto">
            <a:xfrm flipH="1">
              <a:off x="4368" y="331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457200" y="2286000"/>
            <a:ext cx="31242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You can code this with a class of three fields: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      Object element;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      </a:t>
            </a:r>
            <a:r>
              <a:rPr lang="en-US" altLang="en-US" sz="2000" dirty="0" err="1"/>
              <a:t>BinaryNode</a:t>
            </a:r>
            <a:r>
              <a:rPr lang="en-US" altLang="en-US" sz="2000" dirty="0"/>
              <a:t> left;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      </a:t>
            </a:r>
            <a:r>
              <a:rPr lang="en-US" altLang="en-US" sz="2000" dirty="0" err="1"/>
              <a:t>BinaryNode</a:t>
            </a:r>
            <a:r>
              <a:rPr lang="en-US" altLang="en-US" sz="2000" dirty="0"/>
              <a:t> right;</a:t>
            </a:r>
          </a:p>
        </p:txBody>
      </p:sp>
    </p:spTree>
    <p:extLst>
      <p:ext uri="{BB962C8B-B14F-4D97-AF65-F5344CB8AC3E}">
        <p14:creationId xmlns:p14="http://schemas.microsoft.com/office/powerpoint/2010/main" val="371882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Tree Traversal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Given a binary tree, we may like to do some operations on all nodes in a binary tree. For example, we may want to double the value in every node in a binary tree.</a:t>
            </a:r>
          </a:p>
          <a:p>
            <a:r>
              <a:rPr lang="en-US" altLang="zh-TW" dirty="0">
                <a:ea typeface="PMingLiU" panose="02020500000000000000" pitchFamily="18" charset="-120"/>
              </a:rPr>
              <a:t>To do this, we need a </a:t>
            </a: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traversal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algorithm</a:t>
            </a:r>
            <a:r>
              <a:rPr lang="en-US" altLang="zh-TW" dirty="0">
                <a:ea typeface="PMingLiU" panose="02020500000000000000" pitchFamily="18" charset="-120"/>
              </a:rPr>
              <a:t> which visits every node in the binary tree.</a:t>
            </a:r>
          </a:p>
        </p:txBody>
      </p:sp>
    </p:spTree>
    <p:extLst>
      <p:ext uri="{BB962C8B-B14F-4D97-AF65-F5344CB8AC3E}">
        <p14:creationId xmlns:p14="http://schemas.microsoft.com/office/powerpoint/2010/main" val="1699486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23170"/>
          </a:xfrm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Ways to traverse a tree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72256" y="796567"/>
            <a:ext cx="8599488" cy="55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b="1" kern="0" dirty="0">
                <a:solidFill>
                  <a:srgbClr val="0000FF"/>
                </a:solidFill>
              </a:rPr>
              <a:t>Preorder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ko-KR" kern="0" dirty="0"/>
              <a:t>The root of the subtree is processed first before going into the left then right subtree (</a:t>
            </a:r>
            <a:r>
              <a:rPr lang="en-US" altLang="ko-KR" kern="0" dirty="0">
                <a:solidFill>
                  <a:srgbClr val="FF3300"/>
                </a:solidFill>
              </a:rPr>
              <a:t>root, left, right</a:t>
            </a:r>
            <a:r>
              <a:rPr lang="en-US" altLang="ko-KR" kern="0" dirty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 kern="0" dirty="0" err="1">
                <a:solidFill>
                  <a:srgbClr val="0000FF"/>
                </a:solidFill>
              </a:rPr>
              <a:t>Inorder</a:t>
            </a:r>
            <a:endParaRPr lang="en-US" altLang="ko-KR" b="1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ko-KR" kern="0" dirty="0"/>
              <a:t>After the complete processing of the left subtree the root is processed followed by the processing of the complete right subtree (</a:t>
            </a:r>
            <a:r>
              <a:rPr lang="en-US" altLang="ko-KR" kern="0" dirty="0">
                <a:solidFill>
                  <a:srgbClr val="FF3300"/>
                </a:solidFill>
              </a:rPr>
              <a:t>left, root, right</a:t>
            </a:r>
            <a:r>
              <a:rPr lang="en-US" altLang="ko-KR" kern="0" dirty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 kern="0" dirty="0" err="1">
                <a:solidFill>
                  <a:srgbClr val="0000FF"/>
                </a:solidFill>
              </a:rPr>
              <a:t>Postorder</a:t>
            </a:r>
            <a:endParaRPr lang="en-US" altLang="ko-KR" b="1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ko-KR" kern="0" dirty="0"/>
              <a:t>The root is processed only after the complete processing of the left and right subtree (</a:t>
            </a:r>
            <a:r>
              <a:rPr lang="en-US" altLang="ko-KR" kern="0" dirty="0">
                <a:solidFill>
                  <a:srgbClr val="FF3300"/>
                </a:solidFill>
              </a:rPr>
              <a:t>left, right, root</a:t>
            </a:r>
            <a:r>
              <a:rPr lang="en-US" altLang="ko-KR" kern="0" dirty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 kern="0" dirty="0">
                <a:solidFill>
                  <a:srgbClr val="0000FF"/>
                </a:solidFill>
              </a:rPr>
              <a:t>Level order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ko-KR" kern="0" dirty="0"/>
              <a:t>The tree is processed by levels. So first all nodes on level </a:t>
            </a:r>
            <a:r>
              <a:rPr lang="en-US" altLang="ko-KR" kern="0" dirty="0" err="1"/>
              <a:t>i</a:t>
            </a:r>
            <a:r>
              <a:rPr lang="en-US" altLang="ko-KR" kern="0" dirty="0"/>
              <a:t> are processed from left to right before the first node of level i+1 is visited</a:t>
            </a:r>
          </a:p>
        </p:txBody>
      </p:sp>
    </p:spTree>
    <p:extLst>
      <p:ext uri="{BB962C8B-B14F-4D97-AF65-F5344CB8AC3E}">
        <p14:creationId xmlns:p14="http://schemas.microsoft.com/office/powerpoint/2010/main" val="61513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23170"/>
          </a:xfrm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Ways to traverse a tree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PMingLiU" panose="02020500000000000000" pitchFamily="18" charset="-120"/>
              </a:rPr>
              <a:t>There are four main ways to traverse a tree: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PMingLiU" panose="02020500000000000000" pitchFamily="18" charset="-120"/>
              </a:rPr>
              <a:t>Pre-order: </a:t>
            </a:r>
          </a:p>
          <a:p>
            <a:pPr lvl="2">
              <a:lnSpc>
                <a:spcPct val="80000"/>
              </a:lnSpc>
            </a:pPr>
            <a:r>
              <a:rPr lang="en-US" altLang="zh-TW" sz="2000" dirty="0">
                <a:ea typeface="PMingLiU" panose="02020500000000000000" pitchFamily="18" charset="-120"/>
              </a:rPr>
              <a:t>(1) visit node, (2) recursively visit left subtree, (3) recursively visit right subtree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PMingLiU" panose="02020500000000000000" pitchFamily="18" charset="-120"/>
              </a:rPr>
              <a:t>In-order:</a:t>
            </a:r>
          </a:p>
          <a:p>
            <a:pPr lvl="2">
              <a:lnSpc>
                <a:spcPct val="80000"/>
              </a:lnSpc>
            </a:pPr>
            <a:r>
              <a:rPr lang="en-US" altLang="zh-TW" sz="2000" dirty="0">
                <a:ea typeface="PMingLiU" panose="02020500000000000000" pitchFamily="18" charset="-120"/>
              </a:rPr>
              <a:t>(1) recursively visit left subtree, (2) visit node, (3) recursively right subtree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PMingLiU" panose="02020500000000000000" pitchFamily="18" charset="-120"/>
              </a:rPr>
              <a:t>Post-order:</a:t>
            </a:r>
          </a:p>
          <a:p>
            <a:pPr lvl="2">
              <a:lnSpc>
                <a:spcPct val="80000"/>
              </a:lnSpc>
            </a:pPr>
            <a:r>
              <a:rPr lang="en-US" altLang="zh-TW" sz="2000" dirty="0">
                <a:ea typeface="PMingLiU" panose="02020500000000000000" pitchFamily="18" charset="-120"/>
              </a:rPr>
              <a:t>(1) recursively visit left subtree, (2) recursively visit right subtree, (3) visit node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PMingLiU" panose="02020500000000000000" pitchFamily="18" charset="-120"/>
              </a:rPr>
              <a:t>Level-order:</a:t>
            </a:r>
          </a:p>
          <a:p>
            <a:pPr lvl="2">
              <a:lnSpc>
                <a:spcPct val="80000"/>
              </a:lnSpc>
            </a:pPr>
            <a:r>
              <a:rPr lang="en-US" altLang="zh-TW" sz="2000" dirty="0">
                <a:ea typeface="PMingLiU" panose="02020500000000000000" pitchFamily="18" charset="-120"/>
              </a:rPr>
              <a:t>Traverse the nodes level by level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PMingLiU" panose="02020500000000000000" pitchFamily="18" charset="-120"/>
              </a:rPr>
              <a:t>In different situations, we use different traversal algorithm.</a:t>
            </a:r>
          </a:p>
        </p:txBody>
      </p:sp>
    </p:spTree>
    <p:extLst>
      <p:ext uri="{BB962C8B-B14F-4D97-AF65-F5344CB8AC3E}">
        <p14:creationId xmlns:p14="http://schemas.microsoft.com/office/powerpoint/2010/main" val="3949623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Examples for expression tree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PMingLiU" panose="02020500000000000000" pitchFamily="18" charset="-120"/>
              </a:rPr>
              <a:t>By pre-order, (prefix)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ea typeface="PMingLiU" panose="02020500000000000000" pitchFamily="18" charset="-120"/>
              </a:rPr>
              <a:t>+ * 2 3 / 8 4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PMingLiU" panose="02020500000000000000" pitchFamily="18" charset="-120"/>
              </a:rPr>
              <a:t>By in-order, (infix)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ea typeface="PMingLiU" panose="02020500000000000000" pitchFamily="18" charset="-120"/>
              </a:rPr>
              <a:t>2 * 3 + 8 / 4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PMingLiU" panose="02020500000000000000" pitchFamily="18" charset="-120"/>
              </a:rPr>
              <a:t>By post-order, (postfix)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ea typeface="PMingLiU" panose="02020500000000000000" pitchFamily="18" charset="-120"/>
              </a:rPr>
              <a:t>2 3 * 8 4 / +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PMingLiU" panose="02020500000000000000" pitchFamily="18" charset="-120"/>
              </a:rPr>
              <a:t>By level-order,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ea typeface="PMingLiU" panose="02020500000000000000" pitchFamily="18" charset="-120"/>
              </a:rPr>
              <a:t>+ * / 2 3 8 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dirty="0">
                <a:ea typeface="PMingLiU" panose="02020500000000000000" pitchFamily="18" charset="-120"/>
              </a:rPr>
              <a:t>Note 1: Infix is what we read!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dirty="0">
                <a:ea typeface="PMingLiU" panose="02020500000000000000" pitchFamily="18" charset="-120"/>
              </a:rPr>
              <a:t>Note 2: Postfix expression can be computed efficiently using stack</a:t>
            </a:r>
          </a:p>
        </p:txBody>
      </p:sp>
      <p:grpSp>
        <p:nvGrpSpPr>
          <p:cNvPr id="27680" name="Group 32"/>
          <p:cNvGrpSpPr>
            <a:grpSpLocks/>
          </p:cNvGrpSpPr>
          <p:nvPr/>
        </p:nvGrpSpPr>
        <p:grpSpPr bwMode="auto">
          <a:xfrm>
            <a:off x="5715000" y="2362200"/>
            <a:ext cx="2679700" cy="1644650"/>
            <a:chOff x="3072" y="2880"/>
            <a:chExt cx="1688" cy="1036"/>
          </a:xfrm>
        </p:grpSpPr>
        <p:sp>
          <p:nvSpPr>
            <p:cNvPr id="27652" name="Oval 4"/>
            <p:cNvSpPr>
              <a:spLocks noChangeArrowheads="1"/>
            </p:cNvSpPr>
            <p:nvPr/>
          </p:nvSpPr>
          <p:spPr bwMode="auto">
            <a:xfrm>
              <a:off x="3744" y="288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+</a:t>
              </a:r>
            </a:p>
          </p:txBody>
        </p:sp>
        <p:sp>
          <p:nvSpPr>
            <p:cNvPr id="27653" name="Oval 5"/>
            <p:cNvSpPr>
              <a:spLocks noChangeArrowheads="1"/>
            </p:cNvSpPr>
            <p:nvPr/>
          </p:nvSpPr>
          <p:spPr bwMode="auto">
            <a:xfrm>
              <a:off x="3360" y="326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*</a:t>
              </a:r>
            </a:p>
          </p:txBody>
        </p:sp>
        <p:sp>
          <p:nvSpPr>
            <p:cNvPr id="27654" name="Oval 6"/>
            <p:cNvSpPr>
              <a:spLocks noChangeArrowheads="1"/>
            </p:cNvSpPr>
            <p:nvPr/>
          </p:nvSpPr>
          <p:spPr bwMode="auto">
            <a:xfrm>
              <a:off x="4224" y="326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/</a:t>
              </a:r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3072" y="369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3552" y="3696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 flipH="1">
              <a:off x="3504" y="3072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3936" y="3072"/>
              <a:ext cx="43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 flipH="1">
              <a:off x="3216" y="3456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3552" y="345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4416" y="3456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Oval 14"/>
            <p:cNvSpPr>
              <a:spLocks noChangeArrowheads="1"/>
            </p:cNvSpPr>
            <p:nvPr/>
          </p:nvSpPr>
          <p:spPr bwMode="auto">
            <a:xfrm>
              <a:off x="3936" y="369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7663" name="Oval 15"/>
            <p:cNvSpPr>
              <a:spLocks noChangeArrowheads="1"/>
            </p:cNvSpPr>
            <p:nvPr/>
          </p:nvSpPr>
          <p:spPr bwMode="auto">
            <a:xfrm>
              <a:off x="4512" y="3696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 flipH="1">
              <a:off x="4080" y="3456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3124200" y="1778789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/>
              <a:t>(</a:t>
            </a:r>
            <a:r>
              <a:rPr lang="en-US" altLang="ko-KR" kern="0" dirty="0">
                <a:solidFill>
                  <a:srgbClr val="FF3300"/>
                </a:solidFill>
              </a:rPr>
              <a:t>root, left, right</a:t>
            </a:r>
            <a:r>
              <a:rPr lang="en-US" altLang="ko-KR" kern="0" dirty="0"/>
              <a:t>).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6657" y="2796926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/>
              <a:t>(</a:t>
            </a:r>
            <a:r>
              <a:rPr lang="en-US" altLang="ko-KR" kern="0" dirty="0">
                <a:solidFill>
                  <a:srgbClr val="FF3300"/>
                </a:solidFill>
              </a:rPr>
              <a:t>left, root, right</a:t>
            </a:r>
            <a:r>
              <a:rPr lang="en-US" altLang="ko-KR" kern="0" dirty="0"/>
              <a:t>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2857" y="3733800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>
                <a:solidFill>
                  <a:srgbClr val="FF3300"/>
                </a:solidFill>
              </a:rPr>
              <a:t>left, right, root</a:t>
            </a:r>
            <a:r>
              <a:rPr lang="en-US" altLang="ko-KR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361950" y="152400"/>
            <a:ext cx="8515350" cy="534988"/>
          </a:xfrm>
          <a:noFill/>
          <a:ln/>
        </p:spPr>
        <p:txBody>
          <a:bodyPr/>
          <a:lstStyle/>
          <a:p>
            <a:r>
              <a:rPr lang="en-US" altLang="en-US" dirty="0">
                <a:ea typeface="PMingLiU" panose="02020500000000000000" pitchFamily="18" charset="-120"/>
              </a:rPr>
              <a:t>infix, prefix, postfix expressions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361950" y="4866218"/>
            <a:ext cx="5129609" cy="135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Prefix:</a:t>
            </a:r>
            <a:r>
              <a:rPr lang="en-US" altLang="en-US" sz="2400" dirty="0">
                <a:solidFill>
                  <a:srgbClr val="A50021"/>
                </a:solidFill>
              </a:rPr>
              <a:t>       * - 8 5  / + 4 2 3</a:t>
            </a:r>
          </a:p>
          <a:p>
            <a:r>
              <a:rPr lang="en-US" altLang="en-US" sz="2400" dirty="0"/>
              <a:t>Infix:</a:t>
            </a:r>
            <a:r>
              <a:rPr lang="en-US" altLang="en-US" sz="2400" dirty="0">
                <a:solidFill>
                  <a:srgbClr val="A50021"/>
                </a:solidFill>
              </a:rPr>
              <a:t>         8 - 5  * 4 + 2  / 3  </a:t>
            </a:r>
          </a:p>
          <a:p>
            <a:endParaRPr lang="en-US" altLang="en-US" sz="1000" dirty="0">
              <a:solidFill>
                <a:srgbClr val="A50021"/>
              </a:solidFill>
            </a:endParaRPr>
          </a:p>
          <a:p>
            <a:r>
              <a:rPr lang="en-US" altLang="en-US" sz="2400" dirty="0"/>
              <a:t>Postfix:</a:t>
            </a:r>
            <a:r>
              <a:rPr lang="en-US" altLang="en-US" sz="2400" dirty="0">
                <a:solidFill>
                  <a:srgbClr val="A50021"/>
                </a:solidFill>
              </a:rPr>
              <a:t>      8 5 -  4 2 + 3 / *</a:t>
            </a:r>
            <a:endParaRPr lang="en-US" altLang="en-US" sz="2400" i="1" dirty="0"/>
          </a:p>
        </p:txBody>
      </p:sp>
      <p:grpSp>
        <p:nvGrpSpPr>
          <p:cNvPr id="71685" name="Group 5"/>
          <p:cNvGrpSpPr>
            <a:grpSpLocks/>
          </p:cNvGrpSpPr>
          <p:nvPr/>
        </p:nvGrpSpPr>
        <p:grpSpPr bwMode="auto">
          <a:xfrm>
            <a:off x="1168400" y="1746250"/>
            <a:ext cx="6654800" cy="2879725"/>
            <a:chOff x="736" y="1100"/>
            <a:chExt cx="4192" cy="1814"/>
          </a:xfrm>
        </p:grpSpPr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2613" y="1115"/>
              <a:ext cx="581" cy="23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1274" y="1628"/>
              <a:ext cx="599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736" y="2120"/>
              <a:ext cx="530" cy="23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1632" y="2109"/>
              <a:ext cx="542" cy="25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2639" y="1100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anose="02070309020205020404" pitchFamily="49" charset="0"/>
                </a:rPr>
                <a:t>‘*’</a:t>
              </a:r>
            </a:p>
          </p:txBody>
        </p:sp>
        <p:sp>
          <p:nvSpPr>
            <p:cNvPr id="71691" name="Line 11"/>
            <p:cNvSpPr>
              <a:spLocks noChangeShapeType="1"/>
            </p:cNvSpPr>
            <p:nvPr/>
          </p:nvSpPr>
          <p:spPr bwMode="auto">
            <a:xfrm flipH="1" flipV="1">
              <a:off x="3178" y="1258"/>
              <a:ext cx="934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2" name="Line 12"/>
            <p:cNvSpPr>
              <a:spLocks noChangeShapeType="1"/>
            </p:cNvSpPr>
            <p:nvPr/>
          </p:nvSpPr>
          <p:spPr bwMode="auto">
            <a:xfrm flipH="1" flipV="1">
              <a:off x="1745" y="1799"/>
              <a:ext cx="34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3" name="Line 13"/>
            <p:cNvSpPr>
              <a:spLocks noChangeShapeType="1"/>
            </p:cNvSpPr>
            <p:nvPr/>
          </p:nvSpPr>
          <p:spPr bwMode="auto">
            <a:xfrm flipV="1">
              <a:off x="1065" y="1807"/>
              <a:ext cx="356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4" name="Line 14"/>
            <p:cNvSpPr>
              <a:spLocks noChangeShapeType="1"/>
            </p:cNvSpPr>
            <p:nvPr/>
          </p:nvSpPr>
          <p:spPr bwMode="auto">
            <a:xfrm flipV="1">
              <a:off x="1658" y="1266"/>
              <a:ext cx="987" cy="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1333" y="1617"/>
              <a:ext cx="3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‘-’</a:t>
              </a:r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793" y="2092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‘8’</a:t>
              </a:r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1665" y="2095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‘5’</a:t>
              </a:r>
            </a:p>
          </p:txBody>
        </p:sp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3854" y="1624"/>
              <a:ext cx="553" cy="2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3283" y="2119"/>
              <a:ext cx="563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4399" y="2115"/>
              <a:ext cx="529" cy="2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1" name="Rectangle 21"/>
            <p:cNvSpPr>
              <a:spLocks noChangeArrowheads="1"/>
            </p:cNvSpPr>
            <p:nvPr/>
          </p:nvSpPr>
          <p:spPr bwMode="auto">
            <a:xfrm>
              <a:off x="2773" y="2610"/>
              <a:ext cx="502" cy="23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2" name="Rectangle 22"/>
            <p:cNvSpPr>
              <a:spLocks noChangeArrowheads="1"/>
            </p:cNvSpPr>
            <p:nvPr/>
          </p:nvSpPr>
          <p:spPr bwMode="auto">
            <a:xfrm>
              <a:off x="3619" y="2601"/>
              <a:ext cx="515" cy="2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3" name="Rectangle 23"/>
            <p:cNvSpPr>
              <a:spLocks noChangeArrowheads="1"/>
            </p:cNvSpPr>
            <p:nvPr/>
          </p:nvSpPr>
          <p:spPr bwMode="auto">
            <a:xfrm>
              <a:off x="3842" y="1606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anose="02070309020205020404" pitchFamily="49" charset="0"/>
                </a:rPr>
                <a:t>‘/’</a:t>
              </a:r>
            </a:p>
          </p:txBody>
        </p:sp>
        <p:sp>
          <p:nvSpPr>
            <p:cNvPr id="71704" name="Line 24"/>
            <p:cNvSpPr>
              <a:spLocks noChangeShapeType="1"/>
            </p:cNvSpPr>
            <p:nvPr/>
          </p:nvSpPr>
          <p:spPr bwMode="auto">
            <a:xfrm flipH="1" flipV="1">
              <a:off x="4332" y="1764"/>
              <a:ext cx="489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5" name="Line 25"/>
            <p:cNvSpPr>
              <a:spLocks noChangeShapeType="1"/>
            </p:cNvSpPr>
            <p:nvPr/>
          </p:nvSpPr>
          <p:spPr bwMode="auto">
            <a:xfrm flipH="1" flipV="1">
              <a:off x="3726" y="2289"/>
              <a:ext cx="322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6" name="Line 26"/>
            <p:cNvSpPr>
              <a:spLocks noChangeShapeType="1"/>
            </p:cNvSpPr>
            <p:nvPr/>
          </p:nvSpPr>
          <p:spPr bwMode="auto">
            <a:xfrm flipV="1">
              <a:off x="3083" y="2298"/>
              <a:ext cx="336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7" name="Line 27"/>
            <p:cNvSpPr>
              <a:spLocks noChangeShapeType="1"/>
            </p:cNvSpPr>
            <p:nvPr/>
          </p:nvSpPr>
          <p:spPr bwMode="auto">
            <a:xfrm flipV="1">
              <a:off x="3572" y="1768"/>
              <a:ext cx="372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8" name="Rectangle 28"/>
            <p:cNvSpPr>
              <a:spLocks noChangeArrowheads="1"/>
            </p:cNvSpPr>
            <p:nvPr/>
          </p:nvSpPr>
          <p:spPr bwMode="auto">
            <a:xfrm>
              <a:off x="3290" y="2121"/>
              <a:ext cx="4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‘+’</a:t>
              </a:r>
            </a:p>
          </p:txBody>
        </p:sp>
        <p:sp>
          <p:nvSpPr>
            <p:cNvPr id="71709" name="Rectangle 29"/>
            <p:cNvSpPr>
              <a:spLocks noChangeArrowheads="1"/>
            </p:cNvSpPr>
            <p:nvPr/>
          </p:nvSpPr>
          <p:spPr bwMode="auto">
            <a:xfrm>
              <a:off x="2850" y="2587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‘4’</a:t>
              </a:r>
            </a:p>
          </p:txBody>
        </p:sp>
        <p:sp>
          <p:nvSpPr>
            <p:cNvPr id="71710" name="Rectangle 30"/>
            <p:cNvSpPr>
              <a:spLocks noChangeArrowheads="1"/>
            </p:cNvSpPr>
            <p:nvPr/>
          </p:nvSpPr>
          <p:spPr bwMode="auto">
            <a:xfrm>
              <a:off x="4427" y="2098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‘3’</a:t>
              </a:r>
            </a:p>
          </p:txBody>
        </p:sp>
        <p:sp>
          <p:nvSpPr>
            <p:cNvPr id="71711" name="Rectangle 31"/>
            <p:cNvSpPr>
              <a:spLocks noChangeArrowheads="1"/>
            </p:cNvSpPr>
            <p:nvPr/>
          </p:nvSpPr>
          <p:spPr bwMode="auto">
            <a:xfrm>
              <a:off x="3663" y="2585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‘2’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5569785" y="4865688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/>
              <a:t>(</a:t>
            </a:r>
            <a:r>
              <a:rPr lang="en-US" altLang="ko-KR" kern="0" dirty="0">
                <a:solidFill>
                  <a:srgbClr val="FF3300"/>
                </a:solidFill>
              </a:rPr>
              <a:t>root, left, right</a:t>
            </a:r>
            <a:r>
              <a:rPr lang="en-US" altLang="ko-KR" kern="0" dirty="0"/>
              <a:t>).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569784" y="5357297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/>
              <a:t>(</a:t>
            </a:r>
            <a:r>
              <a:rPr lang="en-US" altLang="ko-KR" kern="0" dirty="0">
                <a:solidFill>
                  <a:srgbClr val="FF3300"/>
                </a:solidFill>
              </a:rPr>
              <a:t>left, root, right</a:t>
            </a:r>
            <a:r>
              <a:rPr lang="en-US" altLang="ko-KR" kern="0" dirty="0"/>
              <a:t>).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629972" y="5810876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>
                <a:solidFill>
                  <a:srgbClr val="FF3300"/>
                </a:solidFill>
              </a:rPr>
              <a:t>left, right, root</a:t>
            </a:r>
            <a:r>
              <a:rPr lang="en-US" altLang="ko-KR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24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SzTx/>
            </a:pPr>
            <a:r>
              <a:rPr lang="en-US" altLang="ko-KR" dirty="0"/>
              <a:t>The most popular way to present a binary tree</a:t>
            </a:r>
          </a:p>
          <a:p>
            <a:pPr marL="533400" indent="-533400" eaLnBrk="1" hangingPunct="1">
              <a:buSzTx/>
            </a:pPr>
            <a:r>
              <a:rPr lang="en-US" altLang="ko-KR" dirty="0"/>
              <a:t>Each element is represented by a node that has two link fields (</a:t>
            </a:r>
            <a:r>
              <a:rPr lang="en-US" altLang="ko-KR" dirty="0" err="1">
                <a:solidFill>
                  <a:srgbClr val="0000FF"/>
                </a:solidFill>
              </a:rPr>
              <a:t>leftChild</a:t>
            </a:r>
            <a:r>
              <a:rPr lang="en-US" altLang="ko-KR" dirty="0"/>
              <a:t> and </a:t>
            </a:r>
            <a:r>
              <a:rPr lang="en-US" altLang="ko-KR" dirty="0" err="1">
                <a:solidFill>
                  <a:srgbClr val="0000FF"/>
                </a:solidFill>
              </a:rPr>
              <a:t>rightChild</a:t>
            </a:r>
            <a:r>
              <a:rPr lang="en-US" altLang="ko-KR" dirty="0"/>
              <a:t>) plus an </a:t>
            </a:r>
            <a:r>
              <a:rPr lang="en-US" altLang="ko-KR" dirty="0">
                <a:solidFill>
                  <a:srgbClr val="0000FF"/>
                </a:solidFill>
              </a:rPr>
              <a:t>element</a:t>
            </a:r>
            <a:r>
              <a:rPr lang="en-US" altLang="ko-KR" dirty="0"/>
              <a:t> field </a:t>
            </a:r>
          </a:p>
          <a:p>
            <a:pPr marL="533400" indent="-533400" eaLnBrk="1" hangingPunct="1">
              <a:buSzTx/>
            </a:pPr>
            <a:r>
              <a:rPr lang="en-US" altLang="ko-KR" dirty="0"/>
              <a:t>Each binary tree node is represented as an object whose data type is </a:t>
            </a:r>
            <a:r>
              <a:rPr lang="en-US" altLang="ko-KR" dirty="0" err="1">
                <a:ea typeface="휴먼매직체" pitchFamily="18" charset="-127"/>
              </a:rPr>
              <a:t>binaryTreeNode</a:t>
            </a:r>
            <a:r>
              <a:rPr lang="en-US" altLang="ko-KR" dirty="0"/>
              <a:t> </a:t>
            </a:r>
          </a:p>
          <a:p>
            <a:pPr marL="533400" indent="-533400" eaLnBrk="1" hangingPunct="1">
              <a:buSzTx/>
            </a:pPr>
            <a:r>
              <a:rPr lang="en-US" altLang="ko-KR" dirty="0"/>
              <a:t>The space required by an </a:t>
            </a:r>
            <a:r>
              <a:rPr lang="en-US" altLang="ko-KR" i="1" dirty="0">
                <a:ea typeface="휴먼매직체" pitchFamily="18" charset="-127"/>
              </a:rPr>
              <a:t>n</a:t>
            </a:r>
            <a:r>
              <a:rPr lang="en-US" altLang="ko-KR" dirty="0"/>
              <a:t> node binary tree is</a:t>
            </a:r>
            <a:br>
              <a:rPr lang="en-US" altLang="ko-KR" dirty="0"/>
            </a:br>
            <a:r>
              <a:rPr lang="en-US" altLang="ko-KR" i="1" dirty="0">
                <a:ea typeface="휴먼매직체" pitchFamily="18" charset="-127"/>
              </a:rPr>
              <a:t>n *</a:t>
            </a:r>
            <a:r>
              <a:rPr lang="en-US" altLang="ko-KR" dirty="0">
                <a:ea typeface="휴먼매직체" pitchFamily="18" charset="-127"/>
              </a:rPr>
              <a:t> </a:t>
            </a:r>
            <a:r>
              <a:rPr lang="en-US" altLang="ko-KR" dirty="0" err="1">
                <a:ea typeface="휴먼매직체" pitchFamily="18" charset="-127"/>
              </a:rPr>
              <a:t>sizeof</a:t>
            </a:r>
            <a:r>
              <a:rPr lang="en-US" altLang="ko-KR" dirty="0">
                <a:ea typeface="휴먼매직체" pitchFamily="18" charset="-127"/>
              </a:rPr>
              <a:t>(</a:t>
            </a:r>
            <a:r>
              <a:rPr lang="en-US" altLang="ko-KR" dirty="0" err="1">
                <a:ea typeface="휴먼매직체" pitchFamily="18" charset="-127"/>
              </a:rPr>
              <a:t>binaryTreeNode</a:t>
            </a:r>
            <a:r>
              <a:rPr lang="en-US" altLang="ko-KR" dirty="0">
                <a:ea typeface="휴먼매직체" pitchFamily="18" charset="-127"/>
              </a:rPr>
              <a:t>)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Linked Representation of Binary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1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Linked Representation of Binary Tree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54255"/>
            <a:ext cx="6858000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94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Queues have many applications in computer systems.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computers that have only a 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single processor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, only one </a:t>
            </a:r>
            <a:r>
              <a:rPr lang="en-US" alt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process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at a time may be serviced.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the other processes are placed in a queue.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Queues are also used to support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print spooling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Many users may be generating outputs to be printed.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If the printer is busy, other outputs may still be generated.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These are spooled to disk where they wait in a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queue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until the printer becomes available</a:t>
            </a:r>
          </a:p>
          <a:p>
            <a:pPr lvl="1" eaLnBrk="1" hangingPunct="1"/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57150" indent="0" eaLnBrk="1" hangingPunct="1">
              <a:buNone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Any other applications?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Queue</a:t>
            </a:r>
          </a:p>
        </p:txBody>
      </p:sp>
    </p:spTree>
    <p:extLst>
      <p:ext uri="{BB962C8B-B14F-4D97-AF65-F5344CB8AC3E}">
        <p14:creationId xmlns:p14="http://schemas.microsoft.com/office/powerpoint/2010/main" val="2496163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Representation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4" y="3330954"/>
            <a:ext cx="5123809" cy="293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35823"/>
            <a:ext cx="4380952" cy="1933333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 bwMode="auto">
          <a:xfrm rot="19607534">
            <a:off x="4004785" y="3064666"/>
            <a:ext cx="789140" cy="476958"/>
          </a:xfrm>
          <a:prstGeom prst="lef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3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Each node contains two pointers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0427" y="1183647"/>
            <a:ext cx="4572000" cy="2862322"/>
          </a:xfrm>
          <a:prstGeom prst="rect">
            <a:avLst/>
          </a:prstGeom>
          <a:solidFill>
            <a:srgbClr val="F7FFFF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TreeNode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 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InfoNode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info 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Data member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TreeNode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*   left 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Pointer to left child 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TreeNode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*   right 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Pointer to right child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7905749" y="6338232"/>
            <a:ext cx="609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fld id="{41FAEC54-A13C-4DA2-9080-D5BE0692E375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63687" y="5927070"/>
            <a:ext cx="61436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5088" rIns="128588" bIns="65088">
            <a:spAutoFit/>
          </a:bodyPr>
          <a:lstStyle>
            <a:lvl1pPr defTabSz="179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9763" defTabSz="179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79525" defTabSz="179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20875" defTabSz="179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560638" defTabSz="179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17838" defTabSz="1790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475038" defTabSz="1790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32238" defTabSz="1790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389438" defTabSz="1790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400">
                <a:latin typeface="Arial Black" panose="020B0A04020102020204" pitchFamily="34" charset="0"/>
              </a:rPr>
              <a:t>.</a:t>
            </a:r>
            <a:r>
              <a:rPr lang="en-US" altLang="en-US" sz="1400" b="0">
                <a:latin typeface="Arial Black" panose="020B0A04020102020204" pitchFamily="34" charset="0"/>
              </a:rPr>
              <a:t> </a:t>
            </a:r>
            <a:r>
              <a:rPr lang="en-US" altLang="en-US" sz="3400">
                <a:latin typeface="Arial" panose="020B0604020202020204" pitchFamily="34" charset="0"/>
              </a:rPr>
              <a:t>left           </a:t>
            </a:r>
            <a:r>
              <a:rPr lang="en-US" altLang="en-US" sz="3400">
                <a:latin typeface="Arial Black" panose="020B0A04020102020204" pitchFamily="34" charset="0"/>
              </a:rPr>
              <a:t>.</a:t>
            </a:r>
            <a:r>
              <a:rPr lang="en-US" altLang="en-US" sz="1400" b="0">
                <a:latin typeface="Arial Black" panose="020B0A04020102020204" pitchFamily="34" charset="0"/>
              </a:rPr>
              <a:t> </a:t>
            </a:r>
            <a:r>
              <a:rPr lang="en-US" altLang="en-US" sz="3400">
                <a:latin typeface="Arial" panose="020B0604020202020204" pitchFamily="34" charset="0"/>
              </a:rPr>
              <a:t>info             </a:t>
            </a:r>
            <a:r>
              <a:rPr lang="en-US" altLang="en-US" sz="3400">
                <a:latin typeface="Arial Black" panose="020B0A04020102020204" pitchFamily="34" charset="0"/>
              </a:rPr>
              <a:t>.</a:t>
            </a:r>
            <a:r>
              <a:rPr lang="en-US" altLang="en-US" sz="1400" b="0">
                <a:latin typeface="Arial Black" panose="020B0A04020102020204" pitchFamily="34" charset="0"/>
              </a:rPr>
              <a:t> </a:t>
            </a:r>
            <a:r>
              <a:rPr lang="en-US" altLang="en-US" sz="3400">
                <a:latin typeface="Arial" panose="020B0604020202020204" pitchFamily="34" charset="0"/>
              </a:rPr>
              <a:t>right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04937" y="4210982"/>
            <a:ext cx="6334125" cy="16637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028949" y="4204632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09712" y="4509432"/>
            <a:ext cx="60880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5088" rIns="128588" bIns="65088">
            <a:spAutoFit/>
          </a:bodyPr>
          <a:lstStyle>
            <a:lvl1pPr defTabSz="179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9763" defTabSz="179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79525" defTabSz="179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20875" defTabSz="179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560638" defTabSz="179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17838" defTabSz="1790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475038" defTabSz="1790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32238" defTabSz="1790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389438" defTabSz="1790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400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>
                <a:latin typeface="Arial" panose="020B0604020202020204" pitchFamily="34" charset="0"/>
              </a:rPr>
              <a:t>NULL</a:t>
            </a:r>
            <a:r>
              <a:rPr lang="en-US" altLang="en-US" sz="3400">
                <a:solidFill>
                  <a:srgbClr val="CC0000"/>
                </a:solidFill>
                <a:latin typeface="Arial" panose="020B0604020202020204" pitchFamily="34" charset="0"/>
              </a:rPr>
              <a:t>                              </a:t>
            </a:r>
            <a:r>
              <a:rPr lang="en-US" altLang="en-US" sz="3400">
                <a:latin typeface="Arial" panose="020B0604020202020204" pitchFamily="34" charset="0"/>
              </a:rPr>
              <a:t>6000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229349" y="4204632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7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Determine the height.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Determine the number of nodes.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Make a clone.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Determine if two binary trees are clones.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Display the binary tree.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Evaluate the arithmetic expression represented by a binary tree.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Obtain the infix form of an expression.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Obtain the prefix form of an expression.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Obtain the postfix form of an expression.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Binary Tree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6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23748"/>
            <a:ext cx="8353168" cy="533811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the following four basic operations are performed on queue:</a:t>
            </a:r>
          </a:p>
          <a:p>
            <a:pPr lvl="1" algn="just"/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Adds an item to the queue.</a:t>
            </a:r>
          </a:p>
          <a:p>
            <a:pPr lvl="1" algn="just"/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and return the first element from the queue; an error occurs if the queue is empty.</a:t>
            </a:r>
          </a:p>
          <a:p>
            <a:pPr lvl="1" algn="just"/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GetFront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Get the front item from queue, without removing it; an error occurs if the queue is empty.</a:t>
            </a:r>
          </a:p>
          <a:p>
            <a:pPr lvl="1" algn="just"/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Get the last item from queue.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there are the following supporting operations:</a:t>
            </a:r>
          </a:p>
          <a:p>
            <a:pPr lvl="1" algn="just"/>
            <a:r>
              <a:rPr lang="en-US" altLang="en-US" sz="2000" b="1" dirty="0" err="1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IsEmpty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): Return True if the queue does not contain any elements.</a:t>
            </a:r>
          </a:p>
          <a:p>
            <a:pPr lvl="1" algn="just"/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):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if the Queue is full.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): Return the number of elements in the queue.</a:t>
            </a:r>
          </a:p>
          <a:p>
            <a:pPr lvl="1" algn="just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Clear():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Queue empty.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Operations</a:t>
            </a:r>
          </a:p>
        </p:txBody>
      </p:sp>
    </p:spTree>
    <p:extLst>
      <p:ext uri="{BB962C8B-B14F-4D97-AF65-F5344CB8AC3E}">
        <p14:creationId xmlns:p14="http://schemas.microsoft.com/office/powerpoint/2010/main" val="247699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73645"/>
            <a:ext cx="8353168" cy="1043841"/>
          </a:xfrm>
        </p:spPr>
        <p:txBody>
          <a:bodyPr/>
          <a:lstStyle/>
          <a:p>
            <a:r>
              <a:rPr lang="en-US" dirty="0"/>
              <a:t>The following table shows a series of queue operations and their effects on an initially empty queue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dirty="0"/>
              <a:t> of integers: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7453" y="2599234"/>
            <a:ext cx="6153861" cy="331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US" altLang="tr-TR" i="1" u="sng" dirty="0"/>
              <a:t>Operation</a:t>
            </a:r>
            <a:r>
              <a:rPr lang="en-US" altLang="tr-TR" dirty="0"/>
              <a:t>		</a:t>
            </a:r>
            <a:r>
              <a:rPr lang="en-US" altLang="tr-TR" i="1" u="sng" dirty="0"/>
              <a:t>Queue after operation</a:t>
            </a:r>
          </a:p>
          <a:p>
            <a:pPr>
              <a:buFontTx/>
              <a:buNone/>
              <a:defRPr/>
            </a:pPr>
            <a:r>
              <a:rPr lang="en-US" altLang="tr-TR" dirty="0" err="1"/>
              <a:t>x.</a:t>
            </a:r>
            <a:r>
              <a:rPr lang="en-US" altLang="tr-TR" b="1" dirty="0" err="1"/>
              <a:t>createQueue</a:t>
            </a:r>
            <a:r>
              <a:rPr lang="en-US" altLang="tr-TR" dirty="0"/>
              <a:t>()	an empty queue</a:t>
            </a:r>
          </a:p>
          <a:p>
            <a:pPr>
              <a:lnSpc>
                <a:spcPts val="24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tr-TR" dirty="0"/>
              <a:t>			</a:t>
            </a:r>
            <a:r>
              <a:rPr lang="en-US" altLang="tr-TR" i="1" dirty="0"/>
              <a:t>front</a:t>
            </a:r>
          </a:p>
          <a:p>
            <a:pPr>
              <a:lnSpc>
                <a:spcPts val="2400"/>
              </a:lnSpc>
              <a:buFontTx/>
              <a:buNone/>
              <a:defRPr/>
            </a:pPr>
            <a:r>
              <a:rPr lang="en-US" altLang="tr-TR" dirty="0"/>
              <a:t>			</a:t>
            </a:r>
            <a:r>
              <a:rPr lang="en-US" altLang="tr-TR" dirty="0">
                <a:sym typeface="Symbol" charset="2"/>
              </a:rPr>
              <a:t> </a:t>
            </a:r>
            <a:endParaRPr lang="en-US" altLang="tr-TR" dirty="0"/>
          </a:p>
          <a:p>
            <a:pPr>
              <a:defRPr/>
            </a:pPr>
            <a:r>
              <a:rPr lang="en-US" altLang="tr-TR" dirty="0" err="1"/>
              <a:t>x.</a:t>
            </a:r>
            <a:r>
              <a:rPr lang="en-US" altLang="tr-TR" b="1" dirty="0" err="1">
                <a:solidFill>
                  <a:srgbClr val="2032DA"/>
                </a:solidFill>
              </a:rPr>
              <a:t>enqueue</a:t>
            </a:r>
            <a:r>
              <a:rPr lang="en-US" altLang="tr-TR" dirty="0"/>
              <a:t>(5)		5</a:t>
            </a:r>
          </a:p>
          <a:p>
            <a:pPr>
              <a:buFontTx/>
              <a:buNone/>
              <a:defRPr/>
            </a:pPr>
            <a:r>
              <a:rPr lang="en-US" altLang="tr-TR" dirty="0" err="1"/>
              <a:t>x.</a:t>
            </a:r>
            <a:r>
              <a:rPr lang="en-US" altLang="tr-TR" b="1" dirty="0" err="1">
                <a:solidFill>
                  <a:srgbClr val="2032DA"/>
                </a:solidFill>
              </a:rPr>
              <a:t>enqueue</a:t>
            </a:r>
            <a:r>
              <a:rPr lang="en-US" altLang="tr-TR" dirty="0"/>
              <a:t>(3)		5  3</a:t>
            </a:r>
          </a:p>
          <a:p>
            <a:pPr>
              <a:buFontTx/>
              <a:buNone/>
              <a:defRPr/>
            </a:pPr>
            <a:r>
              <a:rPr lang="en-US" altLang="tr-TR" dirty="0" err="1"/>
              <a:t>x.</a:t>
            </a:r>
            <a:r>
              <a:rPr lang="en-US" altLang="tr-TR" b="1" dirty="0" err="1">
                <a:solidFill>
                  <a:srgbClr val="2032DA"/>
                </a:solidFill>
              </a:rPr>
              <a:t>enqueue</a:t>
            </a:r>
            <a:r>
              <a:rPr lang="en-US" altLang="tr-TR" dirty="0"/>
              <a:t>(2)		5  3  2</a:t>
            </a:r>
          </a:p>
          <a:p>
            <a:pPr>
              <a:buFontTx/>
              <a:buNone/>
              <a:defRPr/>
            </a:pPr>
            <a:r>
              <a:rPr lang="en-US" altLang="tr-TR" dirty="0" err="1"/>
              <a:t>x.</a:t>
            </a:r>
            <a:r>
              <a:rPr lang="en-US" altLang="tr-TR" b="1" dirty="0" err="1">
                <a:solidFill>
                  <a:srgbClr val="FF0000"/>
                </a:solidFill>
              </a:rPr>
              <a:t>dequeue</a:t>
            </a:r>
            <a:r>
              <a:rPr lang="en-US" altLang="tr-TR" dirty="0"/>
              <a:t>()		3  2</a:t>
            </a:r>
          </a:p>
          <a:p>
            <a:pPr>
              <a:buFontTx/>
              <a:buNone/>
              <a:defRPr/>
            </a:pPr>
            <a:r>
              <a:rPr lang="en-US" altLang="tr-TR" dirty="0" err="1"/>
              <a:t>x.</a:t>
            </a:r>
            <a:r>
              <a:rPr lang="en-US" altLang="tr-TR" b="1" dirty="0" err="1">
                <a:solidFill>
                  <a:srgbClr val="2032DA"/>
                </a:solidFill>
              </a:rPr>
              <a:t>enqueue</a:t>
            </a:r>
            <a:r>
              <a:rPr lang="en-US" altLang="tr-TR" dirty="0"/>
              <a:t>(7)		3  2  7</a:t>
            </a:r>
          </a:p>
          <a:p>
            <a:pPr>
              <a:buFontTx/>
              <a:buNone/>
              <a:defRPr/>
            </a:pPr>
            <a:r>
              <a:rPr lang="en-US" altLang="tr-TR" dirty="0" err="1"/>
              <a:t>x.</a:t>
            </a:r>
            <a:r>
              <a:rPr lang="en-US" altLang="tr-TR" b="1" dirty="0" err="1">
                <a:solidFill>
                  <a:srgbClr val="FF0000"/>
                </a:solidFill>
              </a:rPr>
              <a:t>dequeue</a:t>
            </a:r>
            <a:r>
              <a:rPr lang="en-US" altLang="tr-TR" dirty="0"/>
              <a:t>()		2  7</a:t>
            </a:r>
          </a:p>
          <a:p>
            <a:pPr>
              <a:buFontTx/>
              <a:buNone/>
              <a:defRPr/>
            </a:pPr>
            <a:r>
              <a:rPr lang="en-US" altLang="tr-TR" dirty="0" err="1"/>
              <a:t>x.</a:t>
            </a:r>
            <a:r>
              <a:rPr lang="en-US" altLang="tr-TR" b="1" dirty="0" err="1"/>
              <a:t>getFront</a:t>
            </a:r>
            <a:r>
              <a:rPr lang="en-US" altLang="tr-TR" dirty="0"/>
              <a:t>(b)		2  7           (the front is 2) </a:t>
            </a:r>
          </a:p>
        </p:txBody>
      </p:sp>
    </p:spTree>
    <p:extLst>
      <p:ext uri="{BB962C8B-B14F-4D97-AF65-F5344CB8AC3E}">
        <p14:creationId xmlns:p14="http://schemas.microsoft.com/office/powerpoint/2010/main" val="138573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Queue using Linked List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297477" y="2745897"/>
            <a:ext cx="685800" cy="336550"/>
            <a:chOff x="1488" y="1996"/>
            <a:chExt cx="432" cy="212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3983277" y="2777647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4288077" y="277764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3983277" y="2745897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4364277" y="293004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4669077" y="2777647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4973877" y="277764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669077" y="2745897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5050077" y="293004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354877" y="2777647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5659677" y="277764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5354877" y="274589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5640627" y="2822097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2624377" y="2212497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>
            <a:off x="3221277" y="239664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>
            <a:off x="3449877" y="239664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4783377" y="2168047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>
            <a:off x="5354877" y="235219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>
            <a:off x="5583477" y="235219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6495220" y="3375204"/>
            <a:ext cx="744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Helvetica" panose="020B0604020202020204" pitchFamily="34" charset="0"/>
              </a:rPr>
              <a:t>insert</a:t>
            </a: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1770933" y="3274806"/>
            <a:ext cx="866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Helvetica" panose="020B0604020202020204" pitchFamily="34" charset="0"/>
              </a:rPr>
              <a:t>delete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38927" y="311916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82326" y="301669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9" idx="0"/>
          </p:cNvCxnSpPr>
          <p:nvPr/>
        </p:nvCxnSpPr>
        <p:spPr bwMode="auto">
          <a:xfrm flipH="1" flipV="1">
            <a:off x="6094197" y="2936398"/>
            <a:ext cx="773080" cy="182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2519260" y="2950934"/>
            <a:ext cx="587770" cy="131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Left Arrow 37"/>
          <p:cNvSpPr/>
          <p:nvPr/>
        </p:nvSpPr>
        <p:spPr bwMode="auto">
          <a:xfrm>
            <a:off x="3199533" y="3170854"/>
            <a:ext cx="2593493" cy="733663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 | 7 | 6 | 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973842" y="3856653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44688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54927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</a:rPr>
              <a:t>Implementing Queue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5613" y="1600200"/>
            <a:ext cx="8226425" cy="76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Using linked List: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43000" y="2895600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428875" y="3473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047875" y="3473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666875" y="3473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354138" y="3473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3352800" y="3352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DDF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4800600" y="3397250"/>
            <a:ext cx="685800" cy="336550"/>
            <a:chOff x="1488" y="1996"/>
            <a:chExt cx="432" cy="212"/>
          </a:xfrm>
        </p:grpSpPr>
        <p:sp>
          <p:nvSpPr>
            <p:cNvPr id="11296" name="Rectangle 11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11297" name="Line 12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1298" name="Text Box 13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11299" name="Line 14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1275" name="Rectangle 15"/>
          <p:cNvSpPr>
            <a:spLocks noChangeArrowheads="1"/>
          </p:cNvSpPr>
          <p:nvPr/>
        </p:nvSpPr>
        <p:spPr bwMode="auto">
          <a:xfrm>
            <a:off x="54864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1276" name="Line 16"/>
          <p:cNvSpPr>
            <a:spLocks noChangeShapeType="1"/>
          </p:cNvSpPr>
          <p:nvPr/>
        </p:nvSpPr>
        <p:spPr bwMode="auto">
          <a:xfrm>
            <a:off x="57912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77" name="Text Box 17"/>
          <p:cNvSpPr txBox="1">
            <a:spLocks noChangeArrowheads="1"/>
          </p:cNvSpPr>
          <p:nvPr/>
        </p:nvSpPr>
        <p:spPr bwMode="auto">
          <a:xfrm>
            <a:off x="5486400" y="33972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1278" name="Line 18"/>
          <p:cNvSpPr>
            <a:spLocks noChangeShapeType="1"/>
          </p:cNvSpPr>
          <p:nvPr/>
        </p:nvSpPr>
        <p:spPr bwMode="auto">
          <a:xfrm>
            <a:off x="58674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79" name="Rectangle 19"/>
          <p:cNvSpPr>
            <a:spLocks noChangeArrowheads="1"/>
          </p:cNvSpPr>
          <p:nvPr/>
        </p:nvSpPr>
        <p:spPr bwMode="auto">
          <a:xfrm>
            <a:off x="61722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1280" name="Line 20"/>
          <p:cNvSpPr>
            <a:spLocks noChangeShapeType="1"/>
          </p:cNvSpPr>
          <p:nvPr/>
        </p:nvSpPr>
        <p:spPr bwMode="auto">
          <a:xfrm>
            <a:off x="6477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81" name="Text Box 21"/>
          <p:cNvSpPr txBox="1">
            <a:spLocks noChangeArrowheads="1"/>
          </p:cNvSpPr>
          <p:nvPr/>
        </p:nvSpPr>
        <p:spPr bwMode="auto">
          <a:xfrm>
            <a:off x="6172200" y="3397250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1282" name="Line 22"/>
          <p:cNvSpPr>
            <a:spLocks noChangeShapeType="1"/>
          </p:cNvSpPr>
          <p:nvPr/>
        </p:nvSpPr>
        <p:spPr bwMode="auto">
          <a:xfrm>
            <a:off x="65532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83" name="Rectangle 23"/>
          <p:cNvSpPr>
            <a:spLocks noChangeArrowheads="1"/>
          </p:cNvSpPr>
          <p:nvPr/>
        </p:nvSpPr>
        <p:spPr bwMode="auto">
          <a:xfrm>
            <a:off x="68580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1284" name="Line 24"/>
          <p:cNvSpPr>
            <a:spLocks noChangeShapeType="1"/>
          </p:cNvSpPr>
          <p:nvPr/>
        </p:nvSpPr>
        <p:spPr bwMode="auto">
          <a:xfrm>
            <a:off x="7162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85" name="Text Box 25"/>
          <p:cNvSpPr txBox="1">
            <a:spLocks noChangeArrowheads="1"/>
          </p:cNvSpPr>
          <p:nvPr/>
        </p:nvSpPr>
        <p:spPr bwMode="auto">
          <a:xfrm>
            <a:off x="6858000" y="33972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1286" name="Line 26"/>
          <p:cNvSpPr>
            <a:spLocks noChangeShapeType="1"/>
          </p:cNvSpPr>
          <p:nvPr/>
        </p:nvSpPr>
        <p:spPr bwMode="auto">
          <a:xfrm flipH="1">
            <a:off x="7143750" y="34734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87" name="Text Box 27"/>
          <p:cNvSpPr txBox="1">
            <a:spLocks noChangeArrowheads="1"/>
          </p:cNvSpPr>
          <p:nvPr/>
        </p:nvSpPr>
        <p:spPr bwMode="auto">
          <a:xfrm>
            <a:off x="4127500" y="2863850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1288" name="Line 28"/>
          <p:cNvSpPr>
            <a:spLocks noChangeShapeType="1"/>
          </p:cNvSpPr>
          <p:nvPr/>
        </p:nvSpPr>
        <p:spPr bwMode="auto">
          <a:xfrm>
            <a:off x="47244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89" name="Line 29"/>
          <p:cNvSpPr>
            <a:spLocks noChangeShapeType="1"/>
          </p:cNvSpPr>
          <p:nvPr/>
        </p:nvSpPr>
        <p:spPr bwMode="auto">
          <a:xfrm>
            <a:off x="49530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90" name="Text Box 30"/>
          <p:cNvSpPr txBox="1">
            <a:spLocks noChangeArrowheads="1"/>
          </p:cNvSpPr>
          <p:nvPr/>
        </p:nvSpPr>
        <p:spPr bwMode="auto">
          <a:xfrm>
            <a:off x="2297113" y="2895600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1291" name="Line 31"/>
          <p:cNvSpPr>
            <a:spLocks noChangeShapeType="1"/>
          </p:cNvSpPr>
          <p:nvPr/>
        </p:nvSpPr>
        <p:spPr bwMode="auto">
          <a:xfrm>
            <a:off x="1506538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92" name="Line 32"/>
          <p:cNvSpPr>
            <a:spLocks noChangeShapeType="1"/>
          </p:cNvSpPr>
          <p:nvPr/>
        </p:nvSpPr>
        <p:spPr bwMode="auto">
          <a:xfrm>
            <a:off x="2573338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93" name="Text Box 33"/>
          <p:cNvSpPr txBox="1">
            <a:spLocks noChangeArrowheads="1"/>
          </p:cNvSpPr>
          <p:nvPr/>
        </p:nvSpPr>
        <p:spPr bwMode="auto">
          <a:xfrm>
            <a:off x="6286500" y="2819400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1294" name="Line 34"/>
          <p:cNvSpPr>
            <a:spLocks noChangeShapeType="1"/>
          </p:cNvSpPr>
          <p:nvPr/>
        </p:nvSpPr>
        <p:spPr bwMode="auto">
          <a:xfrm>
            <a:off x="6858000" y="30035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95" name="Line 35"/>
          <p:cNvSpPr>
            <a:spLocks noChangeShapeType="1"/>
          </p:cNvSpPr>
          <p:nvPr/>
        </p:nvSpPr>
        <p:spPr bwMode="auto">
          <a:xfrm>
            <a:off x="7086600" y="30035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6163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54927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</a:rPr>
              <a:t>Implementing Queue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5613" y="1600200"/>
            <a:ext cx="8226425" cy="5302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Using linked List:</a:t>
            </a:r>
          </a:p>
        </p:txBody>
      </p:sp>
      <p:sp>
        <p:nvSpPr>
          <p:cNvPr id="12292" name="Text Box 11"/>
          <p:cNvSpPr txBox="1">
            <a:spLocks noChangeArrowheads="1"/>
          </p:cNvSpPr>
          <p:nvPr/>
        </p:nvSpPr>
        <p:spPr bwMode="auto">
          <a:xfrm>
            <a:off x="1143000" y="2895600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2293" name="Text Box 13"/>
          <p:cNvSpPr txBox="1">
            <a:spLocks noChangeArrowheads="1"/>
          </p:cNvSpPr>
          <p:nvPr/>
        </p:nvSpPr>
        <p:spPr bwMode="auto">
          <a:xfrm>
            <a:off x="2428875" y="3473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2294" name="Text Box 15"/>
          <p:cNvSpPr txBox="1">
            <a:spLocks noChangeArrowheads="1"/>
          </p:cNvSpPr>
          <p:nvPr/>
        </p:nvSpPr>
        <p:spPr bwMode="auto">
          <a:xfrm>
            <a:off x="2047875" y="3473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2295" name="Text Box 16"/>
          <p:cNvSpPr txBox="1">
            <a:spLocks noChangeArrowheads="1"/>
          </p:cNvSpPr>
          <p:nvPr/>
        </p:nvSpPr>
        <p:spPr bwMode="auto">
          <a:xfrm>
            <a:off x="1666875" y="3473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2296" name="Text Box 17"/>
          <p:cNvSpPr txBox="1">
            <a:spLocks noChangeArrowheads="1"/>
          </p:cNvSpPr>
          <p:nvPr/>
        </p:nvSpPr>
        <p:spPr bwMode="auto">
          <a:xfrm>
            <a:off x="1354138" y="3473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2297" name="AutoShape 18"/>
          <p:cNvSpPr>
            <a:spLocks noChangeArrowheads="1"/>
          </p:cNvSpPr>
          <p:nvPr/>
        </p:nvSpPr>
        <p:spPr bwMode="auto">
          <a:xfrm>
            <a:off x="3352800" y="3352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DDF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grpSp>
        <p:nvGrpSpPr>
          <p:cNvPr id="12298" name="Group 20"/>
          <p:cNvGrpSpPr>
            <a:grpSpLocks/>
          </p:cNvGrpSpPr>
          <p:nvPr/>
        </p:nvGrpSpPr>
        <p:grpSpPr bwMode="auto">
          <a:xfrm>
            <a:off x="4800600" y="3397250"/>
            <a:ext cx="685800" cy="336550"/>
            <a:chOff x="1488" y="1996"/>
            <a:chExt cx="432" cy="212"/>
          </a:xfrm>
        </p:grpSpPr>
        <p:sp>
          <p:nvSpPr>
            <p:cNvPr id="12354" name="Rectangle 21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12355" name="Line 22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356" name="Text Box 23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12357" name="Line 24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2299" name="Rectangle 25"/>
          <p:cNvSpPr>
            <a:spLocks noChangeArrowheads="1"/>
          </p:cNvSpPr>
          <p:nvPr/>
        </p:nvSpPr>
        <p:spPr bwMode="auto">
          <a:xfrm>
            <a:off x="54864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2300" name="Line 26"/>
          <p:cNvSpPr>
            <a:spLocks noChangeShapeType="1"/>
          </p:cNvSpPr>
          <p:nvPr/>
        </p:nvSpPr>
        <p:spPr bwMode="auto">
          <a:xfrm>
            <a:off x="57912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01" name="Text Box 27"/>
          <p:cNvSpPr txBox="1">
            <a:spLocks noChangeArrowheads="1"/>
          </p:cNvSpPr>
          <p:nvPr/>
        </p:nvSpPr>
        <p:spPr bwMode="auto">
          <a:xfrm>
            <a:off x="5486400" y="33972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2302" name="Line 28"/>
          <p:cNvSpPr>
            <a:spLocks noChangeShapeType="1"/>
          </p:cNvSpPr>
          <p:nvPr/>
        </p:nvSpPr>
        <p:spPr bwMode="auto">
          <a:xfrm>
            <a:off x="58674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03" name="Rectangle 29"/>
          <p:cNvSpPr>
            <a:spLocks noChangeArrowheads="1"/>
          </p:cNvSpPr>
          <p:nvPr/>
        </p:nvSpPr>
        <p:spPr bwMode="auto">
          <a:xfrm>
            <a:off x="61722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2304" name="Line 30"/>
          <p:cNvSpPr>
            <a:spLocks noChangeShapeType="1"/>
          </p:cNvSpPr>
          <p:nvPr/>
        </p:nvSpPr>
        <p:spPr bwMode="auto">
          <a:xfrm>
            <a:off x="6477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05" name="Text Box 31"/>
          <p:cNvSpPr txBox="1">
            <a:spLocks noChangeArrowheads="1"/>
          </p:cNvSpPr>
          <p:nvPr/>
        </p:nvSpPr>
        <p:spPr bwMode="auto">
          <a:xfrm>
            <a:off x="6172200" y="3397250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2306" name="Line 32"/>
          <p:cNvSpPr>
            <a:spLocks noChangeShapeType="1"/>
          </p:cNvSpPr>
          <p:nvPr/>
        </p:nvSpPr>
        <p:spPr bwMode="auto">
          <a:xfrm>
            <a:off x="65532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07" name="Rectangle 33"/>
          <p:cNvSpPr>
            <a:spLocks noChangeArrowheads="1"/>
          </p:cNvSpPr>
          <p:nvPr/>
        </p:nvSpPr>
        <p:spPr bwMode="auto">
          <a:xfrm>
            <a:off x="68580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2308" name="Line 34"/>
          <p:cNvSpPr>
            <a:spLocks noChangeShapeType="1"/>
          </p:cNvSpPr>
          <p:nvPr/>
        </p:nvSpPr>
        <p:spPr bwMode="auto">
          <a:xfrm>
            <a:off x="7162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09" name="Text Box 35"/>
          <p:cNvSpPr txBox="1">
            <a:spLocks noChangeArrowheads="1"/>
          </p:cNvSpPr>
          <p:nvPr/>
        </p:nvSpPr>
        <p:spPr bwMode="auto">
          <a:xfrm>
            <a:off x="6858000" y="33972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2310" name="Line 36"/>
          <p:cNvSpPr>
            <a:spLocks noChangeShapeType="1"/>
          </p:cNvSpPr>
          <p:nvPr/>
        </p:nvSpPr>
        <p:spPr bwMode="auto">
          <a:xfrm flipH="1">
            <a:off x="7143750" y="34734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11" name="Text Box 38"/>
          <p:cNvSpPr txBox="1">
            <a:spLocks noChangeArrowheads="1"/>
          </p:cNvSpPr>
          <p:nvPr/>
        </p:nvSpPr>
        <p:spPr bwMode="auto">
          <a:xfrm>
            <a:off x="4127500" y="2863850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2312" name="Line 39"/>
          <p:cNvSpPr>
            <a:spLocks noChangeShapeType="1"/>
          </p:cNvSpPr>
          <p:nvPr/>
        </p:nvSpPr>
        <p:spPr bwMode="auto">
          <a:xfrm>
            <a:off x="47244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13" name="Line 40"/>
          <p:cNvSpPr>
            <a:spLocks noChangeShapeType="1"/>
          </p:cNvSpPr>
          <p:nvPr/>
        </p:nvSpPr>
        <p:spPr bwMode="auto">
          <a:xfrm>
            <a:off x="49530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14" name="Text Box 41"/>
          <p:cNvSpPr txBox="1">
            <a:spLocks noChangeArrowheads="1"/>
          </p:cNvSpPr>
          <p:nvPr/>
        </p:nvSpPr>
        <p:spPr bwMode="auto">
          <a:xfrm>
            <a:off x="2297113" y="2895600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2315" name="Line 42"/>
          <p:cNvSpPr>
            <a:spLocks noChangeShapeType="1"/>
          </p:cNvSpPr>
          <p:nvPr/>
        </p:nvSpPr>
        <p:spPr bwMode="auto">
          <a:xfrm>
            <a:off x="1506538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16" name="Line 43"/>
          <p:cNvSpPr>
            <a:spLocks noChangeShapeType="1"/>
          </p:cNvSpPr>
          <p:nvPr/>
        </p:nvSpPr>
        <p:spPr bwMode="auto">
          <a:xfrm>
            <a:off x="2573338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17" name="Text Box 45"/>
          <p:cNvSpPr txBox="1">
            <a:spLocks noChangeArrowheads="1"/>
          </p:cNvSpPr>
          <p:nvPr/>
        </p:nvSpPr>
        <p:spPr bwMode="auto">
          <a:xfrm>
            <a:off x="6286500" y="2819400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2318" name="Line 46"/>
          <p:cNvSpPr>
            <a:spLocks noChangeShapeType="1"/>
          </p:cNvSpPr>
          <p:nvPr/>
        </p:nvSpPr>
        <p:spPr bwMode="auto">
          <a:xfrm>
            <a:off x="6858000" y="30035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19" name="Line 47"/>
          <p:cNvSpPr>
            <a:spLocks noChangeShapeType="1"/>
          </p:cNvSpPr>
          <p:nvPr/>
        </p:nvSpPr>
        <p:spPr bwMode="auto">
          <a:xfrm>
            <a:off x="7086600" y="30035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20" name="Text Box 48"/>
          <p:cNvSpPr txBox="1">
            <a:spLocks noChangeArrowheads="1"/>
          </p:cNvSpPr>
          <p:nvPr/>
        </p:nvSpPr>
        <p:spPr bwMode="auto">
          <a:xfrm>
            <a:off x="1447800" y="4953000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2321" name="Text Box 49"/>
          <p:cNvSpPr txBox="1">
            <a:spLocks noChangeArrowheads="1"/>
          </p:cNvSpPr>
          <p:nvPr/>
        </p:nvSpPr>
        <p:spPr bwMode="auto">
          <a:xfrm>
            <a:off x="2428875" y="5530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2322" name="Text Box 50"/>
          <p:cNvSpPr txBox="1">
            <a:spLocks noChangeArrowheads="1"/>
          </p:cNvSpPr>
          <p:nvPr/>
        </p:nvSpPr>
        <p:spPr bwMode="auto">
          <a:xfrm>
            <a:off x="2047875" y="5530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2323" name="Text Box 51"/>
          <p:cNvSpPr txBox="1">
            <a:spLocks noChangeArrowheads="1"/>
          </p:cNvSpPr>
          <p:nvPr/>
        </p:nvSpPr>
        <p:spPr bwMode="auto">
          <a:xfrm>
            <a:off x="1666875" y="5530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2324" name="AutoShape 53"/>
          <p:cNvSpPr>
            <a:spLocks noChangeArrowheads="1"/>
          </p:cNvSpPr>
          <p:nvPr/>
        </p:nvSpPr>
        <p:spPr bwMode="auto">
          <a:xfrm>
            <a:off x="3352800" y="5410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DDF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grpSp>
        <p:nvGrpSpPr>
          <p:cNvPr id="12325" name="Group 54"/>
          <p:cNvGrpSpPr>
            <a:grpSpLocks/>
          </p:cNvGrpSpPr>
          <p:nvPr/>
        </p:nvGrpSpPr>
        <p:grpSpPr bwMode="auto">
          <a:xfrm>
            <a:off x="4800600" y="5454650"/>
            <a:ext cx="685800" cy="336550"/>
            <a:chOff x="1488" y="1996"/>
            <a:chExt cx="432" cy="212"/>
          </a:xfrm>
        </p:grpSpPr>
        <p:sp>
          <p:nvSpPr>
            <p:cNvPr id="12350" name="Rectangle 55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12351" name="Line 56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352" name="Text Box 57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12353" name="Line 58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2326" name="Rectangle 59"/>
          <p:cNvSpPr>
            <a:spLocks noChangeArrowheads="1"/>
          </p:cNvSpPr>
          <p:nvPr/>
        </p:nvSpPr>
        <p:spPr bwMode="auto">
          <a:xfrm>
            <a:off x="5486400" y="5486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2327" name="Line 60"/>
          <p:cNvSpPr>
            <a:spLocks noChangeShapeType="1"/>
          </p:cNvSpPr>
          <p:nvPr/>
        </p:nvSpPr>
        <p:spPr bwMode="auto">
          <a:xfrm>
            <a:off x="57912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28" name="Text Box 61"/>
          <p:cNvSpPr txBox="1">
            <a:spLocks noChangeArrowheads="1"/>
          </p:cNvSpPr>
          <p:nvPr/>
        </p:nvSpPr>
        <p:spPr bwMode="auto">
          <a:xfrm>
            <a:off x="5486400" y="54546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2329" name="Line 62"/>
          <p:cNvSpPr>
            <a:spLocks noChangeShapeType="1"/>
          </p:cNvSpPr>
          <p:nvPr/>
        </p:nvSpPr>
        <p:spPr bwMode="auto">
          <a:xfrm>
            <a:off x="58674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30" name="Rectangle 63"/>
          <p:cNvSpPr>
            <a:spLocks noChangeArrowheads="1"/>
          </p:cNvSpPr>
          <p:nvPr/>
        </p:nvSpPr>
        <p:spPr bwMode="auto">
          <a:xfrm>
            <a:off x="6172200" y="5486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2331" name="Line 64"/>
          <p:cNvSpPr>
            <a:spLocks noChangeShapeType="1"/>
          </p:cNvSpPr>
          <p:nvPr/>
        </p:nvSpPr>
        <p:spPr bwMode="auto">
          <a:xfrm>
            <a:off x="64770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32" name="Text Box 65"/>
          <p:cNvSpPr txBox="1">
            <a:spLocks noChangeArrowheads="1"/>
          </p:cNvSpPr>
          <p:nvPr/>
        </p:nvSpPr>
        <p:spPr bwMode="auto">
          <a:xfrm>
            <a:off x="6172200" y="5454650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2333" name="Line 66"/>
          <p:cNvSpPr>
            <a:spLocks noChangeShapeType="1"/>
          </p:cNvSpPr>
          <p:nvPr/>
        </p:nvSpPr>
        <p:spPr bwMode="auto">
          <a:xfrm>
            <a:off x="65532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34" name="Rectangle 67"/>
          <p:cNvSpPr>
            <a:spLocks noChangeArrowheads="1"/>
          </p:cNvSpPr>
          <p:nvPr/>
        </p:nvSpPr>
        <p:spPr bwMode="auto">
          <a:xfrm>
            <a:off x="6858000" y="5486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2335" name="Line 68"/>
          <p:cNvSpPr>
            <a:spLocks noChangeShapeType="1"/>
          </p:cNvSpPr>
          <p:nvPr/>
        </p:nvSpPr>
        <p:spPr bwMode="auto">
          <a:xfrm>
            <a:off x="71628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36" name="Text Box 69"/>
          <p:cNvSpPr txBox="1">
            <a:spLocks noChangeArrowheads="1"/>
          </p:cNvSpPr>
          <p:nvPr/>
        </p:nvSpPr>
        <p:spPr bwMode="auto">
          <a:xfrm>
            <a:off x="6858000" y="54546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b="1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2337" name="Line 70"/>
          <p:cNvSpPr>
            <a:spLocks noChangeShapeType="1"/>
          </p:cNvSpPr>
          <p:nvPr/>
        </p:nvSpPr>
        <p:spPr bwMode="auto">
          <a:xfrm flipH="1">
            <a:off x="7143750" y="55308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38" name="Text Box 71"/>
          <p:cNvSpPr txBox="1">
            <a:spLocks noChangeArrowheads="1"/>
          </p:cNvSpPr>
          <p:nvPr/>
        </p:nvSpPr>
        <p:spPr bwMode="auto">
          <a:xfrm>
            <a:off x="4813300" y="4921250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2339" name="Line 72"/>
          <p:cNvSpPr>
            <a:spLocks noChangeShapeType="1"/>
          </p:cNvSpPr>
          <p:nvPr/>
        </p:nvSpPr>
        <p:spPr bwMode="auto">
          <a:xfrm>
            <a:off x="5410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40" name="Line 73"/>
          <p:cNvSpPr>
            <a:spLocks noChangeShapeType="1"/>
          </p:cNvSpPr>
          <p:nvPr/>
        </p:nvSpPr>
        <p:spPr bwMode="auto">
          <a:xfrm>
            <a:off x="56388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41" name="Text Box 74"/>
          <p:cNvSpPr txBox="1">
            <a:spLocks noChangeArrowheads="1"/>
          </p:cNvSpPr>
          <p:nvPr/>
        </p:nvSpPr>
        <p:spPr bwMode="auto">
          <a:xfrm>
            <a:off x="2297113" y="4953000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2342" name="Line 75"/>
          <p:cNvSpPr>
            <a:spLocks noChangeShapeType="1"/>
          </p:cNvSpPr>
          <p:nvPr/>
        </p:nvSpPr>
        <p:spPr bwMode="auto">
          <a:xfrm>
            <a:off x="1811338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43" name="Line 76"/>
          <p:cNvSpPr>
            <a:spLocks noChangeShapeType="1"/>
          </p:cNvSpPr>
          <p:nvPr/>
        </p:nvSpPr>
        <p:spPr bwMode="auto">
          <a:xfrm>
            <a:off x="2573338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44" name="Text Box 77"/>
          <p:cNvSpPr txBox="1">
            <a:spLocks noChangeArrowheads="1"/>
          </p:cNvSpPr>
          <p:nvPr/>
        </p:nvSpPr>
        <p:spPr bwMode="auto">
          <a:xfrm>
            <a:off x="6286500" y="4876800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2345" name="Line 78"/>
          <p:cNvSpPr>
            <a:spLocks noChangeShapeType="1"/>
          </p:cNvSpPr>
          <p:nvPr/>
        </p:nvSpPr>
        <p:spPr bwMode="auto">
          <a:xfrm>
            <a:off x="6858000" y="5060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46" name="Line 79"/>
          <p:cNvSpPr>
            <a:spLocks noChangeShapeType="1"/>
          </p:cNvSpPr>
          <p:nvPr/>
        </p:nvSpPr>
        <p:spPr bwMode="auto">
          <a:xfrm>
            <a:off x="7086600" y="50609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47" name="Text Box 80"/>
          <p:cNvSpPr txBox="1">
            <a:spLocks noChangeArrowheads="1"/>
          </p:cNvSpPr>
          <p:nvPr/>
        </p:nvSpPr>
        <p:spPr bwMode="auto">
          <a:xfrm>
            <a:off x="609600" y="4191000"/>
            <a:ext cx="15859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Helvetica" panose="020B0604020202020204" pitchFamily="34" charset="0"/>
              </a:rPr>
              <a:t>dequeue()</a:t>
            </a:r>
          </a:p>
        </p:txBody>
      </p:sp>
      <p:sp>
        <p:nvSpPr>
          <p:cNvPr id="12348" name="Line 81"/>
          <p:cNvSpPr>
            <a:spLocks noChangeShapeType="1"/>
          </p:cNvSpPr>
          <p:nvPr/>
        </p:nvSpPr>
        <p:spPr bwMode="auto">
          <a:xfrm flipH="1">
            <a:off x="4858656" y="5363028"/>
            <a:ext cx="381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49" name="Line 82"/>
          <p:cNvSpPr>
            <a:spLocks noChangeShapeType="1"/>
          </p:cNvSpPr>
          <p:nvPr/>
        </p:nvSpPr>
        <p:spPr bwMode="auto">
          <a:xfrm>
            <a:off x="4844142" y="5377542"/>
            <a:ext cx="4572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26755501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dirty="0">
            <a:solidFill>
              <a:srgbClr val="008000"/>
            </a:solidFill>
            <a:latin typeface="Consolas" panose="020B06090202040302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34710</TotalTime>
  <Words>3017</Words>
  <Application>Microsoft Office PowerPoint</Application>
  <PresentationFormat>On-screen Show (4:3)</PresentationFormat>
  <Paragraphs>599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Arial</vt:lpstr>
      <vt:lpstr>Arial Black</vt:lpstr>
      <vt:lpstr>Consolas</vt:lpstr>
      <vt:lpstr>Courier New</vt:lpstr>
      <vt:lpstr>Helvetica</vt:lpstr>
      <vt:lpstr>Monotype Sorts</vt:lpstr>
      <vt:lpstr>Open Sans</vt:lpstr>
      <vt:lpstr>Tahoma</vt:lpstr>
      <vt:lpstr>Times New Roman</vt:lpstr>
      <vt:lpstr>Verdana</vt:lpstr>
      <vt:lpstr>Webdings</vt:lpstr>
      <vt:lpstr>Wingdings</vt:lpstr>
      <vt:lpstr>os-8</vt:lpstr>
      <vt:lpstr>Data Structures &amp; Algorithms</vt:lpstr>
      <vt:lpstr>Queues</vt:lpstr>
      <vt:lpstr>PowerPoint Presentation</vt:lpstr>
      <vt:lpstr>Application of Queue</vt:lpstr>
      <vt:lpstr>Queue Operations</vt:lpstr>
      <vt:lpstr>Example</vt:lpstr>
      <vt:lpstr>Implement Queue using Linked List</vt:lpstr>
      <vt:lpstr>Implementing Queue</vt:lpstr>
      <vt:lpstr>Implementing Queue</vt:lpstr>
      <vt:lpstr>Implementing Queue</vt:lpstr>
      <vt:lpstr>Implement Queue using Linked List</vt:lpstr>
      <vt:lpstr>Enqueue Operator</vt:lpstr>
      <vt:lpstr>Dequeue Operator</vt:lpstr>
      <vt:lpstr>Display Operator</vt:lpstr>
      <vt:lpstr>Clear Operator</vt:lpstr>
      <vt:lpstr>Review</vt:lpstr>
      <vt:lpstr>PowerPoint Presentation</vt:lpstr>
      <vt:lpstr>Trees</vt:lpstr>
      <vt:lpstr>What is a tree?</vt:lpstr>
      <vt:lpstr>Some applications of Trees</vt:lpstr>
      <vt:lpstr>Terminology I</vt:lpstr>
      <vt:lpstr>Terminology II</vt:lpstr>
      <vt:lpstr>Terminology IV</vt:lpstr>
      <vt:lpstr>Terminology V</vt:lpstr>
      <vt:lpstr>Binary Tree</vt:lpstr>
      <vt:lpstr>Full binary tree</vt:lpstr>
      <vt:lpstr>Property of binary tree (I)</vt:lpstr>
      <vt:lpstr>Property of binary tree (II)</vt:lpstr>
      <vt:lpstr>Binary Tree ADT</vt:lpstr>
      <vt:lpstr>Representation of a Binary Tree</vt:lpstr>
      <vt:lpstr>An array-based representation</vt:lpstr>
      <vt:lpstr>Reference Based Representation</vt:lpstr>
      <vt:lpstr>Tree Traversal</vt:lpstr>
      <vt:lpstr>Ways to traverse a tree</vt:lpstr>
      <vt:lpstr>Ways to traverse a tree</vt:lpstr>
      <vt:lpstr>Examples for expression tree</vt:lpstr>
      <vt:lpstr>infix, prefix, postfix expressions</vt:lpstr>
      <vt:lpstr>Linked Representation of Binary Tree</vt:lpstr>
      <vt:lpstr>Linked Representation of Binary Tree</vt:lpstr>
      <vt:lpstr>Linked Representation</vt:lpstr>
      <vt:lpstr>Each node contains two pointers </vt:lpstr>
      <vt:lpstr>Some Binary Tree Operations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Administrator</cp:lastModifiedBy>
  <cp:revision>1599</cp:revision>
  <cp:lastPrinted>2001-06-14T13:58:17Z</cp:lastPrinted>
  <dcterms:created xsi:type="dcterms:W3CDTF">2011-01-13T23:43:38Z</dcterms:created>
  <dcterms:modified xsi:type="dcterms:W3CDTF">2022-06-01T06:58:59Z</dcterms:modified>
</cp:coreProperties>
</file>