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378" r:id="rId3"/>
    <p:sldId id="360" r:id="rId4"/>
    <p:sldId id="361" r:id="rId5"/>
    <p:sldId id="363" r:id="rId6"/>
    <p:sldId id="362" r:id="rId7"/>
    <p:sldId id="334" r:id="rId8"/>
    <p:sldId id="348" r:id="rId9"/>
    <p:sldId id="375" r:id="rId10"/>
    <p:sldId id="349" r:id="rId11"/>
    <p:sldId id="350" r:id="rId12"/>
    <p:sldId id="374" r:id="rId13"/>
    <p:sldId id="379" r:id="rId14"/>
    <p:sldId id="352" r:id="rId15"/>
    <p:sldId id="376" r:id="rId16"/>
    <p:sldId id="354" r:id="rId17"/>
    <p:sldId id="353" r:id="rId18"/>
    <p:sldId id="380" r:id="rId19"/>
    <p:sldId id="3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6" autoAdjust="0"/>
    <p:restoredTop sz="94609" autoAdjust="0"/>
  </p:normalViewPr>
  <p:slideViewPr>
    <p:cSldViewPr snapToGrid="0">
      <p:cViewPr varScale="1">
        <p:scale>
          <a:sx n="77" d="100"/>
          <a:sy n="77" d="100"/>
        </p:scale>
        <p:origin x="16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B144FC73-12B6-4E04-9747-816AA606AA1F}" type="datetimeFigureOut">
              <a:rPr lang="ar-SA" smtClean="0"/>
              <a:t>07/05/1445</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2BAC7DE7-AC3F-4D74-B394-C201B4816653}" type="slidenum">
              <a:rPr lang="ar-SA" smtClean="0"/>
              <a:t>‹#›</a:t>
            </a:fld>
            <a:endParaRPr lang="ar-SA"/>
          </a:p>
        </p:txBody>
      </p:sp>
    </p:spTree>
    <p:extLst>
      <p:ext uri="{BB962C8B-B14F-4D97-AF65-F5344CB8AC3E}">
        <p14:creationId xmlns:p14="http://schemas.microsoft.com/office/powerpoint/2010/main" val="273782477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F6A975B3-32E1-B45D-1E2A-8DEA0911B3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109A8A-78B5-473B-AFFF-D821F64B7C72}" type="slidenum">
              <a:rPr lang="en-US" altLang="en-US"/>
              <a:pPr>
                <a:spcBef>
                  <a:spcPct val="0"/>
                </a:spcBef>
              </a:pPr>
              <a:t>3</a:t>
            </a:fld>
            <a:endParaRPr lang="en-US" altLang="en-US"/>
          </a:p>
        </p:txBody>
      </p:sp>
      <p:sp>
        <p:nvSpPr>
          <p:cNvPr id="6147" name="Rectangle 2">
            <a:extLst>
              <a:ext uri="{FF2B5EF4-FFF2-40B4-BE49-F238E27FC236}">
                <a16:creationId xmlns:a16="http://schemas.microsoft.com/office/drawing/2014/main" id="{C5B3F1D0-FB9D-4B3C-F652-3F092ABAC25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0CB743-837C-2D72-8512-E85E0B8104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95308A1-1BE5-54B9-996D-8C8F3BEAC5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3C4434-7948-49A9-8428-6B756707FCAB}" type="slidenum">
              <a:rPr lang="en-US" altLang="en-US"/>
              <a:pPr>
                <a:spcBef>
                  <a:spcPct val="0"/>
                </a:spcBef>
              </a:pPr>
              <a:t>16</a:t>
            </a:fld>
            <a:endParaRPr lang="en-US" altLang="en-US"/>
          </a:p>
        </p:txBody>
      </p:sp>
      <p:sp>
        <p:nvSpPr>
          <p:cNvPr id="51203" name="Rectangle 2">
            <a:extLst>
              <a:ext uri="{FF2B5EF4-FFF2-40B4-BE49-F238E27FC236}">
                <a16:creationId xmlns:a16="http://schemas.microsoft.com/office/drawing/2014/main" id="{ADA3F227-B908-0E76-31C9-B4B8DB467D8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0FFC5D16-462A-4AB3-EB0C-3476FCFE69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045495D-6862-4B3E-4D6F-2AB07CA2D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B02944-A150-429E-918C-9F3715AAE902}" type="slidenum">
              <a:rPr lang="en-US" altLang="en-US"/>
              <a:pPr>
                <a:spcBef>
                  <a:spcPct val="0"/>
                </a:spcBef>
              </a:pPr>
              <a:t>17</a:t>
            </a:fld>
            <a:endParaRPr lang="en-US" altLang="en-US"/>
          </a:p>
        </p:txBody>
      </p:sp>
      <p:sp>
        <p:nvSpPr>
          <p:cNvPr id="53251" name="Rectangle 2">
            <a:extLst>
              <a:ext uri="{FF2B5EF4-FFF2-40B4-BE49-F238E27FC236}">
                <a16:creationId xmlns:a16="http://schemas.microsoft.com/office/drawing/2014/main" id="{EB6CDE56-4DF8-5A99-E0DD-CA74847F6DB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D94DFB9-4735-E0F5-3E52-9CDE5E48DA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045495D-6862-4B3E-4D6F-2AB07CA2DA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B02944-A150-429E-918C-9F3715AAE902}" type="slidenum">
              <a:rPr lang="en-US" altLang="en-US"/>
              <a:pPr>
                <a:spcBef>
                  <a:spcPct val="0"/>
                </a:spcBef>
              </a:pPr>
              <a:t>18</a:t>
            </a:fld>
            <a:endParaRPr lang="en-US" altLang="en-US"/>
          </a:p>
        </p:txBody>
      </p:sp>
      <p:sp>
        <p:nvSpPr>
          <p:cNvPr id="53251" name="Rectangle 2">
            <a:extLst>
              <a:ext uri="{FF2B5EF4-FFF2-40B4-BE49-F238E27FC236}">
                <a16:creationId xmlns:a16="http://schemas.microsoft.com/office/drawing/2014/main" id="{EB6CDE56-4DF8-5A99-E0DD-CA74847F6DB2}"/>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D94DFB9-4735-E0F5-3E52-9CDE5E48DA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87585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C4CB016-989F-5DFB-458B-CCF3827F7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55776B-9909-4C85-8A78-816001ABC261}" type="slidenum">
              <a:rPr lang="en-US" altLang="en-US"/>
              <a:pPr>
                <a:spcBef>
                  <a:spcPct val="0"/>
                </a:spcBef>
              </a:pPr>
              <a:t>4</a:t>
            </a:fld>
            <a:endParaRPr lang="en-US" altLang="en-US"/>
          </a:p>
        </p:txBody>
      </p:sp>
      <p:sp>
        <p:nvSpPr>
          <p:cNvPr id="8195" name="Rectangle 2">
            <a:extLst>
              <a:ext uri="{FF2B5EF4-FFF2-40B4-BE49-F238E27FC236}">
                <a16:creationId xmlns:a16="http://schemas.microsoft.com/office/drawing/2014/main" id="{31B24EFC-5158-D19D-E0B3-40880B0431D5}"/>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CDB884-5E77-F8CC-C0AD-3153A2D87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F60E8ED-4EF2-F8CF-8DD2-56CA96D837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61E99A-A467-4254-857B-059820F8CA43}" type="slidenum">
              <a:rPr lang="en-US" altLang="en-US"/>
              <a:pPr>
                <a:spcBef>
                  <a:spcPct val="0"/>
                </a:spcBef>
              </a:pPr>
              <a:t>5</a:t>
            </a:fld>
            <a:endParaRPr lang="en-US" altLang="en-US"/>
          </a:p>
        </p:txBody>
      </p:sp>
      <p:sp>
        <p:nvSpPr>
          <p:cNvPr id="10243" name="Rectangle 2">
            <a:extLst>
              <a:ext uri="{FF2B5EF4-FFF2-40B4-BE49-F238E27FC236}">
                <a16:creationId xmlns:a16="http://schemas.microsoft.com/office/drawing/2014/main" id="{D73201B2-3FDF-53C9-C25B-C509E024E233}"/>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47B4BA5B-97C2-DDEF-CD82-6806B7CE5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F1E6B2F0-048A-7CB0-D9BF-79AEA37656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87057A-39BC-4975-B314-AF060BFB0421}" type="slidenum">
              <a:rPr lang="en-US" altLang="en-US"/>
              <a:pPr>
                <a:spcBef>
                  <a:spcPct val="0"/>
                </a:spcBef>
              </a:pPr>
              <a:t>6</a:t>
            </a:fld>
            <a:endParaRPr lang="en-US" altLang="en-US"/>
          </a:p>
        </p:txBody>
      </p:sp>
      <p:sp>
        <p:nvSpPr>
          <p:cNvPr id="12291" name="Rectangle 2">
            <a:extLst>
              <a:ext uri="{FF2B5EF4-FFF2-40B4-BE49-F238E27FC236}">
                <a16:creationId xmlns:a16="http://schemas.microsoft.com/office/drawing/2014/main" id="{521F8C91-4769-4AAD-DD39-E8330B84A1A4}"/>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22BEFC55-6AB9-6B7D-0B17-53C1699ACE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321F6B9-E249-7A77-497E-65652C3D27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A53FC7-DE92-4509-BBC3-8233CBD6E47F}" type="slidenum">
              <a:rPr lang="en-US" altLang="en-US"/>
              <a:pPr>
                <a:spcBef>
                  <a:spcPct val="0"/>
                </a:spcBef>
              </a:pPr>
              <a:t>7</a:t>
            </a:fld>
            <a:endParaRPr lang="en-US" altLang="en-US"/>
          </a:p>
        </p:txBody>
      </p:sp>
      <p:sp>
        <p:nvSpPr>
          <p:cNvPr id="14339" name="Rectangle 2">
            <a:extLst>
              <a:ext uri="{FF2B5EF4-FFF2-40B4-BE49-F238E27FC236}">
                <a16:creationId xmlns:a16="http://schemas.microsoft.com/office/drawing/2014/main" id="{C6AA5B41-9E14-83BD-5882-042E82FCF2A4}"/>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D70BFB9-7899-E17B-7006-D90A709FA4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6E8B1C11-FB8A-681F-52D5-53FFC0494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5864CC-DE4C-41BE-A34B-61FC1874D641}" type="slidenum">
              <a:rPr lang="en-US" altLang="en-US"/>
              <a:pPr>
                <a:spcBef>
                  <a:spcPct val="0"/>
                </a:spcBef>
              </a:pPr>
              <a:t>8</a:t>
            </a:fld>
            <a:endParaRPr lang="en-US" altLang="en-US"/>
          </a:p>
        </p:txBody>
      </p:sp>
      <p:sp>
        <p:nvSpPr>
          <p:cNvPr id="40963" name="Rectangle 2">
            <a:extLst>
              <a:ext uri="{FF2B5EF4-FFF2-40B4-BE49-F238E27FC236}">
                <a16:creationId xmlns:a16="http://schemas.microsoft.com/office/drawing/2014/main" id="{84650372-4714-61AC-4300-B8197114D300}"/>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7CA4FC1D-4E2D-3E1C-5A33-96876929DF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12888AE-1EA1-3D31-8AD8-8D63B3C8F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E577D7-7B28-4B08-84C6-14105AAA0B8B}" type="slidenum">
              <a:rPr lang="en-US" altLang="en-US"/>
              <a:pPr>
                <a:spcBef>
                  <a:spcPct val="0"/>
                </a:spcBef>
              </a:pPr>
              <a:t>10</a:t>
            </a:fld>
            <a:endParaRPr lang="en-US" altLang="en-US"/>
          </a:p>
        </p:txBody>
      </p:sp>
      <p:sp>
        <p:nvSpPr>
          <p:cNvPr id="43011" name="Rectangle 2">
            <a:extLst>
              <a:ext uri="{FF2B5EF4-FFF2-40B4-BE49-F238E27FC236}">
                <a16:creationId xmlns:a16="http://schemas.microsoft.com/office/drawing/2014/main" id="{2ABBC88A-7173-0DD7-14BE-E32177D79FB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AFB2934-7117-D7A6-94F6-864F0C574C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77340B7-A1E8-50E2-A786-D0D64F4867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193909-7A5B-42EC-9BAB-0A7A1AFF9A3D}" type="slidenum">
              <a:rPr lang="en-US" altLang="en-US"/>
              <a:pPr>
                <a:spcBef>
                  <a:spcPct val="0"/>
                </a:spcBef>
              </a:pPr>
              <a:t>11</a:t>
            </a:fld>
            <a:endParaRPr lang="en-US" altLang="en-US"/>
          </a:p>
        </p:txBody>
      </p:sp>
      <p:sp>
        <p:nvSpPr>
          <p:cNvPr id="45059" name="Rectangle 2">
            <a:extLst>
              <a:ext uri="{FF2B5EF4-FFF2-40B4-BE49-F238E27FC236}">
                <a16:creationId xmlns:a16="http://schemas.microsoft.com/office/drawing/2014/main" id="{6C0D154B-9923-66A0-7EE7-06612BCA5DA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BEB9897-7D26-9C39-49FE-A637D4797C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6F870DC6-7A7E-DE20-02FC-B29B536938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defRPr>
            </a:lvl1pPr>
            <a:lvl2pPr marL="742950" indent="-285750" defTabSz="930275">
              <a:spcBef>
                <a:spcPct val="30000"/>
              </a:spcBef>
              <a:defRPr sz="1200">
                <a:solidFill>
                  <a:schemeClr val="tx1"/>
                </a:solidFill>
                <a:latin typeface="Arial" panose="020B0604020202020204" pitchFamily="34" charset="0"/>
              </a:defRPr>
            </a:lvl2pPr>
            <a:lvl3pPr marL="1143000" indent="-228600" defTabSz="930275">
              <a:spcBef>
                <a:spcPct val="30000"/>
              </a:spcBef>
              <a:defRPr sz="1200">
                <a:solidFill>
                  <a:schemeClr val="tx1"/>
                </a:solidFill>
                <a:latin typeface="Arial" panose="020B0604020202020204" pitchFamily="34" charset="0"/>
              </a:defRPr>
            </a:lvl3pPr>
            <a:lvl4pPr marL="1600200" indent="-228600" defTabSz="930275">
              <a:spcBef>
                <a:spcPct val="30000"/>
              </a:spcBef>
              <a:defRPr sz="1200">
                <a:solidFill>
                  <a:schemeClr val="tx1"/>
                </a:solidFill>
                <a:latin typeface="Arial" panose="020B0604020202020204" pitchFamily="34" charset="0"/>
              </a:defRPr>
            </a:lvl4pPr>
            <a:lvl5pPr marL="2057400" indent="-228600" defTabSz="930275">
              <a:spcBef>
                <a:spcPct val="30000"/>
              </a:spcBef>
              <a:defRPr sz="1200">
                <a:solidFill>
                  <a:schemeClr val="tx1"/>
                </a:solidFill>
                <a:latin typeface="Arial" panose="020B0604020202020204" pitchFamily="34" charset="0"/>
              </a:defRPr>
            </a:lvl5pPr>
            <a:lvl6pPr marL="2514600" indent="-228600" algn="l" defTabSz="930275" rtl="0" eaLnBrk="0" fontAlgn="base" hangingPunct="0">
              <a:spcBef>
                <a:spcPct val="30000"/>
              </a:spcBef>
              <a:spcAft>
                <a:spcPct val="0"/>
              </a:spcAft>
              <a:defRPr sz="1200">
                <a:solidFill>
                  <a:schemeClr val="tx1"/>
                </a:solidFill>
                <a:latin typeface="Arial" panose="020B0604020202020204" pitchFamily="34" charset="0"/>
              </a:defRPr>
            </a:lvl6pPr>
            <a:lvl7pPr marL="2971800" indent="-228600" algn="l" defTabSz="930275" rtl="0" eaLnBrk="0" fontAlgn="base" hangingPunct="0">
              <a:spcBef>
                <a:spcPct val="30000"/>
              </a:spcBef>
              <a:spcAft>
                <a:spcPct val="0"/>
              </a:spcAft>
              <a:defRPr sz="1200">
                <a:solidFill>
                  <a:schemeClr val="tx1"/>
                </a:solidFill>
                <a:latin typeface="Arial" panose="020B0604020202020204" pitchFamily="34" charset="0"/>
              </a:defRPr>
            </a:lvl7pPr>
            <a:lvl8pPr marL="3429000" indent="-228600" algn="l" defTabSz="930275" rtl="0" eaLnBrk="0" fontAlgn="base" hangingPunct="0">
              <a:spcBef>
                <a:spcPct val="30000"/>
              </a:spcBef>
              <a:spcAft>
                <a:spcPct val="0"/>
              </a:spcAft>
              <a:defRPr sz="1200">
                <a:solidFill>
                  <a:schemeClr val="tx1"/>
                </a:solidFill>
                <a:latin typeface="Arial" panose="020B0604020202020204" pitchFamily="34" charset="0"/>
              </a:defRPr>
            </a:lvl8pPr>
            <a:lvl9pPr marL="3886200" indent="-228600" algn="l" defTabSz="930275" rtl="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9D6119-4A9D-4E6F-8D38-736D03F67CB0}" type="slidenum">
              <a:rPr lang="en-US" altLang="en-US"/>
              <a:pPr>
                <a:spcBef>
                  <a:spcPct val="0"/>
                </a:spcBef>
              </a:pPr>
              <a:t>14</a:t>
            </a:fld>
            <a:endParaRPr lang="en-US" altLang="en-US"/>
          </a:p>
        </p:txBody>
      </p:sp>
      <p:sp>
        <p:nvSpPr>
          <p:cNvPr id="49155" name="Rectangle 2">
            <a:extLst>
              <a:ext uri="{FF2B5EF4-FFF2-40B4-BE49-F238E27FC236}">
                <a16:creationId xmlns:a16="http://schemas.microsoft.com/office/drawing/2014/main" id="{60E8219C-54AE-9B14-4D22-B0C8CEE0EC8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2110DD97-B39E-1B64-A489-D4E3DFD4DE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5323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55903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endParaRPr lang="en-US" dirty="0">
              <a:solidFill>
                <a:srgbClr val="90C226">
                  <a:lumMod val="60000"/>
                  <a:lumOff val="40000"/>
                </a:srgbClr>
              </a:solidFill>
              <a:latin typeface="Arial"/>
            </a:endParaRPr>
          </a:p>
        </p:txBody>
      </p:sp>
    </p:spTree>
    <p:extLst>
      <p:ext uri="{BB962C8B-B14F-4D97-AF65-F5344CB8AC3E}">
        <p14:creationId xmlns:p14="http://schemas.microsoft.com/office/powerpoint/2010/main" val="910018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77979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668457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ar-SA"/>
              <a:t>انقر لتحرير نمط العنوان الرئيسي</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النص الرئيسي</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69640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345294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167046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5084" y="100013"/>
            <a:ext cx="10972800" cy="906462"/>
          </a:xfrm>
        </p:spPr>
        <p:txBody>
          <a:bodyPr/>
          <a:lstStyle/>
          <a:p>
            <a:r>
              <a:rPr lang="en-US"/>
              <a:t>Click to edit Master title style</a:t>
            </a:r>
            <a:endParaRPr lang="en-GB"/>
          </a:p>
        </p:txBody>
      </p:sp>
      <p:sp>
        <p:nvSpPr>
          <p:cNvPr id="3" name="Text Placeholder 2"/>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055784" y="1214438"/>
            <a:ext cx="53848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055784" y="3829051"/>
            <a:ext cx="53848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D815D12F-7EED-E130-CB83-C11E1188E0F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BE9C701-D3C4-DCCA-6AD8-2E6DAA9793F8}"/>
              </a:ext>
            </a:extLst>
          </p:cNvPr>
          <p:cNvSpPr>
            <a:spLocks noGrp="1" noChangeArrowheads="1"/>
          </p:cNvSpPr>
          <p:nvPr>
            <p:ph type="sldNum" sz="quarter" idx="11"/>
          </p:nvPr>
        </p:nvSpPr>
        <p:spPr>
          <a:ln/>
        </p:spPr>
        <p:txBody>
          <a:bodyPr/>
          <a:lstStyle>
            <a:lvl1pPr>
              <a:defRPr/>
            </a:lvl1pPr>
          </a:lstStyle>
          <a:p>
            <a:pPr>
              <a:defRPr/>
            </a:pPr>
            <a:fld id="{2FFD1D52-141F-4CD4-B19D-A147500FD9B8}" type="slidenum">
              <a:rPr lang="en-US" altLang="en-US"/>
              <a:pPr>
                <a:defRPr/>
              </a:pPr>
              <a:t>‹#›</a:t>
            </a:fld>
            <a:endParaRPr lang="en-US" altLang="en-US"/>
          </a:p>
        </p:txBody>
      </p:sp>
    </p:spTree>
    <p:extLst>
      <p:ext uri="{BB962C8B-B14F-4D97-AF65-F5344CB8AC3E}">
        <p14:creationId xmlns:p14="http://schemas.microsoft.com/office/powerpoint/2010/main" val="153415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77333" y="2160589"/>
            <a:ext cx="8596669"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62562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463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1959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04266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90887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10150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29191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421119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92000" cy="6870500"/>
            <a:chOff x="-12514255" y="-8467"/>
            <a:chExt cx="24706255" cy="6870500"/>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12514255" y="4017233"/>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25A484-854F-4E49-A0E2-50B1AEB4AD15}" type="datetimeFigureOut">
              <a:rPr lang="en-US" smtClean="0">
                <a:solidFill>
                  <a:prstClr val="black">
                    <a:tint val="75000"/>
                  </a:prstClr>
                </a:solidFill>
              </a:rPr>
              <a:pPr/>
              <a:t>19/11/2023</a:t>
            </a:fld>
            <a:endParaRPr lang="en-US">
              <a:solidFill>
                <a:prstClr val="black">
                  <a:tint val="75000"/>
                </a:prstClr>
              </a:solidFill>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1E0C16-5E61-4552-AB1A-A53C5948E3BC}"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558839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bubble-sor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lstStyle/>
          <a:p>
            <a:pPr algn="ctr"/>
            <a:r>
              <a:rPr lang="en-US" b="1" dirty="0"/>
              <a:t>Data Structures</a:t>
            </a:r>
            <a:br>
              <a:rPr lang="en-US" b="1" dirty="0"/>
            </a:br>
            <a:endParaRPr lang="en-US" b="1" dirty="0"/>
          </a:p>
        </p:txBody>
      </p:sp>
      <p:sp>
        <p:nvSpPr>
          <p:cNvPr id="3" name="عنوان فرعي 2"/>
          <p:cNvSpPr>
            <a:spLocks noGrp="1"/>
          </p:cNvSpPr>
          <p:nvPr>
            <p:ph type="subTitle" idx="1"/>
          </p:nvPr>
        </p:nvSpPr>
        <p:spPr/>
        <p:txBody>
          <a:bodyPr>
            <a:normAutofit/>
          </a:bodyPr>
          <a:lstStyle/>
          <a:p>
            <a:pPr algn="ctr"/>
            <a:r>
              <a:rPr lang="en-US" sz="3600" b="1" dirty="0"/>
              <a:t>Sorting Algorithms 1</a:t>
            </a:r>
          </a:p>
        </p:txBody>
      </p:sp>
    </p:spTree>
    <p:extLst>
      <p:ext uri="{BB962C8B-B14F-4D97-AF65-F5344CB8AC3E}">
        <p14:creationId xmlns:p14="http://schemas.microsoft.com/office/powerpoint/2010/main" val="33539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C108BFB8-3328-5961-F2DD-A1547D7FB1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D6E2914-505B-4B47-9EFC-D371E3E6AD95}" type="slidenum">
              <a:rPr lang="en-US" altLang="en-US" sz="1400">
                <a:solidFill>
                  <a:schemeClr val="tx1"/>
                </a:solidFill>
              </a:rPr>
              <a:pPr>
                <a:spcBef>
                  <a:spcPct val="0"/>
                </a:spcBef>
                <a:buFontTx/>
                <a:buNone/>
              </a:pPr>
              <a:t>10</a:t>
            </a:fld>
            <a:endParaRPr lang="en-US" altLang="en-US" sz="1400">
              <a:solidFill>
                <a:schemeClr val="tx1"/>
              </a:solidFill>
            </a:endParaRPr>
          </a:p>
        </p:txBody>
      </p:sp>
      <p:sp>
        <p:nvSpPr>
          <p:cNvPr id="41987" name="Rectangle 2">
            <a:extLst>
              <a:ext uri="{FF2B5EF4-FFF2-40B4-BE49-F238E27FC236}">
                <a16:creationId xmlns:a16="http://schemas.microsoft.com/office/drawing/2014/main" id="{BDFB6530-37C9-CE18-9F0E-FB92F90FF418}"/>
              </a:ext>
            </a:extLst>
          </p:cNvPr>
          <p:cNvSpPr>
            <a:spLocks noGrp="1" noChangeArrowheads="1"/>
          </p:cNvSpPr>
          <p:nvPr>
            <p:ph type="title"/>
          </p:nvPr>
        </p:nvSpPr>
        <p:spPr>
          <a:xfrm>
            <a:off x="102833" y="97129"/>
            <a:ext cx="8596668" cy="1320800"/>
          </a:xfrm>
        </p:spPr>
        <p:txBody>
          <a:bodyPr/>
          <a:lstStyle/>
          <a:p>
            <a:pPr eaLnBrk="1" hangingPunct="1"/>
            <a:r>
              <a:rPr lang="en-US" altLang="en-US" dirty="0"/>
              <a:t>Example</a:t>
            </a:r>
          </a:p>
        </p:txBody>
      </p:sp>
      <p:pic>
        <p:nvPicPr>
          <p:cNvPr id="3" name="Picture 2">
            <a:extLst>
              <a:ext uri="{FF2B5EF4-FFF2-40B4-BE49-F238E27FC236}">
                <a16:creationId xmlns:a16="http://schemas.microsoft.com/office/drawing/2014/main" id="{9782AAFE-366E-E76B-68E5-376ED0F10AB8}"/>
              </a:ext>
            </a:extLst>
          </p:cNvPr>
          <p:cNvPicPr>
            <a:picLocks noChangeAspect="1"/>
          </p:cNvPicPr>
          <p:nvPr/>
        </p:nvPicPr>
        <p:blipFill>
          <a:blip r:embed="rId3">
            <a:grayscl/>
            <a:extLst>
              <a:ext uri="{BEBA8EAE-BF5A-486C-A8C5-ECC9F3942E4B}">
                <a14:imgProps xmlns:a14="http://schemas.microsoft.com/office/drawing/2010/main">
                  <a14:imgLayer r:embed="rId4">
                    <a14:imgEffect>
                      <a14:colorTemperature colorTemp="7200"/>
                    </a14:imgEffect>
                    <a14:imgEffect>
                      <a14:saturation sat="0"/>
                    </a14:imgEffect>
                  </a14:imgLayer>
                </a14:imgProps>
              </a:ext>
            </a:extLst>
          </a:blip>
          <a:stretch>
            <a:fillRect/>
          </a:stretch>
        </p:blipFill>
        <p:spPr>
          <a:xfrm>
            <a:off x="1190157" y="925173"/>
            <a:ext cx="5848092" cy="4793024"/>
          </a:xfrm>
          <a:prstGeom prst="rect">
            <a:avLst/>
          </a:prstGeom>
        </p:spPr>
      </p:pic>
      <p:sp>
        <p:nvSpPr>
          <p:cNvPr id="7" name="Rectangle 2">
            <a:extLst>
              <a:ext uri="{FF2B5EF4-FFF2-40B4-BE49-F238E27FC236}">
                <a16:creationId xmlns:a16="http://schemas.microsoft.com/office/drawing/2014/main" id="{A985B901-A750-55AE-A5DE-C98365933AFC}"/>
              </a:ext>
            </a:extLst>
          </p:cNvPr>
          <p:cNvSpPr>
            <a:spLocks noChangeArrowheads="1"/>
          </p:cNvSpPr>
          <p:nvPr/>
        </p:nvSpPr>
        <p:spPr bwMode="auto">
          <a:xfrm>
            <a:off x="1372136" y="5718197"/>
            <a:ext cx="8341489"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Continued passes render the list completely sorted: (1, 2, 3, 4, 5)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957B7253-77A2-BCDB-DAAB-65F9197976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E7A7689-D7DF-4C3D-BD45-D8C4FC571CAC}" type="slidenum">
              <a:rPr lang="en-US" altLang="en-US" sz="1400">
                <a:solidFill>
                  <a:schemeClr val="tx1"/>
                </a:solidFill>
              </a:rPr>
              <a:pPr>
                <a:spcBef>
                  <a:spcPct val="0"/>
                </a:spcBef>
                <a:buFontTx/>
                <a:buNone/>
              </a:pPr>
              <a:t>11</a:t>
            </a:fld>
            <a:endParaRPr lang="en-US" altLang="en-US" sz="1400">
              <a:solidFill>
                <a:schemeClr val="tx1"/>
              </a:solidFill>
            </a:endParaRPr>
          </a:p>
        </p:txBody>
      </p:sp>
      <p:sp>
        <p:nvSpPr>
          <p:cNvPr id="44035" name="Rectangle 2">
            <a:extLst>
              <a:ext uri="{FF2B5EF4-FFF2-40B4-BE49-F238E27FC236}">
                <a16:creationId xmlns:a16="http://schemas.microsoft.com/office/drawing/2014/main" id="{B06BB92F-E033-D7C1-D9A6-26417B8DADEB}"/>
              </a:ext>
            </a:extLst>
          </p:cNvPr>
          <p:cNvSpPr>
            <a:spLocks noGrp="1" noChangeArrowheads="1"/>
          </p:cNvSpPr>
          <p:nvPr>
            <p:ph type="title"/>
          </p:nvPr>
        </p:nvSpPr>
        <p:spPr/>
        <p:txBody>
          <a:bodyPr/>
          <a:lstStyle/>
          <a:p>
            <a:pPr eaLnBrk="1" hangingPunct="1"/>
            <a:r>
              <a:rPr lang="en-US" altLang="en-US" dirty="0"/>
              <a:t>Bubble Sort</a:t>
            </a:r>
          </a:p>
        </p:txBody>
      </p:sp>
      <p:sp>
        <p:nvSpPr>
          <p:cNvPr id="44036" name="Rectangle 3">
            <a:extLst>
              <a:ext uri="{FF2B5EF4-FFF2-40B4-BE49-F238E27FC236}">
                <a16:creationId xmlns:a16="http://schemas.microsoft.com/office/drawing/2014/main" id="{58AC3E1A-D632-4114-FD88-BEED0108A4DF}"/>
              </a:ext>
            </a:extLst>
          </p:cNvPr>
          <p:cNvSpPr>
            <a:spLocks noGrp="1" noChangeArrowheads="1"/>
          </p:cNvSpPr>
          <p:nvPr>
            <p:ph type="body" idx="1"/>
          </p:nvPr>
        </p:nvSpPr>
        <p:spPr>
          <a:xfrm>
            <a:off x="769371" y="2043087"/>
            <a:ext cx="8596669" cy="3880773"/>
          </a:xfrm>
        </p:spPr>
        <p:txBody>
          <a:bodyPr>
            <a:normAutofit/>
          </a:bodyPr>
          <a:lstStyle/>
          <a:p>
            <a:pPr eaLnBrk="1" hangingPunct="1">
              <a:buFontTx/>
              <a:buNone/>
            </a:pPr>
            <a:r>
              <a:rPr lang="en-US" altLang="en-US" sz="2800" dirty="0">
                <a:solidFill>
                  <a:srgbClr val="DD0111"/>
                </a:solidFill>
                <a:latin typeface="Monotype Corsiva" panose="03010101010201010101" pitchFamily="66" charset="0"/>
              </a:rPr>
              <a:t>Alg.:</a:t>
            </a:r>
            <a:r>
              <a:rPr lang="en-US" altLang="en-US" sz="2800" dirty="0"/>
              <a:t> </a:t>
            </a:r>
            <a:r>
              <a:rPr lang="en-US" altLang="en-US" sz="2800" dirty="0">
                <a:solidFill>
                  <a:schemeClr val="tx1"/>
                </a:solidFill>
              </a:rPr>
              <a:t>BUBBLESORT(A)</a:t>
            </a:r>
          </a:p>
          <a:p>
            <a:pPr eaLnBrk="1" hangingPunct="1">
              <a:buFontTx/>
              <a:buNone/>
            </a:pPr>
            <a:r>
              <a:rPr lang="en-US" altLang="en-US" sz="2800" dirty="0">
                <a:solidFill>
                  <a:schemeClr val="tx1"/>
                </a:solidFill>
              </a:rPr>
              <a:t>	</a:t>
            </a:r>
            <a:r>
              <a:rPr lang="en-US" altLang="en-US" sz="2800" b="1" dirty="0">
                <a:solidFill>
                  <a:schemeClr val="tx1"/>
                </a:solidFill>
              </a:rPr>
              <a:t>for</a:t>
            </a:r>
            <a:r>
              <a:rPr lang="en-US" altLang="en-US" sz="2800" dirty="0">
                <a:solidFill>
                  <a:schemeClr val="tx1"/>
                </a:solidFill>
              </a:rPr>
              <a:t> </a:t>
            </a:r>
            <a:r>
              <a:rPr lang="en-US" altLang="en-US" sz="2800" dirty="0" err="1">
                <a:solidFill>
                  <a:schemeClr val="tx1"/>
                </a:solidFill>
                <a:latin typeface="Comic Sans MS" panose="030F0702030302020204" pitchFamily="66" charset="0"/>
              </a:rPr>
              <a:t>i</a:t>
            </a:r>
            <a:r>
              <a:rPr lang="en-US" altLang="en-US" sz="2800" dirty="0">
                <a:solidFill>
                  <a:schemeClr val="tx1"/>
                </a:solidFill>
                <a:latin typeface="Comic Sans MS" panose="030F0702030302020204" pitchFamily="66" charset="0"/>
              </a:rPr>
              <a:t> </a:t>
            </a:r>
            <a:r>
              <a:rPr lang="en-US" altLang="en-US" sz="2800" dirty="0">
                <a:solidFill>
                  <a:schemeClr val="tx1"/>
                </a:solidFill>
                <a:latin typeface="Comic Sans MS" panose="030F0702030302020204" pitchFamily="66" charset="0"/>
                <a:sym typeface="Symbol" panose="05050102010706020507" pitchFamily="18" charset="2"/>
              </a:rPr>
              <a:t> 1</a:t>
            </a:r>
            <a:r>
              <a:rPr lang="en-US" altLang="en-US" sz="2800" dirty="0">
                <a:solidFill>
                  <a:schemeClr val="tx1"/>
                </a:solidFill>
                <a:sym typeface="Symbol" panose="05050102010706020507" pitchFamily="18" charset="2"/>
              </a:rPr>
              <a:t> </a:t>
            </a:r>
            <a:r>
              <a:rPr lang="en-US" altLang="en-US" sz="2800" b="1" dirty="0">
                <a:solidFill>
                  <a:schemeClr val="tx1"/>
                </a:solidFill>
                <a:sym typeface="Symbol" panose="05050102010706020507" pitchFamily="18" charset="2"/>
              </a:rPr>
              <a:t>to</a:t>
            </a:r>
            <a:r>
              <a:rPr lang="en-US" altLang="en-US" sz="2800" dirty="0">
                <a:solidFill>
                  <a:schemeClr val="tx1"/>
                </a:solidFill>
                <a:sym typeface="Symbol" panose="05050102010706020507" pitchFamily="18" charset="2"/>
              </a:rPr>
              <a:t> </a:t>
            </a:r>
            <a:r>
              <a:rPr lang="en-US" altLang="en-US" sz="2800" dirty="0">
                <a:solidFill>
                  <a:schemeClr val="tx1"/>
                </a:solidFill>
                <a:latin typeface="Comic Sans MS" panose="030F0702030302020204" pitchFamily="66" charset="0"/>
                <a:sym typeface="Symbol" panose="05050102010706020507" pitchFamily="18" charset="2"/>
              </a:rPr>
              <a:t>length[A]</a:t>
            </a:r>
          </a:p>
          <a:p>
            <a:pPr eaLnBrk="1" hangingPunct="1">
              <a:buFontTx/>
              <a:buNone/>
            </a:pPr>
            <a:r>
              <a:rPr lang="en-US" altLang="en-US" sz="2800" dirty="0">
                <a:solidFill>
                  <a:schemeClr val="tx1"/>
                </a:solidFill>
                <a:sym typeface="Symbol" panose="05050102010706020507" pitchFamily="18" charset="2"/>
              </a:rPr>
              <a:t>		</a:t>
            </a:r>
            <a:r>
              <a:rPr lang="en-US" altLang="en-US" sz="2800" b="1" dirty="0">
                <a:solidFill>
                  <a:schemeClr val="tx1"/>
                </a:solidFill>
                <a:sym typeface="Symbol" panose="05050102010706020507" pitchFamily="18" charset="2"/>
              </a:rPr>
              <a:t>do for</a:t>
            </a:r>
            <a:r>
              <a:rPr lang="en-US" altLang="en-US" sz="2800" dirty="0">
                <a:solidFill>
                  <a:schemeClr val="tx1"/>
                </a:solidFill>
                <a:sym typeface="Symbol" panose="05050102010706020507" pitchFamily="18" charset="2"/>
              </a:rPr>
              <a:t> </a:t>
            </a:r>
            <a:r>
              <a:rPr lang="en-US" altLang="en-US" sz="2800" dirty="0">
                <a:solidFill>
                  <a:schemeClr val="tx1"/>
                </a:solidFill>
                <a:latin typeface="Comic Sans MS" panose="030F0702030302020204" pitchFamily="66" charset="0"/>
                <a:sym typeface="Symbol" panose="05050102010706020507" pitchFamily="18" charset="2"/>
              </a:rPr>
              <a:t>j  length[A]</a:t>
            </a:r>
            <a:r>
              <a:rPr lang="en-US" altLang="en-US" sz="2800" dirty="0">
                <a:solidFill>
                  <a:schemeClr val="tx1"/>
                </a:solidFill>
                <a:sym typeface="Symbol" panose="05050102010706020507" pitchFamily="18" charset="2"/>
              </a:rPr>
              <a:t> </a:t>
            </a:r>
            <a:r>
              <a:rPr lang="en-US" altLang="en-US" sz="2800" b="1" dirty="0" err="1">
                <a:solidFill>
                  <a:schemeClr val="tx1"/>
                </a:solidFill>
                <a:sym typeface="Symbol" panose="05050102010706020507" pitchFamily="18" charset="2"/>
              </a:rPr>
              <a:t>downto</a:t>
            </a:r>
            <a:r>
              <a:rPr lang="en-US" altLang="en-US" sz="2800" dirty="0">
                <a:solidFill>
                  <a:schemeClr val="tx1"/>
                </a:solidFill>
                <a:sym typeface="Symbol" panose="05050102010706020507" pitchFamily="18" charset="2"/>
              </a:rPr>
              <a:t> </a:t>
            </a:r>
            <a:r>
              <a:rPr lang="en-US" altLang="en-US" sz="2800" dirty="0" err="1">
                <a:solidFill>
                  <a:schemeClr val="tx1"/>
                </a:solidFill>
                <a:latin typeface="Comic Sans MS" panose="030F0702030302020204" pitchFamily="66" charset="0"/>
                <a:sym typeface="Symbol" panose="05050102010706020507" pitchFamily="18" charset="2"/>
              </a:rPr>
              <a:t>i</a:t>
            </a:r>
            <a:r>
              <a:rPr lang="en-US" altLang="en-US" sz="2800" dirty="0">
                <a:solidFill>
                  <a:schemeClr val="tx1"/>
                </a:solidFill>
                <a:latin typeface="Comic Sans MS" panose="030F0702030302020204" pitchFamily="66" charset="0"/>
                <a:sym typeface="Symbol" panose="05050102010706020507" pitchFamily="18" charset="2"/>
              </a:rPr>
              <a:t> + 1</a:t>
            </a:r>
          </a:p>
          <a:p>
            <a:pPr eaLnBrk="1" hangingPunct="1">
              <a:buFontTx/>
              <a:buNone/>
            </a:pPr>
            <a:r>
              <a:rPr lang="en-US" altLang="en-US" sz="2800" dirty="0">
                <a:solidFill>
                  <a:schemeClr val="tx1"/>
                </a:solidFill>
                <a:sym typeface="Symbol" panose="05050102010706020507" pitchFamily="18" charset="2"/>
              </a:rPr>
              <a:t>		          </a:t>
            </a:r>
            <a:r>
              <a:rPr lang="en-US" altLang="en-US" sz="2800" b="1" dirty="0">
                <a:solidFill>
                  <a:schemeClr val="tx1"/>
                </a:solidFill>
                <a:sym typeface="Symbol" panose="05050102010706020507" pitchFamily="18" charset="2"/>
              </a:rPr>
              <a:t>do if</a:t>
            </a:r>
            <a:r>
              <a:rPr lang="en-US" altLang="en-US" sz="2800" dirty="0">
                <a:solidFill>
                  <a:schemeClr val="tx1"/>
                </a:solidFill>
                <a:sym typeface="Symbol" panose="05050102010706020507" pitchFamily="18" charset="2"/>
              </a:rPr>
              <a:t> </a:t>
            </a:r>
            <a:r>
              <a:rPr lang="en-US" altLang="en-US" sz="2800" dirty="0">
                <a:solidFill>
                  <a:schemeClr val="tx1"/>
                </a:solidFill>
                <a:latin typeface="Comic Sans MS" panose="030F0702030302020204" pitchFamily="66" charset="0"/>
                <a:sym typeface="Symbol" panose="05050102010706020507" pitchFamily="18" charset="2"/>
              </a:rPr>
              <a:t>A[j] &lt; A[j -1]</a:t>
            </a:r>
          </a:p>
          <a:p>
            <a:pPr eaLnBrk="1" hangingPunct="1">
              <a:buFontTx/>
              <a:buNone/>
            </a:pPr>
            <a:r>
              <a:rPr lang="en-US" altLang="en-US" sz="2800" dirty="0">
                <a:solidFill>
                  <a:schemeClr val="tx1"/>
                </a:solidFill>
                <a:sym typeface="Symbol" panose="05050102010706020507" pitchFamily="18" charset="2"/>
              </a:rPr>
              <a:t>			        </a:t>
            </a:r>
            <a:r>
              <a:rPr lang="en-US" altLang="en-US" sz="2800" b="1" dirty="0">
                <a:solidFill>
                  <a:schemeClr val="tx1"/>
                </a:solidFill>
                <a:sym typeface="Symbol" panose="05050102010706020507" pitchFamily="18" charset="2"/>
              </a:rPr>
              <a:t>then</a:t>
            </a:r>
            <a:r>
              <a:rPr lang="en-US" altLang="en-US" sz="2800" dirty="0">
                <a:solidFill>
                  <a:schemeClr val="tx1"/>
                </a:solidFill>
                <a:sym typeface="Symbol" panose="05050102010706020507" pitchFamily="18" charset="2"/>
              </a:rPr>
              <a:t> exchange </a:t>
            </a:r>
            <a:r>
              <a:rPr lang="en-US" altLang="en-US" sz="2800" dirty="0">
                <a:solidFill>
                  <a:schemeClr val="tx1"/>
                </a:solidFill>
                <a:latin typeface="Comic Sans MS" panose="030F0702030302020204" pitchFamily="66" charset="0"/>
                <a:sym typeface="Symbol" panose="05050102010706020507" pitchFamily="18" charset="2"/>
              </a:rPr>
              <a:t>A[j]  A[j-1]</a:t>
            </a:r>
            <a:endParaRPr lang="en-US" altLang="en-US" sz="2800" dirty="0">
              <a:solidFill>
                <a:schemeClr val="tx1"/>
              </a:solidFill>
              <a:sym typeface="Symbol" panose="05050102010706020507" pitchFamily="18" charset="2"/>
            </a:endParaRPr>
          </a:p>
        </p:txBody>
      </p:sp>
      <p:grpSp>
        <p:nvGrpSpPr>
          <p:cNvPr id="2" name="مجموعة 1">
            <a:extLst>
              <a:ext uri="{FF2B5EF4-FFF2-40B4-BE49-F238E27FC236}">
                <a16:creationId xmlns:a16="http://schemas.microsoft.com/office/drawing/2014/main" id="{89AC0878-8C76-0DF4-A174-472463F9BE1E}"/>
              </a:ext>
            </a:extLst>
          </p:cNvPr>
          <p:cNvGrpSpPr/>
          <p:nvPr/>
        </p:nvGrpSpPr>
        <p:grpSpPr>
          <a:xfrm>
            <a:off x="7050416" y="585335"/>
            <a:ext cx="3221738" cy="1112837"/>
            <a:chOff x="4129088" y="3459162"/>
            <a:chExt cx="3221738" cy="1112837"/>
          </a:xfrm>
        </p:grpSpPr>
        <p:grpSp>
          <p:nvGrpSpPr>
            <p:cNvPr id="44037" name="Group 4">
              <a:extLst>
                <a:ext uri="{FF2B5EF4-FFF2-40B4-BE49-F238E27FC236}">
                  <a16:creationId xmlns:a16="http://schemas.microsoft.com/office/drawing/2014/main" id="{6E938508-A5A0-F336-866F-F0C94D02CE64}"/>
                </a:ext>
              </a:extLst>
            </p:cNvPr>
            <p:cNvGrpSpPr>
              <a:grpSpLocks/>
            </p:cNvGrpSpPr>
            <p:nvPr/>
          </p:nvGrpSpPr>
          <p:grpSpPr bwMode="auto">
            <a:xfrm>
              <a:off x="4129088" y="3833812"/>
              <a:ext cx="3221738" cy="738187"/>
              <a:chOff x="192" y="768"/>
              <a:chExt cx="2016" cy="452"/>
            </a:xfrm>
          </p:grpSpPr>
          <p:grpSp>
            <p:nvGrpSpPr>
              <p:cNvPr id="44040" name="Group 5">
                <a:extLst>
                  <a:ext uri="{FF2B5EF4-FFF2-40B4-BE49-F238E27FC236}">
                    <a16:creationId xmlns:a16="http://schemas.microsoft.com/office/drawing/2014/main" id="{76ABF5A6-A1B0-8367-A090-3005F9E0F247}"/>
                  </a:ext>
                </a:extLst>
              </p:cNvPr>
              <p:cNvGrpSpPr>
                <a:grpSpLocks/>
              </p:cNvGrpSpPr>
              <p:nvPr/>
            </p:nvGrpSpPr>
            <p:grpSpPr bwMode="auto">
              <a:xfrm>
                <a:off x="221" y="768"/>
                <a:ext cx="1987" cy="267"/>
                <a:chOff x="221" y="912"/>
                <a:chExt cx="1987" cy="267"/>
              </a:xfrm>
            </p:grpSpPr>
            <p:sp>
              <p:nvSpPr>
                <p:cNvPr id="44044" name="Rectangle 6">
                  <a:extLst>
                    <a:ext uri="{FF2B5EF4-FFF2-40B4-BE49-F238E27FC236}">
                      <a16:creationId xmlns:a16="http://schemas.microsoft.com/office/drawing/2014/main" id="{0D69889B-4964-405D-2961-4FAE98A514F8}"/>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44045" name="Rectangle 7">
                  <a:extLst>
                    <a:ext uri="{FF2B5EF4-FFF2-40B4-BE49-F238E27FC236}">
                      <a16:creationId xmlns:a16="http://schemas.microsoft.com/office/drawing/2014/main" id="{9D110C7C-5E3D-F095-2FF3-63CB57C8E14F}"/>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44046" name="Rectangle 8">
                  <a:extLst>
                    <a:ext uri="{FF2B5EF4-FFF2-40B4-BE49-F238E27FC236}">
                      <a16:creationId xmlns:a16="http://schemas.microsoft.com/office/drawing/2014/main" id="{2BE524BD-35B9-AFB7-D464-072D436C0D91}"/>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44047" name="Rectangle 9">
                  <a:extLst>
                    <a:ext uri="{FF2B5EF4-FFF2-40B4-BE49-F238E27FC236}">
                      <a16:creationId xmlns:a16="http://schemas.microsoft.com/office/drawing/2014/main" id="{56C90BA4-F8A9-2583-2207-0C54B5068FB4}"/>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44048" name="Rectangle 10">
                  <a:extLst>
                    <a:ext uri="{FF2B5EF4-FFF2-40B4-BE49-F238E27FC236}">
                      <a16:creationId xmlns:a16="http://schemas.microsoft.com/office/drawing/2014/main" id="{0954420B-53ED-A6BC-012B-6CD885AC68EB}"/>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44049" name="Rectangle 11">
                  <a:extLst>
                    <a:ext uri="{FF2B5EF4-FFF2-40B4-BE49-F238E27FC236}">
                      <a16:creationId xmlns:a16="http://schemas.microsoft.com/office/drawing/2014/main" id="{E24FDB8B-7126-3EF8-52D6-0AEC1904B97C}"/>
                    </a:ext>
                  </a:extLst>
                </p:cNvPr>
                <p:cNvSpPr>
                  <a:spLocks noChangeArrowheads="1"/>
                </p:cNvSpPr>
                <p:nvPr/>
              </p:nvSpPr>
              <p:spPr bwMode="auto">
                <a:xfrm>
                  <a:off x="505"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44050" name="Rectangle 12">
                  <a:extLst>
                    <a:ext uri="{FF2B5EF4-FFF2-40B4-BE49-F238E27FC236}">
                      <a16:creationId xmlns:a16="http://schemas.microsoft.com/office/drawing/2014/main" id="{2D019F3D-FA9C-554B-6FDC-A2DB27A046FC}"/>
                    </a:ext>
                  </a:extLst>
                </p:cNvPr>
                <p:cNvSpPr>
                  <a:spLocks noChangeArrowheads="1"/>
                </p:cNvSpPr>
                <p:nvPr/>
              </p:nvSpPr>
              <p:spPr bwMode="auto">
                <a:xfrm>
                  <a:off x="221"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44051" name="Line 13">
                  <a:extLst>
                    <a:ext uri="{FF2B5EF4-FFF2-40B4-BE49-F238E27FC236}">
                      <a16:creationId xmlns:a16="http://schemas.microsoft.com/office/drawing/2014/main" id="{3CE01DC3-4460-055F-463B-14041284DFA5}"/>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2" name="Line 14">
                  <a:extLst>
                    <a:ext uri="{FF2B5EF4-FFF2-40B4-BE49-F238E27FC236}">
                      <a16:creationId xmlns:a16="http://schemas.microsoft.com/office/drawing/2014/main" id="{3CEA6BC5-D73A-D718-F295-560F0F56B351}"/>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3" name="Line 15">
                  <a:extLst>
                    <a:ext uri="{FF2B5EF4-FFF2-40B4-BE49-F238E27FC236}">
                      <a16:creationId xmlns:a16="http://schemas.microsoft.com/office/drawing/2014/main" id="{28A91C8E-406A-AD3A-43BE-5270932AC51A}"/>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4" name="Line 16">
                  <a:extLst>
                    <a:ext uri="{FF2B5EF4-FFF2-40B4-BE49-F238E27FC236}">
                      <a16:creationId xmlns:a16="http://schemas.microsoft.com/office/drawing/2014/main" id="{F9A98F94-7951-54EA-AE80-20EC15D3C133}"/>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5" name="Line 17">
                  <a:extLst>
                    <a:ext uri="{FF2B5EF4-FFF2-40B4-BE49-F238E27FC236}">
                      <a16:creationId xmlns:a16="http://schemas.microsoft.com/office/drawing/2014/main" id="{D068E0D9-3B3F-12E0-4F79-DD1CA058DA15}"/>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6" name="Line 18">
                  <a:extLst>
                    <a:ext uri="{FF2B5EF4-FFF2-40B4-BE49-F238E27FC236}">
                      <a16:creationId xmlns:a16="http://schemas.microsoft.com/office/drawing/2014/main" id="{B1C9277C-E908-7A68-1B96-279E3330117C}"/>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7" name="Line 19">
                  <a:extLst>
                    <a:ext uri="{FF2B5EF4-FFF2-40B4-BE49-F238E27FC236}">
                      <a16:creationId xmlns:a16="http://schemas.microsoft.com/office/drawing/2014/main" id="{B8A3DEB1-CA85-7B00-DFFC-588692721BCB}"/>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8" name="Line 20">
                  <a:extLst>
                    <a:ext uri="{FF2B5EF4-FFF2-40B4-BE49-F238E27FC236}">
                      <a16:creationId xmlns:a16="http://schemas.microsoft.com/office/drawing/2014/main" id="{EF577D4F-44E3-B0E1-8C9C-8292C6516967}"/>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59" name="Line 21">
                  <a:extLst>
                    <a:ext uri="{FF2B5EF4-FFF2-40B4-BE49-F238E27FC236}">
                      <a16:creationId xmlns:a16="http://schemas.microsoft.com/office/drawing/2014/main" id="{8665B023-37A3-9DC9-A169-EFD06E6E7935}"/>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44060" name="Line 22">
                  <a:extLst>
                    <a:ext uri="{FF2B5EF4-FFF2-40B4-BE49-F238E27FC236}">
                      <a16:creationId xmlns:a16="http://schemas.microsoft.com/office/drawing/2014/main" id="{18798E5F-3E47-D043-0AC4-922751213919}"/>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44041" name="Text Box 23">
                <a:extLst>
                  <a:ext uri="{FF2B5EF4-FFF2-40B4-BE49-F238E27FC236}">
                    <a16:creationId xmlns:a16="http://schemas.microsoft.com/office/drawing/2014/main" id="{FFF2D673-8995-18AA-6FC2-69752BC03C85}"/>
                  </a:ext>
                </a:extLst>
              </p:cNvPr>
              <p:cNvSpPr txBox="1">
                <a:spLocks noChangeArrowheads="1"/>
              </p:cNvSpPr>
              <p:nvPr/>
            </p:nvSpPr>
            <p:spPr bwMode="auto">
              <a:xfrm>
                <a:off x="192" y="1008"/>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i = 1</a:t>
                </a:r>
              </a:p>
            </p:txBody>
          </p:sp>
          <p:sp>
            <p:nvSpPr>
              <p:cNvPr id="44042" name="Text Box 24">
                <a:extLst>
                  <a:ext uri="{FF2B5EF4-FFF2-40B4-BE49-F238E27FC236}">
                    <a16:creationId xmlns:a16="http://schemas.microsoft.com/office/drawing/2014/main" id="{9FF4001A-DC64-080C-BD99-3A11AA1115AF}"/>
                  </a:ext>
                </a:extLst>
              </p:cNvPr>
              <p:cNvSpPr txBox="1">
                <a:spLocks noChangeArrowheads="1"/>
              </p:cNvSpPr>
              <p:nvPr/>
            </p:nvSpPr>
            <p:spPr bwMode="auto">
              <a:xfrm>
                <a:off x="2016" y="1008"/>
                <a:ext cx="1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j</a:t>
                </a:r>
              </a:p>
            </p:txBody>
          </p:sp>
          <p:sp>
            <p:nvSpPr>
              <p:cNvPr id="44043" name="Line 25">
                <a:extLst>
                  <a:ext uri="{FF2B5EF4-FFF2-40B4-BE49-F238E27FC236}">
                    <a16:creationId xmlns:a16="http://schemas.microsoft.com/office/drawing/2014/main" id="{643B9305-1195-3F7A-AF30-1532C80DDD00}"/>
                  </a:ext>
                </a:extLst>
              </p:cNvPr>
              <p:cNvSpPr>
                <a:spLocks noChangeShapeType="1"/>
              </p:cNvSpPr>
              <p:nvPr/>
            </p:nvSpPr>
            <p:spPr bwMode="auto">
              <a:xfrm flipH="1">
                <a:off x="624" y="1104"/>
                <a:ext cx="1392"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ar-SA"/>
              </a:p>
            </p:txBody>
          </p:sp>
        </p:grpSp>
        <p:sp>
          <p:nvSpPr>
            <p:cNvPr id="44038" name="Text Box 26">
              <a:extLst>
                <a:ext uri="{FF2B5EF4-FFF2-40B4-BE49-F238E27FC236}">
                  <a16:creationId xmlns:a16="http://schemas.microsoft.com/office/drawing/2014/main" id="{44D07B8F-8B9D-E54F-2D78-3C95EF62E125}"/>
                </a:ext>
              </a:extLst>
            </p:cNvPr>
            <p:cNvSpPr txBox="1">
              <a:spLocks noChangeArrowheads="1"/>
            </p:cNvSpPr>
            <p:nvPr/>
          </p:nvSpPr>
          <p:spPr bwMode="auto">
            <a:xfrm>
              <a:off x="4260850" y="3459162"/>
              <a:ext cx="236516" cy="37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i</a:t>
              </a:r>
            </a:p>
          </p:txBody>
        </p:sp>
        <p:sp>
          <p:nvSpPr>
            <p:cNvPr id="44039" name="Line 27">
              <a:extLst>
                <a:ext uri="{FF2B5EF4-FFF2-40B4-BE49-F238E27FC236}">
                  <a16:creationId xmlns:a16="http://schemas.microsoft.com/office/drawing/2014/main" id="{F67244C2-F643-36B1-DAAE-834AF134686D}"/>
                </a:ext>
              </a:extLst>
            </p:cNvPr>
            <p:cNvSpPr>
              <a:spLocks noChangeShapeType="1"/>
            </p:cNvSpPr>
            <p:nvPr/>
          </p:nvSpPr>
          <p:spPr bwMode="auto">
            <a:xfrm>
              <a:off x="4621213" y="3651250"/>
              <a:ext cx="2544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SA"/>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AA1E6898-1660-2980-81DF-FEDEDAC59A76}"/>
              </a:ext>
            </a:extLst>
          </p:cNvPr>
          <p:cNvSpPr txBox="1"/>
          <p:nvPr/>
        </p:nvSpPr>
        <p:spPr>
          <a:xfrm>
            <a:off x="475013" y="366623"/>
            <a:ext cx="10438411" cy="6247864"/>
          </a:xfrm>
          <a:prstGeom prst="rect">
            <a:avLst/>
          </a:prstGeom>
          <a:noFill/>
        </p:spPr>
        <p:txBody>
          <a:bodyPr wrap="square">
            <a:spAutoFit/>
          </a:bodyPr>
          <a:lstStyle/>
          <a:p>
            <a:pPr algn="just"/>
            <a:r>
              <a:rPr lang="en-US" sz="2800" b="1" i="1" u="none" strike="noStrike" baseline="0" dirty="0">
                <a:solidFill>
                  <a:srgbClr val="000000"/>
                </a:solidFill>
                <a:latin typeface="Optima LT Std"/>
              </a:rPr>
              <a:t> </a:t>
            </a:r>
            <a:r>
              <a:rPr lang="en-US" sz="2800" dirty="0">
                <a:solidFill>
                  <a:schemeClr val="accent1"/>
                </a:solidFill>
                <a:latin typeface="+mj-lt"/>
                <a:ea typeface="+mj-ea"/>
                <a:cs typeface="+mj-cs"/>
              </a:rPr>
              <a:t>Advantages of Bubble Sort </a:t>
            </a:r>
            <a:endParaRPr lang="en-US" sz="3600" dirty="0">
              <a:solidFill>
                <a:schemeClr val="accent1"/>
              </a:solidFill>
              <a:latin typeface="+mj-lt"/>
              <a:ea typeface="+mj-ea"/>
              <a:cs typeface="+mj-cs"/>
            </a:endParaRPr>
          </a:p>
          <a:p>
            <a:pPr marL="457200" indent="-457200" algn="just">
              <a:buFont typeface="Arial" panose="020B0604020202020204" pitchFamily="34" charset="0"/>
              <a:buChar char="•"/>
            </a:pPr>
            <a:r>
              <a:rPr lang="en-US" sz="2800" dirty="0">
                <a:latin typeface="+mj-lt"/>
                <a:ea typeface="+mj-ea"/>
                <a:cs typeface="+mj-cs"/>
              </a:rPr>
              <a:t>Bubble sort is a simple sorting method. </a:t>
            </a:r>
          </a:p>
          <a:p>
            <a:pPr marL="457200" indent="-457200" algn="just">
              <a:buFont typeface="Arial" panose="020B0604020202020204" pitchFamily="34" charset="0"/>
              <a:buChar char="•"/>
            </a:pPr>
            <a:r>
              <a:rPr lang="en-US" sz="2800" dirty="0">
                <a:latin typeface="+mj-lt"/>
                <a:ea typeface="+mj-ea"/>
                <a:cs typeface="+mj-cs"/>
              </a:rPr>
              <a:t>No additional data structure is necessary. </a:t>
            </a:r>
          </a:p>
          <a:p>
            <a:pPr marL="457200" indent="-457200" algn="just">
              <a:buFont typeface="Arial" panose="020B0604020202020204" pitchFamily="34" charset="0"/>
              <a:buChar char="•"/>
            </a:pPr>
            <a:r>
              <a:rPr lang="en-US" sz="2800" dirty="0">
                <a:latin typeface="+mj-lt"/>
                <a:ea typeface="+mj-ea"/>
                <a:cs typeface="+mj-cs"/>
              </a:rPr>
              <a:t>Items are exchanged in place without the use of additional temporary storage, so the required space is minimal. </a:t>
            </a:r>
          </a:p>
          <a:p>
            <a:endParaRPr lang="ar-SA" sz="2800" dirty="0">
              <a:solidFill>
                <a:schemeClr val="accent1"/>
              </a:solidFill>
              <a:latin typeface="+mj-lt"/>
              <a:ea typeface="+mj-ea"/>
              <a:cs typeface="+mj-cs"/>
            </a:endParaRPr>
          </a:p>
          <a:p>
            <a:pPr algn="just"/>
            <a:r>
              <a:rPr lang="en-US" sz="2800" dirty="0">
                <a:solidFill>
                  <a:schemeClr val="accent1"/>
                </a:solidFill>
                <a:latin typeface="+mj-lt"/>
                <a:ea typeface="+mj-ea"/>
                <a:cs typeface="+mj-cs"/>
              </a:rPr>
              <a:t>Disadvantages of Bubble Sort </a:t>
            </a:r>
          </a:p>
          <a:p>
            <a:pPr marL="457200" indent="-457200" algn="just">
              <a:buFont typeface="Arial" panose="020B0604020202020204" pitchFamily="34" charset="0"/>
              <a:buChar char="•"/>
            </a:pPr>
            <a:r>
              <a:rPr lang="en-US" sz="2800" dirty="0">
                <a:latin typeface="+mj-lt"/>
                <a:ea typeface="+mj-ea"/>
                <a:cs typeface="+mj-cs"/>
              </a:rPr>
              <a:t>Bubble sort is a very inefficient method of sorting. </a:t>
            </a:r>
          </a:p>
          <a:p>
            <a:pPr marL="457200" indent="-457200" algn="just">
              <a:buFont typeface="Arial" panose="020B0604020202020204" pitchFamily="34" charset="0"/>
              <a:buChar char="•"/>
            </a:pPr>
            <a:r>
              <a:rPr lang="en-US" sz="2800" dirty="0">
                <a:latin typeface="+mj-lt"/>
                <a:ea typeface="+mj-ea"/>
                <a:cs typeface="+mj-cs"/>
              </a:rPr>
              <a:t>Even if the elements are in sorted order, all (n-1) passes will be done. </a:t>
            </a:r>
          </a:p>
          <a:p>
            <a:pPr marL="457200" indent="-457200" algn="just">
              <a:buFont typeface="Arial" panose="020B0604020202020204" pitchFamily="34" charset="0"/>
              <a:buChar char="•"/>
            </a:pPr>
            <a:r>
              <a:rPr lang="en-US" sz="2800" dirty="0">
                <a:latin typeface="+mj-lt"/>
                <a:ea typeface="+mj-ea"/>
                <a:cs typeface="+mj-cs"/>
              </a:rPr>
              <a:t>The bubble sort is mostly suitable for academic teaching but not for real-life applications. </a:t>
            </a:r>
          </a:p>
          <a:p>
            <a:pPr marL="457200" indent="-457200" algn="just">
              <a:buFont typeface="Arial" panose="020B0604020202020204" pitchFamily="34" charset="0"/>
              <a:buChar char="•"/>
            </a:pPr>
            <a:r>
              <a:rPr lang="en-US" sz="2800" dirty="0">
                <a:latin typeface="+mj-lt"/>
                <a:ea typeface="+mj-ea"/>
                <a:cs typeface="+mj-cs"/>
              </a:rPr>
              <a:t>Bubble sort does not deal well with a list containing a huge number of elements. </a:t>
            </a:r>
          </a:p>
        </p:txBody>
      </p:sp>
    </p:spTree>
    <p:extLst>
      <p:ext uri="{BB962C8B-B14F-4D97-AF65-F5344CB8AC3E}">
        <p14:creationId xmlns:p14="http://schemas.microsoft.com/office/powerpoint/2010/main" val="87208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AA1E6898-1660-2980-81DF-FEDEDAC59A76}"/>
              </a:ext>
            </a:extLst>
          </p:cNvPr>
          <p:cNvSpPr txBox="1"/>
          <p:nvPr/>
        </p:nvSpPr>
        <p:spPr>
          <a:xfrm>
            <a:off x="475013" y="366623"/>
            <a:ext cx="10438411" cy="2246769"/>
          </a:xfrm>
          <a:prstGeom prst="rect">
            <a:avLst/>
          </a:prstGeom>
          <a:noFill/>
        </p:spPr>
        <p:txBody>
          <a:bodyPr wrap="square">
            <a:spAutoFit/>
          </a:bodyPr>
          <a:lstStyle/>
          <a:p>
            <a:pPr algn="just"/>
            <a:r>
              <a:rPr lang="en-US" sz="2800" b="1" i="1" dirty="0">
                <a:solidFill>
                  <a:schemeClr val="accent2">
                    <a:lumMod val="75000"/>
                  </a:schemeClr>
                </a:solidFill>
                <a:latin typeface="Optima LT Std"/>
              </a:rPr>
              <a:t> </a:t>
            </a:r>
            <a:r>
              <a:rPr lang="en-GB" sz="2800" b="1" i="1" u="sng" dirty="0">
                <a:solidFill>
                  <a:schemeClr val="accent2">
                    <a:lumMod val="75000"/>
                  </a:schemeClr>
                </a:solidFill>
                <a:latin typeface="Nunito" panose="020F0502020204030204" pitchFamily="2" charset="0"/>
              </a:rPr>
              <a:t>C</a:t>
            </a:r>
            <a:r>
              <a:rPr lang="en-GB" sz="2800" i="1" u="sng" dirty="0">
                <a:solidFill>
                  <a:schemeClr val="accent2">
                    <a:lumMod val="75000"/>
                  </a:schemeClr>
                </a:solidFill>
                <a:latin typeface="Nunito" panose="020F0502020204030204" pitchFamily="2" charset="0"/>
              </a:rPr>
              <a:t>omplexity </a:t>
            </a:r>
          </a:p>
          <a:p>
            <a:pPr algn="just"/>
            <a:endParaRPr lang="en-GB" sz="2800" i="1" dirty="0">
              <a:solidFill>
                <a:srgbClr val="273239"/>
              </a:solidFill>
              <a:latin typeface="Nunito" panose="020F0502020204030204" pitchFamily="2" charset="0"/>
            </a:endParaRPr>
          </a:p>
          <a:p>
            <a:pPr algn="just"/>
            <a:r>
              <a:rPr lang="en-GB" sz="2800" b="0" dirty="0">
                <a:solidFill>
                  <a:srgbClr val="273239"/>
                </a:solidFill>
                <a:effectLst/>
                <a:latin typeface="Nunito" panose="020F0502020204030204" pitchFamily="2" charset="0"/>
              </a:rPr>
              <a:t>The </a:t>
            </a:r>
            <a:r>
              <a:rPr lang="en-GB" sz="2800" b="0" u="sng" dirty="0">
                <a:effectLst/>
                <a:latin typeface="Nunito" panose="020F0502020204030204" pitchFamily="2" charset="0"/>
                <a:hlinkClick r:id="rId2"/>
              </a:rPr>
              <a:t>Bubble Sort algorithm</a:t>
            </a:r>
            <a:r>
              <a:rPr lang="en-GB" sz="2800" b="0" dirty="0">
                <a:solidFill>
                  <a:srgbClr val="273239"/>
                </a:solidFill>
                <a:effectLst/>
                <a:latin typeface="Nunito" panose="020F0502020204030204" pitchFamily="2" charset="0"/>
              </a:rPr>
              <a:t> has a time complexity of O(N</a:t>
            </a:r>
            <a:r>
              <a:rPr lang="en-GB" sz="2800" b="0" baseline="30000" dirty="0">
                <a:solidFill>
                  <a:srgbClr val="273239"/>
                </a:solidFill>
                <a:effectLst/>
                <a:latin typeface="Nunito" panose="020F0502020204030204" pitchFamily="2" charset="0"/>
              </a:rPr>
              <a:t>2</a:t>
            </a:r>
            <a:r>
              <a:rPr lang="en-GB" sz="2800" b="0" dirty="0">
                <a:solidFill>
                  <a:srgbClr val="273239"/>
                </a:solidFill>
                <a:effectLst/>
                <a:latin typeface="Nunito" panose="020F0502020204030204" pitchFamily="2" charset="0"/>
              </a:rPr>
              <a:t>) and a space complexity of O(1) since it does not require any additional memory space apart from a temporary variable used for swapping.</a:t>
            </a:r>
            <a:endParaRPr lang="en-US" sz="2800" dirty="0">
              <a:latin typeface="+mj-lt"/>
              <a:ea typeface="+mj-ea"/>
              <a:cs typeface="+mj-cs"/>
            </a:endParaRPr>
          </a:p>
        </p:txBody>
      </p:sp>
    </p:spTree>
    <p:extLst>
      <p:ext uri="{BB962C8B-B14F-4D97-AF65-F5344CB8AC3E}">
        <p14:creationId xmlns:p14="http://schemas.microsoft.com/office/powerpoint/2010/main" val="269869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04C00B9D-86C4-1C1B-04FD-C74770C956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D90D788-DBF7-40E7-AA6C-7F6944F72CB6}" type="slidenum">
              <a:rPr lang="en-US" altLang="en-US" sz="1400">
                <a:solidFill>
                  <a:schemeClr val="tx1"/>
                </a:solidFill>
              </a:rPr>
              <a:pPr>
                <a:spcBef>
                  <a:spcPct val="0"/>
                </a:spcBef>
                <a:buFontTx/>
                <a:buNone/>
              </a:pPr>
              <a:t>14</a:t>
            </a:fld>
            <a:endParaRPr lang="en-US" altLang="en-US" sz="1400">
              <a:solidFill>
                <a:schemeClr val="tx1"/>
              </a:solidFill>
            </a:endParaRPr>
          </a:p>
        </p:txBody>
      </p:sp>
      <p:sp>
        <p:nvSpPr>
          <p:cNvPr id="48131" name="Rectangle 2">
            <a:extLst>
              <a:ext uri="{FF2B5EF4-FFF2-40B4-BE49-F238E27FC236}">
                <a16:creationId xmlns:a16="http://schemas.microsoft.com/office/drawing/2014/main" id="{6EF46747-9DF6-6848-2B07-55A3A832759F}"/>
              </a:ext>
            </a:extLst>
          </p:cNvPr>
          <p:cNvSpPr>
            <a:spLocks noGrp="1" noChangeArrowheads="1"/>
          </p:cNvSpPr>
          <p:nvPr>
            <p:ph type="title"/>
          </p:nvPr>
        </p:nvSpPr>
        <p:spPr/>
        <p:txBody>
          <a:bodyPr/>
          <a:lstStyle/>
          <a:p>
            <a:pPr algn="l" eaLnBrk="1" hangingPunct="1"/>
            <a:r>
              <a:rPr lang="en-US" altLang="en-US"/>
              <a:t>Selection Sort</a:t>
            </a:r>
          </a:p>
        </p:txBody>
      </p:sp>
      <p:sp>
        <p:nvSpPr>
          <p:cNvPr id="48132" name="Rectangle 3">
            <a:extLst>
              <a:ext uri="{FF2B5EF4-FFF2-40B4-BE49-F238E27FC236}">
                <a16:creationId xmlns:a16="http://schemas.microsoft.com/office/drawing/2014/main" id="{524E8BBD-5DB3-9C25-0E1C-163BB09ADA57}"/>
              </a:ext>
            </a:extLst>
          </p:cNvPr>
          <p:cNvSpPr>
            <a:spLocks noGrp="1" noChangeArrowheads="1"/>
          </p:cNvSpPr>
          <p:nvPr>
            <p:ph type="body" idx="1"/>
          </p:nvPr>
        </p:nvSpPr>
        <p:spPr>
          <a:xfrm>
            <a:off x="677334" y="1930400"/>
            <a:ext cx="10046084" cy="3556000"/>
          </a:xfrm>
        </p:spPr>
        <p:txBody>
          <a:bodyPr>
            <a:noAutofit/>
          </a:bodyPr>
          <a:lstStyle/>
          <a:p>
            <a:pPr algn="just" eaLnBrk="1" hangingPunct="1"/>
            <a:r>
              <a:rPr lang="en-US" altLang="en-US" sz="2800" dirty="0"/>
              <a:t>Idea:</a:t>
            </a:r>
          </a:p>
          <a:p>
            <a:pPr lvl="1" algn="just" eaLnBrk="1" hangingPunct="1"/>
            <a:r>
              <a:rPr lang="en-US" altLang="en-US" sz="2800" dirty="0"/>
              <a:t>Find the smallest element in the array</a:t>
            </a:r>
          </a:p>
          <a:p>
            <a:pPr lvl="1" algn="just" eaLnBrk="1" hangingPunct="1"/>
            <a:r>
              <a:rPr lang="en-US" altLang="en-US" sz="2800" dirty="0"/>
              <a:t>Exchange it with the element in the first position</a:t>
            </a:r>
          </a:p>
          <a:p>
            <a:pPr lvl="1" algn="just" eaLnBrk="1" hangingPunct="1"/>
            <a:r>
              <a:rPr lang="en-US" altLang="en-US" sz="2800" dirty="0"/>
              <a:t>Find the second smallest element and exchange it with the element in the second position</a:t>
            </a:r>
          </a:p>
          <a:p>
            <a:pPr lvl="1" algn="just" eaLnBrk="1" hangingPunct="1"/>
            <a:r>
              <a:rPr lang="en-US" altLang="en-US" sz="2800" dirty="0"/>
              <a:t>Continue until the array is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مربع نص 6">
            <a:extLst>
              <a:ext uri="{FF2B5EF4-FFF2-40B4-BE49-F238E27FC236}">
                <a16:creationId xmlns:a16="http://schemas.microsoft.com/office/drawing/2014/main" id="{6001080E-4C88-A43B-9911-C044ABB2B610}"/>
              </a:ext>
            </a:extLst>
          </p:cNvPr>
          <p:cNvSpPr txBox="1"/>
          <p:nvPr/>
        </p:nvSpPr>
        <p:spPr>
          <a:xfrm>
            <a:off x="403759" y="1213008"/>
            <a:ext cx="10022774" cy="4431983"/>
          </a:xfrm>
          <a:prstGeom prst="rect">
            <a:avLst/>
          </a:prstGeom>
          <a:noFill/>
        </p:spPr>
        <p:txBody>
          <a:bodyPr wrap="square">
            <a:spAutoFit/>
          </a:bodyPr>
          <a:lstStyle/>
          <a:p>
            <a:pPr marL="457200" indent="-457200" algn="just">
              <a:spcBef>
                <a:spcPts val="600"/>
              </a:spcBef>
              <a:spcAft>
                <a:spcPts val="600"/>
              </a:spcAft>
              <a:buFont typeface="Arial" panose="020B0604020202020204" pitchFamily="34" charset="0"/>
              <a:buChar char="•"/>
            </a:pPr>
            <a:r>
              <a:rPr lang="en-US" sz="2800" dirty="0"/>
              <a:t>Selection sort is also known as a push-down sort. The selection sort consists entirely of a selection phase in which the smallest element, in the array is searched.</a:t>
            </a:r>
          </a:p>
          <a:p>
            <a:pPr marL="457200" indent="-457200" algn="just">
              <a:spcBef>
                <a:spcPts val="600"/>
              </a:spcBef>
              <a:spcAft>
                <a:spcPts val="600"/>
              </a:spcAft>
              <a:buFont typeface="Arial" panose="020B0604020202020204" pitchFamily="34" charset="0"/>
              <a:buChar char="•"/>
            </a:pPr>
            <a:r>
              <a:rPr lang="en-US" sz="2800" dirty="0"/>
              <a:t>Once the smallest element is found, it is placed in the first position of the array, that is, at index 0. </a:t>
            </a:r>
          </a:p>
          <a:p>
            <a:pPr marL="457200" indent="-457200" algn="just">
              <a:spcBef>
                <a:spcPts val="600"/>
              </a:spcBef>
              <a:spcAft>
                <a:spcPts val="600"/>
              </a:spcAft>
              <a:buFont typeface="Arial" panose="020B0604020202020204" pitchFamily="34" charset="0"/>
              <a:buChar char="•"/>
            </a:pPr>
            <a:r>
              <a:rPr lang="en-US" sz="2800" dirty="0"/>
              <a:t>The other remaining elements are made to find the next smallest element, which is placed in the second position of the array, that is, at index 1 of the array and so on.</a:t>
            </a:r>
          </a:p>
          <a:p>
            <a:pPr marL="457200" indent="-457200" algn="just">
              <a:spcBef>
                <a:spcPts val="600"/>
              </a:spcBef>
              <a:spcAft>
                <a:spcPts val="600"/>
              </a:spcAft>
              <a:buFont typeface="Arial" panose="020B0604020202020204" pitchFamily="34" charset="0"/>
              <a:buChar char="•"/>
            </a:pPr>
            <a:r>
              <a:rPr lang="en-US" sz="2800" dirty="0"/>
              <a:t>Thus, all elements are sorted into ascending order.</a:t>
            </a:r>
            <a:endParaRPr lang="ar-SA" sz="2800" dirty="0"/>
          </a:p>
        </p:txBody>
      </p:sp>
    </p:spTree>
    <p:extLst>
      <p:ext uri="{BB962C8B-B14F-4D97-AF65-F5344CB8AC3E}">
        <p14:creationId xmlns:p14="http://schemas.microsoft.com/office/powerpoint/2010/main" val="124238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63EE80C3-3102-4B84-B812-02CB64AF8B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420135F-3944-4718-9B7D-94E6B9D93B4D}" type="slidenum">
              <a:rPr lang="en-US" altLang="en-US" sz="1400">
                <a:solidFill>
                  <a:schemeClr val="tx1"/>
                </a:solidFill>
              </a:rPr>
              <a:pPr>
                <a:spcBef>
                  <a:spcPct val="0"/>
                </a:spcBef>
                <a:buFontTx/>
                <a:buNone/>
              </a:pPr>
              <a:t>16</a:t>
            </a:fld>
            <a:endParaRPr lang="en-US" altLang="en-US" sz="1400">
              <a:solidFill>
                <a:schemeClr val="tx1"/>
              </a:solidFill>
            </a:endParaRPr>
          </a:p>
        </p:txBody>
      </p:sp>
      <p:sp>
        <p:nvSpPr>
          <p:cNvPr id="50179" name="Rectangle 2">
            <a:extLst>
              <a:ext uri="{FF2B5EF4-FFF2-40B4-BE49-F238E27FC236}">
                <a16:creationId xmlns:a16="http://schemas.microsoft.com/office/drawing/2014/main" id="{00DF5934-AB13-A607-0BB6-7256F5115BF1}"/>
              </a:ext>
            </a:extLst>
          </p:cNvPr>
          <p:cNvSpPr>
            <a:spLocks noGrp="1" noChangeArrowheads="1"/>
          </p:cNvSpPr>
          <p:nvPr>
            <p:ph type="title"/>
          </p:nvPr>
        </p:nvSpPr>
        <p:spPr>
          <a:xfrm>
            <a:off x="416541" y="253999"/>
            <a:ext cx="8596668" cy="1320800"/>
          </a:xfrm>
        </p:spPr>
        <p:txBody>
          <a:bodyPr/>
          <a:lstStyle/>
          <a:p>
            <a:pPr eaLnBrk="1" hangingPunct="1"/>
            <a:r>
              <a:rPr lang="en-US" altLang="en-US" dirty="0"/>
              <a:t>Example</a:t>
            </a:r>
          </a:p>
        </p:txBody>
      </p:sp>
      <p:grpSp>
        <p:nvGrpSpPr>
          <p:cNvPr id="50180" name="Group 3">
            <a:extLst>
              <a:ext uri="{FF2B5EF4-FFF2-40B4-BE49-F238E27FC236}">
                <a16:creationId xmlns:a16="http://schemas.microsoft.com/office/drawing/2014/main" id="{FD7BCC2F-3B7F-D518-8700-45D27722BD84}"/>
              </a:ext>
            </a:extLst>
          </p:cNvPr>
          <p:cNvGrpSpPr>
            <a:grpSpLocks/>
          </p:cNvGrpSpPr>
          <p:nvPr/>
        </p:nvGrpSpPr>
        <p:grpSpPr bwMode="auto">
          <a:xfrm>
            <a:off x="2028826" y="1379538"/>
            <a:ext cx="3154363" cy="423862"/>
            <a:chOff x="221" y="912"/>
            <a:chExt cx="1987" cy="267"/>
          </a:xfrm>
        </p:grpSpPr>
        <p:sp>
          <p:nvSpPr>
            <p:cNvPr id="50314" name="Rectangle 4">
              <a:extLst>
                <a:ext uri="{FF2B5EF4-FFF2-40B4-BE49-F238E27FC236}">
                  <a16:creationId xmlns:a16="http://schemas.microsoft.com/office/drawing/2014/main" id="{9BB54B2A-96D5-8FF8-81E4-13687C12FC8E}"/>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315" name="Rectangle 5">
              <a:extLst>
                <a:ext uri="{FF2B5EF4-FFF2-40B4-BE49-F238E27FC236}">
                  <a16:creationId xmlns:a16="http://schemas.microsoft.com/office/drawing/2014/main" id="{5B85C3E7-578E-F189-BC3E-A1E1FD35AE41}"/>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316" name="Rectangle 6">
              <a:extLst>
                <a:ext uri="{FF2B5EF4-FFF2-40B4-BE49-F238E27FC236}">
                  <a16:creationId xmlns:a16="http://schemas.microsoft.com/office/drawing/2014/main" id="{AD85CEFE-F9CD-7594-904D-ABDAF77BE675}"/>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317" name="Rectangle 7">
              <a:extLst>
                <a:ext uri="{FF2B5EF4-FFF2-40B4-BE49-F238E27FC236}">
                  <a16:creationId xmlns:a16="http://schemas.microsoft.com/office/drawing/2014/main" id="{6382410B-5314-D777-2C57-26BF4F3670A2}"/>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318" name="Rectangle 8">
              <a:extLst>
                <a:ext uri="{FF2B5EF4-FFF2-40B4-BE49-F238E27FC236}">
                  <a16:creationId xmlns:a16="http://schemas.microsoft.com/office/drawing/2014/main" id="{F02999A1-0965-A465-38FA-39AE0D023E86}"/>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319" name="Rectangle 9">
              <a:extLst>
                <a:ext uri="{FF2B5EF4-FFF2-40B4-BE49-F238E27FC236}">
                  <a16:creationId xmlns:a16="http://schemas.microsoft.com/office/drawing/2014/main" id="{417397EB-D67A-ABE5-22F9-4796578913E2}"/>
                </a:ext>
              </a:extLst>
            </p:cNvPr>
            <p:cNvSpPr>
              <a:spLocks noChangeArrowheads="1"/>
            </p:cNvSpPr>
            <p:nvPr/>
          </p:nvSpPr>
          <p:spPr bwMode="auto">
            <a:xfrm>
              <a:off x="505"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320" name="Rectangle 10">
              <a:extLst>
                <a:ext uri="{FF2B5EF4-FFF2-40B4-BE49-F238E27FC236}">
                  <a16:creationId xmlns:a16="http://schemas.microsoft.com/office/drawing/2014/main" id="{327D6ACD-61DF-BAC0-6AFB-21EB8BE3B32D}"/>
                </a:ext>
              </a:extLst>
            </p:cNvPr>
            <p:cNvSpPr>
              <a:spLocks noChangeArrowheads="1"/>
            </p:cNvSpPr>
            <p:nvPr/>
          </p:nvSpPr>
          <p:spPr bwMode="auto">
            <a:xfrm>
              <a:off x="221"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321" name="Line 11">
              <a:extLst>
                <a:ext uri="{FF2B5EF4-FFF2-40B4-BE49-F238E27FC236}">
                  <a16:creationId xmlns:a16="http://schemas.microsoft.com/office/drawing/2014/main" id="{C878DB84-5A18-7DDD-97BE-EA8025347CB4}"/>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2" name="Line 12">
              <a:extLst>
                <a:ext uri="{FF2B5EF4-FFF2-40B4-BE49-F238E27FC236}">
                  <a16:creationId xmlns:a16="http://schemas.microsoft.com/office/drawing/2014/main" id="{F5D1BA7B-359B-9393-3573-A21179EDCC66}"/>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3" name="Line 13">
              <a:extLst>
                <a:ext uri="{FF2B5EF4-FFF2-40B4-BE49-F238E27FC236}">
                  <a16:creationId xmlns:a16="http://schemas.microsoft.com/office/drawing/2014/main" id="{35710028-BEA1-DA4E-2FD0-573B1A70C5B9}"/>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4" name="Line 14">
              <a:extLst>
                <a:ext uri="{FF2B5EF4-FFF2-40B4-BE49-F238E27FC236}">
                  <a16:creationId xmlns:a16="http://schemas.microsoft.com/office/drawing/2014/main" id="{2537D739-C6AC-40AF-5FCA-A079ECCA40C4}"/>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5" name="Line 15">
              <a:extLst>
                <a:ext uri="{FF2B5EF4-FFF2-40B4-BE49-F238E27FC236}">
                  <a16:creationId xmlns:a16="http://schemas.microsoft.com/office/drawing/2014/main" id="{EE869CA9-9434-15E5-A1E4-8E3E5861BAB7}"/>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6" name="Line 16">
              <a:extLst>
                <a:ext uri="{FF2B5EF4-FFF2-40B4-BE49-F238E27FC236}">
                  <a16:creationId xmlns:a16="http://schemas.microsoft.com/office/drawing/2014/main" id="{2EAD017B-5E09-10FD-9E11-0C25AF63C4C7}"/>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7" name="Line 17">
              <a:extLst>
                <a:ext uri="{FF2B5EF4-FFF2-40B4-BE49-F238E27FC236}">
                  <a16:creationId xmlns:a16="http://schemas.microsoft.com/office/drawing/2014/main" id="{7F5E86A5-CF75-8E4E-D9E6-DA05D066A91C}"/>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8" name="Line 18">
              <a:extLst>
                <a:ext uri="{FF2B5EF4-FFF2-40B4-BE49-F238E27FC236}">
                  <a16:creationId xmlns:a16="http://schemas.microsoft.com/office/drawing/2014/main" id="{262D9571-2F67-882B-0576-2451F811CAD8}"/>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29" name="Line 19">
              <a:extLst>
                <a:ext uri="{FF2B5EF4-FFF2-40B4-BE49-F238E27FC236}">
                  <a16:creationId xmlns:a16="http://schemas.microsoft.com/office/drawing/2014/main" id="{A56E99BD-AF6E-80CD-E577-5D6DC5E170C8}"/>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30" name="Line 20">
              <a:extLst>
                <a:ext uri="{FF2B5EF4-FFF2-40B4-BE49-F238E27FC236}">
                  <a16:creationId xmlns:a16="http://schemas.microsoft.com/office/drawing/2014/main" id="{2AC3F7DA-A256-C550-3F7D-DD173F1BB90A}"/>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469" name="Oval 21">
            <a:extLst>
              <a:ext uri="{FF2B5EF4-FFF2-40B4-BE49-F238E27FC236}">
                <a16:creationId xmlns:a16="http://schemas.microsoft.com/office/drawing/2014/main" id="{07D01E23-CF59-0C2C-FBA2-C405F55519BA}"/>
              </a:ext>
            </a:extLst>
          </p:cNvPr>
          <p:cNvSpPr>
            <a:spLocks noChangeArrowheads="1"/>
          </p:cNvSpPr>
          <p:nvPr/>
        </p:nvSpPr>
        <p:spPr bwMode="auto">
          <a:xfrm>
            <a:off x="4745038" y="1382713"/>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3" name="Group 22">
            <a:extLst>
              <a:ext uri="{FF2B5EF4-FFF2-40B4-BE49-F238E27FC236}">
                <a16:creationId xmlns:a16="http://schemas.microsoft.com/office/drawing/2014/main" id="{B506120B-592A-202E-5232-159D702B43E0}"/>
              </a:ext>
            </a:extLst>
          </p:cNvPr>
          <p:cNvGrpSpPr>
            <a:grpSpLocks/>
          </p:cNvGrpSpPr>
          <p:nvPr/>
        </p:nvGrpSpPr>
        <p:grpSpPr bwMode="auto">
          <a:xfrm>
            <a:off x="2028826" y="2032001"/>
            <a:ext cx="3154363" cy="423863"/>
            <a:chOff x="221" y="912"/>
            <a:chExt cx="1987" cy="267"/>
          </a:xfrm>
        </p:grpSpPr>
        <p:sp>
          <p:nvSpPr>
            <p:cNvPr id="50297" name="Rectangle 23">
              <a:extLst>
                <a:ext uri="{FF2B5EF4-FFF2-40B4-BE49-F238E27FC236}">
                  <a16:creationId xmlns:a16="http://schemas.microsoft.com/office/drawing/2014/main" id="{84CB665B-CD4C-208C-FBC0-972BB6396E61}"/>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98" name="Rectangle 24">
              <a:extLst>
                <a:ext uri="{FF2B5EF4-FFF2-40B4-BE49-F238E27FC236}">
                  <a16:creationId xmlns:a16="http://schemas.microsoft.com/office/drawing/2014/main" id="{FBB99C7C-F827-4AD6-5B63-87F90DF144B1}"/>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99" name="Rectangle 25">
              <a:extLst>
                <a:ext uri="{FF2B5EF4-FFF2-40B4-BE49-F238E27FC236}">
                  <a16:creationId xmlns:a16="http://schemas.microsoft.com/office/drawing/2014/main" id="{1DDFF321-DCCD-AB22-F143-8EC96920ECEB}"/>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300" name="Rectangle 26">
              <a:extLst>
                <a:ext uri="{FF2B5EF4-FFF2-40B4-BE49-F238E27FC236}">
                  <a16:creationId xmlns:a16="http://schemas.microsoft.com/office/drawing/2014/main" id="{1993543E-5EAB-F9FE-3F3F-C8FB3CB9834A}"/>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301" name="Rectangle 27">
              <a:extLst>
                <a:ext uri="{FF2B5EF4-FFF2-40B4-BE49-F238E27FC236}">
                  <a16:creationId xmlns:a16="http://schemas.microsoft.com/office/drawing/2014/main" id="{2E9C41D1-82E9-0913-FC87-D3C166B07958}"/>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302" name="Rectangle 28">
              <a:extLst>
                <a:ext uri="{FF2B5EF4-FFF2-40B4-BE49-F238E27FC236}">
                  <a16:creationId xmlns:a16="http://schemas.microsoft.com/office/drawing/2014/main" id="{F664EBB5-FE1A-D1F1-A41E-245FBF7FD496}"/>
                </a:ext>
              </a:extLst>
            </p:cNvPr>
            <p:cNvSpPr>
              <a:spLocks noChangeArrowheads="1"/>
            </p:cNvSpPr>
            <p:nvPr/>
          </p:nvSpPr>
          <p:spPr bwMode="auto">
            <a:xfrm>
              <a:off x="505"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303" name="Rectangle 29">
              <a:extLst>
                <a:ext uri="{FF2B5EF4-FFF2-40B4-BE49-F238E27FC236}">
                  <a16:creationId xmlns:a16="http://schemas.microsoft.com/office/drawing/2014/main" id="{886E3AF9-6690-9E2E-7B8B-6C2C70BB9B39}"/>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304" name="Line 30">
              <a:extLst>
                <a:ext uri="{FF2B5EF4-FFF2-40B4-BE49-F238E27FC236}">
                  <a16:creationId xmlns:a16="http://schemas.microsoft.com/office/drawing/2014/main" id="{81381DA0-533C-EEF3-47A8-AFEB7693F29C}"/>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05" name="Line 31">
              <a:extLst>
                <a:ext uri="{FF2B5EF4-FFF2-40B4-BE49-F238E27FC236}">
                  <a16:creationId xmlns:a16="http://schemas.microsoft.com/office/drawing/2014/main" id="{7770B7E8-CB6A-97A7-926B-7BAE8C4BF107}"/>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06" name="Line 32">
              <a:extLst>
                <a:ext uri="{FF2B5EF4-FFF2-40B4-BE49-F238E27FC236}">
                  <a16:creationId xmlns:a16="http://schemas.microsoft.com/office/drawing/2014/main" id="{BAA85320-9BDE-1266-E263-450C25F9B07C}"/>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07" name="Line 33">
              <a:extLst>
                <a:ext uri="{FF2B5EF4-FFF2-40B4-BE49-F238E27FC236}">
                  <a16:creationId xmlns:a16="http://schemas.microsoft.com/office/drawing/2014/main" id="{EB604250-BCAB-7487-9B60-D89EB1ED8080}"/>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08" name="Line 34">
              <a:extLst>
                <a:ext uri="{FF2B5EF4-FFF2-40B4-BE49-F238E27FC236}">
                  <a16:creationId xmlns:a16="http://schemas.microsoft.com/office/drawing/2014/main" id="{1130E94A-0214-2D7F-E306-238BBD3931D1}"/>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09" name="Line 35">
              <a:extLst>
                <a:ext uri="{FF2B5EF4-FFF2-40B4-BE49-F238E27FC236}">
                  <a16:creationId xmlns:a16="http://schemas.microsoft.com/office/drawing/2014/main" id="{1C15FDA6-B838-AF3F-9F84-EF69B1841A6F}"/>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10" name="Line 36">
              <a:extLst>
                <a:ext uri="{FF2B5EF4-FFF2-40B4-BE49-F238E27FC236}">
                  <a16:creationId xmlns:a16="http://schemas.microsoft.com/office/drawing/2014/main" id="{A0FCCC93-5235-11C9-6B4D-F61B99A79CE0}"/>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11" name="Line 37">
              <a:extLst>
                <a:ext uri="{FF2B5EF4-FFF2-40B4-BE49-F238E27FC236}">
                  <a16:creationId xmlns:a16="http://schemas.microsoft.com/office/drawing/2014/main" id="{85807B80-248C-EE06-FE50-182EE80FC0F1}"/>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12" name="Line 38">
              <a:extLst>
                <a:ext uri="{FF2B5EF4-FFF2-40B4-BE49-F238E27FC236}">
                  <a16:creationId xmlns:a16="http://schemas.microsoft.com/office/drawing/2014/main" id="{F1C9BB5D-6AB8-4335-ACF9-E2F85F682783}"/>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313" name="Line 39">
              <a:extLst>
                <a:ext uri="{FF2B5EF4-FFF2-40B4-BE49-F238E27FC236}">
                  <a16:creationId xmlns:a16="http://schemas.microsoft.com/office/drawing/2014/main" id="{02EC0484-1E1C-B0A0-5203-F84754621CA0}"/>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488" name="Oval 40">
            <a:extLst>
              <a:ext uri="{FF2B5EF4-FFF2-40B4-BE49-F238E27FC236}">
                <a16:creationId xmlns:a16="http://schemas.microsoft.com/office/drawing/2014/main" id="{26E6D510-9CCE-4237-3DD3-D5E83250E876}"/>
              </a:ext>
            </a:extLst>
          </p:cNvPr>
          <p:cNvSpPr>
            <a:spLocks noChangeArrowheads="1"/>
          </p:cNvSpPr>
          <p:nvPr/>
        </p:nvSpPr>
        <p:spPr bwMode="auto">
          <a:xfrm>
            <a:off x="3833813" y="2044700"/>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4" name="Group 41">
            <a:extLst>
              <a:ext uri="{FF2B5EF4-FFF2-40B4-BE49-F238E27FC236}">
                <a16:creationId xmlns:a16="http://schemas.microsoft.com/office/drawing/2014/main" id="{0E37A8E9-AB24-C58E-3A50-B5216A74FDDF}"/>
              </a:ext>
            </a:extLst>
          </p:cNvPr>
          <p:cNvGrpSpPr>
            <a:grpSpLocks/>
          </p:cNvGrpSpPr>
          <p:nvPr/>
        </p:nvGrpSpPr>
        <p:grpSpPr bwMode="auto">
          <a:xfrm>
            <a:off x="2028826" y="2693988"/>
            <a:ext cx="3154363" cy="423862"/>
            <a:chOff x="221" y="912"/>
            <a:chExt cx="1987" cy="267"/>
          </a:xfrm>
        </p:grpSpPr>
        <p:sp>
          <p:nvSpPr>
            <p:cNvPr id="50280" name="Rectangle 42">
              <a:extLst>
                <a:ext uri="{FF2B5EF4-FFF2-40B4-BE49-F238E27FC236}">
                  <a16:creationId xmlns:a16="http://schemas.microsoft.com/office/drawing/2014/main" id="{652E319A-D295-ACE0-AC19-B97C33AF2211}"/>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81" name="Rectangle 43">
              <a:extLst>
                <a:ext uri="{FF2B5EF4-FFF2-40B4-BE49-F238E27FC236}">
                  <a16:creationId xmlns:a16="http://schemas.microsoft.com/office/drawing/2014/main" id="{5DEA70E6-B565-CBA9-F464-4A437BECBED1}"/>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82" name="Rectangle 44">
              <a:extLst>
                <a:ext uri="{FF2B5EF4-FFF2-40B4-BE49-F238E27FC236}">
                  <a16:creationId xmlns:a16="http://schemas.microsoft.com/office/drawing/2014/main" id="{6E1EC4D0-C5E3-6BF1-FA5F-B698B782014B}"/>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283" name="Rectangle 45">
              <a:extLst>
                <a:ext uri="{FF2B5EF4-FFF2-40B4-BE49-F238E27FC236}">
                  <a16:creationId xmlns:a16="http://schemas.microsoft.com/office/drawing/2014/main" id="{4636188B-8DAF-3EB5-B8BF-62AB2B2F56DD}"/>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284" name="Rectangle 46">
              <a:extLst>
                <a:ext uri="{FF2B5EF4-FFF2-40B4-BE49-F238E27FC236}">
                  <a16:creationId xmlns:a16="http://schemas.microsoft.com/office/drawing/2014/main" id="{5EA809AA-5AF3-51CB-5607-13754205C50C}"/>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285" name="Rectangle 47">
              <a:extLst>
                <a:ext uri="{FF2B5EF4-FFF2-40B4-BE49-F238E27FC236}">
                  <a16:creationId xmlns:a16="http://schemas.microsoft.com/office/drawing/2014/main" id="{940BF0F9-D199-36BE-C949-0DA55CA64F23}"/>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86" name="Rectangle 48">
              <a:extLst>
                <a:ext uri="{FF2B5EF4-FFF2-40B4-BE49-F238E27FC236}">
                  <a16:creationId xmlns:a16="http://schemas.microsoft.com/office/drawing/2014/main" id="{3D24AB25-B4EB-16B5-1C2D-0CF89FF42596}"/>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87" name="Line 49">
              <a:extLst>
                <a:ext uri="{FF2B5EF4-FFF2-40B4-BE49-F238E27FC236}">
                  <a16:creationId xmlns:a16="http://schemas.microsoft.com/office/drawing/2014/main" id="{B14DD306-68CC-4940-CC01-FA2F8A1F9C0D}"/>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88" name="Line 50">
              <a:extLst>
                <a:ext uri="{FF2B5EF4-FFF2-40B4-BE49-F238E27FC236}">
                  <a16:creationId xmlns:a16="http://schemas.microsoft.com/office/drawing/2014/main" id="{EF9D52D2-B7A5-E687-4F16-39FEE2ECFB49}"/>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89" name="Line 51">
              <a:extLst>
                <a:ext uri="{FF2B5EF4-FFF2-40B4-BE49-F238E27FC236}">
                  <a16:creationId xmlns:a16="http://schemas.microsoft.com/office/drawing/2014/main" id="{77F7C91B-67CF-4104-C7EB-B6902B449CE8}"/>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0" name="Line 52">
              <a:extLst>
                <a:ext uri="{FF2B5EF4-FFF2-40B4-BE49-F238E27FC236}">
                  <a16:creationId xmlns:a16="http://schemas.microsoft.com/office/drawing/2014/main" id="{BD48BAA4-5858-C571-6E75-4E3AD4CDB590}"/>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1" name="Line 53">
              <a:extLst>
                <a:ext uri="{FF2B5EF4-FFF2-40B4-BE49-F238E27FC236}">
                  <a16:creationId xmlns:a16="http://schemas.microsoft.com/office/drawing/2014/main" id="{B3E0F646-F6EB-0CD0-15EA-9174B6FCF820}"/>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2" name="Line 54">
              <a:extLst>
                <a:ext uri="{FF2B5EF4-FFF2-40B4-BE49-F238E27FC236}">
                  <a16:creationId xmlns:a16="http://schemas.microsoft.com/office/drawing/2014/main" id="{12B7A94E-F792-97F3-0932-635D2C93D11F}"/>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3" name="Line 55">
              <a:extLst>
                <a:ext uri="{FF2B5EF4-FFF2-40B4-BE49-F238E27FC236}">
                  <a16:creationId xmlns:a16="http://schemas.microsoft.com/office/drawing/2014/main" id="{CED934A2-C9C1-3335-4207-9097C443F211}"/>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4" name="Line 56">
              <a:extLst>
                <a:ext uri="{FF2B5EF4-FFF2-40B4-BE49-F238E27FC236}">
                  <a16:creationId xmlns:a16="http://schemas.microsoft.com/office/drawing/2014/main" id="{07F4CC5D-FC11-8D45-B97E-DFE78F20B563}"/>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5" name="Line 57">
              <a:extLst>
                <a:ext uri="{FF2B5EF4-FFF2-40B4-BE49-F238E27FC236}">
                  <a16:creationId xmlns:a16="http://schemas.microsoft.com/office/drawing/2014/main" id="{70927EC3-C6A0-480F-DCCA-CD9149786CB1}"/>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96" name="Line 58">
              <a:extLst>
                <a:ext uri="{FF2B5EF4-FFF2-40B4-BE49-F238E27FC236}">
                  <a16:creationId xmlns:a16="http://schemas.microsoft.com/office/drawing/2014/main" id="{BF8B8C0D-0A0C-4697-B78C-FB45DB8C4671}"/>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507" name="Oval 59">
            <a:extLst>
              <a:ext uri="{FF2B5EF4-FFF2-40B4-BE49-F238E27FC236}">
                <a16:creationId xmlns:a16="http://schemas.microsoft.com/office/drawing/2014/main" id="{5DDA2068-A6DB-E565-1B99-FC93C831782B}"/>
              </a:ext>
            </a:extLst>
          </p:cNvPr>
          <p:cNvSpPr>
            <a:spLocks noChangeArrowheads="1"/>
          </p:cNvSpPr>
          <p:nvPr/>
        </p:nvSpPr>
        <p:spPr bwMode="auto">
          <a:xfrm>
            <a:off x="4289425" y="2700338"/>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5" name="Group 60">
            <a:extLst>
              <a:ext uri="{FF2B5EF4-FFF2-40B4-BE49-F238E27FC236}">
                <a16:creationId xmlns:a16="http://schemas.microsoft.com/office/drawing/2014/main" id="{64027B6A-81A4-283C-3FF4-35351DCD06F6}"/>
              </a:ext>
            </a:extLst>
          </p:cNvPr>
          <p:cNvGrpSpPr>
            <a:grpSpLocks/>
          </p:cNvGrpSpPr>
          <p:nvPr/>
        </p:nvGrpSpPr>
        <p:grpSpPr bwMode="auto">
          <a:xfrm>
            <a:off x="2028826" y="3367088"/>
            <a:ext cx="3154363" cy="423862"/>
            <a:chOff x="221" y="912"/>
            <a:chExt cx="1987" cy="267"/>
          </a:xfrm>
        </p:grpSpPr>
        <p:sp>
          <p:nvSpPr>
            <p:cNvPr id="50263" name="Rectangle 61">
              <a:extLst>
                <a:ext uri="{FF2B5EF4-FFF2-40B4-BE49-F238E27FC236}">
                  <a16:creationId xmlns:a16="http://schemas.microsoft.com/office/drawing/2014/main" id="{4A741765-422A-A314-2162-EF4E1F542C1C}"/>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64" name="Rectangle 62">
              <a:extLst>
                <a:ext uri="{FF2B5EF4-FFF2-40B4-BE49-F238E27FC236}">
                  <a16:creationId xmlns:a16="http://schemas.microsoft.com/office/drawing/2014/main" id="{6BE46F37-5CD3-7CD2-BC35-1B67F3E2A612}"/>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265" name="Rectangle 63">
              <a:extLst>
                <a:ext uri="{FF2B5EF4-FFF2-40B4-BE49-F238E27FC236}">
                  <a16:creationId xmlns:a16="http://schemas.microsoft.com/office/drawing/2014/main" id="{51358D75-F7FC-AE8D-445F-A415F3A6A177}"/>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266" name="Rectangle 64">
              <a:extLst>
                <a:ext uri="{FF2B5EF4-FFF2-40B4-BE49-F238E27FC236}">
                  <a16:creationId xmlns:a16="http://schemas.microsoft.com/office/drawing/2014/main" id="{009E9155-953E-4442-EED5-4057FD5FF138}"/>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267" name="Rectangle 65">
              <a:extLst>
                <a:ext uri="{FF2B5EF4-FFF2-40B4-BE49-F238E27FC236}">
                  <a16:creationId xmlns:a16="http://schemas.microsoft.com/office/drawing/2014/main" id="{21EBDD29-9BF1-903A-3ADF-DFB4C4682985}"/>
                </a:ext>
              </a:extLst>
            </p:cNvPr>
            <p:cNvSpPr>
              <a:spLocks noChangeArrowheads="1"/>
            </p:cNvSpPr>
            <p:nvPr/>
          </p:nvSpPr>
          <p:spPr bwMode="auto">
            <a:xfrm>
              <a:off x="788"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68" name="Rectangle 66">
              <a:extLst>
                <a:ext uri="{FF2B5EF4-FFF2-40B4-BE49-F238E27FC236}">
                  <a16:creationId xmlns:a16="http://schemas.microsoft.com/office/drawing/2014/main" id="{E8F1C0EA-2575-E2BD-05C0-F1DD562B2346}"/>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69" name="Rectangle 67">
              <a:extLst>
                <a:ext uri="{FF2B5EF4-FFF2-40B4-BE49-F238E27FC236}">
                  <a16:creationId xmlns:a16="http://schemas.microsoft.com/office/drawing/2014/main" id="{8D807D79-854E-FE7A-564B-7E3397596F84}"/>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70" name="Line 68">
              <a:extLst>
                <a:ext uri="{FF2B5EF4-FFF2-40B4-BE49-F238E27FC236}">
                  <a16:creationId xmlns:a16="http://schemas.microsoft.com/office/drawing/2014/main" id="{5E51DA9E-C0DB-5715-8E0D-B018FE79837E}"/>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1" name="Line 69">
              <a:extLst>
                <a:ext uri="{FF2B5EF4-FFF2-40B4-BE49-F238E27FC236}">
                  <a16:creationId xmlns:a16="http://schemas.microsoft.com/office/drawing/2014/main" id="{4E831B8B-C247-5006-D5A4-E8BE5391E26A}"/>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2" name="Line 70">
              <a:extLst>
                <a:ext uri="{FF2B5EF4-FFF2-40B4-BE49-F238E27FC236}">
                  <a16:creationId xmlns:a16="http://schemas.microsoft.com/office/drawing/2014/main" id="{BE47DF6C-9CD1-0169-9BA3-3BBD77CFC076}"/>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3" name="Line 71">
              <a:extLst>
                <a:ext uri="{FF2B5EF4-FFF2-40B4-BE49-F238E27FC236}">
                  <a16:creationId xmlns:a16="http://schemas.microsoft.com/office/drawing/2014/main" id="{75804F3A-B233-4BC2-D592-E9E5E46B6451}"/>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4" name="Line 72">
              <a:extLst>
                <a:ext uri="{FF2B5EF4-FFF2-40B4-BE49-F238E27FC236}">
                  <a16:creationId xmlns:a16="http://schemas.microsoft.com/office/drawing/2014/main" id="{E45DDC89-F9C8-0247-53CD-85039ECF25E6}"/>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5" name="Line 73">
              <a:extLst>
                <a:ext uri="{FF2B5EF4-FFF2-40B4-BE49-F238E27FC236}">
                  <a16:creationId xmlns:a16="http://schemas.microsoft.com/office/drawing/2014/main" id="{F809B608-D354-5CB5-B1BD-23A11AD88B2D}"/>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6" name="Line 74">
              <a:extLst>
                <a:ext uri="{FF2B5EF4-FFF2-40B4-BE49-F238E27FC236}">
                  <a16:creationId xmlns:a16="http://schemas.microsoft.com/office/drawing/2014/main" id="{2BA287E6-0A5F-8ACF-BE5F-EAC01A4EF890}"/>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7" name="Line 75">
              <a:extLst>
                <a:ext uri="{FF2B5EF4-FFF2-40B4-BE49-F238E27FC236}">
                  <a16:creationId xmlns:a16="http://schemas.microsoft.com/office/drawing/2014/main" id="{B3E6817E-848A-7F76-78B2-E02E138AE922}"/>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8" name="Line 76">
              <a:extLst>
                <a:ext uri="{FF2B5EF4-FFF2-40B4-BE49-F238E27FC236}">
                  <a16:creationId xmlns:a16="http://schemas.microsoft.com/office/drawing/2014/main" id="{8E3EE08A-E645-9114-363F-E9B12D35CE19}"/>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79" name="Line 77">
              <a:extLst>
                <a:ext uri="{FF2B5EF4-FFF2-40B4-BE49-F238E27FC236}">
                  <a16:creationId xmlns:a16="http://schemas.microsoft.com/office/drawing/2014/main" id="{01FEE405-6345-F010-AA99-E7318D618D09}"/>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526" name="Oval 78">
            <a:extLst>
              <a:ext uri="{FF2B5EF4-FFF2-40B4-BE49-F238E27FC236}">
                <a16:creationId xmlns:a16="http://schemas.microsoft.com/office/drawing/2014/main" id="{FBD9870D-9ED0-8133-0B18-FC806ACFECEA}"/>
              </a:ext>
            </a:extLst>
          </p:cNvPr>
          <p:cNvSpPr>
            <a:spLocks noChangeArrowheads="1"/>
          </p:cNvSpPr>
          <p:nvPr/>
        </p:nvSpPr>
        <p:spPr bwMode="auto">
          <a:xfrm>
            <a:off x="3836988" y="3371850"/>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6" name="Group 79">
            <a:extLst>
              <a:ext uri="{FF2B5EF4-FFF2-40B4-BE49-F238E27FC236}">
                <a16:creationId xmlns:a16="http://schemas.microsoft.com/office/drawing/2014/main" id="{5D05C946-997D-DEE5-3599-5A5E77CC3501}"/>
              </a:ext>
            </a:extLst>
          </p:cNvPr>
          <p:cNvGrpSpPr>
            <a:grpSpLocks/>
          </p:cNvGrpSpPr>
          <p:nvPr/>
        </p:nvGrpSpPr>
        <p:grpSpPr bwMode="auto">
          <a:xfrm>
            <a:off x="6380163" y="2032001"/>
            <a:ext cx="3154362" cy="423863"/>
            <a:chOff x="221" y="912"/>
            <a:chExt cx="1987" cy="267"/>
          </a:xfrm>
        </p:grpSpPr>
        <p:sp>
          <p:nvSpPr>
            <p:cNvPr id="50246" name="Rectangle 80">
              <a:extLst>
                <a:ext uri="{FF2B5EF4-FFF2-40B4-BE49-F238E27FC236}">
                  <a16:creationId xmlns:a16="http://schemas.microsoft.com/office/drawing/2014/main" id="{0383080C-3EDF-810C-BA81-E1EB312A7A0F}"/>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47" name="Rectangle 81">
              <a:extLst>
                <a:ext uri="{FF2B5EF4-FFF2-40B4-BE49-F238E27FC236}">
                  <a16:creationId xmlns:a16="http://schemas.microsoft.com/office/drawing/2014/main" id="{6210C945-B176-BB18-2A37-AC11FAE32099}"/>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248" name="Rectangle 82">
              <a:extLst>
                <a:ext uri="{FF2B5EF4-FFF2-40B4-BE49-F238E27FC236}">
                  <a16:creationId xmlns:a16="http://schemas.microsoft.com/office/drawing/2014/main" id="{E22B7DAE-187F-6C8A-6301-83A215D88F4D}"/>
                </a:ext>
              </a:extLst>
            </p:cNvPr>
            <p:cNvSpPr>
              <a:spLocks noChangeArrowheads="1"/>
            </p:cNvSpPr>
            <p:nvPr/>
          </p:nvSpPr>
          <p:spPr bwMode="auto">
            <a:xfrm>
              <a:off x="1357"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249" name="Rectangle 83">
              <a:extLst>
                <a:ext uri="{FF2B5EF4-FFF2-40B4-BE49-F238E27FC236}">
                  <a16:creationId xmlns:a16="http://schemas.microsoft.com/office/drawing/2014/main" id="{B5BA8DBA-4C83-7F56-7436-33627C7FA48F}"/>
                </a:ext>
              </a:extLst>
            </p:cNvPr>
            <p:cNvSpPr>
              <a:spLocks noChangeArrowheads="1"/>
            </p:cNvSpPr>
            <p:nvPr/>
          </p:nvSpPr>
          <p:spPr bwMode="auto">
            <a:xfrm>
              <a:off x="1072" y="912"/>
              <a:ext cx="285"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250" name="Rectangle 84">
              <a:extLst>
                <a:ext uri="{FF2B5EF4-FFF2-40B4-BE49-F238E27FC236}">
                  <a16:creationId xmlns:a16="http://schemas.microsoft.com/office/drawing/2014/main" id="{A86BE164-4195-967A-5FC7-36279B9A6D06}"/>
                </a:ext>
              </a:extLst>
            </p:cNvPr>
            <p:cNvSpPr>
              <a:spLocks noChangeArrowheads="1"/>
            </p:cNvSpPr>
            <p:nvPr/>
          </p:nvSpPr>
          <p:spPr bwMode="auto">
            <a:xfrm>
              <a:off x="788"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51" name="Rectangle 85">
              <a:extLst>
                <a:ext uri="{FF2B5EF4-FFF2-40B4-BE49-F238E27FC236}">
                  <a16:creationId xmlns:a16="http://schemas.microsoft.com/office/drawing/2014/main" id="{C86AFB45-522D-11D7-9AA3-D05C034D4D28}"/>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52" name="Rectangle 86">
              <a:extLst>
                <a:ext uri="{FF2B5EF4-FFF2-40B4-BE49-F238E27FC236}">
                  <a16:creationId xmlns:a16="http://schemas.microsoft.com/office/drawing/2014/main" id="{3F36BAA4-2B78-5F44-D0CE-8A5C041DB402}"/>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53" name="Line 87">
              <a:extLst>
                <a:ext uri="{FF2B5EF4-FFF2-40B4-BE49-F238E27FC236}">
                  <a16:creationId xmlns:a16="http://schemas.microsoft.com/office/drawing/2014/main" id="{63EB34AC-9DAB-5F03-6E61-286786E28D5B}"/>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4" name="Line 88">
              <a:extLst>
                <a:ext uri="{FF2B5EF4-FFF2-40B4-BE49-F238E27FC236}">
                  <a16:creationId xmlns:a16="http://schemas.microsoft.com/office/drawing/2014/main" id="{D59242F4-E270-3AA1-89D9-AAE7E8054A4C}"/>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5" name="Line 89">
              <a:extLst>
                <a:ext uri="{FF2B5EF4-FFF2-40B4-BE49-F238E27FC236}">
                  <a16:creationId xmlns:a16="http://schemas.microsoft.com/office/drawing/2014/main" id="{16447FCC-E04E-26FA-A73A-5E957BA488E6}"/>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6" name="Line 90">
              <a:extLst>
                <a:ext uri="{FF2B5EF4-FFF2-40B4-BE49-F238E27FC236}">
                  <a16:creationId xmlns:a16="http://schemas.microsoft.com/office/drawing/2014/main" id="{9860DE40-8602-9137-82F6-B7B552A66354}"/>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7" name="Line 91">
              <a:extLst>
                <a:ext uri="{FF2B5EF4-FFF2-40B4-BE49-F238E27FC236}">
                  <a16:creationId xmlns:a16="http://schemas.microsoft.com/office/drawing/2014/main" id="{48FD8722-A35F-7B8C-F1B3-23B1997F2C68}"/>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8" name="Line 92">
              <a:extLst>
                <a:ext uri="{FF2B5EF4-FFF2-40B4-BE49-F238E27FC236}">
                  <a16:creationId xmlns:a16="http://schemas.microsoft.com/office/drawing/2014/main" id="{041CEB71-7735-30A5-B982-BE8CECCAAF9B}"/>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59" name="Line 93">
              <a:extLst>
                <a:ext uri="{FF2B5EF4-FFF2-40B4-BE49-F238E27FC236}">
                  <a16:creationId xmlns:a16="http://schemas.microsoft.com/office/drawing/2014/main" id="{4D4E99F2-1D85-354A-67F6-54BE5DB3E27B}"/>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60" name="Line 94">
              <a:extLst>
                <a:ext uri="{FF2B5EF4-FFF2-40B4-BE49-F238E27FC236}">
                  <a16:creationId xmlns:a16="http://schemas.microsoft.com/office/drawing/2014/main" id="{F5D6FFAC-162F-E4DB-D45E-4BFB0DB6294C}"/>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61" name="Line 95">
              <a:extLst>
                <a:ext uri="{FF2B5EF4-FFF2-40B4-BE49-F238E27FC236}">
                  <a16:creationId xmlns:a16="http://schemas.microsoft.com/office/drawing/2014/main" id="{95AC2118-60B1-7359-DC65-BB90A69D8EE4}"/>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62" name="Line 96">
              <a:extLst>
                <a:ext uri="{FF2B5EF4-FFF2-40B4-BE49-F238E27FC236}">
                  <a16:creationId xmlns:a16="http://schemas.microsoft.com/office/drawing/2014/main" id="{E7008974-D409-984E-71AC-77CED43D427B}"/>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545" name="Oval 97">
            <a:extLst>
              <a:ext uri="{FF2B5EF4-FFF2-40B4-BE49-F238E27FC236}">
                <a16:creationId xmlns:a16="http://schemas.microsoft.com/office/drawing/2014/main" id="{40C869C2-4F7F-E37E-6F68-2E267983C82B}"/>
              </a:ext>
            </a:extLst>
          </p:cNvPr>
          <p:cNvSpPr>
            <a:spLocks noChangeArrowheads="1"/>
          </p:cNvSpPr>
          <p:nvPr/>
        </p:nvSpPr>
        <p:spPr bwMode="auto">
          <a:xfrm>
            <a:off x="8639175" y="1387475"/>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sp>
        <p:nvSpPr>
          <p:cNvPr id="232546" name="Oval 98">
            <a:extLst>
              <a:ext uri="{FF2B5EF4-FFF2-40B4-BE49-F238E27FC236}">
                <a16:creationId xmlns:a16="http://schemas.microsoft.com/office/drawing/2014/main" id="{83CF02C7-4ACC-A18A-3626-90ACD1AEA570}"/>
              </a:ext>
            </a:extLst>
          </p:cNvPr>
          <p:cNvSpPr>
            <a:spLocks noChangeArrowheads="1"/>
          </p:cNvSpPr>
          <p:nvPr/>
        </p:nvSpPr>
        <p:spPr bwMode="auto">
          <a:xfrm>
            <a:off x="9107488" y="2055813"/>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7" name="Group 99">
            <a:extLst>
              <a:ext uri="{FF2B5EF4-FFF2-40B4-BE49-F238E27FC236}">
                <a16:creationId xmlns:a16="http://schemas.microsoft.com/office/drawing/2014/main" id="{78BCAB00-00DA-581A-D828-78EEF67D327E}"/>
              </a:ext>
            </a:extLst>
          </p:cNvPr>
          <p:cNvGrpSpPr>
            <a:grpSpLocks/>
          </p:cNvGrpSpPr>
          <p:nvPr/>
        </p:nvGrpSpPr>
        <p:grpSpPr bwMode="auto">
          <a:xfrm>
            <a:off x="6380163" y="1379538"/>
            <a:ext cx="3154362" cy="423862"/>
            <a:chOff x="221" y="912"/>
            <a:chExt cx="1987" cy="267"/>
          </a:xfrm>
        </p:grpSpPr>
        <p:sp>
          <p:nvSpPr>
            <p:cNvPr id="50229" name="Rectangle 100">
              <a:extLst>
                <a:ext uri="{FF2B5EF4-FFF2-40B4-BE49-F238E27FC236}">
                  <a16:creationId xmlns:a16="http://schemas.microsoft.com/office/drawing/2014/main" id="{7A2F04BF-6486-E521-61F1-EA7C3F3A2487}"/>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30" name="Rectangle 101">
              <a:extLst>
                <a:ext uri="{FF2B5EF4-FFF2-40B4-BE49-F238E27FC236}">
                  <a16:creationId xmlns:a16="http://schemas.microsoft.com/office/drawing/2014/main" id="{DDB1C61A-451A-8157-4FFA-782A1A517C70}"/>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231" name="Rectangle 102">
              <a:extLst>
                <a:ext uri="{FF2B5EF4-FFF2-40B4-BE49-F238E27FC236}">
                  <a16:creationId xmlns:a16="http://schemas.microsoft.com/office/drawing/2014/main" id="{13FBDB9D-E032-FE02-70AA-8957CFB66BB9}"/>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232" name="Rectangle 103">
              <a:extLst>
                <a:ext uri="{FF2B5EF4-FFF2-40B4-BE49-F238E27FC236}">
                  <a16:creationId xmlns:a16="http://schemas.microsoft.com/office/drawing/2014/main" id="{2291A6F4-5A2E-55FD-9F2A-3B467BC89CF9}"/>
                </a:ext>
              </a:extLst>
            </p:cNvPr>
            <p:cNvSpPr>
              <a:spLocks noChangeArrowheads="1"/>
            </p:cNvSpPr>
            <p:nvPr/>
          </p:nvSpPr>
          <p:spPr bwMode="auto">
            <a:xfrm>
              <a:off x="1072" y="912"/>
              <a:ext cx="285"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233" name="Rectangle 104">
              <a:extLst>
                <a:ext uri="{FF2B5EF4-FFF2-40B4-BE49-F238E27FC236}">
                  <a16:creationId xmlns:a16="http://schemas.microsoft.com/office/drawing/2014/main" id="{A6230673-1396-78CF-2778-8CB7C2E1922B}"/>
                </a:ext>
              </a:extLst>
            </p:cNvPr>
            <p:cNvSpPr>
              <a:spLocks noChangeArrowheads="1"/>
            </p:cNvSpPr>
            <p:nvPr/>
          </p:nvSpPr>
          <p:spPr bwMode="auto">
            <a:xfrm>
              <a:off x="788"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34" name="Rectangle 105">
              <a:extLst>
                <a:ext uri="{FF2B5EF4-FFF2-40B4-BE49-F238E27FC236}">
                  <a16:creationId xmlns:a16="http://schemas.microsoft.com/office/drawing/2014/main" id="{C17FD6FF-C9E3-48D0-9612-B1FDCE4C0E3F}"/>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35" name="Rectangle 106">
              <a:extLst>
                <a:ext uri="{FF2B5EF4-FFF2-40B4-BE49-F238E27FC236}">
                  <a16:creationId xmlns:a16="http://schemas.microsoft.com/office/drawing/2014/main" id="{ED13D667-8A40-795D-3039-C0915A22CB70}"/>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36" name="Line 107">
              <a:extLst>
                <a:ext uri="{FF2B5EF4-FFF2-40B4-BE49-F238E27FC236}">
                  <a16:creationId xmlns:a16="http://schemas.microsoft.com/office/drawing/2014/main" id="{BFFA8E17-9E35-F709-83B9-17C2CFAC7A4A}"/>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37" name="Line 108">
              <a:extLst>
                <a:ext uri="{FF2B5EF4-FFF2-40B4-BE49-F238E27FC236}">
                  <a16:creationId xmlns:a16="http://schemas.microsoft.com/office/drawing/2014/main" id="{ED8107DA-A177-0815-39E4-93FE14C0A765}"/>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38" name="Line 109">
              <a:extLst>
                <a:ext uri="{FF2B5EF4-FFF2-40B4-BE49-F238E27FC236}">
                  <a16:creationId xmlns:a16="http://schemas.microsoft.com/office/drawing/2014/main" id="{677A3381-2A9C-566A-D129-965A69B6AA8C}"/>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39" name="Line 110">
              <a:extLst>
                <a:ext uri="{FF2B5EF4-FFF2-40B4-BE49-F238E27FC236}">
                  <a16:creationId xmlns:a16="http://schemas.microsoft.com/office/drawing/2014/main" id="{8C6B0374-8126-9E12-5163-D3B4EC6871FF}"/>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0" name="Line 111">
              <a:extLst>
                <a:ext uri="{FF2B5EF4-FFF2-40B4-BE49-F238E27FC236}">
                  <a16:creationId xmlns:a16="http://schemas.microsoft.com/office/drawing/2014/main" id="{71F4D87E-1323-34D3-9847-1A63323C6FEA}"/>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1" name="Line 112">
              <a:extLst>
                <a:ext uri="{FF2B5EF4-FFF2-40B4-BE49-F238E27FC236}">
                  <a16:creationId xmlns:a16="http://schemas.microsoft.com/office/drawing/2014/main" id="{D4FF42B3-9A29-BCB8-0DDC-4A71D108FB69}"/>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2" name="Line 113">
              <a:extLst>
                <a:ext uri="{FF2B5EF4-FFF2-40B4-BE49-F238E27FC236}">
                  <a16:creationId xmlns:a16="http://schemas.microsoft.com/office/drawing/2014/main" id="{0AE3C6F9-38A5-9148-24C7-85EA6E29EB08}"/>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3" name="Line 114">
              <a:extLst>
                <a:ext uri="{FF2B5EF4-FFF2-40B4-BE49-F238E27FC236}">
                  <a16:creationId xmlns:a16="http://schemas.microsoft.com/office/drawing/2014/main" id="{3D62FFC9-E8AD-B44A-DE29-1E3E878196D8}"/>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4" name="Line 115">
              <a:extLst>
                <a:ext uri="{FF2B5EF4-FFF2-40B4-BE49-F238E27FC236}">
                  <a16:creationId xmlns:a16="http://schemas.microsoft.com/office/drawing/2014/main" id="{779492AB-C051-C280-83DC-CD86757DB335}"/>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45" name="Line 116">
              <a:extLst>
                <a:ext uri="{FF2B5EF4-FFF2-40B4-BE49-F238E27FC236}">
                  <a16:creationId xmlns:a16="http://schemas.microsoft.com/office/drawing/2014/main" id="{42A16E2A-2F79-0505-53B0-936B4223964C}"/>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grpSp>
        <p:nvGrpSpPr>
          <p:cNvPr id="8" name="Group 117">
            <a:extLst>
              <a:ext uri="{FF2B5EF4-FFF2-40B4-BE49-F238E27FC236}">
                <a16:creationId xmlns:a16="http://schemas.microsoft.com/office/drawing/2014/main" id="{D574B23C-24E5-1603-5B4B-D8642C39ADE4}"/>
              </a:ext>
            </a:extLst>
          </p:cNvPr>
          <p:cNvGrpSpPr>
            <a:grpSpLocks/>
          </p:cNvGrpSpPr>
          <p:nvPr/>
        </p:nvGrpSpPr>
        <p:grpSpPr bwMode="auto">
          <a:xfrm>
            <a:off x="6380163" y="2693988"/>
            <a:ext cx="3154362" cy="423862"/>
            <a:chOff x="221" y="912"/>
            <a:chExt cx="1987" cy="267"/>
          </a:xfrm>
        </p:grpSpPr>
        <p:sp>
          <p:nvSpPr>
            <p:cNvPr id="50212" name="Rectangle 118">
              <a:extLst>
                <a:ext uri="{FF2B5EF4-FFF2-40B4-BE49-F238E27FC236}">
                  <a16:creationId xmlns:a16="http://schemas.microsoft.com/office/drawing/2014/main" id="{0789DF9A-3D50-D5A5-ED57-CC02740395FD}"/>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213" name="Rectangle 119">
              <a:extLst>
                <a:ext uri="{FF2B5EF4-FFF2-40B4-BE49-F238E27FC236}">
                  <a16:creationId xmlns:a16="http://schemas.microsoft.com/office/drawing/2014/main" id="{5C104A9F-E407-DD54-0323-38ACC46E2872}"/>
                </a:ext>
              </a:extLst>
            </p:cNvPr>
            <p:cNvSpPr>
              <a:spLocks noChangeArrowheads="1"/>
            </p:cNvSpPr>
            <p:nvPr/>
          </p:nvSpPr>
          <p:spPr bwMode="auto">
            <a:xfrm>
              <a:off x="1641"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214" name="Rectangle 120">
              <a:extLst>
                <a:ext uri="{FF2B5EF4-FFF2-40B4-BE49-F238E27FC236}">
                  <a16:creationId xmlns:a16="http://schemas.microsoft.com/office/drawing/2014/main" id="{C62B2552-7468-E173-A737-09E294A80583}"/>
                </a:ext>
              </a:extLst>
            </p:cNvPr>
            <p:cNvSpPr>
              <a:spLocks noChangeArrowheads="1"/>
            </p:cNvSpPr>
            <p:nvPr/>
          </p:nvSpPr>
          <p:spPr bwMode="auto">
            <a:xfrm>
              <a:off x="1357"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215" name="Rectangle 121">
              <a:extLst>
                <a:ext uri="{FF2B5EF4-FFF2-40B4-BE49-F238E27FC236}">
                  <a16:creationId xmlns:a16="http://schemas.microsoft.com/office/drawing/2014/main" id="{E52F8E35-BFF5-5A18-A7D1-A510DEA93BEC}"/>
                </a:ext>
              </a:extLst>
            </p:cNvPr>
            <p:cNvSpPr>
              <a:spLocks noChangeArrowheads="1"/>
            </p:cNvSpPr>
            <p:nvPr/>
          </p:nvSpPr>
          <p:spPr bwMode="auto">
            <a:xfrm>
              <a:off x="1072" y="912"/>
              <a:ext cx="285"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216" name="Rectangle 122">
              <a:extLst>
                <a:ext uri="{FF2B5EF4-FFF2-40B4-BE49-F238E27FC236}">
                  <a16:creationId xmlns:a16="http://schemas.microsoft.com/office/drawing/2014/main" id="{9EF0A2D0-2896-3E04-BA20-08DE9DF12FB9}"/>
                </a:ext>
              </a:extLst>
            </p:cNvPr>
            <p:cNvSpPr>
              <a:spLocks noChangeArrowheads="1"/>
            </p:cNvSpPr>
            <p:nvPr/>
          </p:nvSpPr>
          <p:spPr bwMode="auto">
            <a:xfrm>
              <a:off x="788"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17" name="Rectangle 123">
              <a:extLst>
                <a:ext uri="{FF2B5EF4-FFF2-40B4-BE49-F238E27FC236}">
                  <a16:creationId xmlns:a16="http://schemas.microsoft.com/office/drawing/2014/main" id="{25AE4E91-520E-9D7D-B21F-12E3BAD75FA5}"/>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18" name="Rectangle 124">
              <a:extLst>
                <a:ext uri="{FF2B5EF4-FFF2-40B4-BE49-F238E27FC236}">
                  <a16:creationId xmlns:a16="http://schemas.microsoft.com/office/drawing/2014/main" id="{4A815E3F-B4A5-B777-F6CC-B89DF283A8BC}"/>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19" name="Line 125">
              <a:extLst>
                <a:ext uri="{FF2B5EF4-FFF2-40B4-BE49-F238E27FC236}">
                  <a16:creationId xmlns:a16="http://schemas.microsoft.com/office/drawing/2014/main" id="{5B629B82-5BD4-ECBE-BE56-14D19921D5C1}"/>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0" name="Line 126">
              <a:extLst>
                <a:ext uri="{FF2B5EF4-FFF2-40B4-BE49-F238E27FC236}">
                  <a16:creationId xmlns:a16="http://schemas.microsoft.com/office/drawing/2014/main" id="{249AE147-DAAC-178E-E9BB-602DCE9442AA}"/>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1" name="Line 127">
              <a:extLst>
                <a:ext uri="{FF2B5EF4-FFF2-40B4-BE49-F238E27FC236}">
                  <a16:creationId xmlns:a16="http://schemas.microsoft.com/office/drawing/2014/main" id="{D6565E83-4EDE-A1E8-EA85-832D7F6B826A}"/>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2" name="Line 128">
              <a:extLst>
                <a:ext uri="{FF2B5EF4-FFF2-40B4-BE49-F238E27FC236}">
                  <a16:creationId xmlns:a16="http://schemas.microsoft.com/office/drawing/2014/main" id="{1BA67CFF-B427-952A-D7B1-FAC612B1243D}"/>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3" name="Line 129">
              <a:extLst>
                <a:ext uri="{FF2B5EF4-FFF2-40B4-BE49-F238E27FC236}">
                  <a16:creationId xmlns:a16="http://schemas.microsoft.com/office/drawing/2014/main" id="{DE15195A-78E1-78E2-CDD1-F3C631F3449D}"/>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4" name="Line 130">
              <a:extLst>
                <a:ext uri="{FF2B5EF4-FFF2-40B4-BE49-F238E27FC236}">
                  <a16:creationId xmlns:a16="http://schemas.microsoft.com/office/drawing/2014/main" id="{1D697827-94F8-B8C0-912B-0DCB21A8F68E}"/>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5" name="Line 131">
              <a:extLst>
                <a:ext uri="{FF2B5EF4-FFF2-40B4-BE49-F238E27FC236}">
                  <a16:creationId xmlns:a16="http://schemas.microsoft.com/office/drawing/2014/main" id="{2E618786-0B19-7A01-C133-36DEEC951B66}"/>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6" name="Line 132">
              <a:extLst>
                <a:ext uri="{FF2B5EF4-FFF2-40B4-BE49-F238E27FC236}">
                  <a16:creationId xmlns:a16="http://schemas.microsoft.com/office/drawing/2014/main" id="{23BC6828-E339-1B63-5E63-60A98C9C82DC}"/>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7" name="Line 133">
              <a:extLst>
                <a:ext uri="{FF2B5EF4-FFF2-40B4-BE49-F238E27FC236}">
                  <a16:creationId xmlns:a16="http://schemas.microsoft.com/office/drawing/2014/main" id="{3BDF2070-E3E9-3410-28E0-F26E3373D6E0}"/>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28" name="Line 134">
              <a:extLst>
                <a:ext uri="{FF2B5EF4-FFF2-40B4-BE49-F238E27FC236}">
                  <a16:creationId xmlns:a16="http://schemas.microsoft.com/office/drawing/2014/main" id="{7D16DF12-5114-9620-FF30-96F367B2AAA7}"/>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232583" name="Oval 135">
            <a:extLst>
              <a:ext uri="{FF2B5EF4-FFF2-40B4-BE49-F238E27FC236}">
                <a16:creationId xmlns:a16="http://schemas.microsoft.com/office/drawing/2014/main" id="{13A510B2-DC5F-DC44-A995-E1F47025844F}"/>
              </a:ext>
            </a:extLst>
          </p:cNvPr>
          <p:cNvSpPr>
            <a:spLocks noChangeArrowheads="1"/>
          </p:cNvSpPr>
          <p:nvPr/>
        </p:nvSpPr>
        <p:spPr bwMode="auto">
          <a:xfrm>
            <a:off x="9093200" y="2706688"/>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grpSp>
        <p:nvGrpSpPr>
          <p:cNvPr id="9" name="Group 136">
            <a:extLst>
              <a:ext uri="{FF2B5EF4-FFF2-40B4-BE49-F238E27FC236}">
                <a16:creationId xmlns:a16="http://schemas.microsoft.com/office/drawing/2014/main" id="{E515702E-1A02-9E43-1D65-9112C88488BE}"/>
              </a:ext>
            </a:extLst>
          </p:cNvPr>
          <p:cNvGrpSpPr>
            <a:grpSpLocks/>
          </p:cNvGrpSpPr>
          <p:nvPr/>
        </p:nvGrpSpPr>
        <p:grpSpPr bwMode="auto">
          <a:xfrm>
            <a:off x="6380163" y="3367088"/>
            <a:ext cx="3154362" cy="423862"/>
            <a:chOff x="221" y="912"/>
            <a:chExt cx="1987" cy="267"/>
          </a:xfrm>
        </p:grpSpPr>
        <p:sp>
          <p:nvSpPr>
            <p:cNvPr id="50195" name="Rectangle 137">
              <a:extLst>
                <a:ext uri="{FF2B5EF4-FFF2-40B4-BE49-F238E27FC236}">
                  <a16:creationId xmlns:a16="http://schemas.microsoft.com/office/drawing/2014/main" id="{C38120A1-05DD-FA41-58A6-73C65A14533B}"/>
                </a:ext>
              </a:extLst>
            </p:cNvPr>
            <p:cNvSpPr>
              <a:spLocks noChangeArrowheads="1"/>
            </p:cNvSpPr>
            <p:nvPr/>
          </p:nvSpPr>
          <p:spPr bwMode="auto">
            <a:xfrm>
              <a:off x="1924"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0196" name="Rectangle 138">
              <a:extLst>
                <a:ext uri="{FF2B5EF4-FFF2-40B4-BE49-F238E27FC236}">
                  <a16:creationId xmlns:a16="http://schemas.microsoft.com/office/drawing/2014/main" id="{F9028F37-19D5-DFBA-9D86-5F8F24B1F0C7}"/>
                </a:ext>
              </a:extLst>
            </p:cNvPr>
            <p:cNvSpPr>
              <a:spLocks noChangeArrowheads="1"/>
            </p:cNvSpPr>
            <p:nvPr/>
          </p:nvSpPr>
          <p:spPr bwMode="auto">
            <a:xfrm>
              <a:off x="1641"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0197" name="Rectangle 139">
              <a:extLst>
                <a:ext uri="{FF2B5EF4-FFF2-40B4-BE49-F238E27FC236}">
                  <a16:creationId xmlns:a16="http://schemas.microsoft.com/office/drawing/2014/main" id="{ECA294F9-F778-25B1-0F06-D10AFE2402BF}"/>
                </a:ext>
              </a:extLst>
            </p:cNvPr>
            <p:cNvSpPr>
              <a:spLocks noChangeArrowheads="1"/>
            </p:cNvSpPr>
            <p:nvPr/>
          </p:nvSpPr>
          <p:spPr bwMode="auto">
            <a:xfrm>
              <a:off x="1357"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0198" name="Rectangle 140">
              <a:extLst>
                <a:ext uri="{FF2B5EF4-FFF2-40B4-BE49-F238E27FC236}">
                  <a16:creationId xmlns:a16="http://schemas.microsoft.com/office/drawing/2014/main" id="{C803A185-07F1-073F-93CA-0982A92044AB}"/>
                </a:ext>
              </a:extLst>
            </p:cNvPr>
            <p:cNvSpPr>
              <a:spLocks noChangeArrowheads="1"/>
            </p:cNvSpPr>
            <p:nvPr/>
          </p:nvSpPr>
          <p:spPr bwMode="auto">
            <a:xfrm>
              <a:off x="1072" y="912"/>
              <a:ext cx="285"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0199" name="Rectangle 141">
              <a:extLst>
                <a:ext uri="{FF2B5EF4-FFF2-40B4-BE49-F238E27FC236}">
                  <a16:creationId xmlns:a16="http://schemas.microsoft.com/office/drawing/2014/main" id="{BCC7AFE0-EBE6-002A-64D6-61BBAABD6957}"/>
                </a:ext>
              </a:extLst>
            </p:cNvPr>
            <p:cNvSpPr>
              <a:spLocks noChangeArrowheads="1"/>
            </p:cNvSpPr>
            <p:nvPr/>
          </p:nvSpPr>
          <p:spPr bwMode="auto">
            <a:xfrm>
              <a:off x="788"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0200" name="Rectangle 142">
              <a:extLst>
                <a:ext uri="{FF2B5EF4-FFF2-40B4-BE49-F238E27FC236}">
                  <a16:creationId xmlns:a16="http://schemas.microsoft.com/office/drawing/2014/main" id="{5D42F9D8-6020-C318-4548-8CC15F6BB686}"/>
                </a:ext>
              </a:extLst>
            </p:cNvPr>
            <p:cNvSpPr>
              <a:spLocks noChangeArrowheads="1"/>
            </p:cNvSpPr>
            <p:nvPr/>
          </p:nvSpPr>
          <p:spPr bwMode="auto">
            <a:xfrm>
              <a:off x="505" y="912"/>
              <a:ext cx="283"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0201" name="Rectangle 143">
              <a:extLst>
                <a:ext uri="{FF2B5EF4-FFF2-40B4-BE49-F238E27FC236}">
                  <a16:creationId xmlns:a16="http://schemas.microsoft.com/office/drawing/2014/main" id="{8F6E78BA-A3E2-3C79-4ACD-C177474EB56C}"/>
                </a:ext>
              </a:extLst>
            </p:cNvPr>
            <p:cNvSpPr>
              <a:spLocks noChangeArrowheads="1"/>
            </p:cNvSpPr>
            <p:nvPr/>
          </p:nvSpPr>
          <p:spPr bwMode="auto">
            <a:xfrm>
              <a:off x="221" y="912"/>
              <a:ext cx="284" cy="26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0202" name="Line 144">
              <a:extLst>
                <a:ext uri="{FF2B5EF4-FFF2-40B4-BE49-F238E27FC236}">
                  <a16:creationId xmlns:a16="http://schemas.microsoft.com/office/drawing/2014/main" id="{FA9332F9-CB53-242E-4556-D84F8E7C9126}"/>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3" name="Line 145">
              <a:extLst>
                <a:ext uri="{FF2B5EF4-FFF2-40B4-BE49-F238E27FC236}">
                  <a16:creationId xmlns:a16="http://schemas.microsoft.com/office/drawing/2014/main" id="{AB0F47D4-88C2-DC4C-B58C-45B74D5A8156}"/>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4" name="Line 146">
              <a:extLst>
                <a:ext uri="{FF2B5EF4-FFF2-40B4-BE49-F238E27FC236}">
                  <a16:creationId xmlns:a16="http://schemas.microsoft.com/office/drawing/2014/main" id="{BA6A4951-9467-E34F-1A40-4875242E4CF7}"/>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5" name="Line 147">
              <a:extLst>
                <a:ext uri="{FF2B5EF4-FFF2-40B4-BE49-F238E27FC236}">
                  <a16:creationId xmlns:a16="http://schemas.microsoft.com/office/drawing/2014/main" id="{0C63A3F7-DB60-F351-4230-8042D48FF790}"/>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6" name="Line 148">
              <a:extLst>
                <a:ext uri="{FF2B5EF4-FFF2-40B4-BE49-F238E27FC236}">
                  <a16:creationId xmlns:a16="http://schemas.microsoft.com/office/drawing/2014/main" id="{EF2658AE-90F8-9070-8885-49CFFB9709C1}"/>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7" name="Line 149">
              <a:extLst>
                <a:ext uri="{FF2B5EF4-FFF2-40B4-BE49-F238E27FC236}">
                  <a16:creationId xmlns:a16="http://schemas.microsoft.com/office/drawing/2014/main" id="{91F2CE31-05C1-088B-E462-C2C3AFFEA177}"/>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8" name="Line 150">
              <a:extLst>
                <a:ext uri="{FF2B5EF4-FFF2-40B4-BE49-F238E27FC236}">
                  <a16:creationId xmlns:a16="http://schemas.microsoft.com/office/drawing/2014/main" id="{0C7BDB48-3CC0-8D0B-71F7-62DECFD33088}"/>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09" name="Line 151">
              <a:extLst>
                <a:ext uri="{FF2B5EF4-FFF2-40B4-BE49-F238E27FC236}">
                  <a16:creationId xmlns:a16="http://schemas.microsoft.com/office/drawing/2014/main" id="{0C3B546A-FB89-9088-7DDD-AD01F0BA6592}"/>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10" name="Line 152">
              <a:extLst>
                <a:ext uri="{FF2B5EF4-FFF2-40B4-BE49-F238E27FC236}">
                  <a16:creationId xmlns:a16="http://schemas.microsoft.com/office/drawing/2014/main" id="{AABDF1C2-A97F-ACCA-ABAB-D2A3322AA478}"/>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0211" name="Line 153">
              <a:extLst>
                <a:ext uri="{FF2B5EF4-FFF2-40B4-BE49-F238E27FC236}">
                  <a16:creationId xmlns:a16="http://schemas.microsoft.com/office/drawing/2014/main" id="{4EA89CF8-2DD4-340F-9776-A6991C8D8002}"/>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24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325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25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325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3254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3258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9" grpId="0" animBg="1"/>
      <p:bldP spid="232488" grpId="0" animBg="1"/>
      <p:bldP spid="232507" grpId="0" animBg="1"/>
      <p:bldP spid="232526" grpId="0" animBg="1"/>
      <p:bldP spid="232545" grpId="0" animBg="1"/>
      <p:bldP spid="232546" grpId="0" animBg="1"/>
      <p:bldP spid="2325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631CD970-988B-DA0A-E194-3829C8C025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E493C5F-4394-4929-97FE-5A37845DD499}" type="slidenum">
              <a:rPr lang="en-US" altLang="en-US" sz="1400">
                <a:solidFill>
                  <a:schemeClr val="tx1"/>
                </a:solidFill>
              </a:rPr>
              <a:pPr>
                <a:spcBef>
                  <a:spcPct val="0"/>
                </a:spcBef>
                <a:buFontTx/>
                <a:buNone/>
              </a:pPr>
              <a:t>17</a:t>
            </a:fld>
            <a:endParaRPr lang="en-US" altLang="en-US" sz="1400">
              <a:solidFill>
                <a:schemeClr val="tx1"/>
              </a:solidFill>
            </a:endParaRPr>
          </a:p>
        </p:txBody>
      </p:sp>
      <p:sp>
        <p:nvSpPr>
          <p:cNvPr id="52227" name="Rectangle 2">
            <a:extLst>
              <a:ext uri="{FF2B5EF4-FFF2-40B4-BE49-F238E27FC236}">
                <a16:creationId xmlns:a16="http://schemas.microsoft.com/office/drawing/2014/main" id="{210061E7-3F53-46EC-21A6-15F3B6A97962}"/>
              </a:ext>
            </a:extLst>
          </p:cNvPr>
          <p:cNvSpPr>
            <a:spLocks noGrp="1" noChangeArrowheads="1"/>
          </p:cNvSpPr>
          <p:nvPr>
            <p:ph type="title"/>
          </p:nvPr>
        </p:nvSpPr>
        <p:spPr/>
        <p:txBody>
          <a:bodyPr/>
          <a:lstStyle/>
          <a:p>
            <a:pPr eaLnBrk="1" hangingPunct="1"/>
            <a:r>
              <a:rPr lang="en-US" altLang="en-US"/>
              <a:t>Selection Sort</a:t>
            </a:r>
          </a:p>
        </p:txBody>
      </p:sp>
      <p:sp>
        <p:nvSpPr>
          <p:cNvPr id="52228" name="Rectangle 3">
            <a:extLst>
              <a:ext uri="{FF2B5EF4-FFF2-40B4-BE49-F238E27FC236}">
                <a16:creationId xmlns:a16="http://schemas.microsoft.com/office/drawing/2014/main" id="{8511DD0C-2487-9F0D-D126-4581208838B5}"/>
              </a:ext>
            </a:extLst>
          </p:cNvPr>
          <p:cNvSpPr>
            <a:spLocks noGrp="1" noChangeArrowheads="1"/>
          </p:cNvSpPr>
          <p:nvPr>
            <p:ph type="body" idx="1"/>
          </p:nvPr>
        </p:nvSpPr>
        <p:spPr>
          <a:xfrm>
            <a:off x="664633" y="1602449"/>
            <a:ext cx="9987533" cy="3880773"/>
          </a:xfrm>
        </p:spPr>
        <p:txBody>
          <a:bodyPr>
            <a:noAutofit/>
          </a:bodyPr>
          <a:lstStyle/>
          <a:p>
            <a:pPr eaLnBrk="1" hangingPunct="1">
              <a:buFontTx/>
              <a:buNone/>
            </a:pPr>
            <a:r>
              <a:rPr lang="en-US" altLang="en-US" sz="2800" dirty="0">
                <a:solidFill>
                  <a:srgbClr val="DD0111"/>
                </a:solidFill>
                <a:latin typeface="Monotype Corsiva" panose="03010101010201010101" pitchFamily="66" charset="0"/>
              </a:rPr>
              <a:t>Alg.:</a:t>
            </a:r>
            <a:r>
              <a:rPr lang="en-US" altLang="en-US" sz="2800" dirty="0"/>
              <a:t> </a:t>
            </a:r>
            <a:r>
              <a:rPr lang="en-US" altLang="en-US" sz="2800" dirty="0">
                <a:solidFill>
                  <a:schemeClr val="tx1"/>
                </a:solidFill>
              </a:rPr>
              <a:t>SELECTION-SORT</a:t>
            </a:r>
            <a:r>
              <a:rPr lang="en-US" altLang="en-US" sz="2800" i="1" dirty="0">
                <a:solidFill>
                  <a:schemeClr val="tx1"/>
                </a:solidFill>
              </a:rPr>
              <a:t>(A)</a:t>
            </a:r>
          </a:p>
          <a:p>
            <a:pPr eaLnBrk="1" hangingPunct="1">
              <a:buFontTx/>
              <a:buNone/>
            </a:pPr>
            <a:r>
              <a:rPr lang="en-US" altLang="en-US" sz="2800" i="1" dirty="0">
                <a:solidFill>
                  <a:schemeClr val="tx1"/>
                </a:solidFill>
              </a:rPr>
              <a:t>	</a:t>
            </a:r>
            <a:r>
              <a:rPr lang="en-US" altLang="en-US" sz="2800" dirty="0">
                <a:solidFill>
                  <a:schemeClr val="tx1"/>
                </a:solidFill>
                <a:latin typeface="Comic Sans MS" panose="030F0702030302020204" pitchFamily="66" charset="0"/>
              </a:rPr>
              <a:t>n ← length[A]</a:t>
            </a:r>
          </a:p>
          <a:p>
            <a:pPr eaLnBrk="1" hangingPunct="1">
              <a:buFontTx/>
              <a:buNone/>
            </a:pPr>
            <a:r>
              <a:rPr lang="en-US" altLang="en-US" sz="2800" b="1" dirty="0">
                <a:solidFill>
                  <a:schemeClr val="tx1"/>
                </a:solidFill>
              </a:rPr>
              <a:t>	for </a:t>
            </a:r>
            <a:r>
              <a:rPr lang="en-US" altLang="en-US" sz="2800" dirty="0">
                <a:solidFill>
                  <a:schemeClr val="tx1"/>
                </a:solidFill>
                <a:latin typeface="Comic Sans MS" panose="030F0702030302020204" pitchFamily="66" charset="0"/>
              </a:rPr>
              <a:t>j ← 1</a:t>
            </a:r>
            <a:r>
              <a:rPr lang="en-US" altLang="en-US" sz="2800" dirty="0">
                <a:solidFill>
                  <a:schemeClr val="tx1"/>
                </a:solidFill>
              </a:rPr>
              <a:t> </a:t>
            </a:r>
            <a:r>
              <a:rPr lang="en-US" altLang="en-US" sz="2800" b="1" dirty="0">
                <a:solidFill>
                  <a:schemeClr val="tx1"/>
                </a:solidFill>
              </a:rPr>
              <a:t>to </a:t>
            </a:r>
            <a:r>
              <a:rPr lang="en-US" altLang="en-US" sz="2800" dirty="0">
                <a:solidFill>
                  <a:schemeClr val="tx1"/>
                </a:solidFill>
                <a:latin typeface="Comic Sans MS" panose="030F0702030302020204" pitchFamily="66" charset="0"/>
              </a:rPr>
              <a:t>n - 1</a:t>
            </a:r>
          </a:p>
          <a:p>
            <a:pPr eaLnBrk="1" hangingPunct="1">
              <a:buFontTx/>
              <a:buNone/>
            </a:pPr>
            <a:r>
              <a:rPr lang="en-US" altLang="en-US" sz="2800" b="1" dirty="0">
                <a:solidFill>
                  <a:schemeClr val="tx1"/>
                </a:solidFill>
              </a:rPr>
              <a:t>		do </a:t>
            </a:r>
            <a:r>
              <a:rPr lang="en-US" altLang="en-US" sz="2800" dirty="0">
                <a:solidFill>
                  <a:schemeClr val="tx1"/>
                </a:solidFill>
                <a:latin typeface="Comic Sans MS" panose="030F0702030302020204" pitchFamily="66" charset="0"/>
              </a:rPr>
              <a:t>smallest</a:t>
            </a:r>
            <a:r>
              <a:rPr lang="en-US" altLang="en-US" sz="2800" dirty="0">
                <a:solidFill>
                  <a:schemeClr val="tx1"/>
                </a:solidFill>
              </a:rPr>
              <a:t> ← </a:t>
            </a:r>
            <a:r>
              <a:rPr lang="en-US" altLang="en-US" sz="2800" dirty="0">
                <a:solidFill>
                  <a:schemeClr val="tx1"/>
                </a:solidFill>
                <a:latin typeface="Comic Sans MS" panose="030F0702030302020204" pitchFamily="66" charset="0"/>
              </a:rPr>
              <a:t>j</a:t>
            </a:r>
          </a:p>
          <a:p>
            <a:pPr eaLnBrk="1" hangingPunct="1">
              <a:buFontTx/>
              <a:buNone/>
            </a:pPr>
            <a:r>
              <a:rPr lang="en-US" altLang="en-US" sz="2800" b="1" dirty="0">
                <a:solidFill>
                  <a:schemeClr val="tx1"/>
                </a:solidFill>
              </a:rPr>
              <a:t>		      for </a:t>
            </a:r>
            <a:r>
              <a:rPr lang="en-US" altLang="en-US" sz="2800" dirty="0" err="1">
                <a:solidFill>
                  <a:schemeClr val="tx1"/>
                </a:solidFill>
                <a:latin typeface="Comic Sans MS" panose="030F0702030302020204" pitchFamily="66" charset="0"/>
              </a:rPr>
              <a:t>i</a:t>
            </a:r>
            <a:r>
              <a:rPr lang="en-US" altLang="en-US" sz="2800" dirty="0">
                <a:solidFill>
                  <a:schemeClr val="tx1"/>
                </a:solidFill>
                <a:latin typeface="Comic Sans MS" panose="030F0702030302020204" pitchFamily="66" charset="0"/>
              </a:rPr>
              <a:t> ← j + 1</a:t>
            </a:r>
            <a:r>
              <a:rPr lang="en-US" altLang="en-US" sz="2800" dirty="0">
                <a:solidFill>
                  <a:schemeClr val="tx1"/>
                </a:solidFill>
              </a:rPr>
              <a:t> </a:t>
            </a:r>
            <a:r>
              <a:rPr lang="en-US" altLang="en-US" sz="2800" b="1" dirty="0">
                <a:solidFill>
                  <a:schemeClr val="tx1"/>
                </a:solidFill>
              </a:rPr>
              <a:t>to </a:t>
            </a:r>
            <a:r>
              <a:rPr lang="en-US" altLang="en-US" sz="2800" dirty="0">
                <a:solidFill>
                  <a:schemeClr val="tx1"/>
                </a:solidFill>
                <a:latin typeface="Comic Sans MS" panose="030F0702030302020204" pitchFamily="66" charset="0"/>
              </a:rPr>
              <a:t>n</a:t>
            </a:r>
          </a:p>
          <a:p>
            <a:pPr eaLnBrk="1" hangingPunct="1">
              <a:buFontTx/>
              <a:buNone/>
            </a:pPr>
            <a:r>
              <a:rPr lang="en-US" altLang="en-US" sz="2800" b="1" dirty="0">
                <a:solidFill>
                  <a:schemeClr val="tx1"/>
                </a:solidFill>
              </a:rPr>
              <a:t>			   do if </a:t>
            </a:r>
            <a:r>
              <a:rPr lang="en-US" altLang="en-US" sz="2800" dirty="0">
                <a:solidFill>
                  <a:schemeClr val="tx1"/>
                </a:solidFill>
                <a:latin typeface="Comic Sans MS" panose="030F0702030302020204" pitchFamily="66" charset="0"/>
              </a:rPr>
              <a:t>A[</a:t>
            </a:r>
            <a:r>
              <a:rPr lang="en-US" altLang="en-US" sz="2800" dirty="0" err="1">
                <a:solidFill>
                  <a:schemeClr val="tx1"/>
                </a:solidFill>
                <a:latin typeface="Comic Sans MS" panose="030F0702030302020204" pitchFamily="66" charset="0"/>
              </a:rPr>
              <a:t>i</a:t>
            </a:r>
            <a:r>
              <a:rPr lang="en-US" altLang="en-US" sz="2800" dirty="0">
                <a:solidFill>
                  <a:schemeClr val="tx1"/>
                </a:solidFill>
                <a:latin typeface="Comic Sans MS" panose="030F0702030302020204" pitchFamily="66" charset="0"/>
              </a:rPr>
              <a:t>] &lt; A[smallest]</a:t>
            </a:r>
          </a:p>
          <a:p>
            <a:pPr eaLnBrk="1" hangingPunct="1">
              <a:buFontTx/>
              <a:buNone/>
            </a:pPr>
            <a:r>
              <a:rPr lang="en-US" altLang="en-US" sz="2800" b="1" dirty="0">
                <a:solidFill>
                  <a:schemeClr val="tx1"/>
                </a:solidFill>
              </a:rPr>
              <a:t>				   then </a:t>
            </a:r>
            <a:r>
              <a:rPr lang="en-US" altLang="en-US" sz="2800" dirty="0">
                <a:solidFill>
                  <a:schemeClr val="tx1"/>
                </a:solidFill>
                <a:latin typeface="Comic Sans MS" panose="030F0702030302020204" pitchFamily="66" charset="0"/>
              </a:rPr>
              <a:t>smallest ← </a:t>
            </a:r>
            <a:r>
              <a:rPr lang="en-US" altLang="en-US" sz="2800" dirty="0" err="1">
                <a:solidFill>
                  <a:schemeClr val="tx1"/>
                </a:solidFill>
                <a:latin typeface="Comic Sans MS" panose="030F0702030302020204" pitchFamily="66" charset="0"/>
              </a:rPr>
              <a:t>i</a:t>
            </a:r>
            <a:endParaRPr lang="en-US" altLang="en-US" sz="2800" dirty="0">
              <a:solidFill>
                <a:schemeClr val="tx1"/>
              </a:solidFill>
              <a:latin typeface="Comic Sans MS" panose="030F0702030302020204" pitchFamily="66" charset="0"/>
            </a:endParaRPr>
          </a:p>
          <a:p>
            <a:pPr eaLnBrk="1" hangingPunct="1">
              <a:buFontTx/>
              <a:buNone/>
            </a:pPr>
            <a:r>
              <a:rPr lang="en-US" altLang="en-US" sz="2800" dirty="0">
                <a:solidFill>
                  <a:schemeClr val="tx1"/>
                </a:solidFill>
              </a:rPr>
              <a:t>		      exchange </a:t>
            </a:r>
            <a:r>
              <a:rPr lang="en-US" altLang="en-US" sz="2800" dirty="0">
                <a:solidFill>
                  <a:schemeClr val="tx1"/>
                </a:solidFill>
                <a:latin typeface="Comic Sans MS" panose="030F0702030302020204" pitchFamily="66" charset="0"/>
              </a:rPr>
              <a:t>A[j] ↔ A[smallest]</a:t>
            </a:r>
          </a:p>
          <a:p>
            <a:pPr eaLnBrk="1" hangingPunct="1">
              <a:buFontTx/>
              <a:buNone/>
            </a:pPr>
            <a:endParaRPr lang="en-US" altLang="en-US" sz="2800" dirty="0">
              <a:solidFill>
                <a:schemeClr val="tx1"/>
              </a:solidFill>
            </a:endParaRPr>
          </a:p>
        </p:txBody>
      </p:sp>
      <p:grpSp>
        <p:nvGrpSpPr>
          <p:cNvPr id="52229" name="Group 4">
            <a:extLst>
              <a:ext uri="{FF2B5EF4-FFF2-40B4-BE49-F238E27FC236}">
                <a16:creationId xmlns:a16="http://schemas.microsoft.com/office/drawing/2014/main" id="{3F3413B8-51B8-5C8C-EEF3-0D8591CDAE12}"/>
              </a:ext>
            </a:extLst>
          </p:cNvPr>
          <p:cNvGrpSpPr>
            <a:grpSpLocks/>
          </p:cNvGrpSpPr>
          <p:nvPr/>
        </p:nvGrpSpPr>
        <p:grpSpPr bwMode="auto">
          <a:xfrm>
            <a:off x="6937376" y="1808163"/>
            <a:ext cx="3154363" cy="423862"/>
            <a:chOff x="221" y="912"/>
            <a:chExt cx="1987" cy="267"/>
          </a:xfrm>
        </p:grpSpPr>
        <p:sp>
          <p:nvSpPr>
            <p:cNvPr id="52231" name="Rectangle 5">
              <a:extLst>
                <a:ext uri="{FF2B5EF4-FFF2-40B4-BE49-F238E27FC236}">
                  <a16:creationId xmlns:a16="http://schemas.microsoft.com/office/drawing/2014/main" id="{60A8D451-02F2-E44D-E6E5-02D2B5AC6143}"/>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52232" name="Rectangle 6">
              <a:extLst>
                <a:ext uri="{FF2B5EF4-FFF2-40B4-BE49-F238E27FC236}">
                  <a16:creationId xmlns:a16="http://schemas.microsoft.com/office/drawing/2014/main" id="{1A472655-4E06-5AD9-4826-F0C61ADE423C}"/>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52233" name="Rectangle 7">
              <a:extLst>
                <a:ext uri="{FF2B5EF4-FFF2-40B4-BE49-F238E27FC236}">
                  <a16:creationId xmlns:a16="http://schemas.microsoft.com/office/drawing/2014/main" id="{F9365124-F0CC-6D1C-D90B-9D4873A9D0A3}"/>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52234" name="Rectangle 8">
              <a:extLst>
                <a:ext uri="{FF2B5EF4-FFF2-40B4-BE49-F238E27FC236}">
                  <a16:creationId xmlns:a16="http://schemas.microsoft.com/office/drawing/2014/main" id="{F4F271C5-D2EE-2B55-2EF8-198DAFDCE419}"/>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52235" name="Rectangle 9">
              <a:extLst>
                <a:ext uri="{FF2B5EF4-FFF2-40B4-BE49-F238E27FC236}">
                  <a16:creationId xmlns:a16="http://schemas.microsoft.com/office/drawing/2014/main" id="{F9FF7534-56C5-C70A-857B-0D855B7C84E4}"/>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52236" name="Rectangle 10">
              <a:extLst>
                <a:ext uri="{FF2B5EF4-FFF2-40B4-BE49-F238E27FC236}">
                  <a16:creationId xmlns:a16="http://schemas.microsoft.com/office/drawing/2014/main" id="{653DFE7B-4342-E172-2ACE-8CA40D193DA1}"/>
                </a:ext>
              </a:extLst>
            </p:cNvPr>
            <p:cNvSpPr>
              <a:spLocks noChangeArrowheads="1"/>
            </p:cNvSpPr>
            <p:nvPr/>
          </p:nvSpPr>
          <p:spPr bwMode="auto">
            <a:xfrm>
              <a:off x="505"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52237" name="Rectangle 11">
              <a:extLst>
                <a:ext uri="{FF2B5EF4-FFF2-40B4-BE49-F238E27FC236}">
                  <a16:creationId xmlns:a16="http://schemas.microsoft.com/office/drawing/2014/main" id="{74A4042F-5756-EE52-0A78-4BA9B2CD4C56}"/>
                </a:ext>
              </a:extLst>
            </p:cNvPr>
            <p:cNvSpPr>
              <a:spLocks noChangeArrowheads="1"/>
            </p:cNvSpPr>
            <p:nvPr/>
          </p:nvSpPr>
          <p:spPr bwMode="auto">
            <a:xfrm>
              <a:off x="221"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52238" name="Line 12">
              <a:extLst>
                <a:ext uri="{FF2B5EF4-FFF2-40B4-BE49-F238E27FC236}">
                  <a16:creationId xmlns:a16="http://schemas.microsoft.com/office/drawing/2014/main" id="{E91FF35A-025A-7EBE-0E08-096A6C319DDC}"/>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39" name="Line 13">
              <a:extLst>
                <a:ext uri="{FF2B5EF4-FFF2-40B4-BE49-F238E27FC236}">
                  <a16:creationId xmlns:a16="http://schemas.microsoft.com/office/drawing/2014/main" id="{CD195A7E-53F9-5CB9-373E-405E5D6487A5}"/>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0" name="Line 14">
              <a:extLst>
                <a:ext uri="{FF2B5EF4-FFF2-40B4-BE49-F238E27FC236}">
                  <a16:creationId xmlns:a16="http://schemas.microsoft.com/office/drawing/2014/main" id="{30E4A73A-F667-BAFD-24F9-F94008E8BD3C}"/>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1" name="Line 15">
              <a:extLst>
                <a:ext uri="{FF2B5EF4-FFF2-40B4-BE49-F238E27FC236}">
                  <a16:creationId xmlns:a16="http://schemas.microsoft.com/office/drawing/2014/main" id="{26EA2211-D02A-C0F5-FCF3-E6DE7EF28EE4}"/>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2" name="Line 16">
              <a:extLst>
                <a:ext uri="{FF2B5EF4-FFF2-40B4-BE49-F238E27FC236}">
                  <a16:creationId xmlns:a16="http://schemas.microsoft.com/office/drawing/2014/main" id="{A801336C-C67D-EAA6-87A9-E2B953EC4ED4}"/>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3" name="Line 17">
              <a:extLst>
                <a:ext uri="{FF2B5EF4-FFF2-40B4-BE49-F238E27FC236}">
                  <a16:creationId xmlns:a16="http://schemas.microsoft.com/office/drawing/2014/main" id="{2C8C2BF2-A5C4-45A6-336A-BECD64C012A2}"/>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4" name="Line 18">
              <a:extLst>
                <a:ext uri="{FF2B5EF4-FFF2-40B4-BE49-F238E27FC236}">
                  <a16:creationId xmlns:a16="http://schemas.microsoft.com/office/drawing/2014/main" id="{6525BE51-EDCF-C6A6-5576-61847407A074}"/>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5" name="Line 19">
              <a:extLst>
                <a:ext uri="{FF2B5EF4-FFF2-40B4-BE49-F238E27FC236}">
                  <a16:creationId xmlns:a16="http://schemas.microsoft.com/office/drawing/2014/main" id="{A752244B-8B9A-81D5-79D2-ADCF5CC00D51}"/>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6" name="Line 20">
              <a:extLst>
                <a:ext uri="{FF2B5EF4-FFF2-40B4-BE49-F238E27FC236}">
                  <a16:creationId xmlns:a16="http://schemas.microsoft.com/office/drawing/2014/main" id="{C8E96616-8DB6-F7A1-A7F5-21DEFA529FFD}"/>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52247" name="Line 21">
              <a:extLst>
                <a:ext uri="{FF2B5EF4-FFF2-40B4-BE49-F238E27FC236}">
                  <a16:creationId xmlns:a16="http://schemas.microsoft.com/office/drawing/2014/main" id="{0B09BA81-1B65-7C01-7A74-94AB55C769C3}"/>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52230" name="Oval 22">
            <a:extLst>
              <a:ext uri="{FF2B5EF4-FFF2-40B4-BE49-F238E27FC236}">
                <a16:creationId xmlns:a16="http://schemas.microsoft.com/office/drawing/2014/main" id="{0A76F83A-3CCE-622F-71C7-36B6AB0EAB82}"/>
              </a:ext>
            </a:extLst>
          </p:cNvPr>
          <p:cNvSpPr>
            <a:spLocks noChangeArrowheads="1"/>
          </p:cNvSpPr>
          <p:nvPr/>
        </p:nvSpPr>
        <p:spPr bwMode="auto">
          <a:xfrm>
            <a:off x="9653588" y="1811338"/>
            <a:ext cx="425450" cy="393700"/>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GB" altLang="en-US" sz="180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631CD970-988B-DA0A-E194-3829C8C0256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E493C5F-4394-4929-97FE-5A37845DD499}" type="slidenum">
              <a:rPr lang="en-US" altLang="en-US" sz="1400">
                <a:solidFill>
                  <a:schemeClr val="tx1"/>
                </a:solidFill>
              </a:rPr>
              <a:pPr>
                <a:spcBef>
                  <a:spcPct val="0"/>
                </a:spcBef>
                <a:buFontTx/>
                <a:buNone/>
              </a:pPr>
              <a:t>18</a:t>
            </a:fld>
            <a:endParaRPr lang="en-US" altLang="en-US" sz="1400">
              <a:solidFill>
                <a:schemeClr val="tx1"/>
              </a:solidFill>
            </a:endParaRPr>
          </a:p>
        </p:txBody>
      </p:sp>
      <p:sp>
        <p:nvSpPr>
          <p:cNvPr id="52227" name="Rectangle 2">
            <a:extLst>
              <a:ext uri="{FF2B5EF4-FFF2-40B4-BE49-F238E27FC236}">
                <a16:creationId xmlns:a16="http://schemas.microsoft.com/office/drawing/2014/main" id="{210061E7-3F53-46EC-21A6-15F3B6A97962}"/>
              </a:ext>
            </a:extLst>
          </p:cNvPr>
          <p:cNvSpPr>
            <a:spLocks noGrp="1" noChangeArrowheads="1"/>
          </p:cNvSpPr>
          <p:nvPr>
            <p:ph type="title"/>
          </p:nvPr>
        </p:nvSpPr>
        <p:spPr/>
        <p:txBody>
          <a:bodyPr/>
          <a:lstStyle/>
          <a:p>
            <a:pPr eaLnBrk="1" hangingPunct="1"/>
            <a:r>
              <a:rPr lang="en-US" altLang="en-US"/>
              <a:t>Selection Sort</a:t>
            </a:r>
          </a:p>
        </p:txBody>
      </p:sp>
      <p:graphicFrame>
        <p:nvGraphicFramePr>
          <p:cNvPr id="6" name="Table 5">
            <a:extLst>
              <a:ext uri="{FF2B5EF4-FFF2-40B4-BE49-F238E27FC236}">
                <a16:creationId xmlns:a16="http://schemas.microsoft.com/office/drawing/2014/main" id="{0BC9EAC0-1CCF-754A-47DD-F6E8292F08A6}"/>
              </a:ext>
            </a:extLst>
          </p:cNvPr>
          <p:cNvGraphicFramePr>
            <a:graphicFrameLocks noGrp="1"/>
          </p:cNvGraphicFramePr>
          <p:nvPr>
            <p:extLst>
              <p:ext uri="{D42A27DB-BD31-4B8C-83A1-F6EECF244321}">
                <p14:modId xmlns:p14="http://schemas.microsoft.com/office/powerpoint/2010/main" val="3319246662"/>
              </p:ext>
            </p:extLst>
          </p:nvPr>
        </p:nvGraphicFramePr>
        <p:xfrm>
          <a:off x="1206206" y="1729190"/>
          <a:ext cx="7239000" cy="2514600"/>
        </p:xfrm>
        <a:graphic>
          <a:graphicData uri="http://schemas.openxmlformats.org/drawingml/2006/table">
            <a:tbl>
              <a:tblPr/>
              <a:tblGrid>
                <a:gridCol w="3619500">
                  <a:extLst>
                    <a:ext uri="{9D8B030D-6E8A-4147-A177-3AD203B41FA5}">
                      <a16:colId xmlns:a16="http://schemas.microsoft.com/office/drawing/2014/main" val="1612935790"/>
                    </a:ext>
                  </a:extLst>
                </a:gridCol>
                <a:gridCol w="3619500">
                  <a:extLst>
                    <a:ext uri="{9D8B030D-6E8A-4147-A177-3AD203B41FA5}">
                      <a16:colId xmlns:a16="http://schemas.microsoft.com/office/drawing/2014/main" val="1573613775"/>
                    </a:ext>
                  </a:extLst>
                </a:gridCol>
              </a:tblGrid>
              <a:tr h="0">
                <a:tc>
                  <a:txBody>
                    <a:bodyPr/>
                    <a:lstStyle/>
                    <a:p>
                      <a:pPr algn="l"/>
                      <a:r>
                        <a:rPr lang="en-US" b="1">
                          <a:effectLst/>
                        </a:rPr>
                        <a:t>Time Complexity</a:t>
                      </a:r>
                      <a:endParaRPr lang="en-US" b="0">
                        <a:effectLst/>
                      </a:endParaRPr>
                    </a:p>
                  </a:txBody>
                  <a:tcPr marL="228600" marR="228600" marT="114300" marB="114300" anchor="ctr">
                    <a:lnL>
                      <a:noFill/>
                    </a:lnL>
                    <a:lnR>
                      <a:noFill/>
                    </a:lnR>
                    <a:lnT>
                      <a:noFill/>
                    </a:lnT>
                    <a:lnB>
                      <a:noFill/>
                    </a:lnB>
                    <a:solidFill>
                      <a:srgbClr val="F8FAFF"/>
                    </a:solidFill>
                  </a:tcPr>
                </a:tc>
                <a:tc>
                  <a:txBody>
                    <a:bodyPr/>
                    <a:lstStyle/>
                    <a:p>
                      <a:r>
                        <a:rPr lang="en-US">
                          <a:effectLst/>
                        </a:rPr>
                        <a:t> </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414096008"/>
                  </a:ext>
                </a:extLst>
              </a:tr>
              <a:tr h="0">
                <a:tc>
                  <a:txBody>
                    <a:bodyPr/>
                    <a:lstStyle/>
                    <a:p>
                      <a:r>
                        <a:rPr lang="en-US">
                          <a:effectLst/>
                        </a:rPr>
                        <a:t>Best</a:t>
                      </a:r>
                    </a:p>
                  </a:txBody>
                  <a:tcPr marL="228600" marR="228600" marT="114300" marB="114300" anchor="ctr">
                    <a:lnL>
                      <a:noFill/>
                    </a:lnL>
                    <a:lnR>
                      <a:noFill/>
                    </a:lnR>
                    <a:lnT>
                      <a:noFill/>
                    </a:lnT>
                    <a:lnB>
                      <a:noFill/>
                    </a:lnB>
                    <a:solidFill>
                      <a:srgbClr val="F8FAFF"/>
                    </a:solidFill>
                  </a:tcPr>
                </a:tc>
                <a:tc>
                  <a:txBody>
                    <a:bodyPr/>
                    <a:lstStyle/>
                    <a:p>
                      <a:r>
                        <a:rPr lang="en-US">
                          <a:effectLst/>
                        </a:rPr>
                        <a:t>O(n</a:t>
                      </a:r>
                      <a:r>
                        <a:rPr lang="en-US" baseline="30000">
                          <a:effectLst/>
                        </a:rPr>
                        <a:t>2</a:t>
                      </a:r>
                      <a:r>
                        <a:rPr lang="en-US">
                          <a:effectLst/>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637495976"/>
                  </a:ext>
                </a:extLst>
              </a:tr>
              <a:tr h="0">
                <a:tc>
                  <a:txBody>
                    <a:bodyPr/>
                    <a:lstStyle/>
                    <a:p>
                      <a:r>
                        <a:rPr lang="en-US">
                          <a:effectLst/>
                        </a:rPr>
                        <a:t>Worst</a:t>
                      </a:r>
                    </a:p>
                  </a:txBody>
                  <a:tcPr marL="228600" marR="228600" marT="114300" marB="114300" anchor="ctr">
                    <a:lnL>
                      <a:noFill/>
                    </a:lnL>
                    <a:lnR>
                      <a:noFill/>
                    </a:lnR>
                    <a:lnT>
                      <a:noFill/>
                    </a:lnT>
                    <a:lnB>
                      <a:noFill/>
                    </a:lnB>
                    <a:solidFill>
                      <a:srgbClr val="F8FAFF"/>
                    </a:solidFill>
                  </a:tcPr>
                </a:tc>
                <a:tc>
                  <a:txBody>
                    <a:bodyPr/>
                    <a:lstStyle/>
                    <a:p>
                      <a:r>
                        <a:rPr lang="en-US">
                          <a:effectLst/>
                        </a:rPr>
                        <a:t>O(n</a:t>
                      </a:r>
                      <a:r>
                        <a:rPr lang="en-US" baseline="30000">
                          <a:effectLst/>
                        </a:rPr>
                        <a:t>2</a:t>
                      </a:r>
                      <a:r>
                        <a:rPr lang="en-US">
                          <a:effectLst/>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188107872"/>
                  </a:ext>
                </a:extLst>
              </a:tr>
              <a:tr h="0">
                <a:tc>
                  <a:txBody>
                    <a:bodyPr/>
                    <a:lstStyle/>
                    <a:p>
                      <a:r>
                        <a:rPr lang="en-US">
                          <a:effectLst/>
                        </a:rPr>
                        <a:t>Average</a:t>
                      </a:r>
                    </a:p>
                  </a:txBody>
                  <a:tcPr marL="228600" marR="228600" marT="114300" marB="114300" anchor="ctr">
                    <a:lnL>
                      <a:noFill/>
                    </a:lnL>
                    <a:lnR>
                      <a:noFill/>
                    </a:lnR>
                    <a:lnT>
                      <a:noFill/>
                    </a:lnT>
                    <a:lnB>
                      <a:noFill/>
                    </a:lnB>
                    <a:solidFill>
                      <a:srgbClr val="F8FAFF"/>
                    </a:solidFill>
                  </a:tcPr>
                </a:tc>
                <a:tc>
                  <a:txBody>
                    <a:bodyPr/>
                    <a:lstStyle/>
                    <a:p>
                      <a:r>
                        <a:rPr lang="en-US">
                          <a:effectLst/>
                        </a:rPr>
                        <a:t>O(n</a:t>
                      </a:r>
                      <a:r>
                        <a:rPr lang="en-US" baseline="30000">
                          <a:effectLst/>
                        </a:rPr>
                        <a:t>2</a:t>
                      </a:r>
                      <a:r>
                        <a:rPr lang="en-US">
                          <a:effectLst/>
                        </a:rPr>
                        <a: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1162943894"/>
                  </a:ext>
                </a:extLst>
              </a:tr>
              <a:tr h="0">
                <a:tc>
                  <a:txBody>
                    <a:bodyPr/>
                    <a:lstStyle/>
                    <a:p>
                      <a:pPr algn="l"/>
                      <a:r>
                        <a:rPr lang="en-US" b="1">
                          <a:effectLst/>
                        </a:rPr>
                        <a:t>Space Complexity</a:t>
                      </a:r>
                      <a:endParaRPr lang="en-US" b="0">
                        <a:effectLst/>
                      </a:endParaRPr>
                    </a:p>
                  </a:txBody>
                  <a:tcPr marL="228600" marR="228600" marT="114300" marB="114300" anchor="ctr">
                    <a:lnL>
                      <a:noFill/>
                    </a:lnL>
                    <a:lnR>
                      <a:noFill/>
                    </a:lnR>
                    <a:lnT>
                      <a:noFill/>
                    </a:lnT>
                    <a:lnB>
                      <a:noFill/>
                    </a:lnB>
                    <a:solidFill>
                      <a:srgbClr val="F8FAFF"/>
                    </a:solidFill>
                  </a:tcPr>
                </a:tc>
                <a:tc>
                  <a:txBody>
                    <a:bodyPr/>
                    <a:lstStyle/>
                    <a:p>
                      <a:r>
                        <a:rPr lang="en-US" dirty="0">
                          <a:effectLst/>
                        </a:rPr>
                        <a:t>O(1)</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671040664"/>
                  </a:ext>
                </a:extLst>
              </a:tr>
            </a:tbl>
          </a:graphicData>
        </a:graphic>
      </p:graphicFrame>
      <p:sp>
        <p:nvSpPr>
          <p:cNvPr id="7" name="Rectangle 2">
            <a:extLst>
              <a:ext uri="{FF2B5EF4-FFF2-40B4-BE49-F238E27FC236}">
                <a16:creationId xmlns:a16="http://schemas.microsoft.com/office/drawing/2014/main" id="{C72B5AC5-7A3C-BC65-16BF-1628EFDF904C}"/>
              </a:ext>
            </a:extLst>
          </p:cNvPr>
          <p:cNvSpPr>
            <a:spLocks noChangeArrowheads="1"/>
          </p:cNvSpPr>
          <p:nvPr/>
        </p:nvSpPr>
        <p:spPr bwMode="auto">
          <a:xfrm>
            <a:off x="1207000" y="1603055"/>
            <a:ext cx="6884987" cy="707886"/>
          </a:xfrm>
          <a:prstGeom prst="rect">
            <a:avLst/>
          </a:prstGeom>
          <a:solidFill>
            <a:srgbClr val="F8FA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5265E"/>
                </a:solidFill>
                <a:effectLst/>
                <a:latin typeface="euclid_circular_a"/>
              </a:rPr>
              <a:t>Selection Sort Complexity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7A8A21F-6474-32B2-E115-4637A7A94CDF}"/>
              </a:ext>
            </a:extLst>
          </p:cNvPr>
          <p:cNvSpPr txBox="1"/>
          <p:nvPr/>
        </p:nvSpPr>
        <p:spPr>
          <a:xfrm>
            <a:off x="5658633" y="3785347"/>
            <a:ext cx="6106438" cy="646331"/>
          </a:xfrm>
          <a:prstGeom prst="rect">
            <a:avLst/>
          </a:prstGeom>
          <a:noFill/>
        </p:spPr>
        <p:txBody>
          <a:bodyPr wrap="square">
            <a:spAutoFit/>
          </a:bodyPr>
          <a:lstStyle/>
          <a:p>
            <a:r>
              <a:rPr lang="en-US" b="0" i="0" dirty="0">
                <a:solidFill>
                  <a:srgbClr val="000000"/>
                </a:solidFill>
                <a:effectLst/>
                <a:latin typeface="-apple-system"/>
              </a:rPr>
              <a:t>because it only requires a constant amount of additional space to perform the swaps.</a:t>
            </a:r>
            <a:endParaRPr lang="en-US" dirty="0"/>
          </a:p>
        </p:txBody>
      </p:sp>
    </p:spTree>
    <p:extLst>
      <p:ext uri="{BB962C8B-B14F-4D97-AF65-F5344CB8AC3E}">
        <p14:creationId xmlns:p14="http://schemas.microsoft.com/office/powerpoint/2010/main" val="396756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F3ED8E5C-F2BB-50F9-5428-D28F582F762B}"/>
              </a:ext>
            </a:extLst>
          </p:cNvPr>
          <p:cNvSpPr txBox="1"/>
          <p:nvPr/>
        </p:nvSpPr>
        <p:spPr>
          <a:xfrm>
            <a:off x="522514" y="366623"/>
            <a:ext cx="9844644" cy="6294031"/>
          </a:xfrm>
          <a:prstGeom prst="rect">
            <a:avLst/>
          </a:prstGeom>
          <a:noFill/>
        </p:spPr>
        <p:txBody>
          <a:bodyPr wrap="square">
            <a:spAutoFit/>
          </a:bodyPr>
          <a:lstStyle/>
          <a:p>
            <a:pPr algn="just"/>
            <a:r>
              <a:rPr lang="en-US" sz="2800" dirty="0">
                <a:solidFill>
                  <a:schemeClr val="accent1"/>
                </a:solidFill>
              </a:rPr>
              <a:t>Advantages of Selection Sort</a:t>
            </a:r>
          </a:p>
          <a:p>
            <a:pPr algn="just"/>
            <a:endParaRPr lang="en-US" sz="1100" dirty="0">
              <a:solidFill>
                <a:schemeClr val="accent1"/>
              </a:solidFill>
            </a:endParaRPr>
          </a:p>
          <a:p>
            <a:pPr algn="just"/>
            <a:r>
              <a:rPr lang="en-US" sz="2800" dirty="0"/>
              <a:t>1. Selection sort is a simple sorting method.</a:t>
            </a:r>
          </a:p>
          <a:p>
            <a:pPr algn="just"/>
            <a:r>
              <a:rPr lang="en-US" sz="2800" dirty="0"/>
              <a:t>2. No additional data structure is required.</a:t>
            </a:r>
          </a:p>
          <a:p>
            <a:pPr algn="just"/>
            <a:r>
              <a:rPr lang="en-US" sz="2800" dirty="0"/>
              <a:t>3. Selection sort is an in-place sorting algorithm, and no additional temporary storage is required to sort the elements in that particular list.</a:t>
            </a:r>
          </a:p>
          <a:p>
            <a:pPr algn="just"/>
            <a:endParaRPr lang="en-US" sz="2800" dirty="0"/>
          </a:p>
          <a:p>
            <a:pPr algn="just"/>
            <a:r>
              <a:rPr lang="en-US" sz="2800" dirty="0">
                <a:solidFill>
                  <a:schemeClr val="accent1"/>
                </a:solidFill>
              </a:rPr>
              <a:t>Disadvantages of Selection Sort</a:t>
            </a:r>
          </a:p>
          <a:p>
            <a:pPr algn="just"/>
            <a:endParaRPr lang="en-US" sz="2400" dirty="0">
              <a:solidFill>
                <a:schemeClr val="accent1"/>
              </a:solidFill>
            </a:endParaRPr>
          </a:p>
          <a:p>
            <a:pPr algn="just"/>
            <a:r>
              <a:rPr lang="en-US" sz="2800" dirty="0"/>
              <a:t>1. Selection sort is a very inefficient method of sorting.</a:t>
            </a:r>
          </a:p>
          <a:p>
            <a:pPr algn="just"/>
            <a:r>
              <a:rPr lang="en-US" sz="2800" dirty="0"/>
              <a:t>2. Even if the elements are in sorted order, all (n-1) passes will be done.</a:t>
            </a:r>
          </a:p>
          <a:p>
            <a:pPr algn="just"/>
            <a:r>
              <a:rPr lang="en-US" sz="2800" dirty="0"/>
              <a:t>3. Selection sort is poor efficiency when dealing with a huge list of elements.</a:t>
            </a:r>
            <a:endParaRPr lang="ar-SA" sz="2800" dirty="0"/>
          </a:p>
        </p:txBody>
      </p:sp>
    </p:spTree>
    <p:extLst>
      <p:ext uri="{BB962C8B-B14F-4D97-AF65-F5344CB8AC3E}">
        <p14:creationId xmlns:p14="http://schemas.microsoft.com/office/powerpoint/2010/main" val="162042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6B7B2175-463E-2D1D-C610-8B49EED31C5F}"/>
              </a:ext>
            </a:extLst>
          </p:cNvPr>
          <p:cNvSpPr txBox="1"/>
          <p:nvPr/>
        </p:nvSpPr>
        <p:spPr>
          <a:xfrm>
            <a:off x="486889" y="366623"/>
            <a:ext cx="10129652" cy="6124754"/>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chemeClr val="tx1">
                    <a:lumMod val="75000"/>
                    <a:lumOff val="25000"/>
                  </a:schemeClr>
                </a:solidFill>
              </a:rPr>
              <a:t>Sorting is a basic operation in computer science. </a:t>
            </a:r>
          </a:p>
          <a:p>
            <a:pPr marL="457200" indent="-457200" algn="just">
              <a:buFont typeface="Arial" panose="020B0604020202020204" pitchFamily="34" charset="0"/>
              <a:buChar char="•"/>
            </a:pPr>
            <a:r>
              <a:rPr lang="en-US" sz="2800" dirty="0">
                <a:solidFill>
                  <a:schemeClr val="tx1">
                    <a:lumMod val="75000"/>
                    <a:lumOff val="25000"/>
                  </a:schemeClr>
                </a:solidFill>
              </a:rPr>
              <a:t>Sorting refers to an operation of arranging data in any given sequence, that is, in increasing order or decreasing order. </a:t>
            </a:r>
            <a:endParaRPr lang="ar-SA" sz="2800" dirty="0">
              <a:solidFill>
                <a:schemeClr val="tx1">
                  <a:lumMod val="75000"/>
                  <a:lumOff val="25000"/>
                </a:schemeClr>
              </a:solidFill>
            </a:endParaRPr>
          </a:p>
          <a:p>
            <a:pPr algn="just"/>
            <a:endParaRPr lang="en-US" sz="2800" b="0" i="0" u="none" strike="noStrike" baseline="0" dirty="0">
              <a:latin typeface="Generic146-Regular"/>
            </a:endParaRPr>
          </a:p>
          <a:p>
            <a:pPr marL="457200" indent="-457200" algn="just">
              <a:buFont typeface="Arial" panose="020B0604020202020204" pitchFamily="34" charset="0"/>
              <a:buChar char="•"/>
            </a:pPr>
            <a:r>
              <a:rPr lang="en-US" sz="2800" dirty="0">
                <a:solidFill>
                  <a:schemeClr val="tx1">
                    <a:lumMod val="75000"/>
                    <a:lumOff val="25000"/>
                  </a:schemeClr>
                </a:solidFill>
              </a:rPr>
              <a:t>There are a number of sorting techniques that can be employed to sort a given list of data elements.</a:t>
            </a:r>
          </a:p>
          <a:p>
            <a:pPr algn="just"/>
            <a:endParaRPr lang="en-US" sz="2800" dirty="0">
              <a:solidFill>
                <a:schemeClr val="tx1">
                  <a:lumMod val="75000"/>
                  <a:lumOff val="25000"/>
                </a:schemeClr>
              </a:solidFill>
            </a:endParaRPr>
          </a:p>
          <a:p>
            <a:pPr marL="457200" indent="-457200" algn="just">
              <a:buFont typeface="Arial" panose="020B0604020202020204" pitchFamily="34" charset="0"/>
              <a:buChar char="•"/>
            </a:pPr>
            <a:r>
              <a:rPr lang="en-US" sz="2800" dirty="0">
                <a:solidFill>
                  <a:schemeClr val="tx1">
                    <a:lumMod val="75000"/>
                    <a:lumOff val="25000"/>
                  </a:schemeClr>
                </a:solidFill>
              </a:rPr>
              <a:t>The suitability of a specific technique in a specific situation depends on a number of factors, such as:</a:t>
            </a:r>
          </a:p>
          <a:p>
            <a:pPr algn="just"/>
            <a:endParaRPr lang="en-US" sz="2800" dirty="0">
              <a:solidFill>
                <a:schemeClr val="tx1">
                  <a:lumMod val="75000"/>
                  <a:lumOff val="25000"/>
                </a:schemeClr>
              </a:solidFill>
            </a:endParaRPr>
          </a:p>
          <a:p>
            <a:pPr marL="1200150" indent="-344488" algn="just">
              <a:buFont typeface="+mj-lt"/>
              <a:buAutoNum type="arabicPeriod"/>
            </a:pPr>
            <a:r>
              <a:rPr lang="en-US" sz="2800" dirty="0">
                <a:solidFill>
                  <a:schemeClr val="tx1">
                    <a:lumMod val="75000"/>
                    <a:lumOff val="25000"/>
                  </a:schemeClr>
                </a:solidFill>
              </a:rPr>
              <a:t>Size of the data structure.</a:t>
            </a:r>
          </a:p>
          <a:p>
            <a:pPr marL="1200150" indent="-344488" algn="just">
              <a:buFont typeface="+mj-lt"/>
              <a:buAutoNum type="arabicPeriod"/>
            </a:pPr>
            <a:r>
              <a:rPr lang="en-US" sz="2800" dirty="0">
                <a:solidFill>
                  <a:schemeClr val="tx1">
                    <a:lumMod val="75000"/>
                    <a:lumOff val="25000"/>
                  </a:schemeClr>
                </a:solidFill>
              </a:rPr>
              <a:t>Algorithm efficiency.</a:t>
            </a:r>
          </a:p>
          <a:p>
            <a:pPr marL="1200150" indent="-344488" algn="just">
              <a:buFont typeface="+mj-lt"/>
              <a:buAutoNum type="arabicPeriod"/>
            </a:pPr>
            <a:r>
              <a:rPr lang="en-US" sz="2800" dirty="0">
                <a:solidFill>
                  <a:schemeClr val="tx1">
                    <a:lumMod val="75000"/>
                    <a:lumOff val="25000"/>
                  </a:schemeClr>
                </a:solidFill>
              </a:rPr>
              <a:t>programmer’s knowledge of the technique</a:t>
            </a:r>
            <a:r>
              <a:rPr lang="en-US" sz="2800" b="0" i="0" u="none" strike="noStrike" baseline="0" dirty="0">
                <a:latin typeface="Generic146-Regular"/>
              </a:rPr>
              <a:t>.</a:t>
            </a:r>
            <a:endParaRPr lang="ar-SA" sz="2800" dirty="0"/>
          </a:p>
        </p:txBody>
      </p:sp>
    </p:spTree>
    <p:extLst>
      <p:ext uri="{BB962C8B-B14F-4D97-AF65-F5344CB8AC3E}">
        <p14:creationId xmlns:p14="http://schemas.microsoft.com/office/powerpoint/2010/main" val="134153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8781D2C-ACA4-C864-894F-90580BAE1A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86D218D-B27E-40EF-9676-BF42322300EF}" type="slidenum">
              <a:rPr lang="en-US" altLang="en-US" sz="1400">
                <a:solidFill>
                  <a:schemeClr val="tx1"/>
                </a:solidFill>
              </a:rPr>
              <a:pPr>
                <a:spcBef>
                  <a:spcPct val="0"/>
                </a:spcBef>
                <a:buFontTx/>
                <a:buNone/>
              </a:pPr>
              <a:t>3</a:t>
            </a:fld>
            <a:endParaRPr lang="en-US" altLang="en-US" sz="1400">
              <a:solidFill>
                <a:schemeClr val="tx1"/>
              </a:solidFill>
            </a:endParaRPr>
          </a:p>
        </p:txBody>
      </p:sp>
      <p:sp>
        <p:nvSpPr>
          <p:cNvPr id="5123" name="Rectangle 2">
            <a:extLst>
              <a:ext uri="{FF2B5EF4-FFF2-40B4-BE49-F238E27FC236}">
                <a16:creationId xmlns:a16="http://schemas.microsoft.com/office/drawing/2014/main" id="{395C0EB4-7D03-FBAB-3014-46392256C05C}"/>
              </a:ext>
            </a:extLst>
          </p:cNvPr>
          <p:cNvSpPr>
            <a:spLocks noGrp="1" noChangeArrowheads="1"/>
          </p:cNvSpPr>
          <p:nvPr>
            <p:ph type="title"/>
          </p:nvPr>
        </p:nvSpPr>
        <p:spPr>
          <a:xfrm>
            <a:off x="677334" y="296534"/>
            <a:ext cx="8596668" cy="1320800"/>
          </a:xfrm>
        </p:spPr>
        <p:txBody>
          <a:bodyPr/>
          <a:lstStyle/>
          <a:p>
            <a:pPr eaLnBrk="1" hangingPunct="1"/>
            <a:r>
              <a:rPr lang="en-US" altLang="en-US" dirty="0"/>
              <a:t>The Sorting Problem</a:t>
            </a:r>
          </a:p>
        </p:txBody>
      </p:sp>
      <p:sp>
        <p:nvSpPr>
          <p:cNvPr id="5124" name="Rectangle 3">
            <a:extLst>
              <a:ext uri="{FF2B5EF4-FFF2-40B4-BE49-F238E27FC236}">
                <a16:creationId xmlns:a16="http://schemas.microsoft.com/office/drawing/2014/main" id="{EB5D0E3E-9A6B-50F0-492B-EA72486802F3}"/>
              </a:ext>
            </a:extLst>
          </p:cNvPr>
          <p:cNvSpPr>
            <a:spLocks noGrp="1" noChangeArrowheads="1"/>
          </p:cNvSpPr>
          <p:nvPr>
            <p:ph type="body" idx="1"/>
          </p:nvPr>
        </p:nvSpPr>
        <p:spPr>
          <a:xfrm>
            <a:off x="1199848" y="1270000"/>
            <a:ext cx="8596669" cy="3880773"/>
          </a:xfrm>
        </p:spPr>
        <p:txBody>
          <a:bodyPr>
            <a:noAutofit/>
          </a:bodyPr>
          <a:lstStyle/>
          <a:p>
            <a:pPr eaLnBrk="1" hangingPunct="1">
              <a:lnSpc>
                <a:spcPct val="200000"/>
              </a:lnSpc>
            </a:pPr>
            <a:r>
              <a:rPr lang="en-US" altLang="en-US" sz="2800" b="1" dirty="0"/>
              <a:t>Input: </a:t>
            </a:r>
          </a:p>
          <a:p>
            <a:pPr lvl="1" eaLnBrk="1" hangingPunct="1">
              <a:lnSpc>
                <a:spcPct val="200000"/>
              </a:lnSpc>
            </a:pPr>
            <a:r>
              <a:rPr lang="en-US" altLang="en-US" sz="2800" dirty="0"/>
              <a:t>A sequence of </a:t>
            </a:r>
            <a:r>
              <a:rPr lang="en-US" altLang="en-US" sz="2800" dirty="0">
                <a:latin typeface="Comic Sans MS" panose="030F0702030302020204" pitchFamily="66" charset="0"/>
              </a:rPr>
              <a:t>n</a:t>
            </a:r>
            <a:r>
              <a:rPr lang="en-US" altLang="en-US" sz="2800" i="1" dirty="0"/>
              <a:t> </a:t>
            </a:r>
            <a:r>
              <a:rPr lang="en-US" altLang="en-US" sz="2800" dirty="0"/>
              <a:t>numbers </a:t>
            </a:r>
            <a:r>
              <a:rPr lang="en-US" altLang="en-US" sz="2800" dirty="0">
                <a:latin typeface="Comic Sans MS" panose="030F0702030302020204" pitchFamily="66" charset="0"/>
              </a:rPr>
              <a:t>a</a:t>
            </a:r>
            <a:r>
              <a:rPr lang="en-US" altLang="en-US" sz="2800" baseline="-25000" dirty="0">
                <a:latin typeface="Comic Sans MS" panose="030F0702030302020204" pitchFamily="66" charset="0"/>
              </a:rPr>
              <a:t>1</a:t>
            </a:r>
            <a:r>
              <a:rPr lang="en-US" altLang="en-US" sz="2800" dirty="0">
                <a:latin typeface="Comic Sans MS" panose="030F0702030302020204" pitchFamily="66" charset="0"/>
              </a:rPr>
              <a:t>, a</a:t>
            </a:r>
            <a:r>
              <a:rPr lang="en-US" altLang="en-US" sz="2800" baseline="-25000" dirty="0">
                <a:latin typeface="Comic Sans MS" panose="030F0702030302020204" pitchFamily="66" charset="0"/>
              </a:rPr>
              <a:t>2</a:t>
            </a:r>
            <a:r>
              <a:rPr lang="en-US" altLang="en-US" sz="2800" dirty="0">
                <a:latin typeface="Comic Sans MS" panose="030F0702030302020204" pitchFamily="66" charset="0"/>
              </a:rPr>
              <a:t>, . . . , a</a:t>
            </a:r>
            <a:r>
              <a:rPr lang="en-US" altLang="en-US" sz="2800" baseline="-25000" dirty="0">
                <a:latin typeface="Comic Sans MS" panose="030F0702030302020204" pitchFamily="66" charset="0"/>
              </a:rPr>
              <a:t>n</a:t>
            </a:r>
            <a:endParaRPr lang="en-US" altLang="en-US" sz="2800" dirty="0">
              <a:latin typeface="Comic Sans MS" panose="030F0702030302020204" pitchFamily="66" charset="0"/>
            </a:endParaRPr>
          </a:p>
          <a:p>
            <a:pPr eaLnBrk="1" hangingPunct="1">
              <a:lnSpc>
                <a:spcPct val="200000"/>
              </a:lnSpc>
            </a:pPr>
            <a:r>
              <a:rPr lang="en-US" altLang="en-US" sz="2800" b="1" dirty="0"/>
              <a:t>Output: </a:t>
            </a:r>
          </a:p>
          <a:p>
            <a:pPr lvl="1" eaLnBrk="1" hangingPunct="1">
              <a:lnSpc>
                <a:spcPct val="200000"/>
              </a:lnSpc>
            </a:pPr>
            <a:r>
              <a:rPr lang="en-US" altLang="en-US" sz="2800" dirty="0"/>
              <a:t>A permutation (reordering) </a:t>
            </a:r>
            <a:r>
              <a:rPr lang="en-US" altLang="en-US" sz="2800" dirty="0">
                <a:latin typeface="Comic Sans MS" panose="030F0702030302020204" pitchFamily="66" charset="0"/>
              </a:rPr>
              <a:t>a</a:t>
            </a:r>
            <a:r>
              <a:rPr lang="en-US" altLang="en-US" sz="2800" baseline="-25000" dirty="0">
                <a:latin typeface="Comic Sans MS" panose="030F0702030302020204" pitchFamily="66" charset="0"/>
              </a:rPr>
              <a:t>1</a:t>
            </a:r>
            <a:r>
              <a:rPr lang="en-US" altLang="en-US" sz="2800" dirty="0">
                <a:latin typeface="Comic Sans MS" panose="030F0702030302020204" pitchFamily="66" charset="0"/>
              </a:rPr>
              <a:t>’, a</a:t>
            </a:r>
            <a:r>
              <a:rPr lang="en-US" altLang="en-US" sz="2800" baseline="-25000" dirty="0">
                <a:latin typeface="Comic Sans MS" panose="030F0702030302020204" pitchFamily="66" charset="0"/>
              </a:rPr>
              <a:t>2</a:t>
            </a:r>
            <a:r>
              <a:rPr lang="en-US" altLang="en-US" sz="2800" dirty="0">
                <a:latin typeface="Comic Sans MS" panose="030F0702030302020204" pitchFamily="66" charset="0"/>
              </a:rPr>
              <a:t>’, . . . , a</a:t>
            </a:r>
            <a:r>
              <a:rPr lang="en-US" altLang="en-US" sz="2800" baseline="-25000" dirty="0">
                <a:latin typeface="Comic Sans MS" panose="030F0702030302020204" pitchFamily="66" charset="0"/>
              </a:rPr>
              <a:t>n</a:t>
            </a:r>
            <a:r>
              <a:rPr lang="en-US" altLang="en-US" sz="2800" dirty="0">
                <a:latin typeface="Comic Sans MS" panose="030F0702030302020204" pitchFamily="66" charset="0"/>
              </a:rPr>
              <a:t>’</a:t>
            </a:r>
            <a:r>
              <a:rPr lang="en-US" altLang="en-US" sz="2800" dirty="0"/>
              <a:t> of the input sequence such that </a:t>
            </a:r>
            <a:r>
              <a:rPr lang="en-US" altLang="en-US" sz="2800" dirty="0">
                <a:latin typeface="Comic Sans MS" panose="030F0702030302020204" pitchFamily="66" charset="0"/>
              </a:rPr>
              <a:t>a</a:t>
            </a:r>
            <a:r>
              <a:rPr lang="en-US" altLang="en-US" sz="2800" baseline="-25000" dirty="0">
                <a:latin typeface="Comic Sans MS" panose="030F0702030302020204" pitchFamily="66" charset="0"/>
              </a:rPr>
              <a:t>1</a:t>
            </a:r>
            <a:r>
              <a:rPr lang="en-US" altLang="en-US" sz="2800" dirty="0">
                <a:latin typeface="Comic Sans MS" panose="030F0702030302020204" pitchFamily="66" charset="0"/>
              </a:rPr>
              <a:t>’ ≤ a</a:t>
            </a:r>
            <a:r>
              <a:rPr lang="en-US" altLang="en-US" sz="2800" baseline="-25000" dirty="0">
                <a:latin typeface="Comic Sans MS" panose="030F0702030302020204" pitchFamily="66" charset="0"/>
              </a:rPr>
              <a:t>2</a:t>
            </a:r>
            <a:r>
              <a:rPr lang="en-US" altLang="en-US" sz="2800" dirty="0">
                <a:latin typeface="Comic Sans MS" panose="030F0702030302020204" pitchFamily="66" charset="0"/>
              </a:rPr>
              <a:t>’ ≤ · · · ≤ a</a:t>
            </a:r>
            <a:r>
              <a:rPr lang="en-US" altLang="en-US" sz="2800" baseline="-25000" dirty="0">
                <a:latin typeface="Comic Sans MS" panose="030F0702030302020204" pitchFamily="66" charset="0"/>
              </a:rPr>
              <a:t>n</a:t>
            </a:r>
            <a:r>
              <a:rPr lang="en-US" altLang="en-US" sz="2800" dirty="0">
                <a:latin typeface="Comic Sans MS" panose="030F0702030302020204" pitchFamily="66"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577B4D28-6F3B-633E-BB08-14D2F92CAFF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97D0906-B484-4115-8BC6-3D299CAAA744}" type="slidenum">
              <a:rPr lang="en-US" altLang="en-US" sz="1400">
                <a:solidFill>
                  <a:schemeClr val="tx1"/>
                </a:solidFill>
              </a:rPr>
              <a:pPr>
                <a:spcBef>
                  <a:spcPct val="0"/>
                </a:spcBef>
                <a:buFontTx/>
                <a:buNone/>
              </a:pPr>
              <a:t>4</a:t>
            </a:fld>
            <a:endParaRPr lang="en-US" altLang="en-US" sz="1400">
              <a:solidFill>
                <a:schemeClr val="tx1"/>
              </a:solidFill>
            </a:endParaRPr>
          </a:p>
        </p:txBody>
      </p:sp>
      <p:sp>
        <p:nvSpPr>
          <p:cNvPr id="7171" name="Rectangle 2">
            <a:extLst>
              <a:ext uri="{FF2B5EF4-FFF2-40B4-BE49-F238E27FC236}">
                <a16:creationId xmlns:a16="http://schemas.microsoft.com/office/drawing/2014/main" id="{B35B351F-DBA1-460D-DAEA-A6AFBC0D7B02}"/>
              </a:ext>
            </a:extLst>
          </p:cNvPr>
          <p:cNvSpPr>
            <a:spLocks noGrp="1" noChangeArrowheads="1"/>
          </p:cNvSpPr>
          <p:nvPr>
            <p:ph type="title"/>
          </p:nvPr>
        </p:nvSpPr>
        <p:spPr/>
        <p:txBody>
          <a:bodyPr/>
          <a:lstStyle/>
          <a:p>
            <a:pPr eaLnBrk="1" hangingPunct="1"/>
            <a:r>
              <a:rPr lang="en-US" altLang="en-US"/>
              <a:t>Structure of data</a:t>
            </a:r>
          </a:p>
        </p:txBody>
      </p:sp>
      <p:sp>
        <p:nvSpPr>
          <p:cNvPr id="7173" name="Text Box 5">
            <a:extLst>
              <a:ext uri="{FF2B5EF4-FFF2-40B4-BE49-F238E27FC236}">
                <a16:creationId xmlns:a16="http://schemas.microsoft.com/office/drawing/2014/main" id="{1BAE9A33-8449-2366-F08D-2019B47FA3B9}"/>
              </a:ext>
            </a:extLst>
          </p:cNvPr>
          <p:cNvSpPr txBox="1">
            <a:spLocks noChangeArrowheads="1"/>
          </p:cNvSpPr>
          <p:nvPr/>
        </p:nvSpPr>
        <p:spPr bwMode="auto">
          <a:xfrm>
            <a:off x="4106801" y="3245643"/>
            <a:ext cx="3486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                                                    </a:t>
            </a:r>
          </a:p>
        </p:txBody>
      </p:sp>
      <p:sp>
        <p:nvSpPr>
          <p:cNvPr id="7174" name="Text Box 6">
            <a:extLst>
              <a:ext uri="{FF2B5EF4-FFF2-40B4-BE49-F238E27FC236}">
                <a16:creationId xmlns:a16="http://schemas.microsoft.com/office/drawing/2014/main" id="{269BBE76-E30B-3C44-AC38-3C207C9BE86A}"/>
              </a:ext>
            </a:extLst>
          </p:cNvPr>
          <p:cNvSpPr txBox="1">
            <a:spLocks noChangeArrowheads="1"/>
          </p:cNvSpPr>
          <p:nvPr/>
        </p:nvSpPr>
        <p:spPr bwMode="auto">
          <a:xfrm>
            <a:off x="9442450" y="2759076"/>
            <a:ext cx="5651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      </a:t>
            </a:r>
          </a:p>
        </p:txBody>
      </p:sp>
      <p:pic>
        <p:nvPicPr>
          <p:cNvPr id="5" name="صورة 4">
            <a:extLst>
              <a:ext uri="{FF2B5EF4-FFF2-40B4-BE49-F238E27FC236}">
                <a16:creationId xmlns:a16="http://schemas.microsoft.com/office/drawing/2014/main" id="{DB4C7A3D-9EF1-2738-F677-3307C9A818C4}"/>
              </a:ext>
            </a:extLst>
          </p:cNvPr>
          <p:cNvPicPr>
            <a:picLocks noChangeAspect="1"/>
          </p:cNvPicPr>
          <p:nvPr/>
        </p:nvPicPr>
        <p:blipFill>
          <a:blip r:embed="rId3"/>
          <a:stretch>
            <a:fillRect/>
          </a:stretch>
        </p:blipFill>
        <p:spPr>
          <a:xfrm>
            <a:off x="1217034" y="1614156"/>
            <a:ext cx="9591675" cy="4743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5E32BECA-6A55-97FE-DAE5-BE49D066E9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A775C99-8766-473B-BB58-2FC03F02F62B}" type="slidenum">
              <a:rPr lang="en-US" altLang="en-US" sz="1400">
                <a:solidFill>
                  <a:schemeClr val="tx1"/>
                </a:solidFill>
              </a:rPr>
              <a:pPr>
                <a:spcBef>
                  <a:spcPct val="0"/>
                </a:spcBef>
                <a:buFontTx/>
                <a:buNone/>
              </a:pPr>
              <a:t>5</a:t>
            </a:fld>
            <a:endParaRPr lang="en-US" altLang="en-US" sz="1400">
              <a:solidFill>
                <a:schemeClr val="tx1"/>
              </a:solidFill>
            </a:endParaRPr>
          </a:p>
        </p:txBody>
      </p:sp>
      <p:sp>
        <p:nvSpPr>
          <p:cNvPr id="9219" name="Rectangle 2">
            <a:extLst>
              <a:ext uri="{FF2B5EF4-FFF2-40B4-BE49-F238E27FC236}">
                <a16:creationId xmlns:a16="http://schemas.microsoft.com/office/drawing/2014/main" id="{BA04C99C-EB2F-5965-9DED-7C9385D8B50E}"/>
              </a:ext>
            </a:extLst>
          </p:cNvPr>
          <p:cNvSpPr>
            <a:spLocks noGrp="1" noChangeArrowheads="1"/>
          </p:cNvSpPr>
          <p:nvPr>
            <p:ph type="title"/>
          </p:nvPr>
        </p:nvSpPr>
        <p:spPr>
          <a:xfrm>
            <a:off x="416076" y="164306"/>
            <a:ext cx="8596668" cy="833221"/>
          </a:xfrm>
        </p:spPr>
        <p:txBody>
          <a:bodyPr/>
          <a:lstStyle/>
          <a:p>
            <a:pPr eaLnBrk="1" hangingPunct="1"/>
            <a:r>
              <a:rPr lang="en-US" altLang="en-US" dirty="0"/>
              <a:t>Why Study Sorting Algorithms?</a:t>
            </a:r>
          </a:p>
        </p:txBody>
      </p:sp>
      <p:sp>
        <p:nvSpPr>
          <p:cNvPr id="9220" name="Rectangle 3">
            <a:extLst>
              <a:ext uri="{FF2B5EF4-FFF2-40B4-BE49-F238E27FC236}">
                <a16:creationId xmlns:a16="http://schemas.microsoft.com/office/drawing/2014/main" id="{0DC5E260-CCF1-C74D-A867-64B79FB9B73F}"/>
              </a:ext>
            </a:extLst>
          </p:cNvPr>
          <p:cNvSpPr>
            <a:spLocks noGrp="1" noChangeArrowheads="1"/>
          </p:cNvSpPr>
          <p:nvPr>
            <p:ph type="body" idx="1"/>
          </p:nvPr>
        </p:nvSpPr>
        <p:spPr>
          <a:xfrm>
            <a:off x="522954" y="997527"/>
            <a:ext cx="10247965" cy="5501612"/>
          </a:xfrm>
        </p:spPr>
        <p:txBody>
          <a:bodyPr>
            <a:noAutofit/>
          </a:bodyPr>
          <a:lstStyle/>
          <a:p>
            <a:pPr algn="just"/>
            <a:r>
              <a:rPr lang="en-US" sz="2800" dirty="0">
                <a:solidFill>
                  <a:srgbClr val="000000"/>
                </a:solidFill>
                <a:latin typeface="+mj-lt"/>
              </a:rPr>
              <a:t>Sorting is the best-studied problem in computer science, with a variety of different algorithms known. </a:t>
            </a:r>
          </a:p>
          <a:p>
            <a:pPr algn="just"/>
            <a:r>
              <a:rPr lang="en-US" sz="2800" dirty="0">
                <a:solidFill>
                  <a:srgbClr val="000000"/>
                </a:solidFill>
                <a:latin typeface="+mj-lt"/>
              </a:rPr>
              <a:t>Computers spend more time in sorting than any other operation.</a:t>
            </a:r>
          </a:p>
          <a:p>
            <a:pPr algn="just" eaLnBrk="1" hangingPunct="1"/>
            <a:r>
              <a:rPr lang="en-US" sz="2800" b="0" i="0" u="none" strike="noStrike" baseline="0" dirty="0">
                <a:solidFill>
                  <a:srgbClr val="000000"/>
                </a:solidFill>
                <a:latin typeface="+mj-lt"/>
              </a:rPr>
              <a:t>Sorting is an important step to speed up the subsequent operations on a data structure.</a:t>
            </a:r>
          </a:p>
          <a:p>
            <a:pPr algn="just"/>
            <a:r>
              <a:rPr lang="en-US" sz="2800" dirty="0">
                <a:solidFill>
                  <a:srgbClr val="000000"/>
                </a:solidFill>
                <a:latin typeface="+mj-lt"/>
              </a:rPr>
              <a:t>Sorting is important because once a set of elements is sorted, many more other problems become easy to solve. </a:t>
            </a:r>
            <a:endParaRPr lang="en-US" altLang="en-US" sz="2800" dirty="0">
              <a:latin typeface="+mj-lt"/>
            </a:endParaRPr>
          </a:p>
          <a:p>
            <a:pPr algn="just" eaLnBrk="1" hangingPunct="1"/>
            <a:r>
              <a:rPr lang="en-US" sz="2800" b="0" i="0" u="none" strike="noStrike" baseline="0" dirty="0">
                <a:solidFill>
                  <a:srgbClr val="000000"/>
                </a:solidFill>
                <a:latin typeface="+mj-lt"/>
              </a:rPr>
              <a:t>It is easier and faster to search the position of elements in a sorted list than unsorted.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9784112B-8A90-26F2-718C-C9D67608DF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E1376AD-C401-4770-8964-6372D73CEE57}" type="slidenum">
              <a:rPr lang="en-US" altLang="en-US" sz="1400">
                <a:solidFill>
                  <a:schemeClr val="tx1"/>
                </a:solidFill>
              </a:rPr>
              <a:pPr>
                <a:spcBef>
                  <a:spcPct val="0"/>
                </a:spcBef>
                <a:buFontTx/>
                <a:buNone/>
              </a:pPr>
              <a:t>6</a:t>
            </a:fld>
            <a:endParaRPr lang="en-US" altLang="en-US" sz="1400" dirty="0">
              <a:solidFill>
                <a:schemeClr val="tx1"/>
              </a:solidFill>
            </a:endParaRPr>
          </a:p>
        </p:txBody>
      </p:sp>
      <p:sp>
        <p:nvSpPr>
          <p:cNvPr id="11267" name="Rectangle 2">
            <a:extLst>
              <a:ext uri="{FF2B5EF4-FFF2-40B4-BE49-F238E27FC236}">
                <a16:creationId xmlns:a16="http://schemas.microsoft.com/office/drawing/2014/main" id="{273BDD64-5E1D-02C4-9FB6-68F970AAF8ED}"/>
              </a:ext>
            </a:extLst>
          </p:cNvPr>
          <p:cNvSpPr>
            <a:spLocks noGrp="1" noChangeArrowheads="1"/>
          </p:cNvSpPr>
          <p:nvPr>
            <p:ph type="title"/>
          </p:nvPr>
        </p:nvSpPr>
        <p:spPr>
          <a:xfrm>
            <a:off x="677334" y="573974"/>
            <a:ext cx="8596668" cy="1320800"/>
          </a:xfrm>
        </p:spPr>
        <p:txBody>
          <a:bodyPr/>
          <a:lstStyle/>
          <a:p>
            <a:pPr eaLnBrk="1" hangingPunct="1"/>
            <a:r>
              <a:rPr lang="en-US" altLang="en-US"/>
              <a:t>Some Definitions</a:t>
            </a:r>
          </a:p>
        </p:txBody>
      </p:sp>
      <p:sp>
        <p:nvSpPr>
          <p:cNvPr id="11268" name="Rectangle 5">
            <a:extLst>
              <a:ext uri="{FF2B5EF4-FFF2-40B4-BE49-F238E27FC236}">
                <a16:creationId xmlns:a16="http://schemas.microsoft.com/office/drawing/2014/main" id="{C6F0E677-4B0B-5089-58B4-6FE9A1A688B4}"/>
              </a:ext>
            </a:extLst>
          </p:cNvPr>
          <p:cNvSpPr>
            <a:spLocks noGrp="1" noChangeArrowheads="1"/>
          </p:cNvSpPr>
          <p:nvPr>
            <p:ph type="body" idx="1"/>
          </p:nvPr>
        </p:nvSpPr>
        <p:spPr>
          <a:xfrm>
            <a:off x="581891" y="1488613"/>
            <a:ext cx="10307782" cy="3880773"/>
          </a:xfrm>
        </p:spPr>
        <p:txBody>
          <a:bodyPr>
            <a:noAutofit/>
          </a:bodyPr>
          <a:lstStyle/>
          <a:p>
            <a:pPr eaLnBrk="1" hangingPunct="1"/>
            <a:r>
              <a:rPr lang="en-US" altLang="en-US" sz="2800" dirty="0"/>
              <a:t>Internal Sort</a:t>
            </a:r>
          </a:p>
          <a:p>
            <a:pPr lvl="1" eaLnBrk="1" hangingPunct="1"/>
            <a:r>
              <a:rPr lang="en-US" altLang="en-US" sz="2800" dirty="0"/>
              <a:t>The data to be sorted is all stored in the computer’s main memory.</a:t>
            </a:r>
          </a:p>
          <a:p>
            <a:pPr eaLnBrk="1" hangingPunct="1"/>
            <a:r>
              <a:rPr lang="en-US" altLang="en-US" sz="2800" dirty="0"/>
              <a:t>External Sort</a:t>
            </a:r>
          </a:p>
          <a:p>
            <a:pPr lvl="1" eaLnBrk="1" hangingPunct="1"/>
            <a:r>
              <a:rPr lang="en-US" altLang="en-US" sz="2800" dirty="0"/>
              <a:t>Some of the data to be sorted might be stored in some external, slower, device.</a:t>
            </a:r>
          </a:p>
          <a:p>
            <a:pPr eaLnBrk="1" hangingPunct="1"/>
            <a:r>
              <a:rPr lang="en-US" altLang="en-US" sz="2800" dirty="0"/>
              <a:t>In Place Sort</a:t>
            </a:r>
          </a:p>
          <a:p>
            <a:pPr lvl="1" eaLnBrk="1" hangingPunct="1"/>
            <a:r>
              <a:rPr lang="en-US" altLang="en-US" sz="2800" dirty="0"/>
              <a:t>The amount of extra space required to sort the data is constant with the input size.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a:extLst>
              <a:ext uri="{FF2B5EF4-FFF2-40B4-BE49-F238E27FC236}">
                <a16:creationId xmlns:a16="http://schemas.microsoft.com/office/drawing/2014/main" id="{AB22BF40-21CF-25FA-FCD7-9EFEB425BA1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C7FF12E-5610-4807-9C58-623DEFF16E0E}" type="slidenum">
              <a:rPr lang="en-US" altLang="en-US" sz="1400">
                <a:solidFill>
                  <a:schemeClr val="tx1"/>
                </a:solidFill>
              </a:rPr>
              <a:pPr>
                <a:spcBef>
                  <a:spcPct val="0"/>
                </a:spcBef>
                <a:buFontTx/>
                <a:buNone/>
              </a:pPr>
              <a:t>7</a:t>
            </a:fld>
            <a:endParaRPr lang="en-US" altLang="en-US" sz="1400">
              <a:solidFill>
                <a:schemeClr val="tx1"/>
              </a:solidFill>
            </a:endParaRPr>
          </a:p>
        </p:txBody>
      </p:sp>
      <p:sp>
        <p:nvSpPr>
          <p:cNvPr id="13315" name="Rectangle 2">
            <a:extLst>
              <a:ext uri="{FF2B5EF4-FFF2-40B4-BE49-F238E27FC236}">
                <a16:creationId xmlns:a16="http://schemas.microsoft.com/office/drawing/2014/main" id="{D16BD20A-9E72-3289-AEC2-0F7D663420C7}"/>
              </a:ext>
            </a:extLst>
          </p:cNvPr>
          <p:cNvSpPr>
            <a:spLocks noGrp="1" noChangeArrowheads="1"/>
          </p:cNvSpPr>
          <p:nvPr>
            <p:ph type="title"/>
          </p:nvPr>
        </p:nvSpPr>
        <p:spPr/>
        <p:txBody>
          <a:bodyPr/>
          <a:lstStyle/>
          <a:p>
            <a:pPr eaLnBrk="1" hangingPunct="1"/>
            <a:r>
              <a:rPr lang="en-US" altLang="en-US"/>
              <a:t>Stability</a:t>
            </a:r>
          </a:p>
        </p:txBody>
      </p:sp>
      <p:sp>
        <p:nvSpPr>
          <p:cNvPr id="13316" name="Rectangle 3">
            <a:extLst>
              <a:ext uri="{FF2B5EF4-FFF2-40B4-BE49-F238E27FC236}">
                <a16:creationId xmlns:a16="http://schemas.microsoft.com/office/drawing/2014/main" id="{B6F88EAB-42BA-EC56-C4AA-A29B87891603}"/>
              </a:ext>
            </a:extLst>
          </p:cNvPr>
          <p:cNvSpPr>
            <a:spLocks noGrp="1" noChangeArrowheads="1"/>
          </p:cNvSpPr>
          <p:nvPr>
            <p:ph type="body" sz="half" idx="1"/>
          </p:nvPr>
        </p:nvSpPr>
        <p:spPr>
          <a:xfrm>
            <a:off x="700645" y="1214439"/>
            <a:ext cx="9975272" cy="841375"/>
          </a:xfrm>
        </p:spPr>
        <p:txBody>
          <a:bodyPr>
            <a:noAutofit/>
          </a:bodyPr>
          <a:lstStyle/>
          <a:p>
            <a:pPr algn="just" eaLnBrk="1" hangingPunct="1"/>
            <a:r>
              <a:rPr lang="en-US" altLang="en-US" sz="2800"/>
              <a:t>A </a:t>
            </a:r>
            <a:r>
              <a:rPr lang="en-US" altLang="en-US" sz="2800">
                <a:solidFill>
                  <a:srgbClr val="DD0111"/>
                </a:solidFill>
              </a:rPr>
              <a:t>STABLE</a:t>
            </a:r>
            <a:r>
              <a:rPr lang="en-US" altLang="en-US" sz="2800"/>
              <a:t> sort  preserves relative order of records with equal keys</a:t>
            </a:r>
          </a:p>
        </p:txBody>
      </p:sp>
      <p:grpSp>
        <p:nvGrpSpPr>
          <p:cNvPr id="2" name="مجموعة 1">
            <a:extLst>
              <a:ext uri="{FF2B5EF4-FFF2-40B4-BE49-F238E27FC236}">
                <a16:creationId xmlns:a16="http://schemas.microsoft.com/office/drawing/2014/main" id="{A0050385-A00C-A9F4-27FB-FF3D73EC42E8}"/>
              </a:ext>
            </a:extLst>
          </p:cNvPr>
          <p:cNvGrpSpPr/>
          <p:nvPr/>
        </p:nvGrpSpPr>
        <p:grpSpPr>
          <a:xfrm>
            <a:off x="1294410" y="2263778"/>
            <a:ext cx="8835242" cy="4215741"/>
            <a:chOff x="2422566" y="2571090"/>
            <a:chExt cx="6657420" cy="3687170"/>
          </a:xfrm>
        </p:grpSpPr>
        <p:pic>
          <p:nvPicPr>
            <p:cNvPr id="13317" name="Picture 4">
              <a:extLst>
                <a:ext uri="{FF2B5EF4-FFF2-40B4-BE49-F238E27FC236}">
                  <a16:creationId xmlns:a16="http://schemas.microsoft.com/office/drawing/2014/main" id="{8F9A873F-3046-9B8F-8AD7-3438EC6B2CAD}"/>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084349" y="2571090"/>
              <a:ext cx="3995637" cy="1798419"/>
            </a:xfrm>
            <a:noFill/>
          </p:spPr>
        </p:pic>
        <p:pic>
          <p:nvPicPr>
            <p:cNvPr id="13318" name="Picture 5">
              <a:extLst>
                <a:ext uri="{FF2B5EF4-FFF2-40B4-BE49-F238E27FC236}">
                  <a16:creationId xmlns:a16="http://schemas.microsoft.com/office/drawing/2014/main" id="{2FA95E4E-044D-0143-24B6-B6BCB71E6675}"/>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5121120" y="4522128"/>
              <a:ext cx="3920766" cy="1715908"/>
            </a:xfrm>
            <a:noFill/>
          </p:spPr>
        </p:pic>
        <p:sp>
          <p:nvSpPr>
            <p:cNvPr id="13319" name="Text Box 6">
              <a:extLst>
                <a:ext uri="{FF2B5EF4-FFF2-40B4-BE49-F238E27FC236}">
                  <a16:creationId xmlns:a16="http://schemas.microsoft.com/office/drawing/2014/main" id="{7ADEF12D-FF78-658A-632E-6CF11418F72B}"/>
                </a:ext>
              </a:extLst>
            </p:cNvPr>
            <p:cNvSpPr txBox="1">
              <a:spLocks noChangeArrowheads="1"/>
            </p:cNvSpPr>
            <p:nvPr/>
          </p:nvSpPr>
          <p:spPr bwMode="auto">
            <a:xfrm>
              <a:off x="2422566" y="2671103"/>
              <a:ext cx="201080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rPr>
                <a:t>Sorted on first key:</a:t>
              </a:r>
            </a:p>
          </p:txBody>
        </p:sp>
        <p:sp>
          <p:nvSpPr>
            <p:cNvPr id="13320" name="Text Box 7">
              <a:extLst>
                <a:ext uri="{FF2B5EF4-FFF2-40B4-BE49-F238E27FC236}">
                  <a16:creationId xmlns:a16="http://schemas.microsoft.com/office/drawing/2014/main" id="{14929386-DE00-4A38-8F62-DDC21A71C91E}"/>
                </a:ext>
              </a:extLst>
            </p:cNvPr>
            <p:cNvSpPr txBox="1">
              <a:spLocks noChangeArrowheads="1"/>
            </p:cNvSpPr>
            <p:nvPr/>
          </p:nvSpPr>
          <p:spPr bwMode="auto">
            <a:xfrm>
              <a:off x="2440186" y="4560228"/>
              <a:ext cx="24630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tx1"/>
                  </a:solidFill>
                </a:rPr>
                <a:t>Sort file on second key:</a:t>
              </a:r>
            </a:p>
          </p:txBody>
        </p:sp>
        <p:sp>
          <p:nvSpPr>
            <p:cNvPr id="13321" name="Text Box 8">
              <a:extLst>
                <a:ext uri="{FF2B5EF4-FFF2-40B4-BE49-F238E27FC236}">
                  <a16:creationId xmlns:a16="http://schemas.microsoft.com/office/drawing/2014/main" id="{514AFD50-99EB-1DCD-ABFE-C036588A774A}"/>
                </a:ext>
              </a:extLst>
            </p:cNvPr>
            <p:cNvSpPr txBox="1">
              <a:spLocks noChangeArrowheads="1"/>
            </p:cNvSpPr>
            <p:nvPr/>
          </p:nvSpPr>
          <p:spPr bwMode="auto">
            <a:xfrm>
              <a:off x="2441498" y="5334930"/>
              <a:ext cx="24967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DD0111"/>
                  </a:solidFill>
                </a:rPr>
                <a:t>Records with key value 3 are not in order on first key!!</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6E38D2EA-E532-9E0F-DBFE-2ACB9CEFAAA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DB6B2AE-2D46-4CDD-AE72-41078991BA17}" type="slidenum">
              <a:rPr lang="en-US" altLang="en-US" sz="1400">
                <a:solidFill>
                  <a:schemeClr val="tx1"/>
                </a:solidFill>
              </a:rPr>
              <a:pPr>
                <a:spcBef>
                  <a:spcPct val="0"/>
                </a:spcBef>
                <a:buFontTx/>
                <a:buNone/>
              </a:pPr>
              <a:t>8</a:t>
            </a:fld>
            <a:endParaRPr lang="en-US" altLang="en-US" sz="1400" dirty="0">
              <a:solidFill>
                <a:schemeClr val="tx1"/>
              </a:solidFill>
            </a:endParaRPr>
          </a:p>
        </p:txBody>
      </p:sp>
      <p:sp>
        <p:nvSpPr>
          <p:cNvPr id="39939" name="Rectangle 2">
            <a:extLst>
              <a:ext uri="{FF2B5EF4-FFF2-40B4-BE49-F238E27FC236}">
                <a16:creationId xmlns:a16="http://schemas.microsoft.com/office/drawing/2014/main" id="{FF6B8254-4DB5-AA21-3FC5-1CBB9EEC7A1B}"/>
              </a:ext>
            </a:extLst>
          </p:cNvPr>
          <p:cNvSpPr>
            <a:spLocks noGrp="1" noChangeArrowheads="1"/>
          </p:cNvSpPr>
          <p:nvPr>
            <p:ph type="title"/>
          </p:nvPr>
        </p:nvSpPr>
        <p:spPr/>
        <p:txBody>
          <a:bodyPr/>
          <a:lstStyle/>
          <a:p>
            <a:pPr eaLnBrk="1" hangingPunct="1"/>
            <a:r>
              <a:rPr lang="en-US" altLang="en-US" dirty="0"/>
              <a:t>Bubble Sort</a:t>
            </a:r>
          </a:p>
        </p:txBody>
      </p:sp>
      <p:sp>
        <p:nvSpPr>
          <p:cNvPr id="39940" name="Rectangle 3">
            <a:extLst>
              <a:ext uri="{FF2B5EF4-FFF2-40B4-BE49-F238E27FC236}">
                <a16:creationId xmlns:a16="http://schemas.microsoft.com/office/drawing/2014/main" id="{2D58A418-24E6-31A0-7B46-3E1D37D05DBC}"/>
              </a:ext>
            </a:extLst>
          </p:cNvPr>
          <p:cNvSpPr>
            <a:spLocks noGrp="1" noChangeArrowheads="1"/>
          </p:cNvSpPr>
          <p:nvPr>
            <p:ph type="body" idx="1"/>
          </p:nvPr>
        </p:nvSpPr>
        <p:spPr>
          <a:xfrm>
            <a:off x="795954" y="1283826"/>
            <a:ext cx="9286197" cy="3880773"/>
          </a:xfrm>
        </p:spPr>
        <p:txBody>
          <a:bodyPr>
            <a:noAutofit/>
          </a:bodyPr>
          <a:lstStyle/>
          <a:p>
            <a:pPr eaLnBrk="1" hangingPunct="1"/>
            <a:r>
              <a:rPr lang="en-US" altLang="en-US" sz="2800" dirty="0"/>
              <a:t>Idea:</a:t>
            </a:r>
          </a:p>
          <a:p>
            <a:pPr lvl="1" eaLnBrk="1" hangingPunct="1"/>
            <a:r>
              <a:rPr lang="en-US" altLang="en-US" sz="2800" dirty="0"/>
              <a:t>Repeatedly pass through the array</a:t>
            </a:r>
          </a:p>
          <a:p>
            <a:pPr lvl="1" eaLnBrk="1" hangingPunct="1"/>
            <a:r>
              <a:rPr lang="en-US" altLang="en-US" sz="2800" dirty="0"/>
              <a:t>Swaps adjacent elements that are out of order</a:t>
            </a:r>
          </a:p>
          <a:p>
            <a:pPr eaLnBrk="1" hangingPunct="1"/>
            <a:endParaRPr lang="en-US" altLang="en-US" sz="2800" dirty="0"/>
          </a:p>
          <a:p>
            <a:pPr eaLnBrk="1" hangingPunct="1"/>
            <a:endParaRPr lang="en-US" altLang="en-US" sz="2800" dirty="0"/>
          </a:p>
          <a:p>
            <a:pPr eaLnBrk="1" hangingPunct="1"/>
            <a:endParaRPr lang="en-US" altLang="en-US" sz="2800" dirty="0"/>
          </a:p>
          <a:p>
            <a:pPr eaLnBrk="1" hangingPunct="1"/>
            <a:endParaRPr lang="en-US" altLang="en-US" sz="2800" dirty="0"/>
          </a:p>
          <a:p>
            <a:pPr eaLnBrk="1" hangingPunct="1"/>
            <a:r>
              <a:rPr lang="en-US" altLang="en-US" sz="2800" dirty="0"/>
              <a:t>Easier to implement, but slower than Insertion sort</a:t>
            </a:r>
          </a:p>
        </p:txBody>
      </p:sp>
      <p:sp>
        <p:nvSpPr>
          <p:cNvPr id="39941" name="Text Box 4">
            <a:extLst>
              <a:ext uri="{FF2B5EF4-FFF2-40B4-BE49-F238E27FC236}">
                <a16:creationId xmlns:a16="http://schemas.microsoft.com/office/drawing/2014/main" id="{870595EC-D22D-8650-1F95-8FE9CF6701ED}"/>
              </a:ext>
            </a:extLst>
          </p:cNvPr>
          <p:cNvSpPr txBox="1">
            <a:spLocks noChangeArrowheads="1"/>
          </p:cNvSpPr>
          <p:nvPr/>
        </p:nvSpPr>
        <p:spPr bwMode="auto">
          <a:xfrm>
            <a:off x="3795713" y="3349626"/>
            <a:ext cx="228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000">
                <a:solidFill>
                  <a:schemeClr val="tx1"/>
                </a:solidFill>
              </a:rPr>
              <a:t>1</a:t>
            </a:r>
          </a:p>
        </p:txBody>
      </p:sp>
      <p:sp>
        <p:nvSpPr>
          <p:cNvPr id="39942" name="Text Box 5">
            <a:extLst>
              <a:ext uri="{FF2B5EF4-FFF2-40B4-BE49-F238E27FC236}">
                <a16:creationId xmlns:a16="http://schemas.microsoft.com/office/drawing/2014/main" id="{AD188D16-B12B-BA55-4112-D3F312FAA07E}"/>
              </a:ext>
            </a:extLst>
          </p:cNvPr>
          <p:cNvSpPr txBox="1">
            <a:spLocks noChangeArrowheads="1"/>
          </p:cNvSpPr>
          <p:nvPr/>
        </p:nvSpPr>
        <p:spPr bwMode="auto">
          <a:xfrm>
            <a:off x="4281488" y="3349626"/>
            <a:ext cx="228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000">
                <a:solidFill>
                  <a:schemeClr val="tx1"/>
                </a:solidFill>
              </a:rPr>
              <a:t>2</a:t>
            </a:r>
          </a:p>
        </p:txBody>
      </p:sp>
      <p:sp>
        <p:nvSpPr>
          <p:cNvPr id="39943" name="Text Box 6">
            <a:extLst>
              <a:ext uri="{FF2B5EF4-FFF2-40B4-BE49-F238E27FC236}">
                <a16:creationId xmlns:a16="http://schemas.microsoft.com/office/drawing/2014/main" id="{C5024493-8C4B-AC35-3E5A-C372647BF325}"/>
              </a:ext>
            </a:extLst>
          </p:cNvPr>
          <p:cNvSpPr txBox="1">
            <a:spLocks noChangeArrowheads="1"/>
          </p:cNvSpPr>
          <p:nvPr/>
        </p:nvSpPr>
        <p:spPr bwMode="auto">
          <a:xfrm>
            <a:off x="4703763" y="3349626"/>
            <a:ext cx="228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000">
                <a:solidFill>
                  <a:schemeClr val="tx1"/>
                </a:solidFill>
              </a:rPr>
              <a:t>3</a:t>
            </a:r>
          </a:p>
        </p:txBody>
      </p:sp>
      <p:sp>
        <p:nvSpPr>
          <p:cNvPr id="39944" name="Text Box 7">
            <a:extLst>
              <a:ext uri="{FF2B5EF4-FFF2-40B4-BE49-F238E27FC236}">
                <a16:creationId xmlns:a16="http://schemas.microsoft.com/office/drawing/2014/main" id="{CA84D7EA-2414-3566-6DEF-60C3129765CF}"/>
              </a:ext>
            </a:extLst>
          </p:cNvPr>
          <p:cNvSpPr txBox="1">
            <a:spLocks noChangeArrowheads="1"/>
          </p:cNvSpPr>
          <p:nvPr/>
        </p:nvSpPr>
        <p:spPr bwMode="auto">
          <a:xfrm>
            <a:off x="6513513" y="3349626"/>
            <a:ext cx="228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000">
                <a:solidFill>
                  <a:schemeClr val="tx1"/>
                </a:solidFill>
              </a:rPr>
              <a:t>n</a:t>
            </a:r>
          </a:p>
        </p:txBody>
      </p:sp>
      <p:sp>
        <p:nvSpPr>
          <p:cNvPr id="39945" name="Text Box 8">
            <a:extLst>
              <a:ext uri="{FF2B5EF4-FFF2-40B4-BE49-F238E27FC236}">
                <a16:creationId xmlns:a16="http://schemas.microsoft.com/office/drawing/2014/main" id="{CB272B57-1B81-5166-44D4-A57C7ECDF389}"/>
              </a:ext>
            </a:extLst>
          </p:cNvPr>
          <p:cNvSpPr txBox="1">
            <a:spLocks noChangeArrowheads="1"/>
          </p:cNvSpPr>
          <p:nvPr/>
        </p:nvSpPr>
        <p:spPr bwMode="auto">
          <a:xfrm>
            <a:off x="3797300" y="3032126"/>
            <a:ext cx="23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800">
                <a:solidFill>
                  <a:schemeClr val="tx1"/>
                </a:solidFill>
              </a:rPr>
              <a:t>i</a:t>
            </a:r>
          </a:p>
        </p:txBody>
      </p:sp>
      <p:sp>
        <p:nvSpPr>
          <p:cNvPr id="39946" name="Line 9">
            <a:extLst>
              <a:ext uri="{FF2B5EF4-FFF2-40B4-BE49-F238E27FC236}">
                <a16:creationId xmlns:a16="http://schemas.microsoft.com/office/drawing/2014/main" id="{4DAAF131-1F14-D5CA-CAC2-06E0230ECDD6}"/>
              </a:ext>
            </a:extLst>
          </p:cNvPr>
          <p:cNvSpPr>
            <a:spLocks noChangeShapeType="1"/>
          </p:cNvSpPr>
          <p:nvPr/>
        </p:nvSpPr>
        <p:spPr bwMode="auto">
          <a:xfrm>
            <a:off x="4157663" y="3224213"/>
            <a:ext cx="25209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ar-SA"/>
          </a:p>
        </p:txBody>
      </p:sp>
      <p:grpSp>
        <p:nvGrpSpPr>
          <p:cNvPr id="39947" name="Group 10">
            <a:extLst>
              <a:ext uri="{FF2B5EF4-FFF2-40B4-BE49-F238E27FC236}">
                <a16:creationId xmlns:a16="http://schemas.microsoft.com/office/drawing/2014/main" id="{6F5A5DB1-47B5-CBFC-DC30-54D83CF6E1AC}"/>
              </a:ext>
            </a:extLst>
          </p:cNvPr>
          <p:cNvGrpSpPr>
            <a:grpSpLocks/>
          </p:cNvGrpSpPr>
          <p:nvPr/>
        </p:nvGrpSpPr>
        <p:grpSpPr bwMode="auto">
          <a:xfrm>
            <a:off x="3743326" y="3630613"/>
            <a:ext cx="3154363" cy="423862"/>
            <a:chOff x="221" y="912"/>
            <a:chExt cx="1987" cy="267"/>
          </a:xfrm>
        </p:grpSpPr>
        <p:sp>
          <p:nvSpPr>
            <p:cNvPr id="39950" name="Rectangle 11">
              <a:extLst>
                <a:ext uri="{FF2B5EF4-FFF2-40B4-BE49-F238E27FC236}">
                  <a16:creationId xmlns:a16="http://schemas.microsoft.com/office/drawing/2014/main" id="{26F7FD6A-8935-2664-D8BD-525DB993E509}"/>
                </a:ext>
              </a:extLst>
            </p:cNvPr>
            <p:cNvSpPr>
              <a:spLocks noChangeArrowheads="1"/>
            </p:cNvSpPr>
            <p:nvPr/>
          </p:nvSpPr>
          <p:spPr bwMode="auto">
            <a:xfrm>
              <a:off x="1924"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1</a:t>
              </a:r>
            </a:p>
          </p:txBody>
        </p:sp>
        <p:sp>
          <p:nvSpPr>
            <p:cNvPr id="39951" name="Rectangle 12">
              <a:extLst>
                <a:ext uri="{FF2B5EF4-FFF2-40B4-BE49-F238E27FC236}">
                  <a16:creationId xmlns:a16="http://schemas.microsoft.com/office/drawing/2014/main" id="{4A8962C0-F990-E23D-5AB1-1C8E550C7787}"/>
                </a:ext>
              </a:extLst>
            </p:cNvPr>
            <p:cNvSpPr>
              <a:spLocks noChangeArrowheads="1"/>
            </p:cNvSpPr>
            <p:nvPr/>
          </p:nvSpPr>
          <p:spPr bwMode="auto">
            <a:xfrm>
              <a:off x="1641"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3</a:t>
              </a:r>
            </a:p>
          </p:txBody>
        </p:sp>
        <p:sp>
          <p:nvSpPr>
            <p:cNvPr id="39952" name="Rectangle 13">
              <a:extLst>
                <a:ext uri="{FF2B5EF4-FFF2-40B4-BE49-F238E27FC236}">
                  <a16:creationId xmlns:a16="http://schemas.microsoft.com/office/drawing/2014/main" id="{60E75CD5-D437-C549-A843-899460F22312}"/>
                </a:ext>
              </a:extLst>
            </p:cNvPr>
            <p:cNvSpPr>
              <a:spLocks noChangeArrowheads="1"/>
            </p:cNvSpPr>
            <p:nvPr/>
          </p:nvSpPr>
          <p:spPr bwMode="auto">
            <a:xfrm>
              <a:off x="1357"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2</a:t>
              </a:r>
            </a:p>
          </p:txBody>
        </p:sp>
        <p:sp>
          <p:nvSpPr>
            <p:cNvPr id="39953" name="Rectangle 14">
              <a:extLst>
                <a:ext uri="{FF2B5EF4-FFF2-40B4-BE49-F238E27FC236}">
                  <a16:creationId xmlns:a16="http://schemas.microsoft.com/office/drawing/2014/main" id="{48917DED-66E2-757C-B564-693E2A447129}"/>
                </a:ext>
              </a:extLst>
            </p:cNvPr>
            <p:cNvSpPr>
              <a:spLocks noChangeArrowheads="1"/>
            </p:cNvSpPr>
            <p:nvPr/>
          </p:nvSpPr>
          <p:spPr bwMode="auto">
            <a:xfrm>
              <a:off x="1072" y="912"/>
              <a:ext cx="2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9</a:t>
              </a:r>
            </a:p>
          </p:txBody>
        </p:sp>
        <p:sp>
          <p:nvSpPr>
            <p:cNvPr id="39954" name="Rectangle 15">
              <a:extLst>
                <a:ext uri="{FF2B5EF4-FFF2-40B4-BE49-F238E27FC236}">
                  <a16:creationId xmlns:a16="http://schemas.microsoft.com/office/drawing/2014/main" id="{6098A2F4-7AFE-C470-15F0-21B96D331817}"/>
                </a:ext>
              </a:extLst>
            </p:cNvPr>
            <p:cNvSpPr>
              <a:spLocks noChangeArrowheads="1"/>
            </p:cNvSpPr>
            <p:nvPr/>
          </p:nvSpPr>
          <p:spPr bwMode="auto">
            <a:xfrm>
              <a:off x="788"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6</a:t>
              </a:r>
            </a:p>
          </p:txBody>
        </p:sp>
        <p:sp>
          <p:nvSpPr>
            <p:cNvPr id="39955" name="Rectangle 16">
              <a:extLst>
                <a:ext uri="{FF2B5EF4-FFF2-40B4-BE49-F238E27FC236}">
                  <a16:creationId xmlns:a16="http://schemas.microsoft.com/office/drawing/2014/main" id="{562C5834-51D6-2E02-37EF-29844A844CC0}"/>
                </a:ext>
              </a:extLst>
            </p:cNvPr>
            <p:cNvSpPr>
              <a:spLocks noChangeArrowheads="1"/>
            </p:cNvSpPr>
            <p:nvPr/>
          </p:nvSpPr>
          <p:spPr bwMode="auto">
            <a:xfrm>
              <a:off x="505" y="912"/>
              <a:ext cx="283"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4</a:t>
              </a:r>
            </a:p>
          </p:txBody>
        </p:sp>
        <p:sp>
          <p:nvSpPr>
            <p:cNvPr id="39956" name="Rectangle 17">
              <a:extLst>
                <a:ext uri="{FF2B5EF4-FFF2-40B4-BE49-F238E27FC236}">
                  <a16:creationId xmlns:a16="http://schemas.microsoft.com/office/drawing/2014/main" id="{3DC917AF-DBF1-F926-6422-B5E68892E174}"/>
                </a:ext>
              </a:extLst>
            </p:cNvPr>
            <p:cNvSpPr>
              <a:spLocks noChangeArrowheads="1"/>
            </p:cNvSpPr>
            <p:nvPr/>
          </p:nvSpPr>
          <p:spPr bwMode="auto">
            <a:xfrm>
              <a:off x="221" y="912"/>
              <a:ext cx="28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buFontTx/>
                <a:buNone/>
              </a:pPr>
              <a:r>
                <a:rPr lang="en-US" altLang="en-US" sz="1800"/>
                <a:t>8</a:t>
              </a:r>
            </a:p>
          </p:txBody>
        </p:sp>
        <p:sp>
          <p:nvSpPr>
            <p:cNvPr id="39957" name="Line 18">
              <a:extLst>
                <a:ext uri="{FF2B5EF4-FFF2-40B4-BE49-F238E27FC236}">
                  <a16:creationId xmlns:a16="http://schemas.microsoft.com/office/drawing/2014/main" id="{09A2AC9E-5C92-6891-D600-914F97923CB5}"/>
                </a:ext>
              </a:extLst>
            </p:cNvPr>
            <p:cNvSpPr>
              <a:spLocks noChangeShapeType="1"/>
            </p:cNvSpPr>
            <p:nvPr/>
          </p:nvSpPr>
          <p:spPr bwMode="auto">
            <a:xfrm>
              <a:off x="221" y="912"/>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58" name="Line 19">
              <a:extLst>
                <a:ext uri="{FF2B5EF4-FFF2-40B4-BE49-F238E27FC236}">
                  <a16:creationId xmlns:a16="http://schemas.microsoft.com/office/drawing/2014/main" id="{561577FE-2919-5431-C1A5-124E02A97ECA}"/>
                </a:ext>
              </a:extLst>
            </p:cNvPr>
            <p:cNvSpPr>
              <a:spLocks noChangeShapeType="1"/>
            </p:cNvSpPr>
            <p:nvPr/>
          </p:nvSpPr>
          <p:spPr bwMode="auto">
            <a:xfrm>
              <a:off x="221" y="1179"/>
              <a:ext cx="198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59" name="Line 20">
              <a:extLst>
                <a:ext uri="{FF2B5EF4-FFF2-40B4-BE49-F238E27FC236}">
                  <a16:creationId xmlns:a16="http://schemas.microsoft.com/office/drawing/2014/main" id="{34F02AB2-3E85-1A31-2693-1FD84B4D50A4}"/>
                </a:ext>
              </a:extLst>
            </p:cNvPr>
            <p:cNvSpPr>
              <a:spLocks noChangeShapeType="1"/>
            </p:cNvSpPr>
            <p:nvPr/>
          </p:nvSpPr>
          <p:spPr bwMode="auto">
            <a:xfrm>
              <a:off x="221"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0" name="Line 21">
              <a:extLst>
                <a:ext uri="{FF2B5EF4-FFF2-40B4-BE49-F238E27FC236}">
                  <a16:creationId xmlns:a16="http://schemas.microsoft.com/office/drawing/2014/main" id="{B2395D35-5A73-1285-0378-D33385CE4E1D}"/>
                </a:ext>
              </a:extLst>
            </p:cNvPr>
            <p:cNvSpPr>
              <a:spLocks noChangeShapeType="1"/>
            </p:cNvSpPr>
            <p:nvPr/>
          </p:nvSpPr>
          <p:spPr bwMode="auto">
            <a:xfrm>
              <a:off x="505"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1" name="Line 22">
              <a:extLst>
                <a:ext uri="{FF2B5EF4-FFF2-40B4-BE49-F238E27FC236}">
                  <a16:creationId xmlns:a16="http://schemas.microsoft.com/office/drawing/2014/main" id="{E7A15B19-E641-D302-9FF8-2AE653E7F9D3}"/>
                </a:ext>
              </a:extLst>
            </p:cNvPr>
            <p:cNvSpPr>
              <a:spLocks noChangeShapeType="1"/>
            </p:cNvSpPr>
            <p:nvPr/>
          </p:nvSpPr>
          <p:spPr bwMode="auto">
            <a:xfrm>
              <a:off x="788"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2" name="Line 23">
              <a:extLst>
                <a:ext uri="{FF2B5EF4-FFF2-40B4-BE49-F238E27FC236}">
                  <a16:creationId xmlns:a16="http://schemas.microsoft.com/office/drawing/2014/main" id="{98A9A92B-3BAC-3A74-5595-A7B12237BD6C}"/>
                </a:ext>
              </a:extLst>
            </p:cNvPr>
            <p:cNvSpPr>
              <a:spLocks noChangeShapeType="1"/>
            </p:cNvSpPr>
            <p:nvPr/>
          </p:nvSpPr>
          <p:spPr bwMode="auto">
            <a:xfrm>
              <a:off x="1072"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3" name="Line 24">
              <a:extLst>
                <a:ext uri="{FF2B5EF4-FFF2-40B4-BE49-F238E27FC236}">
                  <a16:creationId xmlns:a16="http://schemas.microsoft.com/office/drawing/2014/main" id="{B1F835F4-6FC9-0DE9-7A3F-71F624E99DED}"/>
                </a:ext>
              </a:extLst>
            </p:cNvPr>
            <p:cNvSpPr>
              <a:spLocks noChangeShapeType="1"/>
            </p:cNvSpPr>
            <p:nvPr/>
          </p:nvSpPr>
          <p:spPr bwMode="auto">
            <a:xfrm>
              <a:off x="1357"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4" name="Line 25">
              <a:extLst>
                <a:ext uri="{FF2B5EF4-FFF2-40B4-BE49-F238E27FC236}">
                  <a16:creationId xmlns:a16="http://schemas.microsoft.com/office/drawing/2014/main" id="{A149508D-FE7D-0093-E31E-26A79F1F73DE}"/>
                </a:ext>
              </a:extLst>
            </p:cNvPr>
            <p:cNvSpPr>
              <a:spLocks noChangeShapeType="1"/>
            </p:cNvSpPr>
            <p:nvPr/>
          </p:nvSpPr>
          <p:spPr bwMode="auto">
            <a:xfrm>
              <a:off x="1641"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5" name="Line 26">
              <a:extLst>
                <a:ext uri="{FF2B5EF4-FFF2-40B4-BE49-F238E27FC236}">
                  <a16:creationId xmlns:a16="http://schemas.microsoft.com/office/drawing/2014/main" id="{34A36171-EEC7-D221-5C6B-5F7BC6CE4F64}"/>
                </a:ext>
              </a:extLst>
            </p:cNvPr>
            <p:cNvSpPr>
              <a:spLocks noChangeShapeType="1"/>
            </p:cNvSpPr>
            <p:nvPr/>
          </p:nvSpPr>
          <p:spPr bwMode="auto">
            <a:xfrm>
              <a:off x="1924" y="912"/>
              <a:ext cx="0" cy="2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sp>
          <p:nvSpPr>
            <p:cNvPr id="39966" name="Line 27">
              <a:extLst>
                <a:ext uri="{FF2B5EF4-FFF2-40B4-BE49-F238E27FC236}">
                  <a16:creationId xmlns:a16="http://schemas.microsoft.com/office/drawing/2014/main" id="{FACAF3EB-47BD-C691-E811-FF43228E4C32}"/>
                </a:ext>
              </a:extLst>
            </p:cNvPr>
            <p:cNvSpPr>
              <a:spLocks noChangeShapeType="1"/>
            </p:cNvSpPr>
            <p:nvPr/>
          </p:nvSpPr>
          <p:spPr bwMode="auto">
            <a:xfrm>
              <a:off x="2208" y="912"/>
              <a:ext cx="0" cy="26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nchor="b" anchorCtr="1"/>
            <a:lstStyle/>
            <a:p>
              <a:endParaRPr lang="ar-SA"/>
            </a:p>
          </p:txBody>
        </p:sp>
      </p:grpSp>
      <p:sp>
        <p:nvSpPr>
          <p:cNvPr id="39948" name="Text Box 28">
            <a:extLst>
              <a:ext uri="{FF2B5EF4-FFF2-40B4-BE49-F238E27FC236}">
                <a16:creationId xmlns:a16="http://schemas.microsoft.com/office/drawing/2014/main" id="{97C2F85E-489B-797B-33C4-2627AFF7EA4B}"/>
              </a:ext>
            </a:extLst>
          </p:cNvPr>
          <p:cNvSpPr txBox="1">
            <a:spLocks noChangeArrowheads="1"/>
          </p:cNvSpPr>
          <p:nvPr/>
        </p:nvSpPr>
        <p:spPr bwMode="auto">
          <a:xfrm>
            <a:off x="6592888" y="4138613"/>
            <a:ext cx="22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accent2"/>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algn="l" rtl="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algn="l" rtl="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algn="l" rtl="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algn="l" rtl="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600">
                <a:solidFill>
                  <a:schemeClr val="tx1"/>
                </a:solidFill>
              </a:rPr>
              <a:t>j</a:t>
            </a:r>
          </a:p>
        </p:txBody>
      </p:sp>
      <p:sp>
        <p:nvSpPr>
          <p:cNvPr id="39949" name="Line 29">
            <a:extLst>
              <a:ext uri="{FF2B5EF4-FFF2-40B4-BE49-F238E27FC236}">
                <a16:creationId xmlns:a16="http://schemas.microsoft.com/office/drawing/2014/main" id="{7938C09C-3EF6-E884-7ECB-070131D458FE}"/>
              </a:ext>
            </a:extLst>
          </p:cNvPr>
          <p:cNvSpPr>
            <a:spLocks noChangeShapeType="1"/>
          </p:cNvSpPr>
          <p:nvPr/>
        </p:nvSpPr>
        <p:spPr bwMode="auto">
          <a:xfrm flipH="1">
            <a:off x="4383088" y="4291013"/>
            <a:ext cx="2209800" cy="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ar-SA"/>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مربع نص 4">
            <a:extLst>
              <a:ext uri="{FF2B5EF4-FFF2-40B4-BE49-F238E27FC236}">
                <a16:creationId xmlns:a16="http://schemas.microsoft.com/office/drawing/2014/main" id="{DEFFA9F6-00F9-3524-6C77-029F7C7A5E18}"/>
              </a:ext>
            </a:extLst>
          </p:cNvPr>
          <p:cNvSpPr txBox="1"/>
          <p:nvPr/>
        </p:nvSpPr>
        <p:spPr>
          <a:xfrm>
            <a:off x="546264" y="682094"/>
            <a:ext cx="9904021" cy="5493812"/>
          </a:xfrm>
          <a:prstGeom prst="rect">
            <a:avLst/>
          </a:prstGeom>
          <a:noFill/>
        </p:spPr>
        <p:txBody>
          <a:bodyPr wrap="square">
            <a:spAutoFit/>
          </a:bodyPr>
          <a:lstStyle/>
          <a:p>
            <a:pPr marL="457200" indent="-457200" algn="just">
              <a:spcBef>
                <a:spcPts val="600"/>
              </a:spcBef>
              <a:buFont typeface="Arial" panose="020B0604020202020204" pitchFamily="34" charset="0"/>
              <a:buChar char="•"/>
            </a:pPr>
            <a:r>
              <a:rPr lang="en-US" sz="2800" dirty="0"/>
              <a:t>In bubble sort, each element is matched with its adjacent element. If the first element is greater than the second one, then the position of elements is interchanged, otherwise, it is not changed. </a:t>
            </a:r>
          </a:p>
          <a:p>
            <a:pPr marL="457200" indent="-457200" algn="just">
              <a:spcBef>
                <a:spcPts val="600"/>
              </a:spcBef>
              <a:buFont typeface="Arial" panose="020B0604020202020204" pitchFamily="34" charset="0"/>
              <a:buChar char="•"/>
            </a:pPr>
            <a:r>
              <a:rPr lang="en-US" sz="2800" dirty="0"/>
              <a:t>Then the subsequent element is compared with its next adjacent element, and the same process is repeated for all elements in the array.</a:t>
            </a:r>
          </a:p>
          <a:p>
            <a:pPr marL="457200" indent="-457200" algn="just">
              <a:spcBef>
                <a:spcPts val="600"/>
              </a:spcBef>
              <a:buFont typeface="Arial" panose="020B0604020202020204" pitchFamily="34" charset="0"/>
              <a:buChar char="•"/>
            </a:pPr>
            <a:r>
              <a:rPr lang="en-US" sz="2800" dirty="0"/>
              <a:t>In the first pass, first, the largest number in the array is placed in the last position in the array.</a:t>
            </a:r>
          </a:p>
          <a:p>
            <a:pPr marL="457200" indent="-457200" algn="just">
              <a:spcBef>
                <a:spcPts val="600"/>
              </a:spcBef>
              <a:buFont typeface="Arial" panose="020B0604020202020204" pitchFamily="34" charset="0"/>
              <a:buChar char="•"/>
            </a:pPr>
            <a:r>
              <a:rPr lang="en-US" sz="2800" dirty="0"/>
              <a:t>In the second pass, the second largest number in the array is placed at the second last position in the array and so on.</a:t>
            </a:r>
            <a:endParaRPr lang="ar-SA" sz="2800" dirty="0"/>
          </a:p>
        </p:txBody>
      </p:sp>
    </p:spTree>
    <p:extLst>
      <p:ext uri="{BB962C8B-B14F-4D97-AF65-F5344CB8AC3E}">
        <p14:creationId xmlns:p14="http://schemas.microsoft.com/office/powerpoint/2010/main" val="2019173164"/>
      </p:ext>
    </p:extLst>
  </p:cSld>
  <p:clrMapOvr>
    <a:masterClrMapping/>
  </p:clrMapOvr>
</p:sld>
</file>

<file path=ppt/theme/theme1.xml><?xml version="1.0" encoding="utf-8"?>
<a:theme xmlns:a="http://schemas.openxmlformats.org/drawingml/2006/main" name="واجهة">
  <a:themeElements>
    <a:clrScheme name="واجهة">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واجهة">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واجهة">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1181</Words>
  <Application>Microsoft Office PowerPoint</Application>
  <PresentationFormat>Widescreen</PresentationFormat>
  <Paragraphs>226</Paragraphs>
  <Slides>19</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-apple-system</vt:lpstr>
      <vt:lpstr>Arial</vt:lpstr>
      <vt:lpstr>Calibri</vt:lpstr>
      <vt:lpstr>Comic Sans MS</vt:lpstr>
      <vt:lpstr>euclid_circular_a</vt:lpstr>
      <vt:lpstr>Generic146-Regular</vt:lpstr>
      <vt:lpstr>Monotype Corsiva</vt:lpstr>
      <vt:lpstr>Nunito</vt:lpstr>
      <vt:lpstr>Optima LT Std</vt:lpstr>
      <vt:lpstr>Trebuchet MS</vt:lpstr>
      <vt:lpstr>Wingdings 3</vt:lpstr>
      <vt:lpstr>واجهة</vt:lpstr>
      <vt:lpstr>Data Structures </vt:lpstr>
      <vt:lpstr>PowerPoint Presentation</vt:lpstr>
      <vt:lpstr>The Sorting Problem</vt:lpstr>
      <vt:lpstr>Structure of data</vt:lpstr>
      <vt:lpstr>Why Study Sorting Algorithms?</vt:lpstr>
      <vt:lpstr>Some Definitions</vt:lpstr>
      <vt:lpstr>Stability</vt:lpstr>
      <vt:lpstr>Bubble Sort</vt:lpstr>
      <vt:lpstr>PowerPoint Presentation</vt:lpstr>
      <vt:lpstr>Example</vt:lpstr>
      <vt:lpstr>Bubble Sort</vt:lpstr>
      <vt:lpstr>PowerPoint Presentation</vt:lpstr>
      <vt:lpstr>PowerPoint Presentation</vt:lpstr>
      <vt:lpstr>Selection Sort</vt:lpstr>
      <vt:lpstr>PowerPoint Presentation</vt:lpstr>
      <vt:lpstr>Example</vt:lpstr>
      <vt:lpstr>Selection Sort</vt:lpstr>
      <vt:lpstr>Selection Sort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pc</dc:creator>
  <cp:lastModifiedBy>Administrator</cp:lastModifiedBy>
  <cp:revision>59</cp:revision>
  <dcterms:created xsi:type="dcterms:W3CDTF">2022-10-12T21:57:59Z</dcterms:created>
  <dcterms:modified xsi:type="dcterms:W3CDTF">2023-11-18T21:12:33Z</dcterms:modified>
</cp:coreProperties>
</file>