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88" r:id="rId3"/>
    <p:sldId id="277" r:id="rId4"/>
    <p:sldId id="278" r:id="rId5"/>
    <p:sldId id="279" r:id="rId6"/>
    <p:sldId id="280" r:id="rId7"/>
    <p:sldId id="285" r:id="rId8"/>
    <p:sldId id="290" r:id="rId9"/>
    <p:sldId id="281" r:id="rId10"/>
    <p:sldId id="282" r:id="rId11"/>
    <p:sldId id="283" r:id="rId12"/>
    <p:sldId id="286" r:id="rId13"/>
    <p:sldId id="287" r:id="rId14"/>
    <p:sldId id="284" r:id="rId15"/>
    <p:sldId id="28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4609" autoAdjust="0"/>
  </p:normalViewPr>
  <p:slideViewPr>
    <p:cSldViewPr snapToGrid="0">
      <p:cViewPr varScale="1">
        <p:scale>
          <a:sx n="73" d="100"/>
          <a:sy n="73" d="100"/>
        </p:scale>
        <p:origin x="75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ar-SA"/>
              <a:t>انقر لتحرير نمط العنوان الرئيسي</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الثانوي الرئيسي</a:t>
            </a:r>
            <a:endParaRPr lang="en-US" dirty="0"/>
          </a:p>
        </p:txBody>
      </p:sp>
      <p:sp>
        <p:nvSpPr>
          <p:cNvPr id="4" name="Date Placeholder 3"/>
          <p:cNvSpPr>
            <a:spLocks noGrp="1"/>
          </p:cNvSpPr>
          <p:nvPr>
            <p:ph type="dt" sz="half" idx="10"/>
          </p:nvPr>
        </p:nvSpPr>
        <p:spPr/>
        <p:txBody>
          <a:bodyPr/>
          <a:lstStyle/>
          <a:p>
            <a:fld id="{0E25A484-854F-4E49-A0E2-50B1AEB4AD15}" type="datetimeFigureOut">
              <a:rPr lang="en-US" smtClean="0">
                <a:solidFill>
                  <a:prstClr val="black">
                    <a:tint val="75000"/>
                  </a:prstClr>
                </a:solidFill>
              </a:rPr>
              <a:pPr/>
              <a:t>19/11/2023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3953231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0E25A484-854F-4E49-A0E2-50B1AEB4AD15}" type="datetimeFigureOut">
              <a:rPr lang="en-US" smtClean="0">
                <a:solidFill>
                  <a:prstClr val="black">
                    <a:tint val="75000"/>
                  </a:prstClr>
                </a:solidFill>
              </a:rPr>
              <a:pPr/>
              <a:t>19/11/2023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2555903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ar-SA"/>
              <a:t>انقر لتحرير نمط العنوان الرئيسي</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النص الرئيسي</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0E25A484-854F-4E49-A0E2-50B1AEB4AD15}" type="datetimeFigureOut">
              <a:rPr lang="en-US" smtClean="0">
                <a:solidFill>
                  <a:prstClr val="black">
                    <a:tint val="75000"/>
                  </a:prstClr>
                </a:solidFill>
              </a:rPr>
              <a:pPr/>
              <a:t>19/11/2023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endParaRPr lang="en-US" dirty="0">
              <a:solidFill>
                <a:srgbClr val="90C226">
                  <a:lumMod val="60000"/>
                  <a:lumOff val="40000"/>
                </a:srgbClr>
              </a:solidFill>
              <a:latin typeface="Arial"/>
            </a:endParaRPr>
          </a:p>
        </p:txBody>
      </p:sp>
    </p:spTree>
    <p:extLst>
      <p:ext uri="{BB962C8B-B14F-4D97-AF65-F5344CB8AC3E}">
        <p14:creationId xmlns:p14="http://schemas.microsoft.com/office/powerpoint/2010/main" val="910018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0E25A484-854F-4E49-A0E2-50B1AEB4AD15}" type="datetimeFigureOut">
              <a:rPr lang="en-US" smtClean="0">
                <a:solidFill>
                  <a:prstClr val="black">
                    <a:tint val="75000"/>
                  </a:prstClr>
                </a:solidFill>
              </a:rPr>
              <a:pPr/>
              <a:t>19/11/2023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1977979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ذات اقتباس">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ar-SA"/>
              <a:t>انقر لتحرير نمط العنوان الرئيسي</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النص الرئيسي</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0E25A484-854F-4E49-A0E2-50B1AEB4AD15}" type="datetimeFigureOut">
              <a:rPr lang="en-US" smtClean="0">
                <a:solidFill>
                  <a:prstClr val="black">
                    <a:tint val="75000"/>
                  </a:prstClr>
                </a:solidFill>
              </a:rPr>
              <a:pPr/>
              <a:t>19/11/2023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val="3668457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صواب أو خطأ">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ar-SA"/>
              <a:t>انقر لتحرير نمط العنوان الرئيسي</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النص الرئيسي</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0E25A484-854F-4E49-A0E2-50B1AEB4AD15}" type="datetimeFigureOut">
              <a:rPr lang="en-US" smtClean="0">
                <a:solidFill>
                  <a:prstClr val="black">
                    <a:tint val="75000"/>
                  </a:prstClr>
                </a:solidFill>
              </a:rPr>
              <a:pPr/>
              <a:t>19/11/2023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3969640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Vertical Text Placeholder 2"/>
          <p:cNvSpPr>
            <a:spLocks noGrp="1"/>
          </p:cNvSpPr>
          <p:nvPr>
            <p:ph type="body" orient="vert" idx="1"/>
          </p:nvPr>
        </p:nvSpPr>
        <p:spPr/>
        <p:txBody>
          <a:bodyPr vert="eaVe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0E25A484-854F-4E49-A0E2-50B1AEB4AD15}" type="datetimeFigureOut">
              <a:rPr lang="en-US" smtClean="0">
                <a:solidFill>
                  <a:prstClr val="black">
                    <a:tint val="75000"/>
                  </a:prstClr>
                </a:solidFill>
              </a:rPr>
              <a:pPr/>
              <a:t>19/11/2023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13452945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ar-SA"/>
              <a:t>انقر لتحرير نمط العنوان الرئيسي</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0E25A484-854F-4E49-A0E2-50B1AEB4AD15}" type="datetimeFigureOut">
              <a:rPr lang="en-US" smtClean="0">
                <a:solidFill>
                  <a:prstClr val="black">
                    <a:tint val="75000"/>
                  </a:prstClr>
                </a:solidFill>
              </a:rPr>
              <a:pPr/>
              <a:t>19/11/2023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1167046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ar-SA"/>
              <a:t>انقر لتحرير نمط العنوان الرئيسي</a:t>
            </a:r>
            <a:endParaRPr lang="en-US" dirty="0"/>
          </a:p>
        </p:txBody>
      </p:sp>
      <p:sp>
        <p:nvSpPr>
          <p:cNvPr id="3" name="Content Placeholder 2"/>
          <p:cNvSpPr>
            <a:spLocks noGrp="1"/>
          </p:cNvSpPr>
          <p:nvPr>
            <p:ph idx="1"/>
          </p:nvPr>
        </p:nvSpPr>
        <p:spPr>
          <a:xfrm>
            <a:off x="677333" y="2160589"/>
            <a:ext cx="8596669" cy="3880773"/>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0E25A484-854F-4E49-A0E2-50B1AEB4AD15}" type="datetimeFigureOut">
              <a:rPr lang="en-US" smtClean="0">
                <a:solidFill>
                  <a:prstClr val="black">
                    <a:tint val="75000"/>
                  </a:prstClr>
                </a:solidFill>
              </a:rPr>
              <a:pPr/>
              <a:t>19/11/2023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625629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0E25A484-854F-4E49-A0E2-50B1AEB4AD15}" type="datetimeFigureOut">
              <a:rPr lang="en-US" smtClean="0">
                <a:solidFill>
                  <a:prstClr val="black">
                    <a:tint val="75000"/>
                  </a:prstClr>
                </a:solidFill>
              </a:rPr>
              <a:pPr/>
              <a:t>19/11/2023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164637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0E25A484-854F-4E49-A0E2-50B1AEB4AD15}" type="datetimeFigureOut">
              <a:rPr lang="en-US" smtClean="0">
                <a:solidFill>
                  <a:prstClr val="black">
                    <a:tint val="75000"/>
                  </a:prstClr>
                </a:solidFill>
              </a:rPr>
              <a:pPr/>
              <a:t>19/11/2023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2119593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0E25A484-854F-4E49-A0E2-50B1AEB4AD15}" type="datetimeFigureOut">
              <a:rPr lang="en-US" smtClean="0">
                <a:solidFill>
                  <a:prstClr val="black">
                    <a:tint val="75000"/>
                  </a:prstClr>
                </a:solidFill>
              </a:rPr>
              <a:pPr/>
              <a:t>19/11/2023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4042660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ar-SA"/>
              <a:t>انقر لتحرير نمط العنوان الرئيسي</a:t>
            </a:r>
            <a:endParaRPr lang="en-US" dirty="0"/>
          </a:p>
        </p:txBody>
      </p:sp>
      <p:sp>
        <p:nvSpPr>
          <p:cNvPr id="3" name="Date Placeholder 2"/>
          <p:cNvSpPr>
            <a:spLocks noGrp="1"/>
          </p:cNvSpPr>
          <p:nvPr>
            <p:ph type="dt" sz="half" idx="10"/>
          </p:nvPr>
        </p:nvSpPr>
        <p:spPr/>
        <p:txBody>
          <a:bodyPr/>
          <a:lstStyle/>
          <a:p>
            <a:fld id="{0E25A484-854F-4E49-A0E2-50B1AEB4AD15}" type="datetimeFigureOut">
              <a:rPr lang="en-US" smtClean="0">
                <a:solidFill>
                  <a:prstClr val="black">
                    <a:tint val="75000"/>
                  </a:prstClr>
                </a:solidFill>
              </a:rPr>
              <a:pPr/>
              <a:t>19/11/2023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3908870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25A484-854F-4E49-A0E2-50B1AEB4AD15}" type="datetimeFigureOut">
              <a:rPr lang="en-US" smtClean="0">
                <a:solidFill>
                  <a:prstClr val="black">
                    <a:tint val="75000"/>
                  </a:prstClr>
                </a:solidFill>
              </a:rPr>
              <a:pPr/>
              <a:t>19/11/2023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2101500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ar-SA"/>
              <a:t>انقر لتحرير نمط العنوان الرئيسي</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ar-SA"/>
              <a:t>انقر لتحرير أنماط النص الرئيسي</a:t>
            </a:r>
          </a:p>
        </p:txBody>
      </p:sp>
      <p:sp>
        <p:nvSpPr>
          <p:cNvPr id="5" name="Date Placeholder 4"/>
          <p:cNvSpPr>
            <a:spLocks noGrp="1"/>
          </p:cNvSpPr>
          <p:nvPr>
            <p:ph type="dt" sz="half" idx="10"/>
          </p:nvPr>
        </p:nvSpPr>
        <p:spPr/>
        <p:txBody>
          <a:bodyPr/>
          <a:lstStyle/>
          <a:p>
            <a:fld id="{0E25A484-854F-4E49-A0E2-50B1AEB4AD15}" type="datetimeFigureOut">
              <a:rPr lang="en-US" smtClean="0">
                <a:solidFill>
                  <a:prstClr val="black">
                    <a:tint val="75000"/>
                  </a:prstClr>
                </a:solidFill>
              </a:rPr>
              <a:pPr/>
              <a:t>19/11/2023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3291910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ar-SA"/>
              <a:t>انقر لتحرير نمط العنوان الرئيسي</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النص الرئيسي</a:t>
            </a:r>
          </a:p>
        </p:txBody>
      </p:sp>
      <p:sp>
        <p:nvSpPr>
          <p:cNvPr id="5" name="Date Placeholder 4"/>
          <p:cNvSpPr>
            <a:spLocks noGrp="1"/>
          </p:cNvSpPr>
          <p:nvPr>
            <p:ph type="dt" sz="half" idx="10"/>
          </p:nvPr>
        </p:nvSpPr>
        <p:spPr/>
        <p:txBody>
          <a:bodyPr/>
          <a:lstStyle/>
          <a:p>
            <a:fld id="{0E25A484-854F-4E49-A0E2-50B1AEB4AD15}" type="datetimeFigureOut">
              <a:rPr lang="en-US" smtClean="0">
                <a:solidFill>
                  <a:prstClr val="black">
                    <a:tint val="75000"/>
                  </a:prstClr>
                </a:solidFill>
              </a:rPr>
              <a:pPr/>
              <a:t>19/11/2023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4211191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92000" cy="6870500"/>
            <a:chOff x="-12514255" y="-8467"/>
            <a:chExt cx="24706255" cy="6870500"/>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12514255" y="4017233"/>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ar-SA"/>
              <a:t>انقر لتحرير نمط العنوان الرئيسي</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E25A484-854F-4E49-A0E2-50B1AEB4AD15}" type="datetimeFigureOut">
              <a:rPr lang="en-US" smtClean="0">
                <a:solidFill>
                  <a:prstClr val="black">
                    <a:tint val="75000"/>
                  </a:prstClr>
                </a:solidFill>
              </a:rPr>
              <a:pPr/>
              <a:t>19/11/2023</a:t>
            </a:fld>
            <a:endParaRPr lang="en-US">
              <a:solidFill>
                <a:prstClr val="black">
                  <a:tint val="75000"/>
                </a:prst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15588394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p:txBody>
          <a:bodyPr/>
          <a:lstStyle/>
          <a:p>
            <a:pPr algn="ctr"/>
            <a:r>
              <a:rPr lang="en-US" b="1" dirty="0"/>
              <a:t>Data Structures</a:t>
            </a:r>
            <a:br>
              <a:rPr lang="en-US" b="1" dirty="0"/>
            </a:br>
            <a:endParaRPr lang="en-US" b="1" dirty="0"/>
          </a:p>
        </p:txBody>
      </p:sp>
      <p:sp>
        <p:nvSpPr>
          <p:cNvPr id="3" name="عنوان فرعي 2"/>
          <p:cNvSpPr>
            <a:spLocks noGrp="1"/>
          </p:cNvSpPr>
          <p:nvPr>
            <p:ph type="subTitle" idx="1"/>
          </p:nvPr>
        </p:nvSpPr>
        <p:spPr/>
        <p:txBody>
          <a:bodyPr>
            <a:normAutofit/>
          </a:bodyPr>
          <a:lstStyle/>
          <a:p>
            <a:pPr algn="ctr"/>
            <a:r>
              <a:rPr lang="en-US" sz="3600" b="1" dirty="0"/>
              <a:t>Search Algorithms</a:t>
            </a:r>
          </a:p>
        </p:txBody>
      </p:sp>
    </p:spTree>
    <p:extLst>
      <p:ext uri="{BB962C8B-B14F-4D97-AF65-F5344CB8AC3E}">
        <p14:creationId xmlns:p14="http://schemas.microsoft.com/office/powerpoint/2010/main" val="335390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067D822B-FCC7-23AF-2DAF-3863DCF654D4}"/>
              </a:ext>
            </a:extLst>
          </p:cNvPr>
          <p:cNvSpPr txBox="1"/>
          <p:nvPr/>
        </p:nvSpPr>
        <p:spPr>
          <a:xfrm>
            <a:off x="249381" y="666882"/>
            <a:ext cx="10307782" cy="5262979"/>
          </a:xfrm>
          <a:prstGeom prst="rect">
            <a:avLst/>
          </a:prstGeom>
          <a:noFill/>
        </p:spPr>
        <p:txBody>
          <a:bodyPr wrap="square">
            <a:spAutoFit/>
          </a:bodyPr>
          <a:lstStyle/>
          <a:p>
            <a:pPr algn="just"/>
            <a:r>
              <a:rPr lang="en-US" sz="2800" b="1" i="0" u="none" strike="noStrike" baseline="0" dirty="0">
                <a:solidFill>
                  <a:srgbClr val="000000"/>
                </a:solidFill>
                <a:latin typeface="Palatino LT Std"/>
              </a:rPr>
              <a:t>Binary Search </a:t>
            </a:r>
            <a:endParaRPr lang="en-US" sz="2800" b="0" i="0" u="none" strike="noStrike" baseline="0" dirty="0">
              <a:solidFill>
                <a:srgbClr val="000000"/>
              </a:solidFill>
              <a:latin typeface="Palatino LT Std"/>
            </a:endParaRPr>
          </a:p>
          <a:p>
            <a:pPr algn="just"/>
            <a:endParaRPr lang="en-US" sz="2800" b="1" dirty="0">
              <a:solidFill>
                <a:srgbClr val="000000"/>
              </a:solidFill>
              <a:latin typeface="Optima LT Std"/>
            </a:endParaRPr>
          </a:p>
          <a:p>
            <a:pPr algn="just"/>
            <a:r>
              <a:rPr lang="en-US" sz="2800" b="1" i="0" u="none" strike="noStrike" baseline="0" dirty="0">
                <a:solidFill>
                  <a:srgbClr val="000000"/>
                </a:solidFill>
                <a:latin typeface="Optima LT Std"/>
              </a:rPr>
              <a:t>Binary Search Basics </a:t>
            </a:r>
          </a:p>
          <a:p>
            <a:pPr algn="just"/>
            <a:endParaRPr lang="en-US" sz="2800" b="0" i="0" u="none" strike="noStrike" baseline="0" dirty="0">
              <a:solidFill>
                <a:srgbClr val="000000"/>
              </a:solidFill>
              <a:latin typeface="Optima LT Std"/>
            </a:endParaRPr>
          </a:p>
          <a:p>
            <a:pPr marL="457200" indent="-457200" algn="just">
              <a:buFont typeface="Arial" panose="020B0604020202020204" pitchFamily="34" charset="0"/>
              <a:buChar char="•"/>
            </a:pPr>
            <a:r>
              <a:rPr lang="en-US" sz="2800" b="0" i="0" u="none" strike="noStrike" baseline="0" dirty="0">
                <a:solidFill>
                  <a:srgbClr val="000000"/>
                </a:solidFill>
                <a:latin typeface="Palatino LT Std"/>
              </a:rPr>
              <a:t>Binary search is a very efficient search technique, which works for sorted lists only either in ascending or in descending order.</a:t>
            </a:r>
          </a:p>
          <a:p>
            <a:pPr marL="457200" indent="-457200" algn="just">
              <a:buFont typeface="Arial" panose="020B0604020202020204" pitchFamily="34" charset="0"/>
              <a:buChar char="•"/>
            </a:pPr>
            <a:r>
              <a:rPr lang="en-US" sz="2800" b="0" i="0" u="none" strike="noStrike" baseline="0" dirty="0">
                <a:solidFill>
                  <a:srgbClr val="000000"/>
                </a:solidFill>
                <a:latin typeface="Palatino LT Std"/>
              </a:rPr>
              <a:t>Binary search is a fast searching algorithm.</a:t>
            </a:r>
          </a:p>
          <a:p>
            <a:pPr marL="457200" indent="-457200" algn="just">
              <a:buFont typeface="Arial" panose="020B0604020202020204" pitchFamily="34" charset="0"/>
              <a:buChar char="•"/>
            </a:pPr>
            <a:r>
              <a:rPr lang="en-US" sz="2800" b="0" i="0" u="none" strike="noStrike" baseline="0" dirty="0">
                <a:solidFill>
                  <a:srgbClr val="000000"/>
                </a:solidFill>
                <a:latin typeface="Palatino LT Std"/>
              </a:rPr>
              <a:t>This search algorithm is based on the divide-and-conquer principle. </a:t>
            </a:r>
          </a:p>
          <a:p>
            <a:pPr marL="457200" indent="-457200" algn="just">
              <a:buFont typeface="Arial" panose="020B0604020202020204" pitchFamily="34" charset="0"/>
              <a:buChar char="•"/>
            </a:pPr>
            <a:r>
              <a:rPr lang="en-US" sz="2800" b="0" i="0" u="none" strike="noStrike" baseline="0" dirty="0">
                <a:solidFill>
                  <a:srgbClr val="000000"/>
                </a:solidFill>
                <a:latin typeface="Palatino LT Std"/>
              </a:rPr>
              <a:t>For this algorithm to work properly, the data collection or list must be in sorted order. </a:t>
            </a:r>
            <a:endParaRPr lang="ar-SA" sz="2800" dirty="0"/>
          </a:p>
        </p:txBody>
      </p:sp>
    </p:spTree>
    <p:extLst>
      <p:ext uri="{BB962C8B-B14F-4D97-AF65-F5344CB8AC3E}">
        <p14:creationId xmlns:p14="http://schemas.microsoft.com/office/powerpoint/2010/main" val="3973576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16AFFC7E-E155-4B8B-D5ED-7B5AE31E3586}"/>
              </a:ext>
            </a:extLst>
          </p:cNvPr>
          <p:cNvSpPr txBox="1"/>
          <p:nvPr/>
        </p:nvSpPr>
        <p:spPr>
          <a:xfrm>
            <a:off x="178130" y="106701"/>
            <a:ext cx="10759044" cy="6494085"/>
          </a:xfrm>
          <a:prstGeom prst="rect">
            <a:avLst/>
          </a:prstGeom>
          <a:noFill/>
        </p:spPr>
        <p:txBody>
          <a:bodyPr wrap="square">
            <a:spAutoFit/>
          </a:bodyPr>
          <a:lstStyle/>
          <a:p>
            <a:pPr algn="just"/>
            <a:r>
              <a:rPr lang="en-US" sz="2600" b="1" i="0" u="none" strike="noStrike" spc="-50" dirty="0">
                <a:solidFill>
                  <a:srgbClr val="000000"/>
                </a:solidFill>
                <a:latin typeface="Optima LT Std"/>
              </a:rPr>
              <a:t>Binary Search Algorithm </a:t>
            </a:r>
            <a:endParaRPr lang="en-US" sz="2600" b="0" i="0" u="none" strike="noStrike" spc="-50" dirty="0">
              <a:solidFill>
                <a:srgbClr val="000000"/>
              </a:solidFill>
              <a:latin typeface="Optima LT Std"/>
            </a:endParaRPr>
          </a:p>
          <a:p>
            <a:pPr algn="just"/>
            <a:r>
              <a:rPr lang="en-US" sz="2600" b="0" i="0" u="none" strike="noStrike" spc="-50" dirty="0">
                <a:solidFill>
                  <a:srgbClr val="000000"/>
                </a:solidFill>
                <a:latin typeface="Palatino LT Std"/>
              </a:rPr>
              <a:t>1. Start. </a:t>
            </a:r>
          </a:p>
          <a:p>
            <a:pPr algn="just"/>
            <a:r>
              <a:rPr lang="en-US" sz="2600" b="0" i="0" u="none" strike="noStrike" spc="-50" dirty="0">
                <a:solidFill>
                  <a:srgbClr val="000000"/>
                </a:solidFill>
                <a:latin typeface="Palatino LT Std"/>
              </a:rPr>
              <a:t>2. The array must be in ascending or descending sorted order. Then find the middle element of the array, which will be referred to as mid. </a:t>
            </a:r>
          </a:p>
          <a:p>
            <a:pPr algn="just"/>
            <a:r>
              <a:rPr lang="en-US" sz="2600" b="0" i="0" u="none" strike="noStrike" spc="-50" dirty="0">
                <a:solidFill>
                  <a:srgbClr val="000000"/>
                </a:solidFill>
                <a:latin typeface="Palatino LT Std"/>
              </a:rPr>
              <a:t>3. Compare the middle element, mid with searched element or key element, key. </a:t>
            </a:r>
          </a:p>
          <a:p>
            <a:pPr algn="just"/>
            <a:r>
              <a:rPr lang="en-US" sz="2600" b="0" i="0" u="none" strike="noStrike" spc="-50" dirty="0">
                <a:solidFill>
                  <a:srgbClr val="000000"/>
                </a:solidFill>
                <a:latin typeface="Palatino LT Std"/>
              </a:rPr>
              <a:t>4. There are three cases assumed that the array is in ascending order: </a:t>
            </a:r>
          </a:p>
          <a:p>
            <a:pPr marL="973138" marR="2420" indent="-973138" algn="just"/>
            <a:r>
              <a:rPr lang="en-US" sz="2600" b="0" i="0" u="none" strike="noStrike" spc="-50" dirty="0">
                <a:solidFill>
                  <a:srgbClr val="000000"/>
                </a:solidFill>
                <a:latin typeface="Palatino LT Std"/>
              </a:rPr>
              <a:t>	</a:t>
            </a:r>
            <a:r>
              <a:rPr lang="en-US" sz="2600" b="0" i="0" u="none" strike="noStrike" spc="-50" dirty="0" err="1">
                <a:solidFill>
                  <a:srgbClr val="000000"/>
                </a:solidFill>
                <a:latin typeface="Palatino LT Std"/>
              </a:rPr>
              <a:t>i</a:t>
            </a:r>
            <a:r>
              <a:rPr lang="en-US" sz="2600" b="0" i="0" u="none" strike="noStrike" spc="-50" dirty="0">
                <a:solidFill>
                  <a:srgbClr val="000000"/>
                </a:solidFill>
                <a:latin typeface="Palatino LT Std"/>
              </a:rPr>
              <a:t>. If mid = key, that is, if mid is the desired element, then the search is successful. </a:t>
            </a:r>
          </a:p>
          <a:p>
            <a:pPr marL="914400" marR="2420" indent="-344488" algn="just"/>
            <a:r>
              <a:rPr lang="en-US" sz="2600" b="0" i="0" u="none" strike="noStrike" spc="-50" dirty="0">
                <a:solidFill>
                  <a:srgbClr val="000000"/>
                </a:solidFill>
                <a:latin typeface="Palatino LT Std"/>
              </a:rPr>
              <a:t>	ii. If mid &gt; key, that is, the mid element is greater than key element, then search only in the first half of the array. </a:t>
            </a:r>
          </a:p>
          <a:p>
            <a:pPr marL="855663" marR="2400" indent="-855663" algn="just"/>
            <a:r>
              <a:rPr lang="en-US" sz="2600" b="0" i="0" u="none" strike="noStrike" spc="-50" dirty="0">
                <a:solidFill>
                  <a:srgbClr val="000000"/>
                </a:solidFill>
                <a:latin typeface="Palatino LT Std"/>
              </a:rPr>
              <a:t>	iii. If mid &lt; key, that is, the mid element is less than key element, then search only in the second half of the array, considered array elements are sorted in ascending order. </a:t>
            </a:r>
          </a:p>
          <a:p>
            <a:pPr algn="just"/>
            <a:r>
              <a:rPr lang="en-US" sz="2600" b="0" i="0" u="none" strike="noStrike" spc="-50" dirty="0">
                <a:solidFill>
                  <a:srgbClr val="000000"/>
                </a:solidFill>
                <a:latin typeface="Palatino LT Std"/>
              </a:rPr>
              <a:t>5. Repeat the above steps 1–3 until the key element is found. </a:t>
            </a:r>
          </a:p>
          <a:p>
            <a:pPr algn="just"/>
            <a:r>
              <a:rPr lang="en-US" sz="2600" b="0" i="0" u="none" strike="noStrike" spc="-50" dirty="0">
                <a:solidFill>
                  <a:srgbClr val="000000"/>
                </a:solidFill>
                <a:latin typeface="Palatino LT Std"/>
              </a:rPr>
              <a:t>6. Stop. </a:t>
            </a:r>
            <a:endParaRPr lang="en-US" sz="2600" b="0" i="0" u="none" strike="noStrike" baseline="0" dirty="0">
              <a:solidFill>
                <a:srgbClr val="000000"/>
              </a:solidFill>
              <a:latin typeface="Palatino LT Std"/>
            </a:endParaRPr>
          </a:p>
        </p:txBody>
      </p:sp>
    </p:spTree>
    <p:extLst>
      <p:ext uri="{BB962C8B-B14F-4D97-AF65-F5344CB8AC3E}">
        <p14:creationId xmlns:p14="http://schemas.microsoft.com/office/powerpoint/2010/main" val="1746906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a:extLst>
              <a:ext uri="{FF2B5EF4-FFF2-40B4-BE49-F238E27FC236}">
                <a16:creationId xmlns:a16="http://schemas.microsoft.com/office/drawing/2014/main" id="{57D18D6E-B776-AEBF-86FB-09C4CA36557C}"/>
              </a:ext>
            </a:extLst>
          </p:cNvPr>
          <p:cNvPicPr>
            <a:picLocks noChangeAspect="1"/>
          </p:cNvPicPr>
          <p:nvPr/>
        </p:nvPicPr>
        <p:blipFill>
          <a:blip r:embed="rId2"/>
          <a:stretch>
            <a:fillRect/>
          </a:stretch>
        </p:blipFill>
        <p:spPr>
          <a:xfrm>
            <a:off x="2422566" y="866899"/>
            <a:ext cx="6412673" cy="1121413"/>
          </a:xfrm>
          <a:prstGeom prst="rect">
            <a:avLst/>
          </a:prstGeom>
        </p:spPr>
      </p:pic>
      <p:pic>
        <p:nvPicPr>
          <p:cNvPr id="3" name="صورة 2">
            <a:extLst>
              <a:ext uri="{FF2B5EF4-FFF2-40B4-BE49-F238E27FC236}">
                <a16:creationId xmlns:a16="http://schemas.microsoft.com/office/drawing/2014/main" id="{D0EADD35-9EE3-841D-9793-8B463607FC42}"/>
              </a:ext>
            </a:extLst>
          </p:cNvPr>
          <p:cNvPicPr>
            <a:picLocks noChangeAspect="1"/>
          </p:cNvPicPr>
          <p:nvPr/>
        </p:nvPicPr>
        <p:blipFill>
          <a:blip r:embed="rId3"/>
          <a:stretch>
            <a:fillRect/>
          </a:stretch>
        </p:blipFill>
        <p:spPr>
          <a:xfrm>
            <a:off x="2422567" y="3851440"/>
            <a:ext cx="6412674" cy="2394981"/>
          </a:xfrm>
          <a:prstGeom prst="rect">
            <a:avLst/>
          </a:prstGeom>
        </p:spPr>
      </p:pic>
      <p:sp>
        <p:nvSpPr>
          <p:cNvPr id="5" name="مربع نص 4">
            <a:extLst>
              <a:ext uri="{FF2B5EF4-FFF2-40B4-BE49-F238E27FC236}">
                <a16:creationId xmlns:a16="http://schemas.microsoft.com/office/drawing/2014/main" id="{2CCB58E9-2CF1-EC56-9941-EFE56755E544}"/>
              </a:ext>
            </a:extLst>
          </p:cNvPr>
          <p:cNvSpPr txBox="1"/>
          <p:nvPr/>
        </p:nvSpPr>
        <p:spPr>
          <a:xfrm>
            <a:off x="1365663" y="2181212"/>
            <a:ext cx="8633360" cy="1477328"/>
          </a:xfrm>
          <a:prstGeom prst="rect">
            <a:avLst/>
          </a:prstGeom>
          <a:noFill/>
        </p:spPr>
        <p:txBody>
          <a:bodyPr wrap="square">
            <a:spAutoFit/>
          </a:bodyPr>
          <a:lstStyle/>
          <a:p>
            <a:r>
              <a:rPr lang="da-DK" dirty="0"/>
              <a:t>beg = 0</a:t>
            </a:r>
          </a:p>
          <a:p>
            <a:endParaRPr lang="da-DK" dirty="0"/>
          </a:p>
          <a:p>
            <a:r>
              <a:rPr lang="da-DK" dirty="0"/>
              <a:t>end = 8</a:t>
            </a:r>
          </a:p>
          <a:p>
            <a:endParaRPr lang="da-DK" dirty="0"/>
          </a:p>
          <a:p>
            <a:r>
              <a:rPr lang="da-DK" dirty="0"/>
              <a:t>mid = (0 + 8)/2 = 4. </a:t>
            </a:r>
            <a:endParaRPr lang="ar-SA" dirty="0"/>
          </a:p>
        </p:txBody>
      </p:sp>
    </p:spTree>
    <p:extLst>
      <p:ext uri="{BB962C8B-B14F-4D97-AF65-F5344CB8AC3E}">
        <p14:creationId xmlns:p14="http://schemas.microsoft.com/office/powerpoint/2010/main" val="3085815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a:extLst>
              <a:ext uri="{FF2B5EF4-FFF2-40B4-BE49-F238E27FC236}">
                <a16:creationId xmlns:a16="http://schemas.microsoft.com/office/drawing/2014/main" id="{D27EDDDD-09B4-D9CF-2AB9-7448926F2B50}"/>
              </a:ext>
            </a:extLst>
          </p:cNvPr>
          <p:cNvPicPr>
            <a:picLocks noChangeAspect="1"/>
          </p:cNvPicPr>
          <p:nvPr/>
        </p:nvPicPr>
        <p:blipFill>
          <a:blip r:embed="rId2"/>
          <a:stretch>
            <a:fillRect/>
          </a:stretch>
        </p:blipFill>
        <p:spPr>
          <a:xfrm>
            <a:off x="2110962" y="403761"/>
            <a:ext cx="7294294" cy="2250993"/>
          </a:xfrm>
          <a:prstGeom prst="rect">
            <a:avLst/>
          </a:prstGeom>
        </p:spPr>
      </p:pic>
      <p:pic>
        <p:nvPicPr>
          <p:cNvPr id="3" name="صورة 2">
            <a:extLst>
              <a:ext uri="{FF2B5EF4-FFF2-40B4-BE49-F238E27FC236}">
                <a16:creationId xmlns:a16="http://schemas.microsoft.com/office/drawing/2014/main" id="{AE2E4070-3C63-1BD8-08BF-56A00110F933}"/>
              </a:ext>
            </a:extLst>
          </p:cNvPr>
          <p:cNvPicPr>
            <a:picLocks noChangeAspect="1"/>
          </p:cNvPicPr>
          <p:nvPr/>
        </p:nvPicPr>
        <p:blipFill>
          <a:blip r:embed="rId3"/>
          <a:stretch>
            <a:fillRect/>
          </a:stretch>
        </p:blipFill>
        <p:spPr>
          <a:xfrm>
            <a:off x="2110962" y="3464626"/>
            <a:ext cx="8612456" cy="2449286"/>
          </a:xfrm>
          <a:prstGeom prst="rect">
            <a:avLst/>
          </a:prstGeom>
        </p:spPr>
      </p:pic>
    </p:spTree>
    <p:extLst>
      <p:ext uri="{BB962C8B-B14F-4D97-AF65-F5344CB8AC3E}">
        <p14:creationId xmlns:p14="http://schemas.microsoft.com/office/powerpoint/2010/main" val="780289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0EA40CF7-FF87-460E-CA4F-4432D61910DE}"/>
              </a:ext>
            </a:extLst>
          </p:cNvPr>
          <p:cNvSpPr txBox="1"/>
          <p:nvPr/>
        </p:nvSpPr>
        <p:spPr>
          <a:xfrm>
            <a:off x="320634" y="1032093"/>
            <a:ext cx="10557163" cy="4247317"/>
          </a:xfrm>
          <a:prstGeom prst="rect">
            <a:avLst/>
          </a:prstGeom>
          <a:noFill/>
        </p:spPr>
        <p:txBody>
          <a:bodyPr wrap="square">
            <a:spAutoFit/>
          </a:bodyPr>
          <a:lstStyle/>
          <a:p>
            <a:pPr algn="just"/>
            <a:r>
              <a:rPr lang="en-US" sz="2800" b="1" i="0" u="none" strike="noStrike" baseline="0" dirty="0">
                <a:solidFill>
                  <a:srgbClr val="000000"/>
                </a:solidFill>
                <a:latin typeface="Optima LT Std"/>
              </a:rPr>
              <a:t>Advantages of Binary Search </a:t>
            </a:r>
          </a:p>
          <a:p>
            <a:pPr algn="just"/>
            <a:endParaRPr lang="en-US" sz="2800" b="0" i="0" u="none" strike="noStrike" baseline="0" dirty="0">
              <a:solidFill>
                <a:srgbClr val="000000"/>
              </a:solidFill>
              <a:latin typeface="Optima LT Std"/>
            </a:endParaRPr>
          </a:p>
          <a:p>
            <a:pPr marL="514350" indent="-514350" algn="just">
              <a:spcBef>
                <a:spcPts val="600"/>
              </a:spcBef>
              <a:spcAft>
                <a:spcPts val="600"/>
              </a:spcAft>
              <a:buFont typeface="+mj-lt"/>
              <a:buAutoNum type="arabicPeriod"/>
            </a:pPr>
            <a:r>
              <a:rPr lang="en-US" sz="2800" b="0" i="0" u="none" strike="noStrike" baseline="0" dirty="0">
                <a:solidFill>
                  <a:srgbClr val="000000"/>
                </a:solidFill>
                <a:latin typeface="Palatino LT Std"/>
              </a:rPr>
              <a:t>Worst-case time complexity of the binary search is very efficient. </a:t>
            </a:r>
          </a:p>
          <a:p>
            <a:pPr marL="514350" indent="-514350" algn="just">
              <a:spcBef>
                <a:spcPts val="600"/>
              </a:spcBef>
              <a:spcAft>
                <a:spcPts val="600"/>
              </a:spcAft>
              <a:buFont typeface="+mj-lt"/>
              <a:buAutoNum type="arabicPeriod"/>
            </a:pPr>
            <a:r>
              <a:rPr lang="en-US" sz="2800" b="0" i="0" u="none" strike="noStrike" baseline="0" dirty="0">
                <a:solidFill>
                  <a:srgbClr val="000000"/>
                </a:solidFill>
                <a:latin typeface="Palatino LT Std"/>
              </a:rPr>
              <a:t>Compared to linear search, the binary search algorithm is much faster. </a:t>
            </a:r>
          </a:p>
          <a:p>
            <a:pPr marL="514350" indent="-514350" algn="just">
              <a:spcBef>
                <a:spcPts val="600"/>
              </a:spcBef>
              <a:spcAft>
                <a:spcPts val="600"/>
              </a:spcAft>
              <a:buFont typeface="+mj-lt"/>
              <a:buAutoNum type="arabicPeriod"/>
            </a:pPr>
            <a:r>
              <a:rPr lang="en-US" sz="2800" b="0" i="0" u="none" strike="noStrike" baseline="0" dirty="0">
                <a:solidFill>
                  <a:srgbClr val="000000"/>
                </a:solidFill>
                <a:latin typeface="Palatino LT Std"/>
              </a:rPr>
              <a:t>A binary search is a simple algorithm for finding an element in a sorted list. </a:t>
            </a:r>
          </a:p>
          <a:p>
            <a:pPr algn="just"/>
            <a:endParaRPr lang="ar-SA" sz="1600" b="0" i="0" u="none" strike="noStrike" baseline="0" dirty="0">
              <a:solidFill>
                <a:srgbClr val="000000"/>
              </a:solidFill>
              <a:latin typeface="Palatino LT Std"/>
            </a:endParaRPr>
          </a:p>
        </p:txBody>
      </p:sp>
    </p:spTree>
    <p:extLst>
      <p:ext uri="{BB962C8B-B14F-4D97-AF65-F5344CB8AC3E}">
        <p14:creationId xmlns:p14="http://schemas.microsoft.com/office/powerpoint/2010/main" val="2071486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مربع نص 4">
            <a:extLst>
              <a:ext uri="{FF2B5EF4-FFF2-40B4-BE49-F238E27FC236}">
                <a16:creationId xmlns:a16="http://schemas.microsoft.com/office/drawing/2014/main" id="{1F2862B3-0D2F-5219-90EE-AC356A2460C8}"/>
              </a:ext>
            </a:extLst>
          </p:cNvPr>
          <p:cNvSpPr txBox="1"/>
          <p:nvPr/>
        </p:nvSpPr>
        <p:spPr>
          <a:xfrm>
            <a:off x="784959" y="959093"/>
            <a:ext cx="9915896" cy="4939814"/>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Optima LT Std"/>
                <a:ea typeface="+mn-ea"/>
                <a:cs typeface="+mn-cs"/>
              </a:rPr>
              <a:t>Disadvantages of Binary Search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Optima LT Std"/>
              <a:ea typeface="+mn-ea"/>
              <a:cs typeface="+mn-cs"/>
            </a:endParaRPr>
          </a:p>
          <a:p>
            <a:pPr marL="514350" marR="0" lvl="0" indent="-514350" algn="just" defTabSz="914400" rtl="0" eaLnBrk="1" fontAlgn="auto" latinLnBrk="0" hangingPunct="1">
              <a:lnSpc>
                <a:spcPct val="100000"/>
              </a:lnSpc>
              <a:spcBef>
                <a:spcPts val="600"/>
              </a:spcBef>
              <a:spcAft>
                <a:spcPts val="600"/>
              </a:spcAft>
              <a:buClrTx/>
              <a:buSzTx/>
              <a:buFont typeface="+mj-lt"/>
              <a:buAutoNum type="arabicPeriod"/>
              <a:tabLst/>
              <a:defRPr/>
            </a:pPr>
            <a:r>
              <a:rPr kumimoji="0" lang="en-US" sz="2800" b="0" i="0" u="none" strike="noStrike" kern="1200" cap="none" spc="0" normalizeH="0" baseline="0" noProof="0" dirty="0">
                <a:ln>
                  <a:noFill/>
                </a:ln>
                <a:solidFill>
                  <a:srgbClr val="000000"/>
                </a:solidFill>
                <a:effectLst/>
                <a:uLnTx/>
                <a:uFillTx/>
                <a:latin typeface="Palatino LT Std"/>
                <a:ea typeface="+mn-ea"/>
                <a:cs typeface="+mn-cs"/>
              </a:rPr>
              <a:t>Does not apply to unsorted records. Data has to be in sorted order always before applying binary search. </a:t>
            </a:r>
          </a:p>
          <a:p>
            <a:pPr marL="514350" marR="0" lvl="0" indent="-514350" algn="just" defTabSz="914400" rtl="0" eaLnBrk="1" fontAlgn="auto" latinLnBrk="0" hangingPunct="1">
              <a:lnSpc>
                <a:spcPct val="100000"/>
              </a:lnSpc>
              <a:spcBef>
                <a:spcPts val="600"/>
              </a:spcBef>
              <a:spcAft>
                <a:spcPts val="600"/>
              </a:spcAft>
              <a:buClrTx/>
              <a:buSzTx/>
              <a:buFont typeface="+mj-lt"/>
              <a:buAutoNum type="arabicPeriod"/>
              <a:tabLst/>
              <a:defRPr/>
            </a:pPr>
            <a:r>
              <a:rPr kumimoji="0" lang="en-US" sz="2800" b="0" i="0" u="none" strike="noStrike" kern="1200" cap="none" spc="0" normalizeH="0" baseline="0" noProof="0" dirty="0">
                <a:ln>
                  <a:noFill/>
                </a:ln>
                <a:solidFill>
                  <a:srgbClr val="000000"/>
                </a:solidFill>
                <a:effectLst/>
                <a:uLnTx/>
                <a:uFillTx/>
                <a:latin typeface="Palatino LT Std"/>
                <a:ea typeface="+mn-ea"/>
                <a:cs typeface="+mn-cs"/>
              </a:rPr>
              <a:t>Binary search is a more complicated algorithm than linear search. </a:t>
            </a:r>
          </a:p>
          <a:p>
            <a:pPr marL="514350" marR="0" lvl="0" indent="-514350" algn="just" defTabSz="914400" rtl="0" eaLnBrk="1" fontAlgn="auto" latinLnBrk="0" hangingPunct="1">
              <a:lnSpc>
                <a:spcPct val="100000"/>
              </a:lnSpc>
              <a:spcBef>
                <a:spcPts val="600"/>
              </a:spcBef>
              <a:spcAft>
                <a:spcPts val="600"/>
              </a:spcAft>
              <a:buClrTx/>
              <a:buSzTx/>
              <a:buFont typeface="+mj-lt"/>
              <a:buAutoNum type="arabicPeriod"/>
              <a:tabLst/>
              <a:defRPr/>
            </a:pPr>
            <a:r>
              <a:rPr kumimoji="0" lang="en-US" sz="2800" b="0" i="0" u="none" strike="noStrike" kern="1200" cap="none" spc="0" normalizeH="0" baseline="0" noProof="0" dirty="0">
                <a:ln>
                  <a:noFill/>
                </a:ln>
                <a:solidFill>
                  <a:srgbClr val="000000"/>
                </a:solidFill>
                <a:effectLst/>
                <a:uLnTx/>
                <a:uFillTx/>
                <a:latin typeface="Palatino LT Std"/>
                <a:ea typeface="+mn-ea"/>
                <a:cs typeface="+mn-cs"/>
              </a:rPr>
              <a:t>Binary search doesn't work well for small lists. </a:t>
            </a:r>
          </a:p>
          <a:p>
            <a:pPr marL="514350" marR="0" lvl="0" indent="-514350" algn="just" defTabSz="914400" rtl="0" eaLnBrk="1" fontAlgn="auto" latinLnBrk="0" hangingPunct="1">
              <a:lnSpc>
                <a:spcPct val="100000"/>
              </a:lnSpc>
              <a:spcBef>
                <a:spcPts val="600"/>
              </a:spcBef>
              <a:spcAft>
                <a:spcPts val="600"/>
              </a:spcAft>
              <a:buClrTx/>
              <a:buSzTx/>
              <a:buFont typeface="+mj-lt"/>
              <a:buAutoNum type="arabicPeriod"/>
              <a:tabLst/>
              <a:defRPr/>
            </a:pPr>
            <a:r>
              <a:rPr kumimoji="0" lang="en-US" sz="2800" b="0" i="0" u="none" strike="noStrike" kern="1200" cap="none" spc="0" normalizeH="0" baseline="0" noProof="0" dirty="0">
                <a:ln>
                  <a:noFill/>
                </a:ln>
                <a:solidFill>
                  <a:srgbClr val="000000"/>
                </a:solidFill>
                <a:effectLst/>
                <a:uLnTx/>
                <a:uFillTx/>
                <a:latin typeface="Palatino LT Std"/>
                <a:ea typeface="+mn-ea"/>
                <a:cs typeface="+mn-cs"/>
              </a:rPr>
              <a:t>Binary search is convenient for array-like direct access structures, but not appropriate for a linked list-like storage structures. </a:t>
            </a:r>
          </a:p>
        </p:txBody>
      </p:sp>
    </p:spTree>
    <p:extLst>
      <p:ext uri="{BB962C8B-B14F-4D97-AF65-F5344CB8AC3E}">
        <p14:creationId xmlns:p14="http://schemas.microsoft.com/office/powerpoint/2010/main" val="2010804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B38CEE8A-9F26-7F58-35B4-393B3608B3DE}"/>
              </a:ext>
            </a:extLst>
          </p:cNvPr>
          <p:cNvSpPr txBox="1"/>
          <p:nvPr/>
        </p:nvSpPr>
        <p:spPr>
          <a:xfrm>
            <a:off x="558141" y="532878"/>
            <a:ext cx="9880270" cy="6032421"/>
          </a:xfrm>
          <a:prstGeom prst="rect">
            <a:avLst/>
          </a:prstGeom>
          <a:noFill/>
        </p:spPr>
        <p:txBody>
          <a:bodyPr wrap="square">
            <a:spAutoFit/>
          </a:bodyPr>
          <a:lstStyle/>
          <a:p>
            <a:pPr marL="457200" indent="-457200" algn="just">
              <a:spcBef>
                <a:spcPts val="600"/>
              </a:spcBef>
              <a:spcAft>
                <a:spcPts val="600"/>
              </a:spcAft>
              <a:buFont typeface="Arial" panose="020B0604020202020204" pitchFamily="34" charset="0"/>
              <a:buChar char="•"/>
            </a:pPr>
            <a:r>
              <a:rPr lang="en-US" sz="2800" b="0" i="0" u="none" strike="noStrike" baseline="0" dirty="0">
                <a:solidFill>
                  <a:srgbClr val="000000"/>
                </a:solidFill>
                <a:latin typeface="Palatino LT Std"/>
              </a:rPr>
              <a:t>Today’s modern computers store a lot of information. </a:t>
            </a:r>
          </a:p>
          <a:p>
            <a:pPr marL="457200" indent="-457200" algn="just">
              <a:spcBef>
                <a:spcPts val="600"/>
              </a:spcBef>
              <a:spcAft>
                <a:spcPts val="600"/>
              </a:spcAft>
              <a:buFont typeface="Arial" panose="020B0604020202020204" pitchFamily="34" charset="0"/>
              <a:buChar char="•"/>
            </a:pPr>
            <a:r>
              <a:rPr lang="en-US" sz="2800" b="0" i="0" u="none" strike="noStrike" baseline="0" dirty="0">
                <a:solidFill>
                  <a:srgbClr val="000000"/>
                </a:solidFill>
                <a:latin typeface="Palatino LT Std"/>
              </a:rPr>
              <a:t>To read this information proficiently, we need very efficient searching algorithms. </a:t>
            </a:r>
          </a:p>
          <a:p>
            <a:pPr marL="457200" indent="-457200" algn="just">
              <a:spcBef>
                <a:spcPts val="600"/>
              </a:spcBef>
              <a:spcAft>
                <a:spcPts val="600"/>
              </a:spcAft>
              <a:buFont typeface="Arial" panose="020B0604020202020204" pitchFamily="34" charset="0"/>
              <a:buChar char="•"/>
            </a:pPr>
            <a:r>
              <a:rPr lang="en-US" sz="2800" b="0" i="0" u="none" strike="noStrike" baseline="0" dirty="0">
                <a:solidFill>
                  <a:srgbClr val="000000"/>
                </a:solidFill>
                <a:latin typeface="Palatino LT Std"/>
              </a:rPr>
              <a:t>Information searching is one of the most important applications of computer science. </a:t>
            </a:r>
          </a:p>
          <a:p>
            <a:pPr marL="457200" indent="-457200" algn="just">
              <a:spcBef>
                <a:spcPts val="600"/>
              </a:spcBef>
              <a:spcAft>
                <a:spcPts val="600"/>
              </a:spcAft>
              <a:buFont typeface="Arial" panose="020B0604020202020204" pitchFamily="34" charset="0"/>
              <a:buChar char="•"/>
            </a:pPr>
            <a:r>
              <a:rPr lang="en-US" sz="2800" dirty="0">
                <a:solidFill>
                  <a:srgbClr val="000000"/>
                </a:solidFill>
                <a:latin typeface="Palatino LT Std"/>
              </a:rPr>
              <a:t>The </a:t>
            </a:r>
            <a:r>
              <a:rPr lang="en-US" sz="2800" b="0" i="0" u="none" strike="noStrike" baseline="0" dirty="0">
                <a:solidFill>
                  <a:srgbClr val="000000"/>
                </a:solidFill>
                <a:latin typeface="Palatino LT Std"/>
              </a:rPr>
              <a:t>need to find one specific record of data among many hundreds, thousands or more. </a:t>
            </a:r>
          </a:p>
          <a:p>
            <a:pPr marL="457200" indent="-457200" algn="just">
              <a:spcBef>
                <a:spcPts val="600"/>
              </a:spcBef>
              <a:spcAft>
                <a:spcPts val="600"/>
              </a:spcAft>
              <a:buFont typeface="Arial" panose="020B0604020202020204" pitchFamily="34" charset="0"/>
              <a:buChar char="•"/>
            </a:pPr>
            <a:r>
              <a:rPr lang="en-US" sz="2800" dirty="0">
                <a:solidFill>
                  <a:srgbClr val="000000"/>
                </a:solidFill>
                <a:latin typeface="Palatino LT Std"/>
              </a:rPr>
              <a:t>E</a:t>
            </a:r>
            <a:r>
              <a:rPr lang="en-US" sz="2800" b="0" i="0" u="none" strike="noStrike" baseline="0" dirty="0">
                <a:solidFill>
                  <a:srgbClr val="000000"/>
                </a:solidFill>
                <a:latin typeface="Palatino LT Std"/>
              </a:rPr>
              <a:t>xample, </a:t>
            </a:r>
            <a:r>
              <a:rPr lang="en-US" sz="2800" dirty="0">
                <a:solidFill>
                  <a:srgbClr val="000000"/>
                </a:solidFill>
                <a:latin typeface="Palatino LT Std"/>
              </a:rPr>
              <a:t>the</a:t>
            </a:r>
            <a:r>
              <a:rPr lang="en-US" sz="2800" b="0" i="0" u="none" strike="noStrike" baseline="0" dirty="0">
                <a:solidFill>
                  <a:srgbClr val="000000"/>
                </a:solidFill>
                <a:latin typeface="Palatino LT Std"/>
              </a:rPr>
              <a:t> need to find someone’s mobile number on mobile phone or to find the address that requires searching. </a:t>
            </a:r>
          </a:p>
          <a:p>
            <a:pPr marL="457200" indent="-457200" algn="just">
              <a:spcBef>
                <a:spcPts val="600"/>
              </a:spcBef>
              <a:spcAft>
                <a:spcPts val="600"/>
              </a:spcAft>
              <a:buFont typeface="Arial" panose="020B0604020202020204" pitchFamily="34" charset="0"/>
              <a:buChar char="•"/>
            </a:pPr>
            <a:r>
              <a:rPr lang="en-US" sz="2800" b="0" i="0" u="none" strike="noStrike" baseline="0" dirty="0">
                <a:solidFill>
                  <a:srgbClr val="000000"/>
                </a:solidFill>
                <a:latin typeface="Palatino LT Std"/>
              </a:rPr>
              <a:t>A particular record can be identified when the key value of that record matches the given input value.</a:t>
            </a:r>
          </a:p>
        </p:txBody>
      </p:sp>
    </p:spTree>
    <p:extLst>
      <p:ext uri="{BB962C8B-B14F-4D97-AF65-F5344CB8AC3E}">
        <p14:creationId xmlns:p14="http://schemas.microsoft.com/office/powerpoint/2010/main" val="4049461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ربع نص 3">
            <a:extLst>
              <a:ext uri="{FF2B5EF4-FFF2-40B4-BE49-F238E27FC236}">
                <a16:creationId xmlns:a16="http://schemas.microsoft.com/office/drawing/2014/main" id="{BDAFFAE1-8796-203F-5268-816EB9D66062}"/>
              </a:ext>
            </a:extLst>
          </p:cNvPr>
          <p:cNvSpPr txBox="1"/>
          <p:nvPr/>
        </p:nvSpPr>
        <p:spPr>
          <a:xfrm>
            <a:off x="581890" y="1015019"/>
            <a:ext cx="9844645" cy="4832092"/>
          </a:xfrm>
          <a:prstGeom prst="rect">
            <a:avLst/>
          </a:prstGeom>
          <a:noFill/>
        </p:spPr>
        <p:txBody>
          <a:bodyPr wrap="square">
            <a:spAutoFit/>
          </a:bodyPr>
          <a:lstStyle/>
          <a:p>
            <a:pPr marL="457200" indent="-457200" algn="just">
              <a:buFont typeface="Arial" panose="020B0604020202020204" pitchFamily="34" charset="0"/>
              <a:buChar char="•"/>
            </a:pPr>
            <a:r>
              <a:rPr lang="en-US" sz="2800" b="0" i="0" u="none" strike="noStrike" baseline="0" dirty="0">
                <a:solidFill>
                  <a:srgbClr val="000000"/>
                </a:solidFill>
                <a:latin typeface="Palatino LT Std"/>
              </a:rPr>
              <a:t>If the desired record is found, then the search operation is said to be successful, otherwise searching is unsuccessful.</a:t>
            </a:r>
          </a:p>
          <a:p>
            <a:pPr algn="just"/>
            <a:endParaRPr lang="en-US" sz="2800" b="0" i="0" u="none" strike="noStrike" baseline="0" dirty="0">
              <a:solidFill>
                <a:srgbClr val="000000"/>
              </a:solidFill>
              <a:latin typeface="Palatino LT Std"/>
            </a:endParaRPr>
          </a:p>
          <a:p>
            <a:pPr marL="457200" indent="-457200" algn="just">
              <a:buFont typeface="Arial" panose="020B0604020202020204" pitchFamily="34" charset="0"/>
              <a:buChar char="•"/>
            </a:pPr>
            <a:r>
              <a:rPr lang="en-US" sz="2800" b="0" i="0" u="none" strike="noStrike" baseline="0" dirty="0">
                <a:solidFill>
                  <a:srgbClr val="000000"/>
                </a:solidFill>
                <a:latin typeface="Palatino LT Std"/>
              </a:rPr>
              <a:t>There are certain ways of organizing data that improve the searching process, which means if we keep the information in the right order, it is easy to search the required elements. </a:t>
            </a:r>
          </a:p>
          <a:p>
            <a:pPr marL="457200" indent="-457200" algn="just">
              <a:buFont typeface="Arial" panose="020B0604020202020204" pitchFamily="34" charset="0"/>
              <a:buChar char="•"/>
            </a:pPr>
            <a:endParaRPr lang="en-US" sz="2800" dirty="0">
              <a:solidFill>
                <a:srgbClr val="000000"/>
              </a:solidFill>
              <a:latin typeface="Palatino LT Std"/>
            </a:endParaRPr>
          </a:p>
          <a:p>
            <a:pPr algn="just"/>
            <a:endParaRPr lang="en-US" sz="2800" b="0" i="0" u="none" strike="noStrike" baseline="0" dirty="0">
              <a:solidFill>
                <a:srgbClr val="000000"/>
              </a:solidFill>
              <a:latin typeface="Palatino LT Std"/>
            </a:endParaRPr>
          </a:p>
          <a:p>
            <a:pPr marL="457200" indent="-457200" algn="just">
              <a:buFont typeface="Arial" panose="020B0604020202020204" pitchFamily="34" charset="0"/>
              <a:buChar char="•"/>
            </a:pPr>
            <a:r>
              <a:rPr lang="en-US" sz="2800" b="1" i="0" u="none" strike="noStrike" baseline="0" dirty="0">
                <a:solidFill>
                  <a:srgbClr val="000000"/>
                </a:solidFill>
                <a:latin typeface="Palatino LT Std"/>
              </a:rPr>
              <a:t>Definition:</a:t>
            </a:r>
            <a:r>
              <a:rPr lang="en-US" sz="2800" b="0" i="0" u="none" strike="noStrike" baseline="0" dirty="0">
                <a:solidFill>
                  <a:srgbClr val="000000"/>
                </a:solidFill>
                <a:latin typeface="Palatino LT Std"/>
              </a:rPr>
              <a:t> Searching refers to the operation of finding the position of a given item in a collection of items. </a:t>
            </a:r>
          </a:p>
        </p:txBody>
      </p:sp>
    </p:spTree>
    <p:extLst>
      <p:ext uri="{BB962C8B-B14F-4D97-AF65-F5344CB8AC3E}">
        <p14:creationId xmlns:p14="http://schemas.microsoft.com/office/powerpoint/2010/main" val="1050391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0F46F91B-8795-8864-18A3-8C90BE768BB2}"/>
              </a:ext>
            </a:extLst>
          </p:cNvPr>
          <p:cNvSpPr txBox="1"/>
          <p:nvPr/>
        </p:nvSpPr>
        <p:spPr>
          <a:xfrm>
            <a:off x="470526" y="351063"/>
            <a:ext cx="10161079" cy="6294031"/>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Palatino LT Std"/>
                <a:ea typeface="+mn-ea"/>
                <a:cs typeface="+mn-cs"/>
              </a:rPr>
              <a:t>Types of searching: </a:t>
            </a:r>
            <a:endParaRPr kumimoji="0" lang="en-US" sz="2800" b="0" i="0" u="none" strike="noStrike" kern="1200" cap="none" spc="0" normalizeH="0" baseline="0" noProof="0" dirty="0">
              <a:ln>
                <a:noFill/>
              </a:ln>
              <a:solidFill>
                <a:srgbClr val="000000"/>
              </a:solidFill>
              <a:effectLst/>
              <a:uLnTx/>
              <a:uFillTx/>
              <a:latin typeface="Palatino LT Std"/>
              <a:ea typeface="+mn-ea"/>
              <a:cs typeface="+mn-cs"/>
            </a:endParaRPr>
          </a:p>
          <a:p>
            <a:pPr marL="0" marR="25570" lvl="0" indent="0" algn="l" defTabSz="914400" rtl="0" eaLnBrk="1" fontAlgn="auto" latinLnBrk="0" hangingPunct="1">
              <a:lnSpc>
                <a:spcPct val="100000"/>
              </a:lnSpc>
              <a:spcBef>
                <a:spcPts val="0"/>
              </a:spcBef>
              <a:spcAft>
                <a:spcPts val="0"/>
              </a:spcAft>
              <a:buClrTx/>
              <a:buSzTx/>
              <a:buFontTx/>
              <a:buNone/>
              <a:tabLst/>
              <a:defRPr/>
            </a:pPr>
            <a:endParaRPr lang="en-US" sz="1000" dirty="0">
              <a:solidFill>
                <a:srgbClr val="000000"/>
              </a:solidFill>
              <a:latin typeface="Palatino LT Std"/>
            </a:endParaRPr>
          </a:p>
          <a:p>
            <a:pPr marL="514350" marR="25570" lvl="0" indent="-514350" algn="l" defTabSz="914400" rtl="0" eaLnBrk="1" fontAlgn="auto" latinLnBrk="0" hangingPunct="1">
              <a:lnSpc>
                <a:spcPct val="100000"/>
              </a:lnSpc>
              <a:spcBef>
                <a:spcPts val="0"/>
              </a:spcBef>
              <a:spcAft>
                <a:spcPts val="0"/>
              </a:spcAft>
              <a:buClrTx/>
              <a:buSzTx/>
              <a:buFontTx/>
              <a:buAutoNum type="alphaLcPeriod"/>
              <a:tabLst/>
              <a:defRPr/>
            </a:pPr>
            <a:r>
              <a:rPr kumimoji="0" lang="en-US" sz="2800" b="1" i="0" u="none" strike="noStrike" kern="1200" cap="none" spc="0" normalizeH="0" baseline="0" noProof="0" dirty="0">
                <a:ln>
                  <a:noFill/>
                </a:ln>
                <a:solidFill>
                  <a:srgbClr val="000000"/>
                </a:solidFill>
                <a:effectLst/>
                <a:uLnTx/>
                <a:uFillTx/>
                <a:latin typeface="Palatino LT Std"/>
                <a:ea typeface="+mn-ea"/>
                <a:cs typeface="+mn-cs"/>
              </a:rPr>
              <a:t>Internal search:</a:t>
            </a:r>
          </a:p>
          <a:p>
            <a:pPr marR="25570" lvl="0" algn="l" defTabSz="914400" rtl="0" eaLnBrk="1" fontAlgn="auto" latinLnBrk="0" hangingPunct="1">
              <a:lnSpc>
                <a:spcPct val="100000"/>
              </a:lnSpc>
              <a:spcBef>
                <a:spcPts val="0"/>
              </a:spcBef>
              <a:spcAft>
                <a:spcPts val="0"/>
              </a:spcAft>
              <a:buClrTx/>
              <a:buSzTx/>
              <a:tabLst/>
              <a:defRPr/>
            </a:pPr>
            <a:r>
              <a:rPr kumimoji="0" lang="en-US" sz="2800" b="0" i="0" u="none" strike="noStrike" kern="1200" cap="none" spc="0" normalizeH="0" baseline="0" noProof="0" dirty="0">
                <a:ln>
                  <a:noFill/>
                </a:ln>
                <a:solidFill>
                  <a:srgbClr val="000000"/>
                </a:solidFill>
                <a:effectLst/>
                <a:uLnTx/>
                <a:uFillTx/>
                <a:latin typeface="Palatino LT Std"/>
                <a:ea typeface="+mn-ea"/>
                <a:cs typeface="+mn-cs"/>
              </a:rPr>
              <a:t>The searching method in which all elements remain sustained in main memory is called internal search. </a:t>
            </a:r>
          </a:p>
          <a:p>
            <a:pPr marL="0" marR="2400" lvl="0" indent="0" algn="just"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Palatino LT Std"/>
                <a:ea typeface="+mn-ea"/>
                <a:cs typeface="+mn-cs"/>
              </a:rPr>
              <a:t>The time required is less but is perfect for a small amount of data. Linear search, binary search, binary search tree are internal searching techniques. </a:t>
            </a:r>
          </a:p>
          <a:p>
            <a:pPr marL="0" marR="2400" lvl="0" indent="0" algn="just"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Palatino LT Std"/>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Palatino LT Std"/>
                <a:ea typeface="+mn-ea"/>
                <a:cs typeface="+mn-cs"/>
              </a:rPr>
              <a:t>b. </a:t>
            </a:r>
            <a:r>
              <a:rPr kumimoji="0" lang="en-US" sz="2800" b="1" i="0" u="none" strike="noStrike" kern="1200" cap="none" spc="0" normalizeH="0" baseline="0" noProof="0" dirty="0">
                <a:ln>
                  <a:noFill/>
                </a:ln>
                <a:solidFill>
                  <a:srgbClr val="000000"/>
                </a:solidFill>
                <a:effectLst/>
                <a:uLnTx/>
                <a:uFillTx/>
                <a:latin typeface="Palatino LT Std"/>
                <a:ea typeface="+mn-ea"/>
                <a:cs typeface="+mn-cs"/>
              </a:rPr>
              <a:t>External search: </a:t>
            </a:r>
            <a:endParaRPr kumimoji="0" lang="en-US" sz="2800" b="0" i="0" u="none" strike="noStrike" kern="1200" cap="none" spc="0" normalizeH="0" baseline="0" noProof="0" dirty="0">
              <a:ln>
                <a:noFill/>
              </a:ln>
              <a:solidFill>
                <a:srgbClr val="000000"/>
              </a:solidFill>
              <a:effectLst/>
              <a:uLnTx/>
              <a:uFillTx/>
              <a:latin typeface="Palatino LT Std"/>
              <a:ea typeface="+mn-ea"/>
              <a:cs typeface="+mn-cs"/>
            </a:endParaRPr>
          </a:p>
          <a:p>
            <a:pPr marL="0" marR="2400" lvl="0" indent="0" algn="just"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Palatino LT Std"/>
                <a:ea typeface="+mn-ea"/>
                <a:cs typeface="+mn-cs"/>
              </a:rPr>
              <a:t>The searching method in which elements are kept in secondary storage is called external search.</a:t>
            </a:r>
          </a:p>
          <a:p>
            <a:pPr marL="0" marR="2400" lvl="0" indent="0" algn="just"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Palatino LT Std"/>
                <a:ea typeface="+mn-ea"/>
                <a:cs typeface="+mn-cs"/>
              </a:rPr>
              <a:t>The time required is longer, and the perfect search technique for a lot of data. B tree and B+ tree are external searching techniques. </a:t>
            </a:r>
            <a:endParaRPr kumimoji="0" lang="ar-SA" sz="2400" b="0" i="0" u="none" strike="noStrike" kern="1200" cap="none" spc="0" normalizeH="0" baseline="0" noProof="0" dirty="0">
              <a:ln>
                <a:noFill/>
              </a:ln>
              <a:solidFill>
                <a:prstClr val="black"/>
              </a:solidFill>
              <a:effectLst/>
              <a:uLnTx/>
              <a:uFillTx/>
              <a:latin typeface="Trebuchet MS" panose="020B0603020202020204"/>
              <a:ea typeface="+mn-ea"/>
              <a:cs typeface="Tahoma" panose="020B0604030504040204" pitchFamily="34" charset="0"/>
            </a:endParaRPr>
          </a:p>
        </p:txBody>
      </p:sp>
    </p:spTree>
    <p:extLst>
      <p:ext uri="{BB962C8B-B14F-4D97-AF65-F5344CB8AC3E}">
        <p14:creationId xmlns:p14="http://schemas.microsoft.com/office/powerpoint/2010/main" val="2956182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618F54FE-CD04-9387-C69D-FE7707DD838E}"/>
              </a:ext>
            </a:extLst>
          </p:cNvPr>
          <p:cNvSpPr txBox="1"/>
          <p:nvPr/>
        </p:nvSpPr>
        <p:spPr>
          <a:xfrm>
            <a:off x="314032" y="1572487"/>
            <a:ext cx="10512188" cy="3108543"/>
          </a:xfrm>
          <a:prstGeom prst="rect">
            <a:avLst/>
          </a:prstGeom>
          <a:noFill/>
        </p:spPr>
        <p:txBody>
          <a:bodyPr wrap="square">
            <a:spAutoFit/>
          </a:bodyPr>
          <a:lstStyle/>
          <a:p>
            <a:pPr algn="just"/>
            <a:r>
              <a:rPr lang="en-US" sz="2800" b="1" i="0" u="none" strike="noStrike" baseline="0" dirty="0">
                <a:solidFill>
                  <a:srgbClr val="000000"/>
                </a:solidFill>
                <a:latin typeface="Palatino LT Std"/>
              </a:rPr>
              <a:t>Sequential Search or Linear Search </a:t>
            </a:r>
            <a:endParaRPr lang="en-US" sz="2800" b="0" i="0" u="none" strike="noStrike" baseline="0" dirty="0">
              <a:solidFill>
                <a:srgbClr val="000000"/>
              </a:solidFill>
              <a:latin typeface="Palatino LT Std"/>
            </a:endParaRPr>
          </a:p>
          <a:p>
            <a:pPr algn="just"/>
            <a:endParaRPr lang="en-US" sz="2800" b="0" i="0" u="none" strike="noStrike" baseline="0" dirty="0">
              <a:solidFill>
                <a:srgbClr val="000000"/>
              </a:solidFill>
              <a:latin typeface="Palatino LT Std"/>
            </a:endParaRPr>
          </a:p>
          <a:p>
            <a:pPr marL="457200" indent="-457200" algn="just">
              <a:buFont typeface="Arial" panose="020B0604020202020204" pitchFamily="34" charset="0"/>
              <a:buChar char="•"/>
            </a:pPr>
            <a:r>
              <a:rPr lang="en-US" sz="2800" b="0" i="0" u="none" strike="noStrike" baseline="0" dirty="0">
                <a:solidFill>
                  <a:srgbClr val="000000"/>
                </a:solidFill>
                <a:latin typeface="Palatino LT Std"/>
              </a:rPr>
              <a:t>In linear search, each element of an array is accessed one by one sequentially and see whether or not it is desired element. </a:t>
            </a:r>
          </a:p>
          <a:p>
            <a:pPr marL="457200" indent="-457200" algn="just">
              <a:buFont typeface="Arial" panose="020B0604020202020204" pitchFamily="34" charset="0"/>
              <a:buChar char="•"/>
            </a:pPr>
            <a:endParaRPr lang="en-US" sz="2800" b="0" i="0" u="none" strike="noStrike" baseline="0" dirty="0">
              <a:solidFill>
                <a:srgbClr val="000000"/>
              </a:solidFill>
              <a:latin typeface="Palatino LT Std"/>
            </a:endParaRPr>
          </a:p>
          <a:p>
            <a:pPr marL="457200" indent="-457200" algn="just">
              <a:buFont typeface="Arial" panose="020B0604020202020204" pitchFamily="34" charset="0"/>
              <a:buChar char="•"/>
            </a:pPr>
            <a:r>
              <a:rPr lang="en-US" sz="2800" b="0" i="0" u="none" strike="noStrike" baseline="0" dirty="0">
                <a:solidFill>
                  <a:srgbClr val="000000"/>
                </a:solidFill>
                <a:latin typeface="Palatino LT Std"/>
              </a:rPr>
              <a:t>A search will be unsuccessful if all the elements are accessed, and the desired element is not found. </a:t>
            </a:r>
          </a:p>
        </p:txBody>
      </p:sp>
    </p:spTree>
    <p:extLst>
      <p:ext uri="{BB962C8B-B14F-4D97-AF65-F5344CB8AC3E}">
        <p14:creationId xmlns:p14="http://schemas.microsoft.com/office/powerpoint/2010/main" val="1073751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1193D920-5DCC-C932-1F79-0C8C41ECA425}"/>
              </a:ext>
            </a:extLst>
          </p:cNvPr>
          <p:cNvSpPr txBox="1"/>
          <p:nvPr/>
        </p:nvSpPr>
        <p:spPr>
          <a:xfrm>
            <a:off x="372093" y="473110"/>
            <a:ext cx="10303823" cy="5755422"/>
          </a:xfrm>
          <a:prstGeom prst="rect">
            <a:avLst/>
          </a:prstGeom>
          <a:noFill/>
        </p:spPr>
        <p:txBody>
          <a:bodyPr wrap="square">
            <a:spAutoFit/>
          </a:bodyPr>
          <a:lstStyle/>
          <a:p>
            <a:pPr algn="just"/>
            <a:r>
              <a:rPr lang="en-US" sz="3200" b="1" i="0" u="none" strike="noStrike" baseline="0" dirty="0">
                <a:solidFill>
                  <a:srgbClr val="FF0000"/>
                </a:solidFill>
                <a:latin typeface="Optima LT Std"/>
              </a:rPr>
              <a:t>Algorithm of Linear Search </a:t>
            </a:r>
            <a:endParaRPr lang="en-US" sz="3200" b="0" i="0" u="none" strike="noStrike" baseline="0" dirty="0">
              <a:solidFill>
                <a:srgbClr val="FF0000"/>
              </a:solidFill>
              <a:latin typeface="Optima LT Std"/>
            </a:endParaRPr>
          </a:p>
          <a:p>
            <a:pPr algn="just"/>
            <a:r>
              <a:rPr lang="en-US" sz="2800" b="0" i="0" u="none" strike="noStrike" baseline="0" dirty="0">
                <a:solidFill>
                  <a:srgbClr val="000000"/>
                </a:solidFill>
                <a:latin typeface="Palatino LT Std"/>
              </a:rPr>
              <a:t>1. Start. </a:t>
            </a:r>
          </a:p>
          <a:p>
            <a:pPr algn="just"/>
            <a:r>
              <a:rPr lang="en-US" sz="2800" b="0" i="0" u="none" strike="noStrike" baseline="0" dirty="0">
                <a:solidFill>
                  <a:srgbClr val="000000"/>
                </a:solidFill>
                <a:latin typeface="Palatino LT Std"/>
              </a:rPr>
              <a:t>2. Traverse the array using any </a:t>
            </a:r>
            <a:r>
              <a:rPr lang="en-US" sz="2800" dirty="0">
                <a:solidFill>
                  <a:srgbClr val="000000"/>
                </a:solidFill>
                <a:latin typeface="Palatino LT Std"/>
              </a:rPr>
              <a:t>a</a:t>
            </a:r>
            <a:r>
              <a:rPr lang="en-US" sz="2800" b="0" i="0" u="none" strike="noStrike" baseline="0" dirty="0">
                <a:solidFill>
                  <a:srgbClr val="000000"/>
                </a:solidFill>
                <a:latin typeface="Palatino LT Std"/>
              </a:rPr>
              <a:t> loop. </a:t>
            </a:r>
          </a:p>
          <a:p>
            <a:pPr marL="463550" indent="-404813" algn="just"/>
            <a:r>
              <a:rPr lang="en-US" sz="2800" b="0" i="0" u="none" strike="noStrike" baseline="0" dirty="0">
                <a:solidFill>
                  <a:srgbClr val="000000"/>
                </a:solidFill>
                <a:latin typeface="Palatino LT Std"/>
              </a:rPr>
              <a:t>3. In every iteration, compare the key element value with the current value of the array. </a:t>
            </a:r>
          </a:p>
          <a:p>
            <a:pPr marL="973138" indent="-973138" algn="just"/>
            <a:r>
              <a:rPr lang="en-US" sz="2800" b="0" i="0" u="none" strike="noStrike" baseline="0" dirty="0">
                <a:solidFill>
                  <a:srgbClr val="000000"/>
                </a:solidFill>
                <a:latin typeface="Palatino LT Std"/>
              </a:rPr>
              <a:t>	</a:t>
            </a:r>
            <a:r>
              <a:rPr lang="en-US" sz="2800" b="0" i="0" u="none" strike="noStrike" baseline="0" dirty="0" err="1">
                <a:solidFill>
                  <a:srgbClr val="000000"/>
                </a:solidFill>
                <a:latin typeface="Palatino LT Std"/>
              </a:rPr>
              <a:t>i</a:t>
            </a:r>
            <a:r>
              <a:rPr lang="en-US" sz="2800" b="0" i="0" u="none" strike="noStrike" baseline="0" dirty="0">
                <a:solidFill>
                  <a:srgbClr val="000000"/>
                </a:solidFill>
                <a:latin typeface="Palatino LT Std"/>
              </a:rPr>
              <a:t>. If the value gets a match, then print the current position or location of the array element. </a:t>
            </a:r>
          </a:p>
          <a:p>
            <a:pPr marL="914400" algn="just"/>
            <a:r>
              <a:rPr lang="en-US" sz="2800" b="0" i="0" u="none" strike="noStrike" baseline="0" dirty="0">
                <a:solidFill>
                  <a:srgbClr val="000000"/>
                </a:solidFill>
                <a:latin typeface="Palatino LT Std"/>
              </a:rPr>
              <a:t>ii. If the value does not match, move on to the next array element by incrementing the array index by one. </a:t>
            </a:r>
          </a:p>
          <a:p>
            <a:pPr marL="914400" algn="just"/>
            <a:r>
              <a:rPr lang="en-US" sz="2800" b="0" i="0" u="none" strike="noStrike" baseline="0" dirty="0">
                <a:solidFill>
                  <a:srgbClr val="000000"/>
                </a:solidFill>
                <a:latin typeface="Palatino LT Std"/>
              </a:rPr>
              <a:t>iii. If the last element in the array is checked with key elements and no match is found, then print the key element that is not present in </a:t>
            </a:r>
            <a:r>
              <a:rPr lang="en-US" sz="2800" dirty="0">
                <a:solidFill>
                  <a:srgbClr val="000000"/>
                </a:solidFill>
                <a:latin typeface="Palatino LT Std"/>
              </a:rPr>
              <a:t>the</a:t>
            </a:r>
            <a:r>
              <a:rPr lang="en-US" sz="2800" b="0" i="0" u="none" strike="noStrike" baseline="0" dirty="0">
                <a:solidFill>
                  <a:srgbClr val="000000"/>
                </a:solidFill>
                <a:latin typeface="Palatino LT Std"/>
              </a:rPr>
              <a:t> array or list. </a:t>
            </a:r>
          </a:p>
          <a:p>
            <a:pPr algn="just"/>
            <a:r>
              <a:rPr lang="en-US" sz="2800" b="0" i="0" u="none" strike="noStrike" baseline="0" dirty="0">
                <a:solidFill>
                  <a:srgbClr val="000000"/>
                </a:solidFill>
                <a:latin typeface="Palatino LT Std"/>
              </a:rPr>
              <a:t>4. Stop. </a:t>
            </a:r>
            <a:endParaRPr lang="ar-SA" sz="5400" dirty="0"/>
          </a:p>
        </p:txBody>
      </p:sp>
    </p:spTree>
    <p:extLst>
      <p:ext uri="{BB962C8B-B14F-4D97-AF65-F5344CB8AC3E}">
        <p14:creationId xmlns:p14="http://schemas.microsoft.com/office/powerpoint/2010/main" val="65246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a:extLst>
              <a:ext uri="{FF2B5EF4-FFF2-40B4-BE49-F238E27FC236}">
                <a16:creationId xmlns:a16="http://schemas.microsoft.com/office/drawing/2014/main" id="{DE8C2519-B106-CEBA-EFEC-6A57F0E91F3B}"/>
              </a:ext>
            </a:extLst>
          </p:cNvPr>
          <p:cNvPicPr>
            <a:picLocks noChangeAspect="1"/>
          </p:cNvPicPr>
          <p:nvPr/>
        </p:nvPicPr>
        <p:blipFill>
          <a:blip r:embed="rId2"/>
          <a:stretch>
            <a:fillRect/>
          </a:stretch>
        </p:blipFill>
        <p:spPr>
          <a:xfrm>
            <a:off x="2814453" y="475013"/>
            <a:ext cx="5818908" cy="6190879"/>
          </a:xfrm>
          <a:prstGeom prst="rect">
            <a:avLst/>
          </a:prstGeom>
        </p:spPr>
      </p:pic>
    </p:spTree>
    <p:extLst>
      <p:ext uri="{BB962C8B-B14F-4D97-AF65-F5344CB8AC3E}">
        <p14:creationId xmlns:p14="http://schemas.microsoft.com/office/powerpoint/2010/main" val="1679571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528D96-0D93-7E18-599E-449BA395CC23}"/>
              </a:ext>
            </a:extLst>
          </p:cNvPr>
          <p:cNvSpPr txBox="1"/>
          <p:nvPr/>
        </p:nvSpPr>
        <p:spPr>
          <a:xfrm>
            <a:off x="1090748" y="791030"/>
            <a:ext cx="8732520" cy="5262979"/>
          </a:xfrm>
          <a:prstGeom prst="rect">
            <a:avLst/>
          </a:prstGeom>
          <a:noFill/>
        </p:spPr>
        <p:txBody>
          <a:bodyPr wrap="square">
            <a:spAutoFit/>
          </a:bodyPr>
          <a:lstStyle/>
          <a:p>
            <a:r>
              <a:rPr lang="en-US" sz="2800" b="1" i="0" u="none" strike="noStrike" baseline="0" dirty="0">
                <a:solidFill>
                  <a:srgbClr val="FF0000"/>
                </a:solidFill>
                <a:latin typeface="Optima LT Std"/>
              </a:rPr>
              <a:t>Algorithm of Linear Search </a:t>
            </a:r>
            <a:endParaRPr lang="en-US" sz="2800" b="0" i="0" u="none" strike="noStrike" baseline="0" dirty="0">
              <a:solidFill>
                <a:srgbClr val="FF0000"/>
              </a:solidFill>
              <a:latin typeface="Optima LT Std"/>
            </a:endParaRPr>
          </a:p>
          <a:p>
            <a:pPr algn="l"/>
            <a:r>
              <a:rPr lang="en-US" sz="2800" b="0" i="0" dirty="0">
                <a:solidFill>
                  <a:srgbClr val="000000"/>
                </a:solidFill>
                <a:effectLst/>
                <a:latin typeface="-apple-system"/>
              </a:rPr>
              <a:t>Time Complexity:</a:t>
            </a:r>
          </a:p>
          <a:p>
            <a:pPr marL="457200" indent="-457200" algn="l">
              <a:buFont typeface="Arial" panose="020B0604020202020204" pitchFamily="34" charset="0"/>
              <a:buChar char="•"/>
            </a:pPr>
            <a:r>
              <a:rPr lang="en-US" sz="2800" b="0" i="0" dirty="0">
                <a:solidFill>
                  <a:srgbClr val="000000"/>
                </a:solidFill>
                <a:effectLst/>
                <a:latin typeface="-apple-system"/>
              </a:rPr>
              <a:t>Best-case time complexity: O(1)</a:t>
            </a:r>
          </a:p>
          <a:p>
            <a:pPr marL="457200" indent="-457200" algn="l">
              <a:buFont typeface="Arial" panose="020B0604020202020204" pitchFamily="34" charset="0"/>
              <a:buChar char="•"/>
            </a:pPr>
            <a:r>
              <a:rPr lang="en-US" sz="2800" b="0" i="0" dirty="0">
                <a:solidFill>
                  <a:srgbClr val="000000"/>
                </a:solidFill>
                <a:effectLst/>
                <a:latin typeface="-apple-system"/>
              </a:rPr>
              <a:t>Average-case time complexity: O(n)</a:t>
            </a:r>
          </a:p>
          <a:p>
            <a:pPr marL="457200" indent="-457200" algn="l">
              <a:buFont typeface="Arial" panose="020B0604020202020204" pitchFamily="34" charset="0"/>
              <a:buChar char="•"/>
            </a:pPr>
            <a:r>
              <a:rPr lang="en-US" sz="2800" b="0" i="0" dirty="0">
                <a:solidFill>
                  <a:srgbClr val="000000"/>
                </a:solidFill>
                <a:effectLst/>
                <a:latin typeface="-apple-system"/>
              </a:rPr>
              <a:t>Worst-case time complexity: O(n)</a:t>
            </a:r>
          </a:p>
          <a:p>
            <a:pPr algn="l">
              <a:buFont typeface="Arial" panose="020B0604020202020204" pitchFamily="34" charset="0"/>
              <a:buChar char="•"/>
            </a:pPr>
            <a:endParaRPr lang="en-US" sz="2800" dirty="0">
              <a:solidFill>
                <a:srgbClr val="000000"/>
              </a:solidFill>
              <a:latin typeface="-apple-system"/>
            </a:endParaRPr>
          </a:p>
          <a:p>
            <a:pPr algn="l"/>
            <a:r>
              <a:rPr lang="en-US" sz="2800" b="0" i="0" dirty="0">
                <a:solidFill>
                  <a:srgbClr val="000000"/>
                </a:solidFill>
                <a:effectLst/>
                <a:latin typeface="-apple-system"/>
              </a:rPr>
              <a:t>Space Complexity:</a:t>
            </a:r>
          </a:p>
          <a:p>
            <a:pPr marL="914400" lvl="1" indent="-457200" algn="l">
              <a:buFont typeface="Arial" panose="020B0604020202020204" pitchFamily="34" charset="0"/>
              <a:buChar char="•"/>
            </a:pPr>
            <a:r>
              <a:rPr lang="en-US" sz="2800" b="0" i="0" dirty="0">
                <a:solidFill>
                  <a:srgbClr val="000000"/>
                </a:solidFill>
                <a:effectLst/>
                <a:latin typeface="-apple-system"/>
              </a:rPr>
              <a:t>The space complexity of linear search is O(1) because it only requires a constant amount of additional space to store variables for index tracking or comparisons.</a:t>
            </a:r>
          </a:p>
          <a:p>
            <a:pPr algn="l">
              <a:buFont typeface="Arial" panose="020B0604020202020204" pitchFamily="34" charset="0"/>
              <a:buChar char="•"/>
            </a:pPr>
            <a:endParaRPr lang="en-US" sz="2800" b="0" i="0" dirty="0">
              <a:solidFill>
                <a:srgbClr val="000000"/>
              </a:solidFill>
              <a:effectLst/>
              <a:latin typeface="-apple-system"/>
            </a:endParaRPr>
          </a:p>
        </p:txBody>
      </p:sp>
    </p:spTree>
    <p:extLst>
      <p:ext uri="{BB962C8B-B14F-4D97-AF65-F5344CB8AC3E}">
        <p14:creationId xmlns:p14="http://schemas.microsoft.com/office/powerpoint/2010/main" val="2353392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70669D07-FC27-BD34-851D-EFFD72D7A38D}"/>
              </a:ext>
            </a:extLst>
          </p:cNvPr>
          <p:cNvSpPr txBox="1"/>
          <p:nvPr/>
        </p:nvSpPr>
        <p:spPr>
          <a:xfrm>
            <a:off x="581891" y="1228397"/>
            <a:ext cx="10200904" cy="4401205"/>
          </a:xfrm>
          <a:prstGeom prst="rect">
            <a:avLst/>
          </a:prstGeom>
          <a:noFill/>
        </p:spPr>
        <p:txBody>
          <a:bodyPr wrap="square">
            <a:spAutoFit/>
          </a:bodyPr>
          <a:lstStyle/>
          <a:p>
            <a:pPr algn="just"/>
            <a:r>
              <a:rPr lang="en-US" sz="2800" b="1" i="0" u="none" strike="noStrike" baseline="0" dirty="0">
                <a:solidFill>
                  <a:srgbClr val="000000"/>
                </a:solidFill>
                <a:latin typeface="Optima LT Std"/>
              </a:rPr>
              <a:t>Advantages of Linear Search </a:t>
            </a:r>
          </a:p>
          <a:p>
            <a:pPr algn="just"/>
            <a:endParaRPr lang="en-US" sz="2800" b="0" i="0" u="none" strike="noStrike" baseline="0" dirty="0">
              <a:solidFill>
                <a:srgbClr val="000000"/>
              </a:solidFill>
              <a:latin typeface="Optima LT Std"/>
            </a:endParaRPr>
          </a:p>
          <a:p>
            <a:pPr algn="just"/>
            <a:r>
              <a:rPr lang="en-US" sz="2800" b="0" i="0" u="none" strike="noStrike" baseline="0" dirty="0" err="1">
                <a:solidFill>
                  <a:srgbClr val="000000"/>
                </a:solidFill>
                <a:latin typeface="Palatino LT Std"/>
              </a:rPr>
              <a:t>i</a:t>
            </a:r>
            <a:r>
              <a:rPr lang="en-US" sz="2800" b="0" i="0" u="none" strike="noStrike" baseline="0" dirty="0">
                <a:solidFill>
                  <a:srgbClr val="000000"/>
                </a:solidFill>
                <a:latin typeface="Palatino LT Std"/>
              </a:rPr>
              <a:t>. It is a very simple method. </a:t>
            </a:r>
          </a:p>
          <a:p>
            <a:pPr algn="just"/>
            <a:r>
              <a:rPr lang="en-US" sz="2800" b="0" i="0" u="none" strike="noStrike" baseline="0" dirty="0">
                <a:solidFill>
                  <a:srgbClr val="000000"/>
                </a:solidFill>
                <a:latin typeface="Palatino LT Std"/>
              </a:rPr>
              <a:t>ii. It does not require the data to be ordered form. </a:t>
            </a:r>
          </a:p>
          <a:p>
            <a:pPr algn="just"/>
            <a:r>
              <a:rPr lang="en-US" sz="2800" b="0" i="0" u="none" strike="noStrike" baseline="0" dirty="0">
                <a:solidFill>
                  <a:srgbClr val="000000"/>
                </a:solidFill>
                <a:latin typeface="Palatino LT Std"/>
              </a:rPr>
              <a:t>iii. It does not require any additional data structure. </a:t>
            </a:r>
          </a:p>
          <a:p>
            <a:pPr algn="just"/>
            <a:endParaRPr lang="en-US" sz="2800" b="0" i="0" u="none" strike="noStrike" baseline="0" dirty="0">
              <a:solidFill>
                <a:srgbClr val="000000"/>
              </a:solidFill>
              <a:latin typeface="Palatino LT Std"/>
            </a:endParaRPr>
          </a:p>
          <a:p>
            <a:pPr algn="just"/>
            <a:r>
              <a:rPr lang="en-US" sz="2800" b="1" i="0" u="none" strike="noStrike" baseline="0" dirty="0">
                <a:solidFill>
                  <a:srgbClr val="000000"/>
                </a:solidFill>
                <a:latin typeface="Optima LT Std"/>
              </a:rPr>
              <a:t>Disadvantages of Linear Search </a:t>
            </a:r>
          </a:p>
          <a:p>
            <a:pPr algn="just"/>
            <a:endParaRPr lang="en-US" sz="2800" b="0" i="0" u="none" strike="noStrike" baseline="0" dirty="0">
              <a:solidFill>
                <a:srgbClr val="000000"/>
              </a:solidFill>
              <a:latin typeface="Optima LT Std"/>
            </a:endParaRPr>
          </a:p>
          <a:p>
            <a:pPr algn="just"/>
            <a:r>
              <a:rPr lang="en-US" sz="2800" b="0" i="0" u="none" strike="noStrike" baseline="0" dirty="0" err="1">
                <a:solidFill>
                  <a:srgbClr val="000000"/>
                </a:solidFill>
                <a:latin typeface="Palatino LT Std"/>
              </a:rPr>
              <a:t>i</a:t>
            </a:r>
            <a:r>
              <a:rPr lang="en-US" sz="2800" b="0" i="0" u="none" strike="noStrike" baseline="0" dirty="0">
                <a:solidFill>
                  <a:srgbClr val="000000"/>
                </a:solidFill>
                <a:latin typeface="Palatino LT Std"/>
              </a:rPr>
              <a:t>. If  the number of elements is very large, this method of searching </a:t>
            </a:r>
            <a:r>
              <a:rPr lang="en-US" sz="2800" dirty="0">
                <a:solidFill>
                  <a:srgbClr val="000000"/>
                </a:solidFill>
                <a:latin typeface="Palatino LT Std"/>
              </a:rPr>
              <a:t>will be</a:t>
            </a:r>
            <a:r>
              <a:rPr lang="en-US" sz="2800" b="0" i="0" u="none" strike="noStrike" baseline="0" dirty="0">
                <a:solidFill>
                  <a:srgbClr val="000000"/>
                </a:solidFill>
                <a:latin typeface="Palatino LT Std"/>
              </a:rPr>
              <a:t> very insufficient and slow. </a:t>
            </a:r>
            <a:endParaRPr lang="ar-SA" sz="5400" dirty="0"/>
          </a:p>
        </p:txBody>
      </p:sp>
    </p:spTree>
    <p:extLst>
      <p:ext uri="{BB962C8B-B14F-4D97-AF65-F5344CB8AC3E}">
        <p14:creationId xmlns:p14="http://schemas.microsoft.com/office/powerpoint/2010/main" val="2241728775"/>
      </p:ext>
    </p:extLst>
  </p:cSld>
  <p:clrMapOvr>
    <a:masterClrMapping/>
  </p:clrMapOvr>
</p:sld>
</file>

<file path=ppt/theme/theme1.xml><?xml version="1.0" encoding="utf-8"?>
<a:theme xmlns:a="http://schemas.openxmlformats.org/drawingml/2006/main" name="واجهة">
  <a:themeElements>
    <a:clrScheme name="واجهة">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واجهة">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واجهة">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310</TotalTime>
  <Words>946</Words>
  <Application>Microsoft Office PowerPoint</Application>
  <PresentationFormat>Widescreen</PresentationFormat>
  <Paragraphs>87</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-apple-system</vt:lpstr>
      <vt:lpstr>Arial</vt:lpstr>
      <vt:lpstr>Optima LT Std</vt:lpstr>
      <vt:lpstr>Palatino LT Std</vt:lpstr>
      <vt:lpstr>Trebuchet MS</vt:lpstr>
      <vt:lpstr>Wingdings 3</vt:lpstr>
      <vt:lpstr>واجهة</vt:lpstr>
      <vt:lpstr>Data Structures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pc</dc:creator>
  <cp:lastModifiedBy>Administrator</cp:lastModifiedBy>
  <cp:revision>43</cp:revision>
  <dcterms:created xsi:type="dcterms:W3CDTF">2022-10-12T21:57:59Z</dcterms:created>
  <dcterms:modified xsi:type="dcterms:W3CDTF">2023-11-18T21:20:06Z</dcterms:modified>
</cp:coreProperties>
</file>