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89" r:id="rId3"/>
    <p:sldId id="257" r:id="rId4"/>
    <p:sldId id="287" r:id="rId5"/>
    <p:sldId id="258" r:id="rId6"/>
    <p:sldId id="259" r:id="rId7"/>
    <p:sldId id="28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90" r:id="rId26"/>
    <p:sldId id="291" r:id="rId27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نمط فاتح 2 - تميي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نمط فاتح 2 - تميي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5" d="100"/>
          <a:sy n="65" d="100"/>
        </p:scale>
        <p:origin x="58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09/07/1444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09/07/1444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09/07/1444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09/07/1444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09/07/1444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09/07/1444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09/07/1444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09/07/1444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09/07/1444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09/07/1444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09/07/1444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09/07/1444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OOP in Java</a:t>
            </a:r>
            <a:endParaRPr lang="ar-YE" b="1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699516" y="3832593"/>
            <a:ext cx="7744968" cy="233271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4" name="مربع نص 3"/>
          <p:cNvSpPr txBox="1"/>
          <p:nvPr/>
        </p:nvSpPr>
        <p:spPr>
          <a:xfrm>
            <a:off x="3275856" y="548680"/>
            <a:ext cx="28083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/>
              <a:t>Lecture 3</a:t>
            </a:r>
            <a:endParaRPr lang="ar-YE" sz="3600" b="1" dirty="0"/>
          </a:p>
        </p:txBody>
      </p:sp>
    </p:spTree>
    <p:extLst>
      <p:ext uri="{BB962C8B-B14F-4D97-AF65-F5344CB8AC3E}">
        <p14:creationId xmlns:p14="http://schemas.microsoft.com/office/powerpoint/2010/main" val="253046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static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1" dirty="0"/>
              <a:t>static</a:t>
            </a:r>
            <a:r>
              <a:rPr lang="en-US" dirty="0"/>
              <a:t> - If you use static keyword in a method then it becomes a static method.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 Static methods can be called without creating an instance of a class.</a:t>
            </a:r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114993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Method Calling</a:t>
            </a:r>
            <a:endParaRPr lang="ar-YE" b="1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buNone/>
            </a:pPr>
            <a:r>
              <a:rPr lang="en-US" sz="2800" b="1" dirty="0"/>
              <a:t>Method Calling:</a:t>
            </a: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For using a method, it should be called. </a:t>
            </a:r>
          </a:p>
          <a:p>
            <a:pPr marL="0" indent="0" algn="l" rtl="0">
              <a:buNone/>
            </a:pPr>
            <a:r>
              <a:rPr lang="en-US" sz="2800" dirty="0"/>
              <a:t>There are two ways in which a method is called </a:t>
            </a:r>
          </a:p>
          <a:p>
            <a:pPr marL="0" indent="0" algn="l" rtl="0">
              <a:buNone/>
            </a:pPr>
            <a:endParaRPr lang="en-US" sz="2800" dirty="0"/>
          </a:p>
          <a:p>
            <a:pPr algn="l" rtl="0"/>
            <a:r>
              <a:rPr lang="en-US" sz="2800" dirty="0"/>
              <a:t>method returns a value </a:t>
            </a:r>
            <a:r>
              <a:rPr lang="en-US" sz="2800" b="1" dirty="0"/>
              <a:t>or</a:t>
            </a:r>
            <a:r>
              <a:rPr lang="en-US" sz="2800" dirty="0"/>
              <a:t> </a:t>
            </a:r>
          </a:p>
          <a:p>
            <a:pPr algn="l" rtl="0"/>
            <a:r>
              <a:rPr lang="en-US" sz="2800" dirty="0"/>
              <a:t>returning nothing (no return value).</a:t>
            </a:r>
          </a:p>
        </p:txBody>
      </p:sp>
    </p:spTree>
    <p:extLst>
      <p:ext uri="{BB962C8B-B14F-4D97-AF65-F5344CB8AC3E}">
        <p14:creationId xmlns:p14="http://schemas.microsoft.com/office/powerpoint/2010/main" val="138583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process of method calling</a:t>
            </a:r>
            <a:endParaRPr lang="ar-YE" b="1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When a program invokes a method, the program control gets transferred to the called method. 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This called method then returns control to the caller in two conditions, when:</a:t>
            </a:r>
          </a:p>
          <a:p>
            <a:pPr algn="l" rtl="0"/>
            <a:r>
              <a:rPr lang="en-US" dirty="0"/>
              <a:t>return statement is executed.</a:t>
            </a:r>
          </a:p>
          <a:p>
            <a:pPr algn="l" rtl="0"/>
            <a:r>
              <a:rPr lang="en-US" dirty="0"/>
              <a:t>reaches the method ending closing brace.</a:t>
            </a:r>
          </a:p>
        </p:txBody>
      </p:sp>
    </p:spTree>
    <p:extLst>
      <p:ext uri="{BB962C8B-B14F-4D97-AF65-F5344CB8AC3E}">
        <p14:creationId xmlns:p14="http://schemas.microsoft.com/office/powerpoint/2010/main" val="373432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  <a:endParaRPr lang="ar-YE" dirty="0">
              <a:solidFill>
                <a:schemeClr val="bg1"/>
              </a:solidFill>
            </a:endParaRPr>
          </a:p>
        </p:txBody>
      </p:sp>
      <p:pic>
        <p:nvPicPr>
          <p:cNvPr id="1026" name="Picture 2" descr="How method call works in Java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2" y="1628800"/>
            <a:ext cx="8288496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42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example to demonstrate how to define a method and how to call it:</a:t>
            </a:r>
            <a:endParaRPr lang="ar-YE" sz="3600" b="1" dirty="0">
              <a:solidFill>
                <a:schemeClr val="bg1"/>
              </a:solidFill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179512" y="1340768"/>
            <a:ext cx="4752528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sz="2000" dirty="0"/>
              <a:t>Public </a:t>
            </a:r>
            <a:r>
              <a:rPr lang="en-US" sz="2000" dirty="0" err="1"/>
              <a:t>classExample</a:t>
            </a:r>
            <a:r>
              <a:rPr lang="en-US" sz="2000" dirty="0"/>
              <a:t> </a:t>
            </a:r>
            <a:r>
              <a:rPr lang="en-US" sz="2000" dirty="0" err="1"/>
              <a:t>MinNumber</a:t>
            </a:r>
            <a:r>
              <a:rPr lang="en-US" sz="2000" dirty="0"/>
              <a:t>{</a:t>
            </a:r>
          </a:p>
          <a:p>
            <a:pPr algn="l" rtl="0"/>
            <a:r>
              <a:rPr lang="en-US" sz="2000" dirty="0"/>
              <a:t>Public static void main(String[]</a:t>
            </a:r>
            <a:r>
              <a:rPr lang="en-US" sz="2000" dirty="0" err="1"/>
              <a:t>args</a:t>
            </a:r>
            <a:r>
              <a:rPr lang="en-US" sz="2000" dirty="0"/>
              <a:t>){</a:t>
            </a:r>
          </a:p>
          <a:p>
            <a:pPr algn="l" rtl="0"/>
            <a:r>
              <a:rPr lang="en-US" sz="2000" dirty="0" err="1"/>
              <a:t>int</a:t>
            </a:r>
            <a:r>
              <a:rPr lang="en-US" sz="2000" dirty="0"/>
              <a:t> a =11;</a:t>
            </a:r>
          </a:p>
          <a:p>
            <a:pPr algn="l" rtl="0"/>
            <a:r>
              <a:rPr lang="en-US" sz="2000" dirty="0" err="1"/>
              <a:t>int</a:t>
            </a:r>
            <a:r>
              <a:rPr lang="en-US" sz="2000" dirty="0"/>
              <a:t> b =6;</a:t>
            </a:r>
          </a:p>
          <a:p>
            <a:pPr algn="l" rtl="0"/>
            <a:r>
              <a:rPr lang="en-US" sz="2000" dirty="0" err="1"/>
              <a:t>int</a:t>
            </a:r>
            <a:r>
              <a:rPr lang="en-US" sz="2000" dirty="0"/>
              <a:t> c =</a:t>
            </a:r>
            <a:r>
              <a:rPr lang="en-US" sz="2000" dirty="0" err="1"/>
              <a:t>minFunction</a:t>
            </a:r>
            <a:r>
              <a:rPr lang="en-US" sz="2000" dirty="0"/>
              <a:t>(a, b);</a:t>
            </a:r>
          </a:p>
          <a:p>
            <a:pPr algn="l" rtl="0"/>
            <a:r>
              <a:rPr lang="en-US" sz="2000" dirty="0" err="1"/>
              <a:t>System.out.println</a:t>
            </a:r>
            <a:r>
              <a:rPr lang="en-US" sz="2000" dirty="0"/>
              <a:t>("Minimum Value = "+ c);</a:t>
            </a:r>
          </a:p>
          <a:p>
            <a:pPr algn="l" rtl="0"/>
            <a:r>
              <a:rPr lang="en-US" sz="2000" dirty="0"/>
              <a:t>}</a:t>
            </a:r>
          </a:p>
        </p:txBody>
      </p:sp>
      <p:sp>
        <p:nvSpPr>
          <p:cNvPr id="8" name="مستطيل 7"/>
          <p:cNvSpPr/>
          <p:nvPr/>
        </p:nvSpPr>
        <p:spPr>
          <a:xfrm>
            <a:off x="4366240" y="3717032"/>
            <a:ext cx="4572000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rtl="0"/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minFunction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n1,int n2){</a:t>
            </a:r>
          </a:p>
          <a:p>
            <a:pPr algn="l" rtl="0"/>
            <a:r>
              <a:rPr lang="en-US" dirty="0" err="1"/>
              <a:t>int</a:t>
            </a:r>
            <a:r>
              <a:rPr lang="en-US" dirty="0"/>
              <a:t> min;</a:t>
            </a:r>
          </a:p>
          <a:p>
            <a:pPr algn="l" rtl="0"/>
            <a:r>
              <a:rPr lang="en-US" dirty="0"/>
              <a:t>if(n1 &gt; n2)</a:t>
            </a:r>
          </a:p>
          <a:p>
            <a:pPr algn="l" rtl="0"/>
            <a:r>
              <a:rPr lang="en-US" dirty="0"/>
              <a:t>min= n2;</a:t>
            </a:r>
          </a:p>
          <a:p>
            <a:pPr algn="l" rtl="0"/>
            <a:r>
              <a:rPr lang="en-US" dirty="0"/>
              <a:t>else</a:t>
            </a:r>
          </a:p>
          <a:p>
            <a:pPr algn="l" rtl="0"/>
            <a:r>
              <a:rPr lang="en-US" dirty="0"/>
              <a:t>min= n1;</a:t>
            </a:r>
          </a:p>
          <a:p>
            <a:pPr algn="l" rtl="0"/>
            <a:r>
              <a:rPr lang="en-US" dirty="0"/>
              <a:t> </a:t>
            </a:r>
          </a:p>
          <a:p>
            <a:pPr algn="l" rtl="0"/>
            <a:r>
              <a:rPr lang="en-US" dirty="0"/>
              <a:t>return min;</a:t>
            </a:r>
          </a:p>
          <a:p>
            <a:pPr algn="l" rtl="0"/>
            <a:r>
              <a:rPr lang="en-US" dirty="0"/>
              <a:t>}</a:t>
            </a:r>
          </a:p>
          <a:p>
            <a:pPr algn="l" rtl="0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364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lvl="0" rtl="0"/>
            <a:r>
              <a:rPr lang="en-US" b="1" dirty="0">
                <a:solidFill>
                  <a:schemeClr val="bg1"/>
                </a:solidFill>
              </a:rPr>
              <a:t>The return statement: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u="sng" dirty="0"/>
              <a:t>The return statement is a statement which </a:t>
            </a:r>
          </a:p>
          <a:p>
            <a:pPr algn="l" rtl="0"/>
            <a:r>
              <a:rPr lang="en-US" sz="2800" dirty="0"/>
              <a:t>begins with the keyword return, </a:t>
            </a:r>
          </a:p>
          <a:p>
            <a:pPr algn="l" rtl="0"/>
            <a:r>
              <a:rPr lang="en-US" sz="2800" dirty="0"/>
              <a:t>is (optionally) followed by an </a:t>
            </a:r>
            <a:r>
              <a:rPr lang="en-US" sz="2800" b="1" dirty="0"/>
              <a:t>Expression</a:t>
            </a:r>
            <a:r>
              <a:rPr lang="en-US" sz="2800" dirty="0"/>
              <a:t>, </a:t>
            </a:r>
          </a:p>
          <a:p>
            <a:pPr algn="l" rtl="0"/>
            <a:r>
              <a:rPr lang="en-US" sz="2800" dirty="0"/>
              <a:t>ends with a semicolon. </a:t>
            </a:r>
          </a:p>
          <a:p>
            <a:pPr algn="l" rtl="0"/>
            <a:r>
              <a:rPr lang="en-US" sz="2800" dirty="0"/>
              <a:t>it can be placed anywhere within a method.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</p:txBody>
      </p:sp>
      <p:sp>
        <p:nvSpPr>
          <p:cNvPr id="5" name="مستطيل 4"/>
          <p:cNvSpPr/>
          <p:nvPr/>
        </p:nvSpPr>
        <p:spPr>
          <a:xfrm>
            <a:off x="586056" y="4797152"/>
            <a:ext cx="3058017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 rtl="0"/>
            <a:r>
              <a:rPr lang="en-US" sz="2800" dirty="0"/>
              <a:t>return(expression) ;</a:t>
            </a:r>
          </a:p>
        </p:txBody>
      </p:sp>
    </p:spTree>
    <p:extLst>
      <p:ext uri="{BB962C8B-B14F-4D97-AF65-F5344CB8AC3E}">
        <p14:creationId xmlns:p14="http://schemas.microsoft.com/office/powerpoint/2010/main" val="8726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chemeClr val="bg1"/>
                </a:solidFill>
              </a:rPr>
              <a:t>Return Expression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8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There can be more than one return statement in a method. </a:t>
            </a:r>
          </a:p>
          <a:p>
            <a:pPr marL="0" indent="0" algn="l" rtl="0">
              <a:buNone/>
            </a:pPr>
            <a:r>
              <a:rPr lang="en-US" sz="2800" dirty="0"/>
              <a:t>The return statement is usually written as the last statement.</a:t>
            </a:r>
          </a:p>
        </p:txBody>
      </p:sp>
      <p:sp>
        <p:nvSpPr>
          <p:cNvPr id="6" name="مستطيل 5"/>
          <p:cNvSpPr/>
          <p:nvPr/>
        </p:nvSpPr>
        <p:spPr>
          <a:xfrm>
            <a:off x="467544" y="4509120"/>
            <a:ext cx="813690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sz="2400" dirty="0"/>
              <a:t>Private</a:t>
            </a:r>
            <a:r>
              <a:rPr lang="en-US" sz="2400" b="1" dirty="0"/>
              <a:t> double</a:t>
            </a:r>
            <a:r>
              <a:rPr lang="en-US" sz="2400" dirty="0"/>
              <a:t> f ( double x ) {</a:t>
            </a:r>
          </a:p>
          <a:p>
            <a:pPr algn="l" rtl="0"/>
            <a:r>
              <a:rPr lang="en-US" sz="2400" dirty="0"/>
              <a:t>Return</a:t>
            </a:r>
            <a:r>
              <a:rPr lang="en-US" sz="2400" b="1" dirty="0"/>
              <a:t> 0.0002 * x * x * x – 0.02 * x * x + 0.3 * x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45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void Keyword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2304256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800" dirty="0"/>
              <a:t>The void keyword allows us to create methods which do not return a value. </a:t>
            </a:r>
          </a:p>
        </p:txBody>
      </p:sp>
    </p:spTree>
    <p:extLst>
      <p:ext uri="{BB962C8B-B14F-4D97-AF65-F5344CB8AC3E}">
        <p14:creationId xmlns:p14="http://schemas.microsoft.com/office/powerpoint/2010/main" val="3467317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-27384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void Example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241376"/>
            <a:ext cx="8229600" cy="5616624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800" dirty="0"/>
              <a:t>public static </a:t>
            </a:r>
            <a:r>
              <a:rPr lang="en-US" sz="2800" dirty="0">
                <a:solidFill>
                  <a:srgbClr val="FF0000"/>
                </a:solidFill>
              </a:rPr>
              <a:t>void</a:t>
            </a:r>
            <a:r>
              <a:rPr lang="en-US" sz="2800" dirty="0"/>
              <a:t> main(String[] </a:t>
            </a:r>
            <a:r>
              <a:rPr lang="en-US" sz="2800" dirty="0" err="1"/>
              <a:t>args</a:t>
            </a:r>
            <a:r>
              <a:rPr lang="en-US" sz="2800" dirty="0"/>
              <a:t>)</a:t>
            </a:r>
          </a:p>
          <a:p>
            <a:pPr marL="0" indent="0" algn="l" rtl="0">
              <a:buNone/>
            </a:pPr>
            <a:r>
              <a:rPr lang="en-US" sz="2800" dirty="0"/>
              <a:t>   {</a:t>
            </a:r>
          </a:p>
          <a:p>
            <a:pPr marL="0" indent="0" algn="l" rtl="0">
              <a:buNone/>
            </a:pPr>
            <a:r>
              <a:rPr lang="en-US" sz="2800" dirty="0"/>
              <a:t>             sum(7,8);</a:t>
            </a:r>
          </a:p>
          <a:p>
            <a:pPr marL="0" indent="0" algn="l" rtl="0">
              <a:buNone/>
            </a:pPr>
            <a:r>
              <a:rPr lang="en-US" sz="2800" dirty="0"/>
              <a:t>   }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public static </a:t>
            </a:r>
            <a:r>
              <a:rPr lang="en-US" sz="2800" dirty="0">
                <a:solidFill>
                  <a:srgbClr val="FF0000"/>
                </a:solidFill>
              </a:rPr>
              <a:t>void</a:t>
            </a:r>
            <a:r>
              <a:rPr lang="en-US" sz="2800" dirty="0"/>
              <a:t> sum (</a:t>
            </a:r>
            <a:r>
              <a:rPr lang="en-US" sz="2800" dirty="0" err="1"/>
              <a:t>int</a:t>
            </a:r>
            <a:r>
              <a:rPr lang="en-US" sz="2800" dirty="0"/>
              <a:t> x ; </a:t>
            </a:r>
            <a:r>
              <a:rPr lang="en-US" sz="2800" dirty="0" err="1"/>
              <a:t>int</a:t>
            </a:r>
            <a:r>
              <a:rPr lang="en-US" sz="2800" dirty="0"/>
              <a:t> y ) </a:t>
            </a:r>
          </a:p>
          <a:p>
            <a:pPr marL="0" indent="0" algn="l" rtl="0">
              <a:buNone/>
            </a:pPr>
            <a:r>
              <a:rPr lang="en-US" sz="2800" dirty="0"/>
              <a:t>  {</a:t>
            </a:r>
          </a:p>
          <a:p>
            <a:pPr marL="0" indent="0" algn="l" rtl="0">
              <a:buNone/>
            </a:pPr>
            <a:r>
              <a:rPr lang="en-US" sz="2800" dirty="0"/>
              <a:t>     </a:t>
            </a:r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x+y</a:t>
            </a:r>
            <a:r>
              <a:rPr lang="en-US" sz="2800" dirty="0"/>
              <a:t>);</a:t>
            </a:r>
          </a:p>
          <a:p>
            <a:pPr marL="0" indent="0" algn="l" rtl="0">
              <a:buNone/>
            </a:pPr>
            <a:r>
              <a:rPr lang="en-US" sz="2800" dirty="0"/>
              <a:t>   }</a:t>
            </a:r>
          </a:p>
          <a:p>
            <a:pPr marL="0" indent="0" algn="l" rtl="0">
              <a:buNone/>
            </a:pPr>
            <a:r>
              <a:rPr lang="en-US" sz="2800" dirty="0"/>
              <a:t>   </a:t>
            </a:r>
          </a:p>
          <a:p>
            <a:pPr marL="0" indent="0" algn="l" rtl="0">
              <a:buNone/>
            </a:pPr>
            <a:r>
              <a:rPr lang="en-US" sz="2800" dirty="0"/>
              <a:t>   </a:t>
            </a:r>
            <a:endParaRPr lang="ar-YE" sz="2800" dirty="0"/>
          </a:p>
        </p:txBody>
      </p:sp>
    </p:spTree>
    <p:extLst>
      <p:ext uri="{BB962C8B-B14F-4D97-AF65-F5344CB8AC3E}">
        <p14:creationId xmlns:p14="http://schemas.microsoft.com/office/powerpoint/2010/main" val="2035412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-27384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Argument </a:t>
            </a:r>
            <a:r>
              <a:rPr lang="en-US" b="1" dirty="0" err="1">
                <a:solidFill>
                  <a:schemeClr val="bg1"/>
                </a:solidFill>
              </a:rPr>
              <a:t>vs</a:t>
            </a:r>
            <a:r>
              <a:rPr lang="en-US" b="1" dirty="0">
                <a:solidFill>
                  <a:schemeClr val="bg1"/>
                </a:solidFill>
              </a:rPr>
              <a:t> Parameter</a:t>
            </a:r>
            <a:endParaRPr lang="ar-YE" b="1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We can design methods which when called can accept a value/s. 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When a </a:t>
            </a:r>
            <a:r>
              <a:rPr lang="en-US" u="sng" dirty="0"/>
              <a:t>value</a:t>
            </a:r>
            <a:r>
              <a:rPr lang="en-US" dirty="0"/>
              <a:t> is passed to a method it is called an </a:t>
            </a:r>
            <a:r>
              <a:rPr lang="en-US" b="1" dirty="0"/>
              <a:t>Argument</a:t>
            </a:r>
            <a:r>
              <a:rPr lang="en-US" dirty="0"/>
              <a:t>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while the </a:t>
            </a:r>
            <a:r>
              <a:rPr lang="en-US" u="sng" dirty="0"/>
              <a:t>variable</a:t>
            </a:r>
            <a:r>
              <a:rPr lang="en-US" dirty="0"/>
              <a:t> that receives the argument is the </a:t>
            </a:r>
            <a:r>
              <a:rPr lang="en-US" b="1" dirty="0"/>
              <a:t>Parameter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61787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88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ssing arguments and returning a value from a method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555516" cy="55446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90937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-27384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parameter</a:t>
            </a:r>
            <a:endParaRPr lang="ar-YE" b="1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A method can accept more than one parameter. The method would be declared as follows: 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 err="1"/>
              <a:t>int</a:t>
            </a:r>
            <a:r>
              <a:rPr lang="en-US" sz="2800" dirty="0"/>
              <a:t> Meth(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, double </a:t>
            </a:r>
            <a:r>
              <a:rPr lang="en-US" sz="2800" dirty="0">
                <a:solidFill>
                  <a:srgbClr val="FF0000"/>
                </a:solidFill>
              </a:rPr>
              <a:t>b</a:t>
            </a:r>
            <a:r>
              <a:rPr lang="en-US" sz="2800" dirty="0"/>
              <a:t>, float </a:t>
            </a:r>
            <a:r>
              <a:rPr lang="en-US" sz="2800" dirty="0">
                <a:solidFill>
                  <a:srgbClr val="FF0000"/>
                </a:solidFill>
              </a:rPr>
              <a:t>c</a:t>
            </a:r>
            <a:r>
              <a:rPr lang="en-US" sz="2800" dirty="0"/>
              <a:t>) </a:t>
            </a:r>
          </a:p>
          <a:p>
            <a:pPr marL="0" indent="0" algn="l" rtl="0">
              <a:buNone/>
            </a:pPr>
            <a:r>
              <a:rPr lang="en-US" sz="2800" dirty="0"/>
              <a:t>   {</a:t>
            </a:r>
          </a:p>
          <a:p>
            <a:pPr marL="0" indent="0" algn="l" rtl="0">
              <a:buNone/>
            </a:pPr>
            <a:r>
              <a:rPr lang="en-US" sz="2800" dirty="0"/>
              <a:t>              // ...</a:t>
            </a:r>
          </a:p>
          <a:p>
            <a:pPr marL="0" indent="0" algn="l" rtl="0">
              <a:buNone/>
            </a:pPr>
            <a:r>
              <a:rPr lang="en-US" sz="2800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4160311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-27384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Passing Parameters by Value: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Parameters can be passed </a:t>
            </a:r>
            <a:r>
              <a:rPr lang="en-US" sz="2800" u="sng" dirty="0"/>
              <a:t>by value</a:t>
            </a:r>
            <a:r>
              <a:rPr lang="en-US" sz="2800" dirty="0"/>
              <a:t> or </a:t>
            </a:r>
            <a:r>
              <a:rPr lang="en-US" sz="2800" u="sng" dirty="0"/>
              <a:t>by reference</a:t>
            </a:r>
            <a:r>
              <a:rPr lang="en-US" sz="2800" dirty="0"/>
              <a:t>.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>
                <a:solidFill>
                  <a:srgbClr val="FF0000"/>
                </a:solidFill>
              </a:rPr>
              <a:t>Passing Parameters by Value </a:t>
            </a:r>
            <a:r>
              <a:rPr lang="en-US" sz="2800" dirty="0"/>
              <a:t>means calling a method with a parameter. Through this the argument value is passed to the parameter.</a:t>
            </a:r>
          </a:p>
          <a:p>
            <a:pPr marL="0" indent="0" algn="l" rtl="0">
              <a:buNone/>
            </a:pPr>
            <a:endParaRPr lang="en-US" sz="2800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742A1529-A76C-4B87-89B4-C4EBF04CC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915" y="3645025"/>
            <a:ext cx="4659107" cy="312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8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String Index Numbers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1979712" y="332656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dirty="0"/>
              <a:t>Public class swapping {</a:t>
            </a:r>
          </a:p>
          <a:p>
            <a:pPr algn="l" rtl="0"/>
            <a:r>
              <a:rPr lang="en-US" dirty="0"/>
              <a:t>Public static void main(String[]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algn="l" rtl="0"/>
            <a:r>
              <a:rPr lang="en-US" dirty="0" err="1"/>
              <a:t>int</a:t>
            </a:r>
            <a:r>
              <a:rPr lang="en-US" dirty="0"/>
              <a:t> a =30;</a:t>
            </a:r>
          </a:p>
          <a:p>
            <a:pPr algn="l" rtl="0"/>
            <a:r>
              <a:rPr lang="en-US" dirty="0" err="1"/>
              <a:t>int</a:t>
            </a:r>
            <a:r>
              <a:rPr lang="en-US" dirty="0"/>
              <a:t> b =45;</a:t>
            </a:r>
          </a:p>
          <a:p>
            <a:pPr algn="l" rtl="0"/>
            <a:r>
              <a:rPr lang="en-US" dirty="0" err="1"/>
              <a:t>System.out.println</a:t>
            </a:r>
            <a:r>
              <a:rPr lang="en-US" dirty="0"/>
              <a:t>("Before swap., a = "+a +" and b = "+ b);</a:t>
            </a:r>
          </a:p>
          <a:p>
            <a:pPr algn="l" rtl="0"/>
            <a:r>
              <a:rPr lang="en-US" dirty="0" err="1"/>
              <a:t>wapFunction</a:t>
            </a:r>
            <a:r>
              <a:rPr lang="en-US" dirty="0"/>
              <a:t>(a, b);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System.out.println</a:t>
            </a:r>
            <a:r>
              <a:rPr lang="en-US" dirty="0"/>
              <a:t>("After swap., a = " + a + " and b is " + b);</a:t>
            </a:r>
          </a:p>
          <a:p>
            <a:pPr algn="l" rtl="0"/>
            <a:r>
              <a:rPr lang="en-US" dirty="0"/>
              <a:t>}</a:t>
            </a:r>
          </a:p>
          <a:p>
            <a:pPr algn="l" rtl="0"/>
            <a:r>
              <a:rPr lang="en-US" dirty="0"/>
              <a:t>Public static void </a:t>
            </a:r>
            <a:r>
              <a:rPr lang="en-US" dirty="0" err="1"/>
              <a:t>swapFunction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a,int</a:t>
            </a:r>
            <a:r>
              <a:rPr lang="en-US" dirty="0"/>
              <a:t> b){</a:t>
            </a:r>
          </a:p>
          <a:p>
            <a:pPr algn="l" rtl="0"/>
            <a:r>
              <a:rPr lang="en-US" dirty="0" err="1"/>
              <a:t>System.out.println</a:t>
            </a:r>
            <a:r>
              <a:rPr lang="en-US" dirty="0"/>
              <a:t>("Before </a:t>
            </a:r>
            <a:r>
              <a:rPr lang="en-US" dirty="0" err="1"/>
              <a:t>swap.Inside</a:t>
            </a:r>
            <a:r>
              <a:rPr lang="en-US" dirty="0"/>
              <a:t>, a = " + a+ " b = " + b);</a:t>
            </a:r>
          </a:p>
          <a:p>
            <a:pPr algn="l" rtl="0"/>
            <a:r>
              <a:rPr lang="en-US" dirty="0"/>
              <a:t>// Swap n1 with n2</a:t>
            </a:r>
          </a:p>
          <a:p>
            <a:pPr algn="l" rtl="0"/>
            <a:r>
              <a:rPr lang="en-US" dirty="0" err="1"/>
              <a:t>int</a:t>
            </a:r>
            <a:r>
              <a:rPr lang="en-US" dirty="0"/>
              <a:t> c = a;</a:t>
            </a:r>
          </a:p>
          <a:p>
            <a:pPr algn="l" rtl="0"/>
            <a:r>
              <a:rPr lang="en-US" dirty="0"/>
              <a:t>      a = b;</a:t>
            </a:r>
          </a:p>
          <a:p>
            <a:pPr algn="l" rtl="0"/>
            <a:r>
              <a:rPr lang="en-US" dirty="0"/>
              <a:t>      b = c;</a:t>
            </a:r>
          </a:p>
          <a:p>
            <a:pPr algn="l" rtl="0"/>
            <a:r>
              <a:rPr lang="en-US" dirty="0" err="1"/>
              <a:t>System.out.println</a:t>
            </a:r>
            <a:r>
              <a:rPr lang="en-US" dirty="0"/>
              <a:t>("After swap. Inside, a = "+ a +" b = "+ b);</a:t>
            </a:r>
          </a:p>
          <a:p>
            <a:pPr algn="l" rtl="0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5672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-27384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Before swap., a = 30 and        b = 45</a:t>
            </a:r>
          </a:p>
          <a:p>
            <a:pPr marL="0" indent="0" algn="l">
              <a:buNone/>
            </a:pPr>
            <a:r>
              <a:rPr lang="en-US" dirty="0"/>
              <a:t>Before </a:t>
            </a:r>
            <a:r>
              <a:rPr lang="en-US" dirty="0" err="1"/>
              <a:t>swap.Inside</a:t>
            </a:r>
            <a:r>
              <a:rPr lang="en-US" dirty="0"/>
              <a:t>, a = 30     b = 45</a:t>
            </a:r>
          </a:p>
          <a:p>
            <a:pPr marL="0" indent="0" algn="l">
              <a:buNone/>
            </a:pPr>
            <a:r>
              <a:rPr lang="en-US" dirty="0"/>
              <a:t>After </a:t>
            </a:r>
            <a:r>
              <a:rPr lang="en-US" dirty="0" err="1"/>
              <a:t>swap.Inside</a:t>
            </a:r>
            <a:r>
              <a:rPr lang="en-US" dirty="0"/>
              <a:t>, a = 45        b = 30</a:t>
            </a:r>
          </a:p>
          <a:p>
            <a:pPr marL="0" indent="0" algn="l">
              <a:buNone/>
            </a:pPr>
            <a:r>
              <a:rPr lang="en-US" dirty="0"/>
              <a:t> </a:t>
            </a:r>
          </a:p>
          <a:p>
            <a:pPr marL="0" indent="0" algn="l">
              <a:buNone/>
            </a:pPr>
            <a:r>
              <a:rPr lang="en-US" dirty="0"/>
              <a:t>**Now, Before and After swapping</a:t>
            </a:r>
          </a:p>
          <a:p>
            <a:pPr marL="0" indent="0" algn="l" rtl="0">
              <a:buNone/>
            </a:pPr>
            <a:r>
              <a:rPr lang="en-US" dirty="0"/>
              <a:t>After swap., a = 30 and b is 45</a:t>
            </a:r>
          </a:p>
        </p:txBody>
      </p:sp>
    </p:spTree>
    <p:extLst>
      <p:ext uri="{BB962C8B-B14F-4D97-AF65-F5344CB8AC3E}">
        <p14:creationId xmlns:p14="http://schemas.microsoft.com/office/powerpoint/2010/main" val="3417109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7EE3533-C9C4-5D2B-A865-A9B7EE6B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advantages of using methods?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8A18F31-B2E9-B307-6FB4-2CE06C14F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487117"/>
          </a:xfrm>
        </p:spPr>
        <p:txBody>
          <a:bodyPr>
            <a:normAutofit/>
          </a:bodyPr>
          <a:lstStyle/>
          <a:p>
            <a:pPr algn="l" rtl="0"/>
            <a:r>
              <a:rPr lang="en-US" sz="2000" b="1" i="0" dirty="0">
                <a:effectLst/>
                <a:latin typeface="euclid_circular_a"/>
              </a:rPr>
              <a:t>1.</a:t>
            </a:r>
            <a:r>
              <a:rPr lang="en-US" sz="2000" b="0" i="0" dirty="0">
                <a:effectLst/>
                <a:latin typeface="euclid_circular_a"/>
              </a:rPr>
              <a:t> The main advantage is </a:t>
            </a:r>
            <a:r>
              <a:rPr lang="en-US" sz="2000" b="1" i="0" dirty="0">
                <a:effectLst/>
                <a:latin typeface="euclid_circular_a"/>
              </a:rPr>
              <a:t>code reusability</a:t>
            </a:r>
            <a:r>
              <a:rPr lang="en-US" sz="2000" b="0" i="0" dirty="0">
                <a:effectLst/>
                <a:latin typeface="euclid_circular_a"/>
              </a:rPr>
              <a:t>. We can write a method once, and use it multiple times. We do not have to rewrite the entire code each time.</a:t>
            </a:r>
          </a:p>
          <a:p>
            <a:pPr algn="l" rtl="0"/>
            <a:r>
              <a:rPr lang="en-US" sz="2000" b="1" dirty="0">
                <a:latin typeface="euclid_circular_a"/>
              </a:rPr>
              <a:t>2</a:t>
            </a:r>
            <a:r>
              <a:rPr lang="en-US" sz="2000" dirty="0">
                <a:latin typeface="euclid_circular_a"/>
              </a:rPr>
              <a:t>. Methods make code more </a:t>
            </a:r>
            <a:r>
              <a:rPr lang="en-US" sz="2000" b="1" dirty="0">
                <a:latin typeface="euclid_circular_a"/>
              </a:rPr>
              <a:t>readable</a:t>
            </a:r>
            <a:r>
              <a:rPr lang="en-US" sz="2000" dirty="0">
                <a:latin typeface="euclid_circular_a"/>
              </a:rPr>
              <a:t> and easier to debug. Here </a:t>
            </a:r>
            <a:r>
              <a:rPr lang="en-US" sz="2000" dirty="0" err="1">
                <a:latin typeface="euclid_circular_a"/>
              </a:rPr>
              <a:t>getSquare</a:t>
            </a:r>
            <a:r>
              <a:rPr lang="en-US" sz="2000" dirty="0">
                <a:latin typeface="euclid_circular_a"/>
              </a:rPr>
              <a:t>(), the  method keeps the code to compute the square in a block. Hence, makes it more readable. </a:t>
            </a:r>
          </a:p>
          <a:p>
            <a:pPr algn="l" rt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7517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A7AAD5E-DDC0-F1F4-480E-4F65AEE6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C7666CB-FF79-4822-5262-53386349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22416B50-17F7-D359-6CC6-CEB8D0FB61EE}"/>
              </a:ext>
            </a:extLst>
          </p:cNvPr>
          <p:cNvSpPr txBox="1"/>
          <p:nvPr/>
        </p:nvSpPr>
        <p:spPr>
          <a:xfrm>
            <a:off x="684609" y="1324849"/>
            <a:ext cx="457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public class Main {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  // method defined</a:t>
            </a:r>
          </a:p>
          <a:p>
            <a:pPr algn="l" rtl="0"/>
            <a:r>
              <a:rPr lang="en-US" dirty="0"/>
              <a:t>  private static int </a:t>
            </a:r>
            <a:r>
              <a:rPr lang="en-US" dirty="0" err="1"/>
              <a:t>getSquare</a:t>
            </a:r>
            <a:r>
              <a:rPr lang="en-US" dirty="0"/>
              <a:t>(int x){</a:t>
            </a:r>
          </a:p>
          <a:p>
            <a:pPr algn="l" rtl="0"/>
            <a:r>
              <a:rPr lang="en-US" dirty="0"/>
              <a:t>    return x * x;</a:t>
            </a:r>
          </a:p>
          <a:p>
            <a:pPr algn="l" rtl="0"/>
            <a:r>
              <a:rPr lang="en-US" dirty="0"/>
              <a:t>  }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algn="l" rtl="0"/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5;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      // method call</a:t>
            </a:r>
          </a:p>
          <a:p>
            <a:pPr algn="l" rtl="0"/>
            <a:r>
              <a:rPr lang="en-US" dirty="0"/>
              <a:t>      int result = </a:t>
            </a:r>
            <a:r>
              <a:rPr lang="en-US" dirty="0" err="1"/>
              <a:t>getSquare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algn="l" rtl="0"/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("Square of " + </a:t>
            </a:r>
            <a:r>
              <a:rPr lang="en-US" dirty="0" err="1"/>
              <a:t>i</a:t>
            </a:r>
            <a:r>
              <a:rPr lang="en-US" dirty="0"/>
              <a:t> + " is: " + result);</a:t>
            </a:r>
          </a:p>
          <a:p>
            <a:pPr algn="l" rtl="0"/>
            <a:r>
              <a:rPr lang="en-US" dirty="0"/>
              <a:t>    }</a:t>
            </a:r>
          </a:p>
          <a:p>
            <a:pPr algn="l" rtl="0"/>
            <a:r>
              <a:rPr lang="en-US" dirty="0"/>
              <a:t>  }</a:t>
            </a:r>
          </a:p>
          <a:p>
            <a:pPr algn="l" rtl="0"/>
            <a:r>
              <a:rPr lang="en-US" dirty="0"/>
              <a:t>}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C9EAFFA4-D136-8240-94B5-8D7AA5B22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616" y="2400300"/>
            <a:ext cx="27717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9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800" dirty="0"/>
              <a:t>A </a:t>
            </a:r>
            <a:r>
              <a:rPr lang="en-US" sz="2800" b="1" dirty="0"/>
              <a:t>METHOD</a:t>
            </a:r>
            <a:r>
              <a:rPr lang="en-US" sz="2800" dirty="0"/>
              <a:t> (also known as a procedure or function)</a:t>
            </a:r>
          </a:p>
          <a:p>
            <a:pPr marL="0" indent="0" algn="l" rtl="0">
              <a:buNone/>
            </a:pPr>
            <a:r>
              <a:rPr lang="en-US" sz="2800" dirty="0"/>
              <a:t> is a named sequence of instructions that can be referenced (invoked, called) in other places in the program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lvl="0" indent="0" algn="l" rtl="0">
              <a:buNone/>
            </a:pPr>
            <a:r>
              <a:rPr lang="en-US" sz="2800" dirty="0"/>
              <a:t>A </a:t>
            </a:r>
            <a:r>
              <a:rPr lang="en-US" sz="2800" b="1" dirty="0"/>
              <a:t>function</a:t>
            </a:r>
            <a:r>
              <a:rPr lang="en-US" sz="2800" dirty="0"/>
              <a:t> is a piece of code that is called by name</a:t>
            </a:r>
          </a:p>
          <a:p>
            <a:pPr marL="0" lvl="0" indent="0" algn="l" rtl="0">
              <a:buNone/>
            </a:pPr>
            <a:endParaRPr lang="en-US" sz="2800" dirty="0"/>
          </a:p>
          <a:p>
            <a:pPr marL="0" lvl="0" indent="0" algn="l" rtl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163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lvl="0" rtl="0"/>
            <a:r>
              <a:rPr lang="en-US" b="1" dirty="0">
                <a:solidFill>
                  <a:schemeClr val="bg1"/>
                </a:solidFill>
              </a:rPr>
              <a:t>Procedures or Functions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Methods are also known as Procedures or Functions:</a:t>
            </a:r>
          </a:p>
          <a:p>
            <a:pPr algn="l" rtl="0"/>
            <a:r>
              <a:rPr lang="en-US" sz="2800" b="1" dirty="0"/>
              <a:t>Procedures</a:t>
            </a:r>
            <a:r>
              <a:rPr lang="en-US" sz="2800" dirty="0"/>
              <a:t>: They don't return any value.</a:t>
            </a:r>
          </a:p>
          <a:p>
            <a:pPr algn="l" rtl="0"/>
            <a:r>
              <a:rPr lang="en-US" sz="2800" b="1" dirty="0"/>
              <a:t>Functions</a:t>
            </a:r>
            <a:r>
              <a:rPr lang="en-US" sz="2800" dirty="0"/>
              <a:t>: They return value.</a:t>
            </a:r>
          </a:p>
        </p:txBody>
      </p:sp>
    </p:spTree>
    <p:extLst>
      <p:ext uri="{BB962C8B-B14F-4D97-AF65-F5344CB8AC3E}">
        <p14:creationId xmlns:p14="http://schemas.microsoft.com/office/powerpoint/2010/main" val="294463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Creating Method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395536" y="1268760"/>
            <a:ext cx="82089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rgbClr val="FF0000"/>
                </a:solidFill>
              </a:rPr>
              <a:t>the syntax of a method:</a:t>
            </a:r>
          </a:p>
          <a:p>
            <a:pPr algn="l" rtl="0"/>
            <a:r>
              <a:rPr lang="en-US" sz="2800" dirty="0"/>
              <a:t>public static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funcName</a:t>
            </a:r>
            <a:r>
              <a:rPr lang="en-US" sz="2800" dirty="0"/>
              <a:t>(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a,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b</a:t>
            </a:r>
            <a:r>
              <a:rPr lang="en-US" sz="2800" dirty="0"/>
              <a:t>)</a:t>
            </a:r>
          </a:p>
          <a:p>
            <a:pPr algn="l" rtl="0"/>
            <a:r>
              <a:rPr lang="en-US" sz="2800" dirty="0"/>
              <a:t> {</a:t>
            </a:r>
          </a:p>
          <a:p>
            <a:pPr algn="l" rtl="0"/>
            <a:r>
              <a:rPr lang="en-US" sz="2800" dirty="0"/>
              <a:t>  // body</a:t>
            </a:r>
          </a:p>
          <a:p>
            <a:pPr algn="l" rtl="0"/>
            <a:r>
              <a:rPr lang="en-US" sz="2800" dirty="0"/>
              <a:t>}</a:t>
            </a:r>
          </a:p>
          <a:p>
            <a:pPr algn="l" rtl="0"/>
            <a:endParaRPr lang="en-US" sz="2800" dirty="0"/>
          </a:p>
          <a:p>
            <a:pPr algn="l" rtl="0"/>
            <a:r>
              <a:rPr lang="en-US" sz="2800" dirty="0"/>
              <a:t>Here,</a:t>
            </a:r>
          </a:p>
          <a:p>
            <a:pPr lvl="0" algn="l" rtl="0"/>
            <a:r>
              <a:rPr lang="en-US" sz="2800" b="1" i="1" dirty="0"/>
              <a:t>public static :</a:t>
            </a:r>
            <a:r>
              <a:rPr lang="en-US" sz="2800" dirty="0"/>
              <a:t> modifier.</a:t>
            </a:r>
          </a:p>
          <a:p>
            <a:pPr lvl="0" algn="l" rtl="0"/>
            <a:r>
              <a:rPr lang="en-US" sz="2800" b="1" i="1" dirty="0" err="1"/>
              <a:t>int</a:t>
            </a:r>
            <a:r>
              <a:rPr lang="en-US" sz="2800" b="1" i="1" dirty="0"/>
              <a:t>  </a:t>
            </a:r>
            <a:r>
              <a:rPr lang="en-US" sz="2800" dirty="0"/>
              <a:t>: return type</a:t>
            </a:r>
          </a:p>
          <a:p>
            <a:pPr lvl="0" algn="l" rtl="0"/>
            <a:r>
              <a:rPr lang="en-US" sz="2800" b="1" i="1" dirty="0" err="1"/>
              <a:t>funcName</a:t>
            </a:r>
            <a:r>
              <a:rPr lang="en-US" sz="2800" b="1" i="1" dirty="0"/>
              <a:t> </a:t>
            </a:r>
            <a:r>
              <a:rPr lang="en-US" sz="2800" dirty="0"/>
              <a:t>: function name</a:t>
            </a:r>
          </a:p>
          <a:p>
            <a:pPr lvl="0" algn="l" rtl="0"/>
            <a:r>
              <a:rPr lang="en-US" sz="2800" b="1" i="1" dirty="0" err="1"/>
              <a:t>int</a:t>
            </a:r>
            <a:r>
              <a:rPr lang="en-US" sz="2800" b="1" i="1" dirty="0"/>
              <a:t> a, </a:t>
            </a:r>
            <a:r>
              <a:rPr lang="en-US" sz="2800" b="1" i="1" dirty="0" err="1"/>
              <a:t>int</a:t>
            </a:r>
            <a:r>
              <a:rPr lang="en-US" sz="2800" b="1" i="1" dirty="0"/>
              <a:t> b </a:t>
            </a:r>
            <a:r>
              <a:rPr lang="en-US" sz="2800" dirty="0"/>
              <a:t>: list of parameters</a:t>
            </a:r>
          </a:p>
        </p:txBody>
      </p:sp>
    </p:spTree>
    <p:extLst>
      <p:ext uri="{BB962C8B-B14F-4D97-AF65-F5344CB8AC3E}">
        <p14:creationId xmlns:p14="http://schemas.microsoft.com/office/powerpoint/2010/main" val="426196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Syntax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31540" y="2613105"/>
            <a:ext cx="8280920" cy="3984247"/>
          </a:xfrm>
        </p:spPr>
        <p:txBody>
          <a:bodyPr>
            <a:noAutofit/>
          </a:bodyPr>
          <a:lstStyle/>
          <a:p>
            <a:pPr algn="l" rtl="0"/>
            <a:r>
              <a:rPr lang="en-US" sz="2000" b="1" dirty="0"/>
              <a:t>modifier</a:t>
            </a:r>
            <a:r>
              <a:rPr lang="en-US" sz="2000" dirty="0"/>
              <a:t>: It defines the access type of the method and it is optional to use.</a:t>
            </a:r>
          </a:p>
          <a:p>
            <a:pPr algn="l" rtl="0"/>
            <a:r>
              <a:rPr lang="en-US" sz="2000" b="1" dirty="0" err="1"/>
              <a:t>returnType</a:t>
            </a:r>
            <a:r>
              <a:rPr lang="en-US" sz="2000" b="1" dirty="0"/>
              <a:t> </a:t>
            </a:r>
            <a:r>
              <a:rPr lang="en-US" sz="2000" dirty="0"/>
              <a:t>: Method may return a value.</a:t>
            </a:r>
          </a:p>
          <a:p>
            <a:pPr algn="l" rtl="0"/>
            <a:r>
              <a:rPr lang="en-US" sz="2000" b="1" dirty="0"/>
              <a:t>Name Of Method </a:t>
            </a:r>
            <a:r>
              <a:rPr lang="en-US" sz="2000" dirty="0"/>
              <a:t>: This is the method name. </a:t>
            </a:r>
          </a:p>
          <a:p>
            <a:pPr algn="l" rtl="0"/>
            <a:r>
              <a:rPr lang="en-US" sz="2000" b="1" dirty="0">
                <a:solidFill>
                  <a:srgbClr val="FF0000"/>
                </a:solidFill>
              </a:rPr>
              <a:t>Method signature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consists of the method name and the parameter list.</a:t>
            </a:r>
          </a:p>
          <a:p>
            <a:pPr lvl="0" algn="l" rtl="0"/>
            <a:r>
              <a:rPr lang="en-US" sz="2000" b="1" dirty="0"/>
              <a:t>Parameter List</a:t>
            </a:r>
            <a:r>
              <a:rPr lang="en-US" sz="2000" dirty="0"/>
              <a:t>: The list of parameters, it is the type, order, and number of parameters of a method. These are optional, method may contain zero parameters.</a:t>
            </a:r>
          </a:p>
          <a:p>
            <a:pPr lvl="0" algn="l" rtl="0"/>
            <a:r>
              <a:rPr lang="en-US" sz="2000" b="1" dirty="0"/>
              <a:t>method body</a:t>
            </a:r>
            <a:r>
              <a:rPr lang="en-US" sz="2000" dirty="0"/>
              <a:t>: The method body defines what the method does with statements.</a:t>
            </a:r>
          </a:p>
          <a:p>
            <a:pPr algn="l" rtl="0"/>
            <a:endParaRPr lang="en-US" sz="2000" dirty="0"/>
          </a:p>
        </p:txBody>
      </p:sp>
      <p:sp>
        <p:nvSpPr>
          <p:cNvPr id="6" name="مستطيل 5"/>
          <p:cNvSpPr/>
          <p:nvPr/>
        </p:nvSpPr>
        <p:spPr>
          <a:xfrm>
            <a:off x="683568" y="1364575"/>
            <a:ext cx="770485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sz="2400" dirty="0"/>
              <a:t>Modifier </a:t>
            </a:r>
            <a:r>
              <a:rPr lang="en-US" sz="2400" dirty="0" err="1"/>
              <a:t>returnType</a:t>
            </a:r>
            <a:r>
              <a:rPr lang="en-US" sz="2400" dirty="0"/>
              <a:t> </a:t>
            </a:r>
            <a:r>
              <a:rPr lang="en-US" sz="2400" dirty="0" err="1"/>
              <a:t>nameOfMethod</a:t>
            </a:r>
            <a:r>
              <a:rPr lang="en-US" sz="2400" dirty="0"/>
              <a:t> (Parameter List) {</a:t>
            </a:r>
          </a:p>
          <a:p>
            <a:pPr algn="l" rtl="0"/>
            <a:r>
              <a:rPr lang="en-US" sz="2400" dirty="0"/>
              <a:t> // method body</a:t>
            </a:r>
          </a:p>
          <a:p>
            <a:pPr algn="l" rtl="0"/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310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31540" y="1628800"/>
            <a:ext cx="8280920" cy="4968553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800" dirty="0"/>
              <a:t>public static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minFunction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n1, </a:t>
            </a:r>
            <a:r>
              <a:rPr lang="en-US" sz="2800" dirty="0" err="1"/>
              <a:t>int</a:t>
            </a:r>
            <a:r>
              <a:rPr lang="en-US" sz="2800" dirty="0"/>
              <a:t> n2) </a:t>
            </a:r>
          </a:p>
          <a:p>
            <a:pPr marL="0" indent="0" algn="l" rtl="0">
              <a:buNone/>
            </a:pPr>
            <a:r>
              <a:rPr lang="en-US" sz="2800" dirty="0"/>
              <a:t>{</a:t>
            </a:r>
          </a:p>
          <a:p>
            <a:pPr marL="0" indent="0" algn="l" rtl="0">
              <a:buNone/>
            </a:pP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min; </a:t>
            </a:r>
          </a:p>
          <a:p>
            <a:pPr marL="0" indent="0" algn="l" rtl="0">
              <a:buNone/>
            </a:pPr>
            <a:r>
              <a:rPr lang="en-US" sz="2800" dirty="0"/>
              <a:t>if (n1 &gt; n2) </a:t>
            </a:r>
          </a:p>
          <a:p>
            <a:pPr marL="0" indent="0" algn="l" rtl="0">
              <a:buNone/>
            </a:pPr>
            <a:r>
              <a:rPr lang="en-US" sz="2800" dirty="0"/>
              <a:t>min = n2; </a:t>
            </a:r>
          </a:p>
          <a:p>
            <a:pPr marL="0" indent="0" algn="l" rtl="0">
              <a:buNone/>
            </a:pPr>
            <a:r>
              <a:rPr lang="en-US" sz="2800" dirty="0"/>
              <a:t>else </a:t>
            </a:r>
          </a:p>
          <a:p>
            <a:pPr marL="0" indent="0" algn="l" rtl="0">
              <a:buNone/>
            </a:pPr>
            <a:r>
              <a:rPr lang="en-US" sz="2800" dirty="0"/>
              <a:t>min = n1;</a:t>
            </a:r>
          </a:p>
          <a:p>
            <a:pPr marL="0" indent="0" algn="l" rtl="0">
              <a:buNone/>
            </a:pPr>
            <a:r>
              <a:rPr lang="en-US" sz="2800" dirty="0"/>
              <a:t> return min; </a:t>
            </a:r>
          </a:p>
          <a:p>
            <a:pPr marL="0" indent="0" algn="l" rtl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381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pPr lvl="0" rtl="0"/>
            <a:r>
              <a:rPr lang="en-US" sz="4000" b="1" dirty="0">
                <a:solidFill>
                  <a:schemeClr val="bg1"/>
                </a:solidFill>
              </a:rPr>
              <a:t>Method Signatures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The </a:t>
            </a:r>
            <a:r>
              <a:rPr lang="en-US" i="1" dirty="0"/>
              <a:t>signature</a:t>
            </a:r>
            <a:r>
              <a:rPr lang="en-US" dirty="0"/>
              <a:t> of a method consists of:</a:t>
            </a:r>
            <a:endParaRPr lang="en-US" sz="2800" dirty="0"/>
          </a:p>
          <a:p>
            <a:pPr lvl="1" algn="l" rtl="0"/>
            <a:r>
              <a:rPr lang="en-US" dirty="0"/>
              <a:t>The </a:t>
            </a:r>
            <a:r>
              <a:rPr lang="en-US" b="1" dirty="0"/>
              <a:t>method name</a:t>
            </a:r>
            <a:endParaRPr lang="en-US" sz="2000" dirty="0"/>
          </a:p>
          <a:p>
            <a:pPr lvl="1" algn="l" rtl="0"/>
            <a:r>
              <a:rPr lang="en-US" dirty="0"/>
              <a:t>The </a:t>
            </a:r>
            <a:r>
              <a:rPr lang="en-US" b="1" dirty="0"/>
              <a:t>parameter</a:t>
            </a:r>
            <a:r>
              <a:rPr lang="en-US" dirty="0"/>
              <a:t> list (that is, the parameter </a:t>
            </a:r>
            <a:r>
              <a:rPr lang="en-US" b="1" dirty="0"/>
              <a:t>types</a:t>
            </a:r>
            <a:r>
              <a:rPr lang="en-US" dirty="0"/>
              <a:t> and their </a:t>
            </a:r>
            <a:r>
              <a:rPr lang="en-US" b="1" dirty="0"/>
              <a:t>order</a:t>
            </a:r>
            <a:r>
              <a:rPr lang="en-US" dirty="0"/>
              <a:t>)</a:t>
            </a:r>
            <a:endParaRPr lang="en-US" sz="2000" dirty="0"/>
          </a:p>
          <a:p>
            <a:pPr lvl="0" algn="l" rtl="0"/>
            <a:r>
              <a:rPr lang="en-US" dirty="0"/>
              <a:t>The signature does </a:t>
            </a:r>
            <a:r>
              <a:rPr lang="en-US" b="1" dirty="0"/>
              <a:t>not</a:t>
            </a:r>
            <a:r>
              <a:rPr lang="en-US" dirty="0"/>
              <a:t> include:</a:t>
            </a:r>
            <a:endParaRPr lang="en-US" sz="2800" dirty="0"/>
          </a:p>
          <a:p>
            <a:pPr lvl="1" algn="l" rtl="0"/>
            <a:r>
              <a:rPr lang="en-US" dirty="0"/>
              <a:t>The </a:t>
            </a:r>
            <a:r>
              <a:rPr lang="en-US" b="1" dirty="0"/>
              <a:t>parameter names</a:t>
            </a:r>
            <a:endParaRPr lang="en-US" sz="2000" dirty="0"/>
          </a:p>
          <a:p>
            <a:pPr lvl="1" algn="l" rtl="0"/>
            <a:r>
              <a:rPr lang="en-US" dirty="0"/>
              <a:t>The </a:t>
            </a:r>
            <a:r>
              <a:rPr lang="en-US" b="1" dirty="0"/>
              <a:t>return type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314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chemeClr val="bg1"/>
                </a:solidFill>
              </a:rPr>
              <a:t>Method overloading</a:t>
            </a:r>
            <a:endParaRPr lang="ar-YE" b="1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Each method defined in a class must have a unique signature. 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Methods with the </a:t>
            </a:r>
            <a:r>
              <a:rPr lang="en-US" b="1" dirty="0"/>
              <a:t>same name </a:t>
            </a:r>
            <a:r>
              <a:rPr lang="en-US" dirty="0"/>
              <a:t>but different </a:t>
            </a:r>
            <a:r>
              <a:rPr lang="en-US" b="1" dirty="0"/>
              <a:t>parameter</a:t>
            </a:r>
            <a:r>
              <a:rPr lang="en-US" dirty="0"/>
              <a:t> are said to be </a:t>
            </a:r>
            <a:r>
              <a:rPr lang="en-US" b="1" i="1" dirty="0"/>
              <a:t>overloaded</a:t>
            </a:r>
            <a:r>
              <a:rPr lang="en-US" dirty="0"/>
              <a:t>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54132A-6454-FA53-9283-918A8B16D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498695"/>
            <a:ext cx="6943939" cy="1969770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addNumbers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a,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{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// 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addNumbers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{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// 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addNumbers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a,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b, </a:t>
            </a:r>
            <a:r>
              <a:rPr lang="en-US" altLang="en-US" sz="2000" dirty="0">
                <a:solidFill>
                  <a:srgbClr val="C678DD"/>
                </a:solidFill>
                <a:latin typeface="Droid Sans Mono"/>
              </a:rPr>
              <a:t>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{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// 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2621266897"/>
      </p:ext>
    </p:extLst>
  </p:cSld>
  <p:clrMapOvr>
    <a:masterClrMapping/>
  </p:clrMapOvr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1236</Words>
  <Application>Microsoft Office PowerPoint</Application>
  <PresentationFormat>عرض على الشاشة (4:3)</PresentationFormat>
  <Paragraphs>186</Paragraphs>
  <Slides>26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26</vt:i4>
      </vt:variant>
    </vt:vector>
  </HeadingPairs>
  <TitlesOfParts>
    <vt:vector size="31" baseType="lpstr">
      <vt:lpstr>Arial</vt:lpstr>
      <vt:lpstr>Calibri</vt:lpstr>
      <vt:lpstr>Droid Sans Mono</vt:lpstr>
      <vt:lpstr>euclid_circular_a</vt:lpstr>
      <vt:lpstr>سمة Office</vt:lpstr>
      <vt:lpstr>OOP in Java</vt:lpstr>
      <vt:lpstr>عرض تقديمي في PowerPoint</vt:lpstr>
      <vt:lpstr>Methods</vt:lpstr>
      <vt:lpstr>Procedures or Functions</vt:lpstr>
      <vt:lpstr>Creating Method</vt:lpstr>
      <vt:lpstr>Syntax </vt:lpstr>
      <vt:lpstr>Example</vt:lpstr>
      <vt:lpstr>Method Signatures</vt:lpstr>
      <vt:lpstr>Method overloading</vt:lpstr>
      <vt:lpstr>static</vt:lpstr>
      <vt:lpstr>Method Calling</vt:lpstr>
      <vt:lpstr>The process of method calling</vt:lpstr>
      <vt:lpstr>Example</vt:lpstr>
      <vt:lpstr>example to demonstrate how to define a method and how to call it:</vt:lpstr>
      <vt:lpstr>The return statement:</vt:lpstr>
      <vt:lpstr>Return Expression</vt:lpstr>
      <vt:lpstr>The void Keyword</vt:lpstr>
      <vt:lpstr>void Example</vt:lpstr>
      <vt:lpstr>Argument vs Parameter</vt:lpstr>
      <vt:lpstr>عرض تقديمي في PowerPoint</vt:lpstr>
      <vt:lpstr>parameter</vt:lpstr>
      <vt:lpstr>Passing Parameters by Value:</vt:lpstr>
      <vt:lpstr>String Index Numbers</vt:lpstr>
      <vt:lpstr>عرض تقديمي في PowerPoint</vt:lpstr>
      <vt:lpstr>advantages of using methods?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Mohammed</dc:creator>
  <cp:lastModifiedBy>Shamlan</cp:lastModifiedBy>
  <cp:revision>61</cp:revision>
  <dcterms:created xsi:type="dcterms:W3CDTF">2019-02-01T12:08:14Z</dcterms:created>
  <dcterms:modified xsi:type="dcterms:W3CDTF">2023-01-30T10:19:51Z</dcterms:modified>
</cp:coreProperties>
</file>