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CFC167B-35D3-487F-A97B-1EEE0C8DE21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BB3A1DD5-5804-45C6-B19E-5632672C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ED37-B79E-4830-A976-00A890C7AD65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1A7E-1607-48A1-B834-1947F7FE6DCD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3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65E9-E431-4E51-BFC2-75CBD75E82B6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470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5505-14BB-4A15-9C9E-D33E7D885396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43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337E-0722-41E3-844A-BD6941571BD2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843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1C72-CC94-4A43-BE5E-8B93EB062E8C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13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209-9BFB-4CD6-BA62-E5DF5FC50A12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02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5C03-F2D5-4767-91C7-BF307E25B719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1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6313-42D0-433C-AA9C-06F63B7E0D45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3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6682-2ED3-4F44-89E3-29425841F90F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C699-EADF-4813-BED6-8C00E1292019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5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9BFC-0E8C-4AC4-AE24-1729E1891886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0134-4580-4EBD-BBA5-3623DD4534BD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31B0-2B8A-4C16-B30A-A790AE79B107}" type="datetime1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D54F-32FC-4129-8ADD-7F2500BE2607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D8EB-97BA-4288-9BA8-920F7026FED5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6A27C-F1D9-4D46-82AC-B189500417C3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Mohammed Bin Shamlan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6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sldNum="0" hd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164630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Object Oriented Programming(OOP) </a:t>
            </a:r>
            <a:endParaRPr lang="ar-YE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Introduction to OOP</a:t>
            </a:r>
          </a:p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Lecture 1</a:t>
            </a:r>
            <a:endParaRPr lang="ar-YE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A5C75F4-2AAF-2B61-4FAE-8DFC5952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492875"/>
            <a:ext cx="4622973" cy="365125"/>
          </a:xfrm>
        </p:spPr>
        <p:txBody>
          <a:bodyPr/>
          <a:lstStyle/>
          <a:p>
            <a:r>
              <a:rPr lang="en-US" dirty="0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105733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ncept of encapsulation in oops | Geekboots">
            <a:extLst>
              <a:ext uri="{FF2B5EF4-FFF2-40B4-BE49-F238E27FC236}">
                <a16:creationId xmlns:a16="http://schemas.microsoft.com/office/drawing/2014/main" id="{9E2F77D3-C31F-78A3-B4A0-A3185F598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65" y="5157192"/>
            <a:ext cx="3608344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76A664A-898A-34FA-955B-07B902E49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24744"/>
            <a:ext cx="6770713" cy="4680520"/>
          </a:xfrm>
        </p:spPr>
        <p:txBody>
          <a:bodyPr>
            <a:normAutofit fontScale="92500"/>
          </a:bodyPr>
          <a:lstStyle/>
          <a:p>
            <a:pPr marL="0" indent="0" algn="just" rtl="0">
              <a:buNone/>
            </a:pPr>
            <a:r>
              <a:rPr lang="en-US" sz="2200" b="1" i="0" dirty="0">
                <a:solidFill>
                  <a:srgbClr val="610B4B"/>
                </a:solidFill>
                <a:effectLst/>
                <a:latin typeface="erdana"/>
              </a:rPr>
              <a:t>Abstraction</a:t>
            </a:r>
            <a:endParaRPr lang="en-US" sz="2000" b="1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 rtl="0"/>
            <a:r>
              <a:rPr lang="en-US" sz="2000" b="0" i="1" dirty="0">
                <a:solidFill>
                  <a:srgbClr val="333333"/>
                </a:solidFill>
                <a:effectLst/>
                <a:latin typeface="inter-regular"/>
              </a:rPr>
              <a:t>Hiding internal details and showing functionality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is known as abstraction. </a:t>
            </a:r>
          </a:p>
          <a:p>
            <a:pPr algn="just" rtl="0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For example phone call, we don't know the internal processing.</a:t>
            </a:r>
          </a:p>
          <a:p>
            <a:pPr algn="just" rtl="0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In Java, we use abstract class and interface to achieve abstraction.</a:t>
            </a:r>
          </a:p>
          <a:p>
            <a:pPr marL="0" indent="0" algn="just" rtl="0">
              <a:buNone/>
            </a:pPr>
            <a:br>
              <a:rPr lang="en-US" sz="2000" b="1" dirty="0"/>
            </a:br>
            <a:r>
              <a:rPr lang="en-US" sz="2200" b="1" i="0" dirty="0">
                <a:solidFill>
                  <a:srgbClr val="610B4B"/>
                </a:solidFill>
                <a:effectLst/>
                <a:latin typeface="erdana"/>
              </a:rPr>
              <a:t>Encapsulation</a:t>
            </a:r>
            <a:endParaRPr lang="en-US" sz="2000" b="1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 rtl="0"/>
            <a:r>
              <a:rPr lang="en-US" sz="2000" b="0" i="1" dirty="0">
                <a:solidFill>
                  <a:srgbClr val="333333"/>
                </a:solidFill>
                <a:effectLst/>
                <a:latin typeface="inter-regular"/>
              </a:rPr>
              <a:t>Binding (or wrapping) code and data together into a single unit are known as encapsulation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pPr algn="just" rtl="0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For example, a capsule, it is wrapped with different medicines.</a:t>
            </a:r>
          </a:p>
          <a:p>
            <a:pPr algn="just" rtl="0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A java class is the example of encapsulation. </a:t>
            </a:r>
            <a:endParaRPr lang="en-US" sz="2000" dirty="0"/>
          </a:p>
        </p:txBody>
      </p:sp>
      <p:sp>
        <p:nvSpPr>
          <p:cNvPr id="2" name="عنصر نائب للتذييل 1">
            <a:extLst>
              <a:ext uri="{FF2B5EF4-FFF2-40B4-BE49-F238E27FC236}">
                <a16:creationId xmlns:a16="http://schemas.microsoft.com/office/drawing/2014/main" id="{2121121B-465D-22C8-9FEB-D2308018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482073"/>
            <a:ext cx="4622973" cy="365125"/>
          </a:xfrm>
        </p:spPr>
        <p:txBody>
          <a:bodyPr/>
          <a:lstStyle/>
          <a:p>
            <a:r>
              <a:rPr lang="en-US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334355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48615" cy="1019200"/>
          </a:xfrm>
        </p:spPr>
        <p:txBody>
          <a:bodyPr>
            <a:noAutofit/>
          </a:bodyPr>
          <a:lstStyle/>
          <a:p>
            <a:r>
              <a:rPr lang="en-US" sz="2800" b="1" u="sng" dirty="0"/>
              <a:t>UML(Unified Modeling Language) </a:t>
            </a:r>
            <a:br>
              <a:rPr lang="en-US" sz="2800" b="1" u="sng" dirty="0"/>
            </a:br>
            <a:r>
              <a:rPr lang="en-US" sz="2800" b="1" u="sng" dirty="0"/>
              <a:t> notation to represent an object.</a:t>
            </a:r>
            <a:br>
              <a:rPr lang="en-US" sz="2800" dirty="0"/>
            </a:br>
            <a:br>
              <a:rPr lang="en-US" sz="2800" dirty="0"/>
            </a:br>
            <a:endParaRPr lang="ar-Y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7715304" cy="5072098"/>
          </a:xfrm>
        </p:spPr>
        <p:txBody>
          <a:bodyPr>
            <a:noAutofit/>
          </a:bodyPr>
          <a:lstStyle/>
          <a:p>
            <a:pPr algn="l" rtl="0"/>
            <a:endParaRPr lang="ar-YE" sz="2000" b="1" dirty="0"/>
          </a:p>
          <a:p>
            <a:pPr lvl="0" algn="l" rtl="0"/>
            <a:endParaRPr lang="ar-YE" sz="2000" b="1" dirty="0"/>
          </a:p>
          <a:p>
            <a:pPr lvl="0" algn="l" rtl="0"/>
            <a:r>
              <a:rPr lang="en-US" sz="2000" dirty="0"/>
              <a:t>A Class is a 3-Compartment Box Encapsulating Data and Operations</a:t>
            </a:r>
          </a:p>
          <a:p>
            <a:pPr lvl="0" algn="l" rtl="0"/>
            <a:endParaRPr lang="en-US" sz="2000" dirty="0"/>
          </a:p>
        </p:txBody>
      </p:sp>
      <p:pic>
        <p:nvPicPr>
          <p:cNvPr id="4" name="صورة 3" descr="OOP_ThreeCompartmen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286124"/>
            <a:ext cx="3131194" cy="227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24AE4CF-8BF9-D37E-2023-35CFBE8B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453967"/>
            <a:ext cx="4622973" cy="365125"/>
          </a:xfrm>
        </p:spPr>
        <p:txBody>
          <a:bodyPr/>
          <a:lstStyle/>
          <a:p>
            <a:r>
              <a:rPr lang="en-US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399060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48615" cy="1320800"/>
          </a:xfrm>
        </p:spPr>
        <p:txBody>
          <a:bodyPr>
            <a:noAutofit/>
          </a:bodyPr>
          <a:lstStyle/>
          <a:p>
            <a:r>
              <a:rPr lang="en-US" sz="2800" b="1" u="sng" dirty="0"/>
              <a:t>UML(Unified Modeling Language)  </a:t>
            </a:r>
            <a:br>
              <a:rPr lang="en-US" sz="2800" b="1" u="sng" dirty="0"/>
            </a:br>
            <a:r>
              <a:rPr lang="en-US" sz="2800" b="1" u="sng" dirty="0"/>
              <a:t>notation to represent an object.</a:t>
            </a:r>
            <a:br>
              <a:rPr lang="en-US" sz="2800" dirty="0"/>
            </a:br>
            <a:br>
              <a:rPr lang="en-US" sz="2800" dirty="0"/>
            </a:br>
            <a:endParaRPr lang="ar-YE" sz="2800" dirty="0"/>
          </a:p>
        </p:txBody>
      </p:sp>
      <p:pic>
        <p:nvPicPr>
          <p:cNvPr id="6" name="صورة 5" descr="OOP_ClassExample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2643182"/>
            <a:ext cx="8929718" cy="272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DC1F0CA3-568E-41BE-3B54-2EBF4CF7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524584"/>
            <a:ext cx="4622973" cy="365125"/>
          </a:xfrm>
        </p:spPr>
        <p:txBody>
          <a:bodyPr/>
          <a:lstStyle/>
          <a:p>
            <a:r>
              <a:rPr lang="en-US" dirty="0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399060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48615" cy="1320800"/>
          </a:xfrm>
        </p:spPr>
        <p:txBody>
          <a:bodyPr>
            <a:noAutofit/>
          </a:bodyPr>
          <a:lstStyle/>
          <a:p>
            <a:r>
              <a:rPr lang="en-US" sz="2800" b="1" u="sng" dirty="0"/>
              <a:t>UML(Unified Modeling Language)  </a:t>
            </a:r>
            <a:br>
              <a:rPr lang="en-US" sz="2800" b="1" u="sng" dirty="0"/>
            </a:br>
            <a:r>
              <a:rPr lang="en-US" sz="2800" b="1" u="sng" dirty="0"/>
              <a:t>notation to represent an object.</a:t>
            </a:r>
            <a:br>
              <a:rPr lang="en-US" sz="2800" dirty="0"/>
            </a:br>
            <a:br>
              <a:rPr lang="en-US" sz="2800" dirty="0"/>
            </a:br>
            <a:endParaRPr lang="ar-YE" sz="2800" dirty="0"/>
          </a:p>
        </p:txBody>
      </p:sp>
      <p:pic>
        <p:nvPicPr>
          <p:cNvPr id="4" name="صورة 3" descr="OOP_InstanceExample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14620"/>
            <a:ext cx="6743700" cy="277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1857364"/>
            <a:ext cx="67649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haroni" pitchFamily="2" charset="-79"/>
                <a:ea typeface="Times New Roman" pitchFamily="18" charset="0"/>
                <a:cs typeface="Aharoni" pitchFamily="2" charset="-79"/>
              </a:rPr>
              <a:t>The following figure shows two instances of the class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haroni" pitchFamily="2" charset="-79"/>
                <a:ea typeface="Times New Roman" pitchFamily="18" charset="0"/>
                <a:cs typeface="Aharoni" pitchFamily="2" charset="-79"/>
              </a:rPr>
              <a:t> Students, identified as "Paul" and “Peter".</a:t>
            </a:r>
            <a:endParaRPr kumimoji="0" 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54714CD4-2670-F4E5-2C29-EBAE1E39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509836"/>
            <a:ext cx="4622973" cy="365125"/>
          </a:xfrm>
        </p:spPr>
        <p:txBody>
          <a:bodyPr/>
          <a:lstStyle/>
          <a:p>
            <a:r>
              <a:rPr lang="en-US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399060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Advantages of OOP</a:t>
            </a:r>
            <a:br>
              <a:rPr lang="en-US" dirty="0"/>
            </a:br>
            <a:br>
              <a:rPr lang="en-US" dirty="0"/>
            </a:br>
            <a:endParaRPr lang="ar-Y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501122" cy="5072098"/>
          </a:xfrm>
        </p:spPr>
        <p:txBody>
          <a:bodyPr>
            <a:noAutofit/>
          </a:bodyPr>
          <a:lstStyle/>
          <a:p>
            <a:pPr lvl="0" algn="l" rtl="0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Modularization: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rtl="0">
              <a:buNone/>
            </a:pPr>
            <a:r>
              <a:rPr lang="en-US" dirty="0"/>
              <a:t>     Decompose problem into smaller sub-problems that can be solved separately.</a:t>
            </a:r>
          </a:p>
          <a:p>
            <a:pPr algn="l" rtl="0">
              <a:buNone/>
            </a:pPr>
            <a:endParaRPr lang="en-US" sz="1600" dirty="0"/>
          </a:p>
          <a:p>
            <a:pPr lvl="0" algn="l" rtl="0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Understandability: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rtl="0">
              <a:buNone/>
            </a:pPr>
            <a:r>
              <a:rPr lang="en-US" dirty="0"/>
              <a:t>       Individual modules are understandable by human readers.</a:t>
            </a:r>
          </a:p>
          <a:p>
            <a:pPr algn="l" rtl="0">
              <a:buNone/>
            </a:pPr>
            <a:endParaRPr lang="en-US" sz="1400" dirty="0"/>
          </a:p>
          <a:p>
            <a:pPr lvl="0" algn="l" rtl="0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Maintainability: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rtl="0">
              <a:buNone/>
            </a:pPr>
            <a:r>
              <a:rPr lang="en-US" dirty="0"/>
              <a:t>     less work is needed to maintain it over time</a:t>
            </a:r>
            <a:r>
              <a:rPr lang="en-US" sz="1600" b="1" dirty="0"/>
              <a:t>. </a:t>
            </a:r>
            <a:r>
              <a:rPr lang="en-US" b="1" dirty="0"/>
              <a:t>Changes and maintenance in only a few modules does not affect the architecture.</a:t>
            </a:r>
            <a:endParaRPr lang="en-US" sz="1600" b="1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656ADA4-49D7-4C16-2AF5-7BAA7358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034" y="6492875"/>
            <a:ext cx="4622973" cy="365125"/>
          </a:xfrm>
        </p:spPr>
        <p:txBody>
          <a:bodyPr/>
          <a:lstStyle/>
          <a:p>
            <a:r>
              <a:rPr lang="en-US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399060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Advantages of OOP</a:t>
            </a:r>
            <a:br>
              <a:rPr lang="en-US" dirty="0"/>
            </a:br>
            <a:br>
              <a:rPr lang="en-US" dirty="0"/>
            </a:br>
            <a:endParaRPr lang="ar-Y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501122" cy="5072098"/>
          </a:xfrm>
        </p:spPr>
        <p:txBody>
          <a:bodyPr>
            <a:noAutofit/>
          </a:bodyPr>
          <a:lstStyle/>
          <a:p>
            <a:pPr lvl="0" algn="l" rtl="0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hiding (encapsulation):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rtl="0">
              <a:buNone/>
            </a:pPr>
            <a:r>
              <a:rPr lang="en-US" dirty="0"/>
              <a:t>    The implementation of an objects private data and actions can change without affecting other objects that depend on it.</a:t>
            </a:r>
          </a:p>
          <a:p>
            <a:pPr algn="l" rtl="0">
              <a:buNone/>
            </a:pPr>
            <a:endParaRPr lang="en-US" sz="1600" dirty="0"/>
          </a:p>
          <a:p>
            <a:pPr lvl="0" algn="l" rtl="0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reuse through: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l" rtl="0">
              <a:buNone/>
            </a:pPr>
            <a:r>
              <a:rPr lang="en-US" sz="1800" dirty="0"/>
              <a:t>Inheritance: Objects can inherit state and behavior of other objects</a:t>
            </a:r>
          </a:p>
          <a:p>
            <a:pPr lvl="1" algn="l" rtl="0"/>
            <a:endParaRPr lang="en-US" sz="1400" dirty="0"/>
          </a:p>
          <a:p>
            <a:pPr algn="l" rtl="0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Hierarchy:</a:t>
            </a:r>
          </a:p>
          <a:p>
            <a:pPr algn="l" rtl="0">
              <a:buNone/>
            </a:pPr>
            <a:r>
              <a:rPr lang="en-US" dirty="0"/>
              <a:t>    Incremental development from small and simple to more complex modules.</a:t>
            </a:r>
            <a:endParaRPr lang="en-US" sz="1600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8006CA6C-EC71-E69A-AC31-0CAFCCE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305" y="6492875"/>
            <a:ext cx="4622973" cy="365125"/>
          </a:xfrm>
        </p:spPr>
        <p:txBody>
          <a:bodyPr/>
          <a:lstStyle/>
          <a:p>
            <a:r>
              <a:rPr lang="en-US" dirty="0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3990608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disadvantages of OOP</a:t>
            </a:r>
            <a:br>
              <a:rPr lang="en-US" dirty="0"/>
            </a:br>
            <a:br>
              <a:rPr lang="en-US" dirty="0"/>
            </a:br>
            <a:endParaRPr lang="ar-Y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501122" cy="5072098"/>
          </a:xfrm>
        </p:spPr>
        <p:txBody>
          <a:bodyPr>
            <a:noAutofit/>
          </a:bodyPr>
          <a:lstStyle/>
          <a:p>
            <a:pPr lvl="0" algn="l" rtl="0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</a:p>
          <a:p>
            <a:pPr algn="l" rtl="0">
              <a:buNone/>
            </a:pPr>
            <a:r>
              <a:rPr lang="en-US" dirty="0"/>
              <a:t>    Object Oriented programs are much larger than other programs.</a:t>
            </a:r>
          </a:p>
          <a:p>
            <a:pPr algn="l" rtl="0">
              <a:buNone/>
            </a:pPr>
            <a:endParaRPr lang="en-US" dirty="0"/>
          </a:p>
          <a:p>
            <a:pPr lvl="0" algn="l" rtl="0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Effort</a:t>
            </a:r>
          </a:p>
          <a:p>
            <a:pPr algn="l" rtl="0">
              <a:buNone/>
            </a:pPr>
            <a:r>
              <a:rPr lang="en-US" dirty="0"/>
              <a:t>     It is complex to create programs based on interaction of objects. Some of the key programming techniques, such as inheritance and polymorphism, can be challenging to comprehend initially.</a:t>
            </a:r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</a:t>
            </a:r>
          </a:p>
          <a:p>
            <a:pPr algn="l" rtl="0">
              <a:buNone/>
            </a:pPr>
            <a:r>
              <a:rPr lang="en-US" dirty="0"/>
              <a:t>     OOP are typically slower than procedure based programs, partially because of their size and they typically require more instructions to be executed.</a:t>
            </a:r>
          </a:p>
          <a:p>
            <a:pPr algn="l" rtl="0">
              <a:buNone/>
            </a:pPr>
            <a:endParaRPr lang="en-US" dirty="0"/>
          </a:p>
          <a:p>
            <a:pPr lvl="0" algn="l" rtl="0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suitable for all types of problems: </a:t>
            </a:r>
          </a:p>
          <a:p>
            <a:pPr algn="l" rtl="0">
              <a:buNone/>
            </a:pPr>
            <a:r>
              <a:rPr lang="en-US" dirty="0"/>
              <a:t>      </a:t>
            </a:r>
          </a:p>
          <a:p>
            <a:pPr lvl="0" algn="l" rtl="0"/>
            <a:endParaRPr lang="en-US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55EB1E95-F891-E513-3F53-C7571251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596" y="6492875"/>
            <a:ext cx="4622973" cy="365125"/>
          </a:xfrm>
        </p:spPr>
        <p:txBody>
          <a:bodyPr/>
          <a:lstStyle/>
          <a:p>
            <a:r>
              <a:rPr lang="en-US" dirty="0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399060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Tray It Your 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</a:t>
            </a:r>
          </a:p>
          <a:p>
            <a:pPr algn="l" rtl="0"/>
            <a:r>
              <a:rPr lang="en-US" dirty="0"/>
              <a:t>Draw the following class diagram:</a:t>
            </a:r>
          </a:p>
          <a:p>
            <a:pPr marL="914400" indent="-176213" algn="l" rtl="0">
              <a:buFont typeface="Wingdings" panose="05000000000000000000" pitchFamily="2" charset="2"/>
              <a:buChar char="v"/>
            </a:pPr>
            <a:r>
              <a:rPr lang="en-US" dirty="0"/>
              <a:t>   Person</a:t>
            </a:r>
          </a:p>
          <a:p>
            <a:pPr marL="914400" indent="-176213" algn="l" rtl="0">
              <a:buFont typeface="Wingdings" panose="05000000000000000000" pitchFamily="2" charset="2"/>
              <a:buChar char="v"/>
            </a:pPr>
            <a:r>
              <a:rPr lang="en-US" dirty="0"/>
              <a:t>   Employee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195B5ABC-CCEC-3F92-08C5-95A4CE35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457903"/>
            <a:ext cx="4622973" cy="365125"/>
          </a:xfrm>
        </p:spPr>
        <p:txBody>
          <a:bodyPr/>
          <a:lstStyle/>
          <a:p>
            <a:r>
              <a:rPr lang="en-US" dirty="0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2569660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71432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685800"/>
          </a:xfrm>
        </p:spPr>
        <p:txBody>
          <a:bodyPr>
            <a:normAutofit/>
          </a:bodyPr>
          <a:lstStyle/>
          <a:p>
            <a:r>
              <a:rPr lang="en-US" dirty="0"/>
              <a:t>Topics</a:t>
            </a:r>
            <a:endParaRPr lang="ar-Y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164319"/>
            <a:ext cx="7543800" cy="5050763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000" b="1" dirty="0"/>
              <a:t>Outline of OOP Course</a:t>
            </a:r>
            <a:endParaRPr lang="en-US" dirty="0"/>
          </a:p>
          <a:p>
            <a:pPr lvl="0" algn="l" rtl="0"/>
            <a:r>
              <a:rPr lang="en-US" sz="2000" dirty="0"/>
              <a:t>JAVA Basic			</a:t>
            </a:r>
          </a:p>
          <a:p>
            <a:pPr lvl="1" algn="l" rtl="0"/>
            <a:r>
              <a:rPr lang="en-US" sz="1800" dirty="0"/>
              <a:t>Java Compiler, JVM, development environments</a:t>
            </a:r>
          </a:p>
          <a:p>
            <a:pPr lvl="1" algn="l" rtl="0"/>
            <a:r>
              <a:rPr lang="en-US" sz="1800" dirty="0"/>
              <a:t>Java components (Java Keywords, Identifiers, Comments…)</a:t>
            </a:r>
          </a:p>
          <a:p>
            <a:pPr lvl="1" algn="l" rtl="0"/>
            <a:r>
              <a:rPr lang="en-US" sz="1800" dirty="0"/>
              <a:t>Array</a:t>
            </a:r>
          </a:p>
          <a:p>
            <a:pPr lvl="1" algn="l" rtl="0"/>
            <a:r>
              <a:rPr lang="en-US" sz="1800" dirty="0"/>
              <a:t>Using classes from  the library  (string, system, math)</a:t>
            </a:r>
          </a:p>
          <a:p>
            <a:pPr lvl="1" algn="l" rtl="0"/>
            <a:r>
              <a:rPr lang="en-US" sz="1800" dirty="0"/>
              <a:t>Introduction to OOP.</a:t>
            </a:r>
          </a:p>
          <a:p>
            <a:pPr lvl="0" algn="l" rtl="0"/>
            <a:r>
              <a:rPr lang="en-US" sz="2000" dirty="0"/>
              <a:t>Methods 					</a:t>
            </a:r>
          </a:p>
          <a:p>
            <a:pPr lvl="1" algn="l" rtl="0"/>
            <a:r>
              <a:rPr lang="en-US" sz="1800" dirty="0"/>
              <a:t>What is a method</a:t>
            </a:r>
          </a:p>
          <a:p>
            <a:pPr lvl="1" algn="l" rtl="0"/>
            <a:r>
              <a:rPr lang="en-US" sz="1800" dirty="0"/>
              <a:t>Method Structure,   and   Method invocation </a:t>
            </a:r>
          </a:p>
          <a:p>
            <a:pPr lvl="1" algn="l" rtl="0"/>
            <a:r>
              <a:rPr lang="en-US" sz="1800" dirty="0"/>
              <a:t>Return Statement</a:t>
            </a:r>
          </a:p>
          <a:p>
            <a:pPr lvl="1" algn="l" rtl="0"/>
            <a:r>
              <a:rPr lang="en-US" sz="1800" dirty="0"/>
              <a:t>Method Parameters</a:t>
            </a:r>
            <a:endParaRPr lang="en-US" sz="1200" dirty="0"/>
          </a:p>
          <a:p>
            <a:pPr lvl="1" algn="l" rtl="0"/>
            <a:endParaRPr lang="ar-YE" sz="1200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6BB77DFE-C827-F0F8-91F9-B54B64BA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536" y="6492875"/>
            <a:ext cx="4622973" cy="365125"/>
          </a:xfrm>
        </p:spPr>
        <p:txBody>
          <a:bodyPr/>
          <a:lstStyle/>
          <a:p>
            <a:r>
              <a:rPr lang="en-US" dirty="0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399497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Con’t</a:t>
            </a:r>
            <a:endParaRPr lang="ar-Y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492" y="1142984"/>
            <a:ext cx="6347714" cy="4898379"/>
          </a:xfrm>
        </p:spPr>
        <p:txBody>
          <a:bodyPr>
            <a:noAutofit/>
          </a:bodyPr>
          <a:lstStyle/>
          <a:p>
            <a:pPr lvl="1" algn="l" rtl="0"/>
            <a:endParaRPr lang="en-US" sz="1800" dirty="0"/>
          </a:p>
          <a:p>
            <a:pPr lvl="0" algn="l" rtl="0"/>
            <a:r>
              <a:rPr lang="en-US" sz="2000" dirty="0"/>
              <a:t>Classes and objects				</a:t>
            </a:r>
          </a:p>
          <a:p>
            <a:pPr lvl="1" algn="l" rtl="0"/>
            <a:r>
              <a:rPr lang="en-US" sz="1800" dirty="0"/>
              <a:t>Class Definitions</a:t>
            </a:r>
          </a:p>
          <a:p>
            <a:pPr lvl="1" algn="l" rtl="0"/>
            <a:r>
              <a:rPr lang="en-US" sz="1800" dirty="0"/>
              <a:t>Objects (Instances of a Class)</a:t>
            </a:r>
          </a:p>
          <a:p>
            <a:pPr lvl="1" algn="l" rtl="0"/>
            <a:r>
              <a:rPr lang="en-US" sz="1800" dirty="0"/>
              <a:t>Method Overloading</a:t>
            </a:r>
          </a:p>
          <a:p>
            <a:pPr lvl="1" algn="l" rtl="0"/>
            <a:r>
              <a:rPr lang="en-US" sz="1800" dirty="0"/>
              <a:t>Variable Scope</a:t>
            </a:r>
          </a:p>
          <a:p>
            <a:pPr lvl="1" algn="l" rtl="0"/>
            <a:r>
              <a:rPr lang="en-US" sz="1800" dirty="0"/>
              <a:t>Constructors</a:t>
            </a:r>
          </a:p>
          <a:p>
            <a:pPr lvl="1" algn="l" rtl="0"/>
            <a:r>
              <a:rPr lang="en-US" sz="1800" dirty="0"/>
              <a:t>Information Hiding and Encapsulation</a:t>
            </a:r>
          </a:p>
          <a:p>
            <a:pPr lvl="0" algn="l" rtl="0"/>
            <a:r>
              <a:rPr lang="en-US" sz="2000" dirty="0"/>
              <a:t>Inheritance and </a:t>
            </a:r>
          </a:p>
          <a:p>
            <a:pPr lvl="0" algn="l" rtl="0"/>
            <a:r>
              <a:rPr lang="en-US" sz="2000" dirty="0"/>
              <a:t>Polymorphism				</a:t>
            </a:r>
          </a:p>
          <a:p>
            <a:pPr lvl="0" algn="l" rtl="0"/>
            <a:r>
              <a:rPr lang="en-US" sz="2000" dirty="0"/>
              <a:t>Abstract Classes and Interfaces					</a:t>
            </a:r>
          </a:p>
          <a:p>
            <a:pPr algn="l" rtl="0"/>
            <a:endParaRPr lang="en-US" sz="2800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DEBDB2FD-1DD6-C6E2-2482-9564FFD8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108826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ar-Y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/>
          <a:lstStyle/>
          <a:p>
            <a:pPr algn="l" rtl="0"/>
            <a:r>
              <a:rPr lang="en-US" dirty="0"/>
              <a:t>An Introduction to Object-Oriented Programming with Java, 5th Edition_2</a:t>
            </a:r>
          </a:p>
          <a:p>
            <a:pPr algn="l" rtl="0"/>
            <a:endParaRPr lang="en-US" dirty="0"/>
          </a:p>
          <a:p>
            <a:pPr lvl="0" rtl="0"/>
            <a:r>
              <a:rPr lang="en-US" dirty="0"/>
              <a:t>Fundamentals of Computer Science Using Java, by David Hughes, Jones and Bartlett Publishers</a:t>
            </a:r>
          </a:p>
          <a:p>
            <a:pPr lvl="0" rtl="0"/>
            <a:endParaRPr lang="en-US" dirty="0"/>
          </a:p>
          <a:p>
            <a:pPr lvl="0" algn="l" rtl="0"/>
            <a:r>
              <a:rPr lang="en-US" dirty="0"/>
              <a:t>Java in a Nutshell, by David Flanagan; 2nd Edition, </a:t>
            </a:r>
          </a:p>
          <a:p>
            <a:pPr algn="l" rtl="0"/>
            <a:endParaRPr lang="ar-YE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EB4D4232-BF85-F408-E8C7-A08DE107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399060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57166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programming Languages </a:t>
            </a:r>
            <a:br>
              <a:rPr lang="en-US" dirty="0"/>
            </a:br>
            <a:endParaRPr lang="ar-Y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7429553" cy="5072098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dirty="0"/>
              <a:t>Programming languages paradigm are often </a:t>
            </a:r>
            <a:r>
              <a:rPr lang="en-US" b="1" dirty="0"/>
              <a:t>categorized</a:t>
            </a:r>
            <a:r>
              <a:rPr lang="en-US" dirty="0"/>
              <a:t> into </a:t>
            </a:r>
            <a:r>
              <a:rPr lang="en-US" b="1" dirty="0"/>
              <a:t>four</a:t>
            </a:r>
            <a:r>
              <a:rPr lang="en-US" dirty="0"/>
              <a:t> main bins: imperative, functional, logic, and object oriented.</a:t>
            </a:r>
          </a:p>
          <a:p>
            <a:pPr algn="l" rtl="0">
              <a:buNone/>
            </a:pPr>
            <a:endParaRPr lang="en-US" dirty="0"/>
          </a:p>
          <a:p>
            <a:pPr lvl="0" algn="l" rtl="0"/>
            <a:r>
              <a:rPr lang="en-US" b="1" dirty="0"/>
              <a:t> Structured or Procedural :</a:t>
            </a:r>
            <a:r>
              <a:rPr lang="en-US" dirty="0"/>
              <a:t> The language provides a collection of statements, such as assignment statements , and procedures affecting data (variables). The imperative languages are such as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FORTRAN, BASIC, COBOL, Pascal, 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0" algn="l" rtl="0"/>
            <a:r>
              <a:rPr lang="en-US" b="1" dirty="0"/>
              <a:t>Functional</a:t>
            </a:r>
            <a:r>
              <a:rPr lang="en-US" dirty="0"/>
              <a:t>: program is a collection of (math) functions. The functional languages are like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LISP, Scheme, and Standard ML.</a:t>
            </a:r>
          </a:p>
          <a:p>
            <a:pPr lvl="0" algn="l" rtl="0"/>
            <a:r>
              <a:rPr lang="en-US" b="1" dirty="0"/>
              <a:t>Logical</a:t>
            </a:r>
            <a:r>
              <a:rPr lang="en-US" dirty="0"/>
              <a:t>: programs written in a logical programming language are sets of logical sentences, expressing facts and rules about some problem domain. The  logical languages are such as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en-US" dirty="0"/>
              <a:t>.</a:t>
            </a:r>
          </a:p>
          <a:p>
            <a:pPr lvl="0" algn="l" rtl="0"/>
            <a:endParaRPr lang="en-US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778FE41-FE07-8E5D-9605-7581EBDE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399060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OOP </a:t>
            </a:r>
            <a:br>
              <a:rPr lang="en-US" dirty="0"/>
            </a:br>
            <a:endParaRPr lang="ar-Y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7429553" cy="5072098"/>
          </a:xfrm>
        </p:spPr>
        <p:txBody>
          <a:bodyPr>
            <a:noAutofit/>
          </a:bodyPr>
          <a:lstStyle/>
          <a:p>
            <a:pPr lvl="0" algn="l" rtl="0"/>
            <a:r>
              <a:rPr lang="en-US" sz="1400" b="1" dirty="0"/>
              <a:t> </a:t>
            </a:r>
            <a:r>
              <a:rPr lang="en-US" b="1" dirty="0"/>
              <a:t>Object Oriented Programming (OOP)</a:t>
            </a:r>
          </a:p>
          <a:p>
            <a:pPr lvl="0" algn="l" rtl="0">
              <a:buNone/>
            </a:pPr>
            <a:r>
              <a:rPr lang="en-US" b="1" dirty="0"/>
              <a:t>     </a:t>
            </a:r>
            <a:r>
              <a:rPr lang="en-US" dirty="0"/>
              <a:t>is a programming way which uses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objects and their interactions to</a:t>
            </a:r>
            <a:br>
              <a:rPr lang="en-US" b="1" dirty="0"/>
            </a:br>
            <a:r>
              <a:rPr lang="en-US" b="1" dirty="0"/>
              <a:t> design applications</a:t>
            </a:r>
            <a:r>
              <a:rPr lang="en-US" dirty="0"/>
              <a:t> and computer </a:t>
            </a:r>
            <a:br>
              <a:rPr lang="en-US" dirty="0"/>
            </a:br>
            <a:r>
              <a:rPr lang="en-US" dirty="0"/>
              <a:t>programs. </a:t>
            </a:r>
          </a:p>
          <a:p>
            <a:pPr lvl="0" algn="l" rtl="0">
              <a:buNone/>
            </a:pPr>
            <a:endParaRPr lang="en-US" dirty="0"/>
          </a:p>
          <a:p>
            <a:pPr lvl="0" algn="l" rtl="0"/>
            <a:r>
              <a:rPr lang="en-US" dirty="0"/>
              <a:t> Each object has </a:t>
            </a:r>
            <a:r>
              <a:rPr lang="en-US"/>
              <a:t>a </a:t>
            </a:r>
            <a:r>
              <a:rPr lang="en-US" b="1"/>
              <a:t>properties </a:t>
            </a:r>
            <a:br>
              <a:rPr lang="en-US" dirty="0"/>
            </a:br>
            <a:r>
              <a:rPr lang="en-US" dirty="0"/>
              <a:t>And  perform an </a:t>
            </a:r>
            <a:r>
              <a:rPr lang="en-US" b="1" dirty="0"/>
              <a:t>action</a:t>
            </a:r>
            <a:r>
              <a:rPr lang="en-US" dirty="0"/>
              <a:t>.</a:t>
            </a:r>
            <a:endParaRPr lang="en-US" sz="1400" dirty="0"/>
          </a:p>
          <a:p>
            <a:pPr lvl="0" algn="l" rtl="0"/>
            <a:endParaRPr lang="en-US" sz="1100" dirty="0"/>
          </a:p>
        </p:txBody>
      </p:sp>
      <p:pic>
        <p:nvPicPr>
          <p:cNvPr id="10242" name="Picture 2" descr="نتيجة بحث الصور عن ‪oop interacting object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3140" y="1214422"/>
            <a:ext cx="4230860" cy="5286412"/>
          </a:xfrm>
          <a:prstGeom prst="rect">
            <a:avLst/>
          </a:prstGeom>
          <a:noFill/>
        </p:spPr>
      </p:pic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E231E9BC-CB72-03BB-483C-84769951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399060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4290"/>
            <a:ext cx="6347713" cy="7476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</a:t>
            </a:r>
            <a:br>
              <a:rPr lang="en-US" dirty="0"/>
            </a:br>
            <a:endParaRPr lang="ar-Y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7715304" cy="3220410"/>
          </a:xfrm>
        </p:spPr>
        <p:txBody>
          <a:bodyPr>
            <a:noAutofit/>
          </a:bodyPr>
          <a:lstStyle/>
          <a:p>
            <a:pPr algn="l" rtl="0"/>
            <a:r>
              <a:rPr lang="en-US" sz="1400" b="1" dirty="0"/>
              <a:t> </a:t>
            </a:r>
            <a:r>
              <a:rPr lang="en-US" sz="2400" b="1" u="sng" dirty="0">
                <a:solidFill>
                  <a:srgbClr val="FF0000"/>
                </a:solidFill>
              </a:rPr>
              <a:t>Objects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  <a:p>
            <a:pPr algn="l" rtl="0">
              <a:buNone/>
            </a:pPr>
            <a:r>
              <a:rPr lang="en-US" dirty="0"/>
              <a:t>      is a thing which are usually instances of classes, have data fields (attributes that describe the object) and methods.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Each </a:t>
            </a:r>
            <a:r>
              <a:rPr lang="en-US" b="1" dirty="0"/>
              <a:t>object</a:t>
            </a:r>
            <a:r>
              <a:rPr lang="en-US" dirty="0"/>
              <a:t> has a specific </a:t>
            </a:r>
            <a:r>
              <a:rPr lang="en-US" b="1" dirty="0"/>
              <a:t>characteristics</a:t>
            </a:r>
            <a:r>
              <a:rPr lang="en-US" dirty="0"/>
              <a:t> which follows:</a:t>
            </a:r>
          </a:p>
          <a:p>
            <a:pPr lvl="0" algn="l" rtl="0"/>
            <a:r>
              <a:rPr lang="en-US" dirty="0">
                <a:solidFill>
                  <a:srgbClr val="00B050"/>
                </a:solidFill>
              </a:rPr>
              <a:t>variable</a:t>
            </a:r>
            <a:r>
              <a:rPr lang="en-US" dirty="0"/>
              <a:t>  (what the objects have) also called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, </a:t>
            </a:r>
            <a:r>
              <a:rPr lang="en-US" dirty="0">
                <a:solidFill>
                  <a:srgbClr val="FF0000"/>
                </a:solidFill>
              </a:rPr>
              <a:t>field</a:t>
            </a:r>
            <a:r>
              <a:rPr lang="en-US" dirty="0"/>
              <a:t> , </a:t>
            </a:r>
            <a:r>
              <a:rPr lang="en-US" dirty="0">
                <a:solidFill>
                  <a:srgbClr val="FF0000"/>
                </a:solidFill>
              </a:rPr>
              <a:t>attribute  </a:t>
            </a:r>
          </a:p>
          <a:p>
            <a:pPr lvl="0" algn="l" rtl="0"/>
            <a:r>
              <a:rPr lang="en-US" dirty="0">
                <a:solidFill>
                  <a:srgbClr val="00B050"/>
                </a:solidFill>
              </a:rPr>
              <a:t>Behavior</a:t>
            </a:r>
            <a:r>
              <a:rPr lang="en-US" dirty="0"/>
              <a:t> (what the objects do )  </a:t>
            </a:r>
            <a:r>
              <a:rPr lang="en-US" i="1" dirty="0">
                <a:solidFill>
                  <a:srgbClr val="FF0000"/>
                </a:solidFill>
              </a:rPr>
              <a:t>Methods</a:t>
            </a:r>
            <a:r>
              <a:rPr lang="en-US" dirty="0"/>
              <a:t> ,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operation</a:t>
            </a:r>
          </a:p>
          <a:p>
            <a:pPr lvl="0" algn="l" rtl="0"/>
            <a:r>
              <a:rPr lang="en-US" dirty="0">
                <a:solidFill>
                  <a:srgbClr val="00B050"/>
                </a:solidFill>
              </a:rPr>
              <a:t>Identity</a:t>
            </a:r>
            <a:r>
              <a:rPr lang="en-US" dirty="0"/>
              <a:t> (what makes them unique)     like the </a:t>
            </a:r>
            <a:r>
              <a:rPr lang="en-US" dirty="0" err="1"/>
              <a:t>name,ID</a:t>
            </a:r>
            <a:endParaRPr lang="en-US" dirty="0"/>
          </a:p>
          <a:p>
            <a:pPr algn="l" rtl="0"/>
            <a:endParaRPr lang="en-US" dirty="0"/>
          </a:p>
          <a:p>
            <a:pPr lvl="0" algn="l" rtl="0">
              <a:buNone/>
            </a:pPr>
            <a:endParaRPr lang="en-US" sz="1400" dirty="0"/>
          </a:p>
          <a:p>
            <a:pPr lvl="0" algn="l" rtl="0"/>
            <a:endParaRPr lang="en-US" sz="1100" dirty="0"/>
          </a:p>
        </p:txBody>
      </p:sp>
      <p:pic>
        <p:nvPicPr>
          <p:cNvPr id="9218" name="Picture 2" descr="نتيجة بحث الصور عن ‪oop car object‬‏"/>
          <p:cNvPicPr>
            <a:picLocks noChangeAspect="1" noChangeArrowheads="1"/>
          </p:cNvPicPr>
          <p:nvPr/>
        </p:nvPicPr>
        <p:blipFill>
          <a:blip r:embed="rId2"/>
          <a:srcRect l="6998" t="16667" r="29432" b="3125"/>
          <a:stretch>
            <a:fillRect/>
          </a:stretch>
        </p:blipFill>
        <p:spPr bwMode="auto">
          <a:xfrm>
            <a:off x="2627784" y="4221088"/>
            <a:ext cx="4176464" cy="2950333"/>
          </a:xfrm>
          <a:prstGeom prst="rect">
            <a:avLst/>
          </a:prstGeom>
          <a:noFill/>
        </p:spPr>
      </p:pic>
      <p:pic>
        <p:nvPicPr>
          <p:cNvPr id="4" name="Picture 2" descr="Java Object">
            <a:extLst>
              <a:ext uri="{FF2B5EF4-FFF2-40B4-BE49-F238E27FC236}">
                <a16:creationId xmlns:a16="http://schemas.microsoft.com/office/drawing/2014/main" id="{920BF9BD-2101-7943-C026-50CE5F3F7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62" y="3715776"/>
            <a:ext cx="2449528" cy="244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E19D6DF-7DF1-0EC7-B428-A5635114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4622973" cy="365125"/>
          </a:xfrm>
        </p:spPr>
        <p:txBody>
          <a:bodyPr/>
          <a:lstStyle/>
          <a:p>
            <a:r>
              <a:rPr lang="en-US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399060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br>
              <a:rPr lang="en-US" dirty="0"/>
            </a:br>
            <a:endParaRPr lang="ar-Y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7715304" cy="5072098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400" b="1" u="sng" dirty="0">
                <a:solidFill>
                  <a:srgbClr val="FF0000"/>
                </a:solidFill>
              </a:rPr>
              <a:t>Class</a:t>
            </a:r>
            <a:r>
              <a:rPr lang="en-US" sz="2000" dirty="0">
                <a:cs typeface="AL - QASSAM-Extended" pitchFamily="2" charset="-78"/>
              </a:rPr>
              <a:t> is a template (blueprint) for an object that define  what objects can and cannot do. Once a class is defined, we can create as many instances of the class called object.</a:t>
            </a:r>
          </a:p>
          <a:p>
            <a:pPr algn="l" rtl="0">
              <a:buNone/>
            </a:pPr>
            <a:endParaRPr lang="en-US" sz="2000" dirty="0">
              <a:cs typeface="AL - QASSAM-Extended" pitchFamily="2" charset="-78"/>
            </a:endParaRPr>
          </a:p>
          <a:p>
            <a:pPr algn="l" rtl="0"/>
            <a:r>
              <a:rPr lang="en-US" sz="2000" dirty="0">
                <a:cs typeface="AL - QASSAM-Extended" pitchFamily="2" charset="-78"/>
              </a:rPr>
              <a:t> In Java, class is the keyword used to define new types.</a:t>
            </a:r>
          </a:p>
          <a:p>
            <a:pPr algn="l" rtl="0"/>
            <a:r>
              <a:rPr lang="en-US" sz="2000" b="1" dirty="0">
                <a:cs typeface="AL - QASSAM-Extended" pitchFamily="2" charset="-78"/>
              </a:rPr>
              <a:t>For example</a:t>
            </a:r>
            <a:r>
              <a:rPr lang="en-US" sz="2000" dirty="0">
                <a:cs typeface="AL - QASSAM-Extended" pitchFamily="2" charset="-78"/>
              </a:rPr>
              <a:t>  Ali is an object   ,   Person  is a class    </a:t>
            </a:r>
          </a:p>
          <a:p>
            <a:pPr lvl="0" algn="l" rtl="0"/>
            <a:endParaRPr lang="en-US" sz="2000" dirty="0"/>
          </a:p>
          <a:p>
            <a:pPr lvl="0" algn="l" rtl="0"/>
            <a:endParaRPr lang="en-US" sz="1600" dirty="0"/>
          </a:p>
        </p:txBody>
      </p:sp>
      <p:pic>
        <p:nvPicPr>
          <p:cNvPr id="8196" name="Picture 4" descr="نتيجة بحث الصور عن ‪oop class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786189"/>
            <a:ext cx="6357982" cy="2960391"/>
          </a:xfrm>
          <a:prstGeom prst="rect">
            <a:avLst/>
          </a:prstGeom>
          <a:noFill/>
        </p:spPr>
      </p:pic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BB810ACE-676E-0FE6-C4F5-D255C7D6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536" y="6564017"/>
            <a:ext cx="4622973" cy="365125"/>
          </a:xfrm>
        </p:spPr>
        <p:txBody>
          <a:bodyPr/>
          <a:lstStyle/>
          <a:p>
            <a:r>
              <a:rPr lang="en-US" dirty="0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399060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9FC68A-8E35-DB38-3D0B-2B1DBCC7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Java OOPs Concepts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B5362F6-1211-C62F-0CD5-AEC411A94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4784"/>
            <a:ext cx="6698706" cy="5373216"/>
          </a:xfrm>
        </p:spPr>
        <p:txBody>
          <a:bodyPr>
            <a:normAutofit lnSpcReduction="10000"/>
          </a:bodyPr>
          <a:lstStyle/>
          <a:p>
            <a:pPr marL="0" indent="0" algn="just" rtl="0">
              <a:buNone/>
            </a:pPr>
            <a:r>
              <a:rPr lang="en-US" sz="2400" b="1" i="0" dirty="0">
                <a:solidFill>
                  <a:srgbClr val="610B4B"/>
                </a:solidFill>
                <a:effectLst/>
                <a:latin typeface="erdana"/>
              </a:rPr>
              <a:t>Inheritance</a:t>
            </a:r>
          </a:p>
          <a:p>
            <a:pPr algn="just" rtl="0"/>
            <a:r>
              <a:rPr lang="en-US" sz="2000" b="0" i="1" dirty="0">
                <a:solidFill>
                  <a:srgbClr val="333333"/>
                </a:solidFill>
                <a:effectLst/>
                <a:latin typeface="inter-regular"/>
              </a:rPr>
              <a:t>When one object acquires all the properties and behaviors of a parent object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, it is known as inheritance. It provides code reusability. </a:t>
            </a:r>
          </a:p>
          <a:p>
            <a:pPr marL="0" indent="0" algn="just" rtl="0">
              <a:buNone/>
            </a:pPr>
            <a:endParaRPr lang="en-US" sz="2000" b="1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 rtl="0">
              <a:buNone/>
            </a:pPr>
            <a:endParaRPr lang="en-US" sz="2000" b="1" dirty="0">
              <a:solidFill>
                <a:srgbClr val="610B4B"/>
              </a:solidFill>
              <a:latin typeface="erdana"/>
            </a:endParaRPr>
          </a:p>
          <a:p>
            <a:pPr marL="0" indent="0" algn="just" rtl="0">
              <a:buNone/>
            </a:pPr>
            <a:r>
              <a:rPr lang="en-US" sz="2400" b="1" i="0" dirty="0">
                <a:solidFill>
                  <a:srgbClr val="610B4B"/>
                </a:solidFill>
                <a:effectLst/>
                <a:latin typeface="erdana"/>
              </a:rPr>
              <a:t>Polymorphism</a:t>
            </a:r>
            <a:endParaRPr lang="en-US" sz="2000" b="1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 rtl="0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If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inter-regular"/>
              </a:rPr>
              <a:t>one task is performed in different ways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, it is known as polymorphism. </a:t>
            </a:r>
          </a:p>
          <a:p>
            <a:pPr algn="just" rtl="0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For example: shape, triangle, rectangle, etc.</a:t>
            </a:r>
          </a:p>
          <a:p>
            <a:pPr algn="just" rtl="0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Another example can be to speak something; for example, a cat speaks meow, dog barks.</a:t>
            </a:r>
          </a:p>
          <a:p>
            <a:pPr algn="just" rtl="0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In Java, we use method overloading and method overriding to achieve polymorphism.</a:t>
            </a:r>
          </a:p>
          <a:p>
            <a:pPr algn="just" rtl="0"/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l" rtl="0"/>
            <a:endParaRPr lang="en-US" sz="2000" dirty="0"/>
          </a:p>
        </p:txBody>
      </p:sp>
      <p:pic>
        <p:nvPicPr>
          <p:cNvPr id="2052" name="Picture 4" descr="Perl | Inheritance in OOPs - GeeksforGeeks">
            <a:extLst>
              <a:ext uri="{FF2B5EF4-FFF2-40B4-BE49-F238E27FC236}">
                <a16:creationId xmlns:a16="http://schemas.microsoft.com/office/drawing/2014/main" id="{2BDFABD2-F498-A448-8983-A050AE54A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00" y="2506996"/>
            <a:ext cx="2824210" cy="184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A4E5DAE-2141-CBC1-0451-269B7308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525344"/>
            <a:ext cx="4622973" cy="365125"/>
          </a:xfrm>
        </p:spPr>
        <p:txBody>
          <a:bodyPr/>
          <a:lstStyle/>
          <a:p>
            <a:r>
              <a:rPr lang="en-US" dirty="0"/>
              <a:t>Mohammed Bin Shamlan</a:t>
            </a:r>
          </a:p>
        </p:txBody>
      </p:sp>
    </p:spTree>
    <p:extLst>
      <p:ext uri="{BB962C8B-B14F-4D97-AF65-F5344CB8AC3E}">
        <p14:creationId xmlns:p14="http://schemas.microsoft.com/office/powerpoint/2010/main" val="1749690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982</Words>
  <Application>Microsoft Office PowerPoint</Application>
  <PresentationFormat>عرض على الشاشة (4:3)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18</vt:i4>
      </vt:variant>
    </vt:vector>
  </HeadingPairs>
  <TitlesOfParts>
    <vt:vector size="27" baseType="lpstr">
      <vt:lpstr>Aharoni</vt:lpstr>
      <vt:lpstr>Arial</vt:lpstr>
      <vt:lpstr>Calibri</vt:lpstr>
      <vt:lpstr>erdana</vt:lpstr>
      <vt:lpstr>inter-regular</vt:lpstr>
      <vt:lpstr>Trebuchet MS</vt:lpstr>
      <vt:lpstr>Wingdings</vt:lpstr>
      <vt:lpstr>Wingdings 3</vt:lpstr>
      <vt:lpstr>Facet</vt:lpstr>
      <vt:lpstr>Object Oriented Programming(OOP) </vt:lpstr>
      <vt:lpstr>Topics</vt:lpstr>
      <vt:lpstr>Con’t</vt:lpstr>
      <vt:lpstr>References </vt:lpstr>
      <vt:lpstr>Introduction to programming Languages  </vt:lpstr>
      <vt:lpstr>OOP  </vt:lpstr>
      <vt:lpstr>Introduction  </vt:lpstr>
      <vt:lpstr>Introduction  </vt:lpstr>
      <vt:lpstr>Java OOPs Concepts </vt:lpstr>
      <vt:lpstr>عرض تقديمي في PowerPoint</vt:lpstr>
      <vt:lpstr>UML(Unified Modeling Language)   notation to represent an object.  </vt:lpstr>
      <vt:lpstr>UML(Unified Modeling Language)   notation to represent an object.  </vt:lpstr>
      <vt:lpstr>UML(Unified Modeling Language)   notation to represent an object.  </vt:lpstr>
      <vt:lpstr>Advantages of OOP  </vt:lpstr>
      <vt:lpstr>Advantages of OOP  </vt:lpstr>
      <vt:lpstr>disadvantages of OOP  </vt:lpstr>
      <vt:lpstr>Tray It Your self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Mohammed Afif</dc:creator>
  <cp:lastModifiedBy>Shamlan</cp:lastModifiedBy>
  <cp:revision>52</cp:revision>
  <dcterms:created xsi:type="dcterms:W3CDTF">2006-08-16T00:00:00Z</dcterms:created>
  <dcterms:modified xsi:type="dcterms:W3CDTF">2023-09-05T08:55:59Z</dcterms:modified>
</cp:coreProperties>
</file>