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283" r:id="rId31"/>
    <p:sldId id="284" r:id="rId32"/>
    <p:sldId id="285" r:id="rId33"/>
    <p:sldId id="286" r:id="rId3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نمط فاتح 2 - تميي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5" d="100"/>
          <a:sy n="65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16/07/1444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OOP in Java</a:t>
            </a:r>
            <a:endParaRPr lang="ar-YE" b="1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99516" y="3832593"/>
            <a:ext cx="7744968" cy="233271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Types 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Strings 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Access Modifiers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math Class</a:t>
            </a:r>
            <a:endParaRPr lang="ar-YE" dirty="0">
              <a:solidFill>
                <a:schemeClr val="tx1"/>
              </a:solidFill>
            </a:endParaRPr>
          </a:p>
        </p:txBody>
      </p:sp>
      <p:sp>
        <p:nvSpPr>
          <p:cNvPr id="4" name="مربع نص 3"/>
          <p:cNvSpPr txBox="1"/>
          <p:nvPr/>
        </p:nvSpPr>
        <p:spPr>
          <a:xfrm>
            <a:off x="3275856" y="548680"/>
            <a:ext cx="2808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/>
              <a:t>Lecture 2</a:t>
            </a:r>
            <a:endParaRPr lang="ar-YE" sz="3600" b="1" dirty="0"/>
          </a:p>
        </p:txBody>
      </p:sp>
    </p:spTree>
    <p:extLst>
      <p:ext uri="{BB962C8B-B14F-4D97-AF65-F5344CB8AC3E}">
        <p14:creationId xmlns:p14="http://schemas.microsoft.com/office/powerpoint/2010/main" val="25304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Variable</a:t>
            </a:r>
            <a:endParaRPr lang="ar-YE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800" b="1" u="sng" dirty="0"/>
              <a:t>A variable </a:t>
            </a:r>
            <a:r>
              <a:rPr lang="en-US" sz="2800" dirty="0"/>
              <a:t>: is a location in your computer's memory in which you can store a value and from which you can later retrieve that value.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There are three types of variables in java</a:t>
            </a:r>
          </a:p>
          <a:p>
            <a:pPr marL="514350" lvl="0" indent="-514350" algn="l" rtl="0">
              <a:buFont typeface="+mj-lt"/>
              <a:buAutoNum type="arabicPeriod"/>
            </a:pPr>
            <a:r>
              <a:rPr lang="en-US" dirty="0"/>
              <a:t>local variable</a:t>
            </a:r>
          </a:p>
          <a:p>
            <a:pPr marL="514350" lvl="0" indent="-514350" algn="l" rtl="0">
              <a:buFont typeface="+mj-lt"/>
              <a:buAutoNum type="arabicPeriod"/>
            </a:pPr>
            <a:r>
              <a:rPr lang="en-US" dirty="0"/>
              <a:t>instance variable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static variable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38583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Local Variable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variable that is declared inside the method  or blocks is called local variable.</a:t>
            </a:r>
          </a:p>
          <a:p>
            <a:pPr marL="0" indent="0" algn="l">
              <a:buNone/>
            </a:pPr>
            <a:endParaRPr lang="ar-YE" dirty="0"/>
          </a:p>
        </p:txBody>
      </p:sp>
      <p:sp>
        <p:nvSpPr>
          <p:cNvPr id="4" name="مستطيل 3"/>
          <p:cNvSpPr/>
          <p:nvPr/>
        </p:nvSpPr>
        <p:spPr>
          <a:xfrm>
            <a:off x="755576" y="3573016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</a:t>
            </a:r>
          </a:p>
          <a:p>
            <a:pPr algn="l" rtl="0"/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{</a:t>
            </a:r>
          </a:p>
          <a:p>
            <a:pPr algn="l" rtl="0"/>
            <a:r>
              <a:rPr lang="en-US" sz="2400" dirty="0"/>
              <a:t>     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age = 0;</a:t>
            </a:r>
          </a:p>
          <a:p>
            <a:pPr algn="l" rtl="0"/>
            <a:r>
              <a:rPr lang="en-US" sz="2400" dirty="0"/>
              <a:t>      age = age + 7;</a:t>
            </a:r>
          </a:p>
          <a:p>
            <a:pPr algn="l" rtl="0"/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("age is : " + age);</a:t>
            </a:r>
          </a:p>
          <a:p>
            <a:pPr algn="l" rtl="0"/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43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Instance Variable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A variable that is declared inside the class but outside the method is called instance variable . It is not declared as static.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Instance variables have default values.</a:t>
            </a:r>
          </a:p>
          <a:p>
            <a:pPr algn="l" rtl="0"/>
            <a:r>
              <a:rPr lang="en-US" sz="2800" dirty="0"/>
              <a:t> For numbers the default value is 0</a:t>
            </a:r>
          </a:p>
          <a:p>
            <a:pPr algn="l" rtl="0"/>
            <a:r>
              <a:rPr lang="en-US" sz="2800" dirty="0"/>
              <a:t> for Booleans it is false.</a:t>
            </a:r>
          </a:p>
          <a:p>
            <a:pPr marL="0" indent="0" algn="l">
              <a:buNone/>
            </a:pPr>
            <a:endParaRPr lang="ar-YE" sz="2800" dirty="0"/>
          </a:p>
        </p:txBody>
      </p:sp>
      <p:sp>
        <p:nvSpPr>
          <p:cNvPr id="4" name="مستطيل 3"/>
          <p:cNvSpPr/>
          <p:nvPr/>
        </p:nvSpPr>
        <p:spPr>
          <a:xfrm>
            <a:off x="5436096" y="4509120"/>
            <a:ext cx="356388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 rtl="0"/>
            <a:r>
              <a:rPr lang="en-US" sz="2000" b="1" dirty="0"/>
              <a:t>class</a:t>
            </a:r>
            <a:r>
              <a:rPr lang="en-US" sz="2000" dirty="0"/>
              <a:t> A</a:t>
            </a:r>
          </a:p>
          <a:p>
            <a:pPr lvl="0" algn="l" rtl="0"/>
            <a:r>
              <a:rPr lang="en-US" sz="2000" dirty="0">
                <a:solidFill>
                  <a:srgbClr val="FF0000"/>
                </a:solidFill>
              </a:rPr>
              <a:t>{</a:t>
            </a:r>
            <a:r>
              <a:rPr lang="en-US" sz="2000" dirty="0"/>
              <a:t>  </a:t>
            </a:r>
            <a:r>
              <a:rPr lang="en-US" sz="2000" b="1" dirty="0" err="1"/>
              <a:t>int</a:t>
            </a:r>
            <a:r>
              <a:rPr lang="en-US" sz="2000" dirty="0"/>
              <a:t> data=50</a:t>
            </a:r>
          </a:p>
          <a:p>
            <a:pPr lvl="0" algn="l" rtl="0"/>
            <a:r>
              <a:rPr lang="en-US" sz="2000" b="1" dirty="0"/>
              <a:t>    void</a:t>
            </a:r>
            <a:r>
              <a:rPr lang="en-US" sz="2000" dirty="0"/>
              <a:t> method()</a:t>
            </a:r>
          </a:p>
          <a:p>
            <a:pPr lvl="0" algn="l" rtl="0"/>
            <a:r>
              <a:rPr lang="en-US" sz="2000" dirty="0"/>
              <a:t>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2000" dirty="0"/>
              <a:t>  </a:t>
            </a:r>
          </a:p>
          <a:p>
            <a:pPr lvl="0" algn="l" rtl="0"/>
            <a:r>
              <a:rPr lang="en-US" sz="2000" b="1" dirty="0"/>
              <a:t>       </a:t>
            </a:r>
            <a:r>
              <a:rPr lang="en-US" sz="2000" b="1" dirty="0" err="1"/>
              <a:t>int</a:t>
            </a:r>
            <a:r>
              <a:rPr lang="en-US" sz="2000" dirty="0"/>
              <a:t> n=90;//local variable  </a:t>
            </a:r>
          </a:p>
          <a:p>
            <a:pPr lvl="0" algn="l" rtl="0"/>
            <a:r>
              <a:rPr lang="en-US" sz="2000" dirty="0"/>
              <a:t>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r>
              <a:rPr lang="en-US" sz="2000" dirty="0"/>
              <a:t>  </a:t>
            </a:r>
          </a:p>
          <a:p>
            <a:pPr algn="l" rtl="0"/>
            <a:r>
              <a:rPr lang="en-US" sz="2000" dirty="0">
                <a:solidFill>
                  <a:srgbClr val="FF0000"/>
                </a:solidFill>
              </a:rPr>
              <a:t>}</a:t>
            </a:r>
            <a:endParaRPr lang="ar-Y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2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Static variable (Class Variables)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A variable that is declared as static is called static variable. It cannot be local.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There would only be one copy of each class variable per class, regardless of how many objects are created from it.</a:t>
            </a:r>
            <a:endParaRPr lang="ar-YE" sz="2400" dirty="0"/>
          </a:p>
        </p:txBody>
      </p:sp>
      <p:sp>
        <p:nvSpPr>
          <p:cNvPr id="4" name="مستطيل 3"/>
          <p:cNvSpPr/>
          <p:nvPr/>
        </p:nvSpPr>
        <p:spPr>
          <a:xfrm>
            <a:off x="683568" y="3861048"/>
            <a:ext cx="4572000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 algn="l" rtl="0"/>
            <a:r>
              <a:rPr lang="en-US" sz="2400" b="1" dirty="0"/>
              <a:t>class</a:t>
            </a:r>
            <a:r>
              <a:rPr lang="en-US" sz="2400" dirty="0"/>
              <a:t> A{  </a:t>
            </a:r>
          </a:p>
          <a:p>
            <a:pPr lvl="0" algn="l" rtl="0"/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 m=100;  </a:t>
            </a:r>
            <a:r>
              <a:rPr lang="en-US" dirty="0">
                <a:solidFill>
                  <a:srgbClr val="FF0000"/>
                </a:solidFill>
              </a:rPr>
              <a:t>//static variable</a:t>
            </a:r>
            <a:r>
              <a:rPr lang="en-US" sz="2400" dirty="0"/>
              <a:t>  </a:t>
            </a:r>
          </a:p>
          <a:p>
            <a:pPr lvl="0" algn="l" rtl="0"/>
            <a:r>
              <a:rPr lang="en-US" sz="2400" b="1" dirty="0"/>
              <a:t>void</a:t>
            </a:r>
            <a:r>
              <a:rPr lang="en-US" sz="2400" dirty="0"/>
              <a:t> method()</a:t>
            </a:r>
          </a:p>
          <a:p>
            <a:pPr lvl="0" algn="l" rtl="0"/>
            <a:r>
              <a:rPr lang="en-US" sz="2400" dirty="0"/>
              <a:t>   {  </a:t>
            </a:r>
          </a:p>
          <a:p>
            <a:pPr lvl="0" algn="l" rtl="0"/>
            <a:r>
              <a:rPr lang="en-US" sz="2400" b="1" dirty="0"/>
              <a:t>      </a:t>
            </a:r>
            <a:r>
              <a:rPr lang="en-US" sz="2400" b="1" dirty="0" err="1"/>
              <a:t>int</a:t>
            </a:r>
            <a:r>
              <a:rPr lang="en-US" sz="2400" dirty="0"/>
              <a:t> n=90;  </a:t>
            </a:r>
            <a:r>
              <a:rPr lang="en-US" dirty="0">
                <a:solidFill>
                  <a:srgbClr val="FF0000"/>
                </a:solidFill>
              </a:rPr>
              <a:t>//local variable </a:t>
            </a:r>
            <a:r>
              <a:rPr lang="en-US" sz="2400" dirty="0"/>
              <a:t> </a:t>
            </a:r>
          </a:p>
          <a:p>
            <a:pPr lvl="0" algn="l" rtl="0"/>
            <a:r>
              <a:rPr lang="en-US" sz="2400" dirty="0"/>
              <a:t>     }  </a:t>
            </a:r>
          </a:p>
          <a:p>
            <a:pPr algn="l"/>
            <a:r>
              <a:rPr lang="en-US" sz="2400" dirty="0"/>
              <a:t>}  </a:t>
            </a: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405364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Mathematical Operators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 rtl="0">
              <a:buNone/>
            </a:pPr>
            <a:r>
              <a:rPr lang="en-US" dirty="0"/>
              <a:t>Five mathematical operators are available:</a:t>
            </a:r>
            <a:endParaRPr lang="en-US" sz="2800" dirty="0"/>
          </a:p>
          <a:p>
            <a:pPr lvl="1" algn="l" rtl="0"/>
            <a:r>
              <a:rPr lang="en-US" dirty="0"/>
              <a:t>addition (+),</a:t>
            </a:r>
            <a:endParaRPr lang="en-US" sz="2400" dirty="0"/>
          </a:p>
          <a:p>
            <a:pPr lvl="1" algn="l" rtl="0"/>
            <a:r>
              <a:rPr lang="en-US" dirty="0"/>
              <a:t>subtraction (–),</a:t>
            </a:r>
            <a:endParaRPr lang="en-US" sz="2400" dirty="0"/>
          </a:p>
          <a:p>
            <a:pPr lvl="1" algn="l" rtl="0"/>
            <a:r>
              <a:rPr lang="en-US" dirty="0"/>
              <a:t>multiplication (*),</a:t>
            </a:r>
            <a:endParaRPr lang="en-US" sz="2400" dirty="0"/>
          </a:p>
          <a:p>
            <a:pPr lvl="1" algn="l" rtl="0"/>
            <a:r>
              <a:rPr lang="en-US" dirty="0"/>
              <a:t>division (/),</a:t>
            </a:r>
            <a:endParaRPr lang="en-US" sz="2400" dirty="0"/>
          </a:p>
          <a:p>
            <a:pPr lvl="1" algn="l" rtl="0"/>
            <a:r>
              <a:rPr lang="en-US" dirty="0"/>
              <a:t>and modulus (%).</a:t>
            </a:r>
            <a:endParaRPr lang="en-US" sz="2400" dirty="0"/>
          </a:p>
          <a:p>
            <a:pPr marL="0" indent="0" algn="l" rtl="0">
              <a:buNone/>
            </a:pPr>
            <a:r>
              <a:rPr lang="en-US" dirty="0"/>
              <a:t>Mathematical operators example:</a:t>
            </a:r>
            <a:endParaRPr lang="en-US" sz="2800" dirty="0"/>
          </a:p>
          <a:p>
            <a:pPr marL="0" indent="0" algn="l" rtl="0">
              <a:buNone/>
            </a:pPr>
            <a:r>
              <a:rPr lang="en-US" sz="2000" dirty="0"/>
              <a:t>result = 56 + 32     // result = 88</a:t>
            </a:r>
          </a:p>
          <a:p>
            <a:pPr marL="0" indent="0" algn="l" rtl="0">
              <a:buNone/>
            </a:pPr>
            <a:r>
              <a:rPr lang="en-US" sz="2000" dirty="0"/>
              <a:t>result = 12 – 10     // result = 2</a:t>
            </a:r>
          </a:p>
          <a:p>
            <a:pPr marL="0" indent="0" algn="l" rtl="0">
              <a:buNone/>
            </a:pPr>
            <a:r>
              <a:rPr lang="en-US" sz="2000" dirty="0"/>
              <a:t>result = 21 / 7      // result = 3</a:t>
            </a:r>
          </a:p>
          <a:p>
            <a:pPr marL="0" indent="0" algn="l" rtl="0">
              <a:buNone/>
            </a:pPr>
            <a:r>
              <a:rPr lang="en-US" sz="2000" dirty="0"/>
              <a:t>result = 12 * 4      // result = 48</a:t>
            </a:r>
          </a:p>
          <a:p>
            <a:pPr marL="0" indent="0" algn="l" rtl="0">
              <a:buNone/>
            </a:pPr>
            <a:r>
              <a:rPr lang="en-US" sz="2000" dirty="0"/>
              <a:t>result = 21 % 4      // result = 1</a:t>
            </a:r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8726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chemeClr val="bg1"/>
                </a:solidFill>
              </a:rPr>
              <a:t>Java Incrementing and Decrementing.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sz="2800" dirty="0" err="1"/>
              <a:t>int</a:t>
            </a:r>
            <a:r>
              <a:rPr lang="en-US" sz="2800" dirty="0"/>
              <a:t> Counter = 5;</a:t>
            </a:r>
          </a:p>
          <a:p>
            <a:pPr marL="0" indent="0" algn="l" rtl="0">
              <a:buNone/>
            </a:pPr>
            <a:r>
              <a:rPr lang="en-US" sz="2800" dirty="0"/>
              <a:t>Counter++;                 </a:t>
            </a:r>
            <a:r>
              <a:rPr lang="en-US" sz="2400" dirty="0"/>
              <a:t>// Start with Counter and increment it.</a:t>
            </a:r>
          </a:p>
          <a:p>
            <a:pPr marL="0" indent="0" algn="l" rtl="0">
              <a:buNone/>
            </a:pPr>
            <a:r>
              <a:rPr lang="en-US" sz="2800" dirty="0"/>
              <a:t>Counter--;                 </a:t>
            </a:r>
            <a:r>
              <a:rPr lang="en-US" sz="2400" dirty="0"/>
              <a:t>// Start with Counter and decrement it. 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// OR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Counter = Counter + 1;</a:t>
            </a:r>
          </a:p>
          <a:p>
            <a:pPr marL="0" indent="0" algn="l" rtl="0">
              <a:buNone/>
            </a:pPr>
            <a:r>
              <a:rPr lang="en-US" sz="2800" dirty="0"/>
              <a:t>Counter = Counter - 1;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// OR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Counter += 1;</a:t>
            </a:r>
          </a:p>
          <a:p>
            <a:pPr marL="0" indent="0" algn="l" rtl="0">
              <a:buNone/>
            </a:pPr>
            <a:r>
              <a:rPr lang="en-US" sz="2800" dirty="0"/>
              <a:t>Counter -= 1;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4224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cap="small" dirty="0">
                <a:solidFill>
                  <a:schemeClr val="bg1"/>
                </a:solidFill>
              </a:rPr>
              <a:t>Java Operator Precedence.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7800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When two mathematical operators have the same precedence, they are performed in a left-to-right order. </a:t>
            </a:r>
          </a:p>
          <a:p>
            <a:pPr marL="0" indent="0" algn="l" rtl="0">
              <a:buNone/>
            </a:pPr>
            <a:r>
              <a:rPr lang="en-US" sz="2800" b="1" u="sng" dirty="0"/>
              <a:t>For example : </a:t>
            </a:r>
          </a:p>
          <a:p>
            <a:pPr marL="0" indent="0" algn="l" rtl="0">
              <a:buNone/>
            </a:pPr>
            <a:r>
              <a:rPr lang="en-US" sz="2800" dirty="0">
                <a:solidFill>
                  <a:srgbClr val="C00000"/>
                </a:solidFill>
              </a:rPr>
              <a:t>x = 5 + 3 + 8 * 9 + 6 * 4;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400" dirty="0"/>
              <a:t>// 8*9 = 72, and 6*4 = 24. 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Now the expression is essentially.</a:t>
            </a:r>
          </a:p>
          <a:p>
            <a:pPr marL="0" indent="0" algn="l" rtl="0">
              <a:buNone/>
            </a:pPr>
            <a:r>
              <a:rPr lang="en-US" sz="2400" dirty="0"/>
              <a:t> x = 5 + 3 + 72 + 24; </a:t>
            </a:r>
          </a:p>
          <a:p>
            <a:pPr marL="0" indent="0" algn="l" rtl="0">
              <a:buNone/>
            </a:pPr>
            <a:r>
              <a:rPr lang="en-US" sz="2400" dirty="0"/>
              <a:t>and result will be </a:t>
            </a:r>
          </a:p>
          <a:p>
            <a:pPr marL="0" indent="0" algn="l" rtl="0">
              <a:buNone/>
            </a:pPr>
            <a:r>
              <a:rPr lang="en-US" sz="2400" dirty="0"/>
              <a:t>x=104;</a:t>
            </a: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34673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solidFill>
                  <a:schemeClr val="bg1"/>
                </a:solidFill>
              </a:rPr>
              <a:t>Java Evaluating with the Relational Operators.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b="1" u="sng" dirty="0"/>
              <a:t>Name                Operator       Sample           Evaluates </a:t>
            </a:r>
          </a:p>
          <a:p>
            <a:pPr marL="0" indent="0" algn="l" rtl="0">
              <a:buNone/>
            </a:pPr>
            <a:r>
              <a:rPr lang="en-US" sz="2800" dirty="0"/>
              <a:t>Equals                     ==              100 == 50;         false</a:t>
            </a:r>
          </a:p>
          <a:p>
            <a:pPr marL="0" indent="0" algn="l" rtl="0">
              <a:buNone/>
            </a:pPr>
            <a:r>
              <a:rPr lang="en-US" sz="2800" dirty="0"/>
              <a:t>Not equals              !=             100 != 50;           true    </a:t>
            </a:r>
          </a:p>
          <a:p>
            <a:pPr marL="0" indent="0" algn="l" rtl="0">
              <a:buNone/>
            </a:pPr>
            <a:r>
              <a:rPr lang="en-US" sz="2800" dirty="0"/>
              <a:t>Greater than           &gt;              100 &gt; 50;            true</a:t>
            </a:r>
          </a:p>
          <a:p>
            <a:pPr marL="0" indent="0" algn="l" rtl="0">
              <a:buNone/>
            </a:pPr>
            <a:r>
              <a:rPr lang="en-US" sz="1800" dirty="0"/>
              <a:t>Greater than or equal to        </a:t>
            </a:r>
            <a:r>
              <a:rPr lang="en-US" sz="2800" dirty="0"/>
              <a:t>&gt;=             100 &gt;= 50;         true </a:t>
            </a:r>
          </a:p>
          <a:p>
            <a:pPr marL="0" indent="0" algn="l" rtl="0">
              <a:buNone/>
            </a:pPr>
            <a:r>
              <a:rPr lang="en-US" sz="2800" dirty="0"/>
              <a:t>Less than                 &lt;               100 &lt; 50;           false </a:t>
            </a:r>
          </a:p>
          <a:p>
            <a:pPr marL="0" indent="0" algn="l" rtl="0">
              <a:buNone/>
            </a:pPr>
            <a:r>
              <a:rPr lang="en-US" sz="2000" dirty="0"/>
              <a:t>Less than or equal to         </a:t>
            </a:r>
            <a:r>
              <a:rPr lang="en-US" sz="2800" dirty="0"/>
              <a:t>&lt;=             100 &lt;= 50;          false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203541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String 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string is a series of characters gathered together, like the word "Hello", or the phrase "practice makes perfect". Create a string in the code by writing its chars out between double quotes.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Creating a String</a:t>
            </a:r>
          </a:p>
          <a:p>
            <a:pPr marL="0" indent="0" algn="l" rtl="0">
              <a:buNone/>
            </a:pPr>
            <a:r>
              <a:rPr lang="en-US" dirty="0"/>
              <a:t>There are two ways to create a String in Java</a:t>
            </a:r>
          </a:p>
          <a:p>
            <a:pPr algn="l" rtl="0"/>
            <a:r>
              <a:rPr lang="en-US" dirty="0"/>
              <a:t>String literal</a:t>
            </a:r>
          </a:p>
          <a:p>
            <a:pPr algn="l" rtl="0"/>
            <a:r>
              <a:rPr lang="en-US" dirty="0"/>
              <a:t>Using new keyword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61787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"Hello";</a:t>
            </a:r>
          </a:p>
          <a:p>
            <a:pPr algn="l" rtl="0"/>
            <a:endParaRPr lang="en-US" dirty="0"/>
          </a:p>
          <a:p>
            <a:pPr algn="l" rtl="0"/>
            <a:endParaRPr lang="ar-YE" dirty="0"/>
          </a:p>
        </p:txBody>
      </p:sp>
      <p:pic>
        <p:nvPicPr>
          <p:cNvPr id="4" name="صورة 3" descr="string Hello in memory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3356992"/>
            <a:ext cx="5583123" cy="2618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عنوان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Example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7909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Primitive Types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800" dirty="0"/>
              <a:t>Java defines eight </a:t>
            </a:r>
            <a:r>
              <a:rPr lang="en-US" sz="2800" dirty="0">
                <a:solidFill>
                  <a:srgbClr val="C00000"/>
                </a:solidFill>
              </a:rPr>
              <a:t>primitive</a:t>
            </a:r>
            <a:r>
              <a:rPr lang="en-US" sz="2800" i="1" dirty="0"/>
              <a:t> </a:t>
            </a:r>
            <a:r>
              <a:rPr lang="en-US" sz="2800" dirty="0"/>
              <a:t>types of data:</a:t>
            </a:r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b="1" dirty="0"/>
              <a:t>byte</a:t>
            </a:r>
            <a:r>
              <a:rPr lang="en-US" sz="2800" dirty="0"/>
              <a:t>, </a:t>
            </a:r>
            <a:r>
              <a:rPr lang="en-US" sz="2800" b="1" dirty="0"/>
              <a:t>short</a:t>
            </a:r>
            <a:r>
              <a:rPr lang="en-US" sz="2800" dirty="0"/>
              <a:t>, </a:t>
            </a:r>
            <a:r>
              <a:rPr lang="en-US" sz="2800" b="1" dirty="0" err="1"/>
              <a:t>int</a:t>
            </a:r>
            <a:r>
              <a:rPr lang="en-US" sz="2800" dirty="0"/>
              <a:t>, </a:t>
            </a:r>
            <a:r>
              <a:rPr lang="en-US" sz="2800" b="1" dirty="0"/>
              <a:t>long</a:t>
            </a:r>
            <a:r>
              <a:rPr lang="en-US" sz="2800" dirty="0"/>
              <a:t>, </a:t>
            </a:r>
            <a:r>
              <a:rPr lang="en-US" sz="2800" b="1" dirty="0"/>
              <a:t>char</a:t>
            </a:r>
            <a:r>
              <a:rPr lang="en-US" sz="2800" dirty="0"/>
              <a:t>, </a:t>
            </a:r>
            <a:r>
              <a:rPr lang="en-US" sz="2800" b="1" dirty="0"/>
              <a:t>float</a:t>
            </a:r>
            <a:r>
              <a:rPr lang="en-US" sz="2800" dirty="0"/>
              <a:t>, </a:t>
            </a:r>
            <a:r>
              <a:rPr lang="en-US" sz="2800" b="1" dirty="0"/>
              <a:t>double</a:t>
            </a:r>
            <a:r>
              <a:rPr lang="en-US" sz="2800" dirty="0"/>
              <a:t>, and </a:t>
            </a:r>
            <a:r>
              <a:rPr lang="en-US" sz="2800" b="1" dirty="0" err="1"/>
              <a:t>boolean</a:t>
            </a:r>
            <a:r>
              <a:rPr lang="en-US" sz="2800" dirty="0"/>
              <a:t>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The primitive types are also commonly referred to as </a:t>
            </a:r>
            <a:r>
              <a:rPr lang="en-US" sz="2800" dirty="0">
                <a:solidFill>
                  <a:srgbClr val="C00000"/>
                </a:solidFill>
              </a:rPr>
              <a:t>simple</a:t>
            </a:r>
            <a:r>
              <a:rPr lang="en-US" sz="2800" i="1" dirty="0"/>
              <a:t> </a:t>
            </a:r>
            <a:r>
              <a:rPr lang="en-US" sz="2800" dirty="0"/>
              <a:t>types, </a:t>
            </a:r>
          </a:p>
          <a:p>
            <a:pPr marL="0" indent="0" algn="l" rtl="0">
              <a:buNone/>
            </a:pPr>
            <a:r>
              <a:rPr lang="en-US" sz="2800" dirty="0"/>
              <a:t> </a:t>
            </a:r>
          </a:p>
          <a:p>
            <a:pPr marL="0" indent="0" algn="l" rtl="0">
              <a:buNone/>
            </a:pPr>
            <a:r>
              <a:rPr lang="en-US" sz="2800" dirty="0"/>
              <a:t>These can be put in </a:t>
            </a:r>
            <a:r>
              <a:rPr lang="en-US" sz="2800" b="1" dirty="0"/>
              <a:t>four groups</a:t>
            </a:r>
            <a:r>
              <a:rPr lang="en-US" sz="2800" dirty="0"/>
              <a:t>:</a:t>
            </a:r>
          </a:p>
          <a:p>
            <a:pPr marL="0" indent="0" algn="l" rtl="0">
              <a:buNone/>
            </a:pPr>
            <a:r>
              <a:rPr lang="en-US" sz="2800" dirty="0"/>
              <a:t> </a:t>
            </a:r>
          </a:p>
          <a:p>
            <a:pPr marL="0" indent="0" algn="l">
              <a:buNone/>
            </a:pP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85163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String Concatenation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The 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FF0000"/>
                </a:solidFill>
              </a:rPr>
              <a:t> (plus) </a:t>
            </a:r>
            <a:r>
              <a:rPr lang="en-US" sz="2800" dirty="0"/>
              <a:t>operator between strings puts them together to make a new, bigger string. The bigger string is just the chars of the first string put together with the chars of the second string.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dirty="0"/>
              <a:t>String a = "kit"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 "ten";  // a is "kitten"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4160311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String Length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The "length" of a string is just the number of chars in it. So "hi" is length 2 and "Hello" is length 5. The </a:t>
            </a:r>
            <a:r>
              <a:rPr lang="en-US" sz="2800" dirty="0">
                <a:solidFill>
                  <a:srgbClr val="FF0000"/>
                </a:solidFill>
              </a:rPr>
              <a:t>length() </a:t>
            </a:r>
            <a:r>
              <a:rPr lang="en-US" sz="2800" dirty="0"/>
              <a:t>method on a string returns its length, 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b="1" u="sng" dirty="0"/>
              <a:t>like this:</a:t>
            </a:r>
          </a:p>
          <a:p>
            <a:pPr marL="0" indent="0" algn="l" rtl="0">
              <a:buNone/>
            </a:pPr>
            <a:r>
              <a:rPr lang="en-US" sz="2800" dirty="0"/>
              <a:t>String a = "Hello";</a:t>
            </a:r>
          </a:p>
          <a:p>
            <a:pPr marL="0" indent="0" algn="l" rtl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 = </a:t>
            </a:r>
            <a:r>
              <a:rPr lang="en-US" sz="2800" dirty="0" err="1"/>
              <a:t>a.length</a:t>
            </a:r>
            <a:r>
              <a:rPr lang="en-US" sz="2800" dirty="0"/>
              <a:t>();  // </a:t>
            </a:r>
            <a:r>
              <a:rPr lang="en-US" sz="2800" dirty="0" err="1"/>
              <a:t>len</a:t>
            </a:r>
            <a:r>
              <a:rPr lang="en-US" sz="2800" dirty="0"/>
              <a:t> is 5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3382688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String Index Numbers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buNone/>
            </a:pPr>
            <a:r>
              <a:rPr lang="en-US" dirty="0"/>
              <a:t>Index numbers -- 0, 1, 2, ...</a:t>
            </a:r>
          </a:p>
          <a:p>
            <a:pPr marL="0" lvl="0" indent="0" algn="l" rtl="0">
              <a:buNone/>
            </a:pPr>
            <a:r>
              <a:rPr lang="en-US" dirty="0"/>
              <a:t>Leftmost char is at index 0</a:t>
            </a:r>
          </a:p>
          <a:p>
            <a:pPr marL="0" lvl="0" indent="0" algn="l" rtl="0">
              <a:buNone/>
            </a:pPr>
            <a:r>
              <a:rPr lang="en-US" dirty="0"/>
              <a:t>Last char is at index length-1</a:t>
            </a:r>
          </a:p>
          <a:p>
            <a:pPr marL="0" indent="0" algn="l" rtl="0">
              <a:buNone/>
            </a:pPr>
            <a:endParaRPr lang="ar-YE" dirty="0"/>
          </a:p>
        </p:txBody>
      </p:sp>
      <p:pic>
        <p:nvPicPr>
          <p:cNvPr id="4" name="صورة 3" descr="String Hello in memory with index numbers 0..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1840" y="4293096"/>
            <a:ext cx="3291106" cy="2099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67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String Substring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rtl="0"/>
            <a:r>
              <a:rPr lang="en-US" dirty="0" err="1"/>
              <a:t>str.substring</a:t>
            </a:r>
            <a:r>
              <a:rPr lang="en-US" dirty="0"/>
              <a:t>(start)</a:t>
            </a:r>
          </a:p>
          <a:p>
            <a:pPr lvl="0" algn="l" rtl="0"/>
            <a:r>
              <a:rPr lang="en-US" dirty="0"/>
              <a:t>Chars beginning at index </a:t>
            </a:r>
            <a:r>
              <a:rPr lang="en-US" b="1" dirty="0"/>
              <a:t>start</a:t>
            </a:r>
            <a:endParaRPr lang="en-US" dirty="0"/>
          </a:p>
          <a:p>
            <a:pPr lvl="0" algn="l" rtl="0"/>
            <a:r>
              <a:rPr lang="en-US" dirty="0"/>
              <a:t>Through the end of the string</a:t>
            </a:r>
          </a:p>
          <a:p>
            <a:pPr lvl="0" algn="l" rtl="0"/>
            <a:r>
              <a:rPr lang="en-US" dirty="0"/>
              <a:t>Later: more complex 2-arg substring()</a:t>
            </a:r>
          </a:p>
          <a:p>
            <a:pPr lvl="0" algn="l" rtl="0"/>
            <a:endParaRPr lang="en-US" dirty="0"/>
          </a:p>
          <a:p>
            <a:pPr marL="0" indent="0" algn="l" rtl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 = "Hello";</a:t>
            </a:r>
          </a:p>
          <a:p>
            <a:pPr marL="0" indent="0" algn="l" rtl="0">
              <a:buNone/>
            </a:pPr>
            <a:r>
              <a:rPr lang="en-US" sz="2400" dirty="0"/>
              <a:t>String a = </a:t>
            </a:r>
            <a:r>
              <a:rPr lang="en-US" sz="2400" dirty="0" err="1"/>
              <a:t>str.substring</a:t>
            </a:r>
            <a:r>
              <a:rPr lang="en-US" sz="2400" dirty="0"/>
              <a:t>(1);  // a is "</a:t>
            </a:r>
            <a:r>
              <a:rPr lang="en-US" sz="2400" dirty="0" err="1"/>
              <a:t>ello</a:t>
            </a:r>
            <a:r>
              <a:rPr lang="en-US" sz="2400" dirty="0"/>
              <a:t>”</a:t>
            </a:r>
          </a:p>
          <a:p>
            <a:pPr marL="0" indent="0" algn="l" rtl="0">
              <a:buNone/>
            </a:pPr>
            <a:r>
              <a:rPr lang="en-US" sz="2400" dirty="0"/>
              <a:t>String b = </a:t>
            </a:r>
            <a:r>
              <a:rPr lang="en-US" sz="2400" dirty="0" err="1"/>
              <a:t>str.substring</a:t>
            </a:r>
            <a:r>
              <a:rPr lang="en-US" sz="2400" dirty="0"/>
              <a:t>(2);   // b is "</a:t>
            </a:r>
            <a:r>
              <a:rPr lang="en-US" sz="2400" dirty="0" err="1"/>
              <a:t>llo</a:t>
            </a:r>
            <a:r>
              <a:rPr lang="en-US" sz="2400" dirty="0"/>
              <a:t>“</a:t>
            </a:r>
          </a:p>
          <a:p>
            <a:pPr marL="0" indent="0" algn="l" rtl="0">
              <a:buNone/>
            </a:pPr>
            <a:r>
              <a:rPr lang="en-US" sz="2400" dirty="0"/>
              <a:t>String c = </a:t>
            </a:r>
            <a:r>
              <a:rPr lang="en-US" sz="2400" dirty="0" err="1"/>
              <a:t>str.substring</a:t>
            </a:r>
            <a:r>
              <a:rPr lang="en-US" sz="2400" dirty="0"/>
              <a:t>(3);  // c is "lo"</a:t>
            </a: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341710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charAt</a:t>
            </a:r>
            <a:r>
              <a:rPr lang="en-US" b="1" dirty="0">
                <a:solidFill>
                  <a:schemeClr val="bg1"/>
                </a:solidFill>
              </a:rPr>
              <a:t>() Method 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 = "Welcome to string handling tutorial";	</a:t>
            </a:r>
          </a:p>
          <a:p>
            <a:pPr algn="l" rtl="0"/>
            <a:r>
              <a:rPr lang="en-US" sz="2400" dirty="0"/>
              <a:t>char ch1 = </a:t>
            </a:r>
            <a:r>
              <a:rPr lang="en-US" sz="2400" dirty="0" err="1"/>
              <a:t>str.charAt</a:t>
            </a:r>
            <a:r>
              <a:rPr lang="en-US" sz="2400" dirty="0"/>
              <a:t>(0);	</a:t>
            </a:r>
          </a:p>
          <a:p>
            <a:pPr algn="l" rtl="0"/>
            <a:r>
              <a:rPr lang="en-US" sz="2400" dirty="0"/>
              <a:t>char ch2 = </a:t>
            </a:r>
            <a:r>
              <a:rPr lang="en-US" sz="2400" dirty="0" err="1"/>
              <a:t>str.charAt</a:t>
            </a:r>
            <a:r>
              <a:rPr lang="en-US" sz="2400" dirty="0"/>
              <a:t>(5); </a:t>
            </a:r>
          </a:p>
          <a:p>
            <a:pPr algn="l" rtl="0"/>
            <a:endParaRPr lang="en-US" sz="2400" dirty="0"/>
          </a:p>
          <a:p>
            <a:pPr marL="0" indent="0" algn="l" rtl="0">
              <a:buNone/>
            </a:pPr>
            <a:r>
              <a:rPr lang="en-US" sz="2400" dirty="0"/>
              <a:t>Output:</a:t>
            </a:r>
          </a:p>
          <a:p>
            <a:pPr algn="l" rtl="0"/>
            <a:r>
              <a:rPr lang="en-US" sz="2400" dirty="0"/>
              <a:t>Character at 0 index is: W</a:t>
            </a:r>
          </a:p>
          <a:p>
            <a:pPr algn="l" rtl="0"/>
            <a:r>
              <a:rPr lang="en-US" sz="2400" dirty="0"/>
              <a:t>Character at 5th index is: m</a:t>
            </a: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334225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trim() Method 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[]){</a:t>
            </a:r>
          </a:p>
          <a:p>
            <a:pPr marL="0" indent="0" algn="l" rtl="0">
              <a:buNone/>
            </a:pPr>
            <a:r>
              <a:rPr lang="en-US" sz="2400" dirty="0"/>
              <a:t>       String </a:t>
            </a:r>
            <a:r>
              <a:rPr lang="en-US" sz="2400" dirty="0" err="1"/>
              <a:t>str</a:t>
            </a:r>
            <a:r>
              <a:rPr lang="en-US" sz="2400" dirty="0"/>
              <a:t> = new String("    How are you?   ");</a:t>
            </a:r>
          </a:p>
          <a:p>
            <a:pPr marL="0" indent="0" algn="l" rtl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("String before trim: "+ </a:t>
            </a:r>
            <a:r>
              <a:rPr lang="en-US" sz="2400" dirty="0" err="1"/>
              <a:t>str</a:t>
            </a:r>
            <a:r>
              <a:rPr lang="en-US" sz="2400" dirty="0"/>
              <a:t>);</a:t>
            </a:r>
          </a:p>
          <a:p>
            <a:pPr marL="0" indent="0" algn="l" rtl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("String after trim: "+ </a:t>
            </a:r>
            <a:r>
              <a:rPr lang="en-US" sz="2400" dirty="0" err="1"/>
              <a:t>str.trim</a:t>
            </a:r>
            <a:r>
              <a:rPr lang="en-US" sz="2400" dirty="0"/>
              <a:t>());</a:t>
            </a:r>
          </a:p>
          <a:p>
            <a:pPr marL="0" indent="0" algn="l" rtl="0">
              <a:buNone/>
            </a:pPr>
            <a:r>
              <a:rPr lang="en-US" sz="2400" dirty="0"/>
              <a:t>   }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800" b="1" u="sng" dirty="0"/>
              <a:t>Output:</a:t>
            </a:r>
          </a:p>
          <a:p>
            <a:pPr marL="0" indent="0" algn="l" rtl="0">
              <a:buNone/>
            </a:pPr>
            <a:r>
              <a:rPr lang="en-US" sz="2800" dirty="0"/>
              <a:t>String before trim:     How are you? </a:t>
            </a:r>
          </a:p>
          <a:p>
            <a:pPr marL="0" indent="0" algn="l" rtl="0">
              <a:buNone/>
            </a:pPr>
            <a:r>
              <a:rPr lang="en-US" sz="2800" dirty="0"/>
              <a:t>String after trim: How are you?</a:t>
            </a:r>
          </a:p>
          <a:p>
            <a:pPr marL="0" indent="0" algn="l" rtl="0">
              <a:buNone/>
            </a:pPr>
            <a:r>
              <a:rPr lang="en-US" sz="2800" dirty="0"/>
              <a:t>  </a:t>
            </a:r>
          </a:p>
          <a:p>
            <a:pPr marL="0" indent="0" algn="l" rtl="0">
              <a:buNone/>
            </a:pP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51085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replace()  Method 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str</a:t>
            </a:r>
            <a:r>
              <a:rPr lang="en-US" sz="2800" dirty="0"/>
              <a:t> = new String(“Mohammed");</a:t>
            </a:r>
          </a:p>
          <a:p>
            <a:pPr marL="0" indent="0" algn="l" rtl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 </a:t>
            </a:r>
            <a:r>
              <a:rPr lang="en-US" sz="2800" dirty="0" err="1"/>
              <a:t>str.replace</a:t>
            </a:r>
            <a:r>
              <a:rPr lang="en-US" sz="2800" dirty="0"/>
              <a:t>('o', 'p') );</a:t>
            </a:r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endParaRPr lang="en-US" sz="2800" dirty="0"/>
          </a:p>
          <a:p>
            <a:pPr marL="0" indent="0" algn="l" rtl="0">
              <a:buNone/>
            </a:pPr>
            <a:r>
              <a:rPr lang="en-US" sz="2800" u="sng" dirty="0"/>
              <a:t> </a:t>
            </a:r>
            <a:r>
              <a:rPr lang="en-US" sz="2800" b="1" u="sng" dirty="0"/>
              <a:t>Output</a:t>
            </a:r>
            <a:endParaRPr lang="en-US" sz="2800" u="sng" dirty="0"/>
          </a:p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800" dirty="0" err="1"/>
              <a:t>Mphammed</a:t>
            </a:r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40410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Final Keyword In Java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b="1" dirty="0"/>
              <a:t>The </a:t>
            </a:r>
            <a:r>
              <a:rPr lang="en-US" sz="2000" dirty="0"/>
              <a:t>final keyword</a:t>
            </a:r>
            <a:r>
              <a:rPr lang="en-US" sz="2000" b="1" dirty="0"/>
              <a:t> in java is used to restrict the user. The java final keyword can be used in many context. Final can be:</a:t>
            </a:r>
          </a:p>
          <a:p>
            <a:pPr marL="457200" lvl="0" indent="-457200" algn="l" rtl="0">
              <a:buFont typeface="+mj-lt"/>
              <a:buAutoNum type="arabicPeriod"/>
            </a:pPr>
            <a:r>
              <a:rPr lang="en-US" sz="2000" dirty="0"/>
              <a:t>variable</a:t>
            </a:r>
          </a:p>
          <a:p>
            <a:pPr marL="457200" lvl="0" indent="-457200" algn="l" rtl="0">
              <a:buFont typeface="+mj-lt"/>
              <a:buAutoNum type="arabicPeriod"/>
            </a:pPr>
            <a:r>
              <a:rPr lang="en-US" sz="2000" dirty="0"/>
              <a:t>method   If you make any method as final, you cannot override it.</a:t>
            </a:r>
          </a:p>
          <a:p>
            <a:pPr marL="457200" lvl="0" indent="-457200" algn="l" rtl="0">
              <a:buFont typeface="+mj-lt"/>
              <a:buAutoNum type="arabicPeriod"/>
            </a:pPr>
            <a:r>
              <a:rPr lang="en-US" sz="2000" dirty="0"/>
              <a:t>Class         If you make any class as final, you cannot extend it.</a:t>
            </a:r>
          </a:p>
          <a:p>
            <a:pPr marL="0" indent="0" algn="l" rtl="0">
              <a:buNone/>
            </a:pPr>
            <a:endParaRPr lang="en-US" sz="2000" b="1" dirty="0"/>
          </a:p>
          <a:p>
            <a:pPr marL="0" indent="0" algn="l" rtl="0">
              <a:buNone/>
            </a:pPr>
            <a:r>
              <a:rPr lang="en-US" sz="2400" b="1" dirty="0"/>
              <a:t>Java final variable</a:t>
            </a:r>
            <a:br>
              <a:rPr lang="en-US" sz="2400" b="1" dirty="0"/>
            </a:br>
            <a:r>
              <a:rPr lang="en-US" sz="2400" dirty="0"/>
              <a:t>If you make any variable as final, </a:t>
            </a:r>
            <a:r>
              <a:rPr lang="en-US" sz="2400" u="sng" dirty="0"/>
              <a:t>you cannot change the value </a:t>
            </a:r>
            <a:r>
              <a:rPr lang="en-US" sz="2400" dirty="0"/>
              <a:t>of final variable(It will be constant).</a:t>
            </a:r>
          </a:p>
          <a:p>
            <a:pPr marL="0" indent="0" algn="l" rtl="0">
              <a:buNone/>
            </a:pPr>
            <a:endParaRPr lang="en-US" sz="2400" b="1" dirty="0"/>
          </a:p>
          <a:p>
            <a:pPr marL="0" indent="0" algn="l" rtl="0">
              <a:buNone/>
            </a:pPr>
            <a:r>
              <a:rPr lang="en-US" sz="2400" b="1" dirty="0"/>
              <a:t>final</a:t>
            </a:r>
            <a:r>
              <a:rPr lang="en-US" sz="2400" dirty="0"/>
              <a:t> </a:t>
            </a:r>
            <a:r>
              <a:rPr lang="en-US" sz="2400" b="1" dirty="0" err="1"/>
              <a:t>int</a:t>
            </a:r>
            <a:r>
              <a:rPr lang="en-US" sz="2400" dirty="0"/>
              <a:t> </a:t>
            </a:r>
            <a:r>
              <a:rPr lang="en-US" sz="2400" dirty="0" err="1"/>
              <a:t>speedlimit</a:t>
            </a:r>
            <a:r>
              <a:rPr lang="en-US" sz="2400" dirty="0"/>
              <a:t>=90; //final variable  </a:t>
            </a:r>
          </a:p>
          <a:p>
            <a:pPr marL="0" indent="0" algn="l" rtl="0">
              <a:buNone/>
            </a:pPr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1084079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Access Modifiers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lvl="0" indent="0" algn="l" rtl="0">
              <a:buNone/>
            </a:pPr>
            <a:r>
              <a:rPr lang="en-US" sz="2000" dirty="0"/>
              <a:t>One of the most important aspects of object-oriented design is data hiding, or </a:t>
            </a:r>
            <a:r>
              <a:rPr lang="en-US" sz="2000" b="1" dirty="0">
                <a:solidFill>
                  <a:srgbClr val="C00000"/>
                </a:solidFill>
              </a:rPr>
              <a:t>encapsulation</a:t>
            </a:r>
            <a:r>
              <a:rPr lang="en-US" sz="2000" dirty="0"/>
              <a:t>.</a:t>
            </a:r>
          </a:p>
          <a:p>
            <a:pPr marL="0" indent="0" algn="l" rtl="0">
              <a:buNone/>
            </a:pPr>
            <a:endParaRPr lang="en-US" sz="2000" b="1" cap="small" dirty="0"/>
          </a:p>
          <a:p>
            <a:pPr marL="0" indent="0" algn="l" rtl="0">
              <a:buNone/>
            </a:pPr>
            <a:r>
              <a:rPr lang="en-US" sz="2800" b="1" cap="small" dirty="0"/>
              <a:t>Basic Access Modifiers:</a:t>
            </a:r>
            <a:endParaRPr lang="en-US" sz="2800" b="1" dirty="0"/>
          </a:p>
          <a:p>
            <a:pPr algn="l" rtl="0"/>
            <a:r>
              <a:rPr lang="en-US" sz="2000" dirty="0"/>
              <a:t>By </a:t>
            </a:r>
            <a:r>
              <a:rPr lang="en-US" sz="2000" b="1" dirty="0">
                <a:solidFill>
                  <a:srgbClr val="C00000"/>
                </a:solidFill>
              </a:rPr>
              <a:t>default</a:t>
            </a:r>
            <a:r>
              <a:rPr lang="en-US" sz="2000" dirty="0"/>
              <a:t>, the variables and methods of a class are accessible to members of the class itself and to other classes in the same package.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Methods and variables (members) declared as </a:t>
            </a:r>
            <a:r>
              <a:rPr lang="en-US" sz="2000" b="1" dirty="0">
                <a:solidFill>
                  <a:srgbClr val="C00000"/>
                </a:solidFill>
              </a:rPr>
              <a:t>private</a:t>
            </a:r>
            <a:r>
              <a:rPr lang="en-US" sz="2000" dirty="0"/>
              <a:t> are accessible only within their class.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Members declared as </a:t>
            </a:r>
            <a:r>
              <a:rPr lang="en-US" sz="2000" b="1" dirty="0">
                <a:solidFill>
                  <a:srgbClr val="C00000"/>
                </a:solidFill>
              </a:rPr>
              <a:t>public</a:t>
            </a:r>
            <a:r>
              <a:rPr lang="en-US" sz="2000" dirty="0"/>
              <a:t> are accessible from any class in any package.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dirty="0"/>
              <a:t>Members declared as </a:t>
            </a:r>
            <a:r>
              <a:rPr lang="en-US" sz="2000" b="1" dirty="0">
                <a:solidFill>
                  <a:srgbClr val="C00000"/>
                </a:solidFill>
              </a:rPr>
              <a:t>protected</a:t>
            </a:r>
            <a:r>
              <a:rPr lang="en-US" sz="2000" dirty="0"/>
              <a:t> access by other classes in the package and subclasses inside or outside the package.</a:t>
            </a:r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270444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CBEC81-C6BF-7460-5868-60A77E40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Access Modifiers in OOPs- Logicmojo">
            <a:extLst>
              <a:ext uri="{FF2B5EF4-FFF2-40B4-BE49-F238E27FC236}">
                <a16:creationId xmlns:a16="http://schemas.microsoft.com/office/drawing/2014/main" id="{F251530F-EF97-3245-0705-569A08E3A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30362"/>
            <a:ext cx="5832093" cy="34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Access Modifiers">
            <a:extLst>
              <a:ext uri="{FF2B5EF4-FFF2-40B4-BE49-F238E27FC236}">
                <a16:creationId xmlns:a16="http://schemas.microsoft.com/office/drawing/2014/main" id="{58B3E6EB-5325-944C-E3EA-1887E0D48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294" y="620688"/>
            <a:ext cx="6347511" cy="235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6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Primitive Types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These can be put in </a:t>
            </a:r>
            <a:r>
              <a:rPr lang="en-US" sz="2400" b="1" dirty="0"/>
              <a:t>four groups</a:t>
            </a:r>
            <a:r>
              <a:rPr lang="en-US" sz="2400" dirty="0"/>
              <a:t>:</a:t>
            </a:r>
          </a:p>
          <a:p>
            <a:pPr marL="0" indent="0" algn="l" rtl="0">
              <a:buNone/>
            </a:pPr>
            <a:r>
              <a:rPr lang="en-US" sz="2400" dirty="0"/>
              <a:t> </a:t>
            </a:r>
          </a:p>
          <a:p>
            <a:pPr marL="0" indent="0" algn="l" rtl="0">
              <a:buNone/>
            </a:pPr>
            <a:r>
              <a:rPr lang="en-US" sz="2400" dirty="0"/>
              <a:t>• </a:t>
            </a:r>
            <a:r>
              <a:rPr lang="en-US" sz="2400" b="1" dirty="0"/>
              <a:t>Integers</a:t>
            </a:r>
            <a:r>
              <a:rPr lang="en-US" sz="2400" dirty="0"/>
              <a:t> This group includes </a:t>
            </a:r>
            <a:r>
              <a:rPr lang="en-US" sz="2400" b="1" dirty="0"/>
              <a:t>byte</a:t>
            </a:r>
            <a:r>
              <a:rPr lang="en-US" sz="2400" dirty="0"/>
              <a:t>, </a:t>
            </a:r>
            <a:r>
              <a:rPr lang="en-US" sz="2400" b="1" dirty="0"/>
              <a:t>short</a:t>
            </a:r>
            <a:r>
              <a:rPr lang="en-US" sz="2400" dirty="0"/>
              <a:t>, </a:t>
            </a:r>
            <a:r>
              <a:rPr lang="en-US" sz="2400" b="1" dirty="0" err="1"/>
              <a:t>int</a:t>
            </a:r>
            <a:r>
              <a:rPr lang="en-US" sz="2400" dirty="0"/>
              <a:t>, and </a:t>
            </a:r>
            <a:r>
              <a:rPr lang="en-US" sz="2400" b="1" dirty="0"/>
              <a:t>long</a:t>
            </a:r>
            <a:r>
              <a:rPr lang="en-US" sz="2400" dirty="0"/>
              <a:t>, which are for whole-valued  signed numbers.</a:t>
            </a:r>
          </a:p>
          <a:p>
            <a:pPr marL="0" indent="0" algn="l" rtl="0">
              <a:buNone/>
            </a:pPr>
            <a:r>
              <a:rPr lang="en-US" sz="2400" dirty="0"/>
              <a:t>• </a:t>
            </a:r>
            <a:r>
              <a:rPr lang="en-US" sz="2400" b="1" dirty="0"/>
              <a:t>Floating-point</a:t>
            </a:r>
            <a:r>
              <a:rPr lang="en-US" sz="2400" dirty="0"/>
              <a:t> numbers This group includes </a:t>
            </a:r>
            <a:r>
              <a:rPr lang="en-US" sz="2400" b="1" dirty="0"/>
              <a:t>float </a:t>
            </a:r>
            <a:r>
              <a:rPr lang="en-US" sz="2400" dirty="0"/>
              <a:t>and </a:t>
            </a:r>
            <a:r>
              <a:rPr lang="en-US" sz="2400" b="1" dirty="0"/>
              <a:t>double</a:t>
            </a:r>
            <a:r>
              <a:rPr lang="en-US" sz="2400" dirty="0"/>
              <a:t>, which represent numbers with fractional precision.</a:t>
            </a:r>
          </a:p>
          <a:p>
            <a:pPr marL="0" indent="0" algn="l" rtl="0">
              <a:buNone/>
            </a:pPr>
            <a:r>
              <a:rPr lang="en-US" sz="2400" dirty="0"/>
              <a:t>• </a:t>
            </a:r>
            <a:r>
              <a:rPr lang="en-US" sz="2400" b="1" dirty="0"/>
              <a:t>Characters</a:t>
            </a:r>
            <a:r>
              <a:rPr lang="en-US" sz="2400" dirty="0"/>
              <a:t> This group includes </a:t>
            </a:r>
            <a:r>
              <a:rPr lang="en-US" sz="2400" b="1" dirty="0"/>
              <a:t>char</a:t>
            </a:r>
            <a:r>
              <a:rPr lang="en-US" sz="2400" dirty="0"/>
              <a:t>, which represents symbols in a character set, like letters and numbers.</a:t>
            </a:r>
          </a:p>
          <a:p>
            <a:pPr marL="0" indent="0" algn="l" rtl="0">
              <a:buNone/>
            </a:pPr>
            <a:r>
              <a:rPr lang="en-US" sz="2400" dirty="0"/>
              <a:t>• </a:t>
            </a:r>
            <a:r>
              <a:rPr lang="en-US" sz="2400" b="1" dirty="0"/>
              <a:t>Boolean</a:t>
            </a:r>
            <a:r>
              <a:rPr lang="en-US" sz="2400" dirty="0"/>
              <a:t> This group includes </a:t>
            </a:r>
            <a:r>
              <a:rPr lang="en-US" sz="2400" b="1" dirty="0" err="1"/>
              <a:t>boolean</a:t>
            </a:r>
            <a:r>
              <a:rPr lang="en-US" sz="2400" dirty="0"/>
              <a:t>, which is a special type for representing true/false values.</a:t>
            </a:r>
          </a:p>
          <a:p>
            <a:pPr marL="0" indent="0" algn="l">
              <a:buNone/>
            </a:pP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294463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http://w3processing.com/java/images/Visibili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51" y="980728"/>
            <a:ext cx="9060749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69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Math Class </a:t>
            </a:r>
            <a:endParaRPr lang="ar-YE" dirty="0">
              <a:solidFill>
                <a:schemeClr val="bg1"/>
              </a:solidFill>
            </a:endParaRP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11245"/>
              </p:ext>
            </p:extLst>
          </p:nvPr>
        </p:nvGraphicFramePr>
        <p:xfrm>
          <a:off x="323528" y="1540849"/>
          <a:ext cx="8640960" cy="491248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Method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Purpose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abs(int x)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absolute value of an integer x.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abs(double x)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absolute value of a double x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pow(double base, double exponent)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base raised to the exponent.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round(double x)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x rounded to the nearest whole number.  Returned value must be cast to an int before assignment to an int variable.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max(int a, int b)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greater of a and b.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min(int a, int b)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lesser of a and b.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double sqrt(double x)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 the square root of x.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random( 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 a random number greater than or equal to 0.0 and less than 1.0.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05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 rtl="0">
              <a:buNone/>
            </a:pP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ans1;</a:t>
            </a:r>
            <a:br>
              <a:rPr lang="en-US" sz="2400" dirty="0"/>
            </a:br>
            <a:r>
              <a:rPr lang="en-US" sz="2400" dirty="0"/>
              <a:t>double ans2;</a:t>
            </a:r>
            <a:br>
              <a:rPr lang="en-US" sz="2400" dirty="0"/>
            </a:br>
            <a:r>
              <a:rPr lang="en-US" sz="2400" dirty="0"/>
              <a:t>ans1 = </a:t>
            </a:r>
            <a:r>
              <a:rPr lang="en-US" sz="2400" dirty="0" err="1"/>
              <a:t>Math.abs</a:t>
            </a:r>
            <a:r>
              <a:rPr lang="en-US" sz="2400" dirty="0"/>
              <a:t>(-4);            //ans1 equals 4</a:t>
            </a:r>
            <a:br>
              <a:rPr lang="en-US" sz="2400" dirty="0"/>
            </a:br>
            <a:r>
              <a:rPr lang="en-US" sz="2400" dirty="0"/>
              <a:t>ans1 = </a:t>
            </a:r>
            <a:r>
              <a:rPr lang="en-US" sz="2400" dirty="0" err="1"/>
              <a:t>Math.abs</a:t>
            </a:r>
            <a:r>
              <a:rPr lang="en-US" sz="2400" dirty="0"/>
              <a:t>(-3.6);         //ans1 equals 3.6</a:t>
            </a:r>
          </a:p>
          <a:p>
            <a:pPr marL="0" indent="0" algn="l" rtl="0">
              <a:buNone/>
            </a:pPr>
            <a:r>
              <a:rPr lang="en-US" sz="2400" dirty="0"/>
              <a:t>ans2 = </a:t>
            </a:r>
            <a:r>
              <a:rPr lang="en-US" sz="2400" dirty="0" err="1"/>
              <a:t>Math.pow</a:t>
            </a:r>
            <a:r>
              <a:rPr lang="en-US" sz="2400" dirty="0"/>
              <a:t>(2.0,3.0);   //ans2 equals 8.0</a:t>
            </a:r>
            <a:br>
              <a:rPr lang="en-US" sz="2400" dirty="0"/>
            </a:br>
            <a:r>
              <a:rPr lang="en-US" sz="2400" dirty="0"/>
              <a:t>ans2 = </a:t>
            </a:r>
            <a:r>
              <a:rPr lang="en-US" sz="2400" dirty="0" err="1"/>
              <a:t>Math.pow</a:t>
            </a:r>
            <a:r>
              <a:rPr lang="en-US" sz="2400" dirty="0"/>
              <a:t>(25.0, 0.5);  //ans2 equals 5.0</a:t>
            </a:r>
          </a:p>
          <a:p>
            <a:pPr marL="0" indent="0" algn="l" rtl="0">
              <a:buNone/>
            </a:pPr>
            <a:r>
              <a:rPr lang="en-US" sz="2400" dirty="0"/>
              <a:t>ans1 = </a:t>
            </a:r>
            <a:r>
              <a:rPr lang="en-US" sz="2400" dirty="0" err="1"/>
              <a:t>Math.max</a:t>
            </a:r>
            <a:r>
              <a:rPr lang="en-US" sz="2400" dirty="0"/>
              <a:t>(30,50);        //ans1 equals 50 </a:t>
            </a:r>
            <a:br>
              <a:rPr lang="en-US" sz="2400" dirty="0"/>
            </a:br>
            <a:r>
              <a:rPr lang="en-US" sz="2400" dirty="0"/>
              <a:t>ans1 = </a:t>
            </a:r>
            <a:r>
              <a:rPr lang="en-US" sz="2400" dirty="0" err="1"/>
              <a:t>Math.min</a:t>
            </a:r>
            <a:r>
              <a:rPr lang="en-US" sz="2400" dirty="0"/>
              <a:t>(30,50);        //ans1 equals 30</a:t>
            </a:r>
            <a:br>
              <a:rPr lang="en-US" sz="2400" dirty="0"/>
            </a:br>
            <a:r>
              <a:rPr lang="en-US" sz="2400" dirty="0"/>
              <a:t>ans1 = (</a:t>
            </a:r>
            <a:r>
              <a:rPr lang="en-US" sz="2400" dirty="0" err="1"/>
              <a:t>int</a:t>
            </a:r>
            <a:r>
              <a:rPr lang="en-US" sz="2400" dirty="0"/>
              <a:t>) </a:t>
            </a:r>
            <a:r>
              <a:rPr lang="en-US" sz="2400" dirty="0" err="1"/>
              <a:t>Math.round</a:t>
            </a:r>
            <a:r>
              <a:rPr lang="en-US" sz="2400" dirty="0"/>
              <a:t>(5.66);   //ans1 equals 6</a:t>
            </a:r>
          </a:p>
          <a:p>
            <a:pPr marL="0" indent="0" algn="l" rtl="0">
              <a:buNone/>
            </a:pP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183908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 5"/>
          <p:cNvSpPr/>
          <p:nvPr/>
        </p:nvSpPr>
        <p:spPr>
          <a:xfrm>
            <a:off x="0" y="-27384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Math.sqrt</a:t>
            </a:r>
            <a:r>
              <a:rPr lang="en-US" dirty="0">
                <a:solidFill>
                  <a:schemeClr val="bg1"/>
                </a:solidFill>
              </a:rPr>
              <a:t>() Method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java.lang</a:t>
            </a:r>
            <a:r>
              <a:rPr lang="en-US" sz="2400" dirty="0"/>
              <a:t>.*;</a:t>
            </a:r>
          </a:p>
          <a:p>
            <a:pPr marL="0" indent="0" algn="l" rtl="0">
              <a:buNone/>
            </a:pPr>
            <a:r>
              <a:rPr lang="en-US" sz="2400" dirty="0"/>
              <a:t> </a:t>
            </a:r>
          </a:p>
          <a:p>
            <a:pPr marL="0" indent="0" algn="l" rtl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MathDemo</a:t>
            </a:r>
            <a:r>
              <a:rPr lang="en-US" sz="2400" dirty="0"/>
              <a:t> { </a:t>
            </a:r>
          </a:p>
          <a:p>
            <a:pPr marL="0" indent="0" algn="l" rtl="0">
              <a:buNone/>
            </a:pPr>
            <a:r>
              <a:rPr lang="en-US" sz="2400" dirty="0"/>
              <a:t>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</a:t>
            </a:r>
          </a:p>
          <a:p>
            <a:pPr marL="0" indent="0" algn="l" rtl="0">
              <a:buNone/>
            </a:pPr>
            <a:r>
              <a:rPr lang="en-US" sz="2400" dirty="0"/>
              <a:t>{</a:t>
            </a:r>
          </a:p>
          <a:p>
            <a:pPr marL="0" indent="0" algn="l" rtl="0">
              <a:buNone/>
            </a:pPr>
            <a:r>
              <a:rPr lang="en-US" sz="2400" dirty="0"/>
              <a:t>double x = 9; </a:t>
            </a:r>
          </a:p>
          <a:p>
            <a:pPr marL="0" indent="0" algn="l" rtl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Math.sqrt</a:t>
            </a:r>
            <a:r>
              <a:rPr lang="en-US" sz="2400" dirty="0"/>
              <a:t>(x));</a:t>
            </a:r>
          </a:p>
          <a:p>
            <a:pPr marL="0" indent="0" algn="l" rtl="0">
              <a:buNone/>
            </a:pPr>
            <a:r>
              <a:rPr lang="en-US" sz="2400" dirty="0"/>
              <a:t>} 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  <a:endParaRPr lang="ar-SA" sz="2400" dirty="0"/>
          </a:p>
          <a:p>
            <a:pPr marL="0" indent="0" algn="l" rtl="0">
              <a:buNone/>
            </a:pPr>
            <a:endParaRPr lang="ar-YE" sz="2400" dirty="0"/>
          </a:p>
        </p:txBody>
      </p:sp>
      <p:sp>
        <p:nvSpPr>
          <p:cNvPr id="4" name="مربع نص 3"/>
          <p:cNvSpPr txBox="1"/>
          <p:nvPr/>
        </p:nvSpPr>
        <p:spPr>
          <a:xfrm>
            <a:off x="6300192" y="5589240"/>
            <a:ext cx="244827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 sz="2400" b="1" dirty="0"/>
              <a:t>Output :</a:t>
            </a:r>
          </a:p>
          <a:p>
            <a:pPr algn="l" rtl="0"/>
            <a:r>
              <a:rPr lang="en-US" sz="2400" b="1" dirty="0"/>
              <a:t>3.0</a:t>
            </a:r>
            <a:endParaRPr lang="ar-YE" sz="2400" b="1" dirty="0"/>
          </a:p>
        </p:txBody>
      </p:sp>
    </p:spTree>
    <p:extLst>
      <p:ext uri="{BB962C8B-B14F-4D97-AF65-F5344CB8AC3E}">
        <p14:creationId xmlns:p14="http://schemas.microsoft.com/office/powerpoint/2010/main" val="317390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Integers</a:t>
            </a:r>
            <a:endParaRPr lang="ar-YE" dirty="0">
              <a:solidFill>
                <a:schemeClr val="bg1"/>
              </a:solidFill>
            </a:endParaRP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79223"/>
              </p:ext>
            </p:extLst>
          </p:nvPr>
        </p:nvGraphicFramePr>
        <p:xfrm>
          <a:off x="467546" y="1916831"/>
          <a:ext cx="8136903" cy="260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8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2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Name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Bit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Byte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Range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Long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–9,223,372,036,854,775,808 to 9,223,372,036,854,775,807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int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–2,147,483,648 to 2,147,483,647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short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–32,768 to 32,767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26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byte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–128 to 127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96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 example</a:t>
            </a:r>
            <a:r>
              <a:rPr lang="en-US" sz="2400" dirty="0">
                <a:solidFill>
                  <a:schemeClr val="bg1"/>
                </a:solidFill>
              </a:rPr>
              <a:t>, here is a program that computes the number of miles that light will travel in a specified number of days.</a:t>
            </a:r>
            <a:endParaRPr lang="ar-YE" sz="2400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08" y="1196752"/>
            <a:ext cx="8229600" cy="547260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 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</a:p>
          <a:p>
            <a:pPr marL="0" indent="0" algn="l" rtl="0">
              <a:buNone/>
            </a:pPr>
            <a:r>
              <a:rPr lang="en-US" sz="2000" dirty="0"/>
              <a:t>        {</a:t>
            </a:r>
          </a:p>
          <a:p>
            <a:pPr marL="0" indent="0" algn="l" rtl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lightspeed</a:t>
            </a:r>
            <a:r>
              <a:rPr lang="en-US" sz="2000" dirty="0"/>
              <a:t>;</a:t>
            </a:r>
          </a:p>
          <a:p>
            <a:pPr marL="0" indent="0" algn="l" rtl="0">
              <a:buNone/>
            </a:pPr>
            <a:r>
              <a:rPr lang="en-US" sz="2000" dirty="0"/>
              <a:t>          long days;</a:t>
            </a:r>
          </a:p>
          <a:p>
            <a:pPr marL="0" indent="0" algn="l" rtl="0">
              <a:buNone/>
            </a:pPr>
            <a:r>
              <a:rPr lang="en-US" sz="2000" dirty="0"/>
              <a:t>          long seconds;</a:t>
            </a:r>
          </a:p>
          <a:p>
            <a:pPr marL="0" indent="0" algn="l" rtl="0">
              <a:buNone/>
            </a:pPr>
            <a:r>
              <a:rPr lang="en-US" sz="2000" dirty="0"/>
              <a:t>          long distance;</a:t>
            </a:r>
          </a:p>
          <a:p>
            <a:pPr marL="0" indent="0" algn="l" rtl="0">
              <a:buNone/>
            </a:pPr>
            <a:r>
              <a:rPr lang="en-US" sz="2000" dirty="0"/>
              <a:t>          // approximate speed of light in miles per second</a:t>
            </a:r>
          </a:p>
          <a:p>
            <a:pPr marL="0" indent="0" algn="l" rtl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lightspeed</a:t>
            </a:r>
            <a:r>
              <a:rPr lang="en-US" sz="2000" dirty="0"/>
              <a:t> = 186000;</a:t>
            </a:r>
          </a:p>
          <a:p>
            <a:pPr marL="0" indent="0" algn="l" rtl="0">
              <a:buNone/>
            </a:pPr>
            <a:r>
              <a:rPr lang="en-US" sz="2000" dirty="0"/>
              <a:t>          days = 1000; // specify number of days here</a:t>
            </a:r>
          </a:p>
          <a:p>
            <a:pPr marL="0" indent="0" algn="l" rtl="0">
              <a:buNone/>
            </a:pPr>
            <a:r>
              <a:rPr lang="en-US" sz="2000" dirty="0"/>
              <a:t>          seconds = days * 24 * 60 * 60; // convert to seconds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  distance = </a:t>
            </a:r>
            <a:r>
              <a:rPr lang="en-US" sz="2000" dirty="0" err="1">
                <a:solidFill>
                  <a:srgbClr val="C00000"/>
                </a:solidFill>
              </a:rPr>
              <a:t>lightspeed</a:t>
            </a:r>
            <a:r>
              <a:rPr lang="en-US" sz="2000" dirty="0">
                <a:solidFill>
                  <a:srgbClr val="C00000"/>
                </a:solidFill>
              </a:rPr>
              <a:t> * seconds;  </a:t>
            </a:r>
            <a:r>
              <a:rPr lang="en-US" sz="2000" dirty="0"/>
              <a:t>// compute distance</a:t>
            </a:r>
          </a:p>
          <a:p>
            <a:pPr marL="0" indent="0" algn="l" rtl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System.out.print</a:t>
            </a:r>
            <a:r>
              <a:rPr lang="en-US" sz="2000" dirty="0"/>
              <a:t>("In " + days);</a:t>
            </a:r>
          </a:p>
          <a:p>
            <a:pPr marL="0" indent="0" algn="l" rtl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System.out.print</a:t>
            </a:r>
            <a:r>
              <a:rPr lang="en-US" sz="2000" dirty="0"/>
              <a:t>(" days light will travel about ");</a:t>
            </a:r>
          </a:p>
          <a:p>
            <a:pPr marL="0" indent="0" algn="l" rtl="0">
              <a:buNone/>
            </a:pPr>
            <a:r>
              <a:rPr lang="en-US" sz="2000" dirty="0"/>
              <a:t>          </a:t>
            </a:r>
            <a:r>
              <a:rPr lang="en-US" sz="2000" dirty="0" err="1"/>
              <a:t>System.out.println</a:t>
            </a:r>
            <a:r>
              <a:rPr lang="en-US" sz="2000" dirty="0"/>
              <a:t>(distance + " miles.");</a:t>
            </a:r>
          </a:p>
          <a:p>
            <a:pPr marL="0" indent="0" algn="l" rtl="0">
              <a:buNone/>
            </a:pPr>
            <a:r>
              <a:rPr lang="en-US" sz="2000" dirty="0"/>
              <a:t>         }</a:t>
            </a:r>
          </a:p>
          <a:p>
            <a:pPr marL="0" indent="0" algn="l" rtl="0">
              <a:buNone/>
            </a:pPr>
            <a:r>
              <a:rPr lang="en-US" sz="2000" dirty="0"/>
              <a:t>        </a:t>
            </a:r>
          </a:p>
          <a:p>
            <a:pPr marL="0" indent="0" algn="l">
              <a:buNone/>
            </a:pPr>
            <a:endParaRPr lang="ar-YE" sz="2000" dirty="0"/>
          </a:p>
        </p:txBody>
      </p:sp>
      <p:sp>
        <p:nvSpPr>
          <p:cNvPr id="4" name="مستطيل 3"/>
          <p:cNvSpPr/>
          <p:nvPr/>
        </p:nvSpPr>
        <p:spPr>
          <a:xfrm>
            <a:off x="6264696" y="1772816"/>
            <a:ext cx="284380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000" b="1" u="sng" dirty="0"/>
              <a:t>following output:</a:t>
            </a:r>
          </a:p>
          <a:p>
            <a:pPr algn="l" rtl="0"/>
            <a:endParaRPr lang="en-US" sz="2000" b="1" u="sng" dirty="0"/>
          </a:p>
          <a:p>
            <a:pPr algn="l" rtl="0"/>
            <a:r>
              <a:rPr lang="en-US" sz="2000" dirty="0"/>
              <a:t>In 1000 days </a:t>
            </a:r>
          </a:p>
          <a:p>
            <a:pPr algn="l" rtl="0"/>
            <a:r>
              <a:rPr lang="en-US" sz="2000" dirty="0"/>
              <a:t>light will travel about </a:t>
            </a:r>
            <a:r>
              <a:rPr lang="en-US" sz="2000" dirty="0">
                <a:solidFill>
                  <a:srgbClr val="FF0000"/>
                </a:solidFill>
              </a:rPr>
              <a:t>16070400000000 miles.</a:t>
            </a:r>
          </a:p>
          <a:p>
            <a:pPr algn="l" rtl="0"/>
            <a:endParaRPr lang="en-US" sz="2000" dirty="0"/>
          </a:p>
          <a:p>
            <a:pPr algn="l" rtl="0"/>
            <a:r>
              <a:rPr lang="en-US" sz="2000" b="1" u="sng" dirty="0">
                <a:solidFill>
                  <a:schemeClr val="tx1"/>
                </a:solidFill>
              </a:rPr>
              <a:t>Clearly</a:t>
            </a:r>
            <a:r>
              <a:rPr lang="en-US" sz="2000" b="1" dirty="0">
                <a:solidFill>
                  <a:srgbClr val="C00000"/>
                </a:solidFill>
              </a:rPr>
              <a:t>, the result could not have been held in an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5631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Floating-Point Types</a:t>
            </a:r>
            <a:endParaRPr lang="ar-YE" dirty="0">
              <a:solidFill>
                <a:schemeClr val="bg1"/>
              </a:solidFill>
            </a:endParaRP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72862"/>
              </p:ext>
            </p:extLst>
          </p:nvPr>
        </p:nvGraphicFramePr>
        <p:xfrm>
          <a:off x="755576" y="2276872"/>
          <a:ext cx="7776865" cy="1792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2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6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Width in Bits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Approximate Range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6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double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4.9e–324 to 1.8e+308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6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1.4e–045 to 3.4e+038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08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Here is a short program that uses double variables to compute the area of a circle:</a:t>
            </a:r>
            <a:endParaRPr lang="ar-YE" sz="2800" b="1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// Compute the area of a circle.</a:t>
            </a:r>
          </a:p>
          <a:p>
            <a:pPr marL="0" indent="0" algn="l" rtl="0">
              <a:buNone/>
            </a:pPr>
            <a:r>
              <a:rPr lang="en-US" sz="2400" dirty="0"/>
              <a:t>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 {</a:t>
            </a:r>
          </a:p>
          <a:p>
            <a:pPr marL="0" indent="0" algn="l" rtl="0">
              <a:buNone/>
            </a:pPr>
            <a:r>
              <a:rPr lang="en-US" sz="2400" dirty="0"/>
              <a:t>        double pi, r, a;</a:t>
            </a:r>
          </a:p>
          <a:p>
            <a:pPr marL="0" indent="0" algn="l" rtl="0">
              <a:buNone/>
            </a:pPr>
            <a:r>
              <a:rPr lang="en-US" sz="2400" dirty="0"/>
              <a:t>        r = 10.8; // radius of circle</a:t>
            </a:r>
          </a:p>
          <a:p>
            <a:pPr marL="0" indent="0" algn="l" rtl="0">
              <a:buNone/>
            </a:pPr>
            <a:r>
              <a:rPr lang="en-US" sz="2400" dirty="0"/>
              <a:t>        pi = 3.1416; // pi, approximately</a:t>
            </a:r>
          </a:p>
          <a:p>
            <a:pPr marL="0" indent="0" algn="l" rtl="0">
              <a:buNone/>
            </a:pPr>
            <a:r>
              <a:rPr lang="en-US" sz="2400" dirty="0"/>
              <a:t>        a = pi * r * r; // compute area</a:t>
            </a:r>
          </a:p>
          <a:p>
            <a:pPr marL="0" indent="0" algn="l" rtl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("Area of circle is " + a);</a:t>
            </a:r>
          </a:p>
          <a:p>
            <a:pPr marL="0" indent="0" algn="l" rtl="0">
              <a:buNone/>
            </a:pPr>
            <a:r>
              <a:rPr lang="en-US" sz="2400" dirty="0"/>
              <a:t>       }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 algn="l">
              <a:buNone/>
            </a:pP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72314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Characters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In Java, the data type used to store characters is </a:t>
            </a:r>
            <a:r>
              <a:rPr lang="en-US" b="1" dirty="0"/>
              <a:t>char</a:t>
            </a:r>
            <a:r>
              <a:rPr lang="en-US" dirty="0"/>
              <a:t>. However, C/C++ programmers beware:</a:t>
            </a:r>
          </a:p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/>
              <a:t>char </a:t>
            </a:r>
            <a:r>
              <a:rPr lang="en-US" dirty="0"/>
              <a:t>in C or C++ is 8 bits wide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 In Java </a:t>
            </a:r>
            <a:r>
              <a:rPr lang="en-US" b="1" dirty="0"/>
              <a:t>char </a:t>
            </a:r>
            <a:r>
              <a:rPr lang="en-US" dirty="0"/>
              <a:t>is a 16-bit type. The range of a </a:t>
            </a:r>
            <a:r>
              <a:rPr lang="en-US" b="1" dirty="0"/>
              <a:t>char </a:t>
            </a:r>
            <a:r>
              <a:rPr lang="en-US" dirty="0"/>
              <a:t>is 0 to 65,536.</a:t>
            </a:r>
          </a:p>
          <a:p>
            <a:pPr marL="0" indent="0" algn="l" rtl="0">
              <a:buNone/>
            </a:pPr>
            <a:r>
              <a:rPr lang="en-US" dirty="0"/>
              <a:t> </a:t>
            </a:r>
          </a:p>
          <a:p>
            <a:pPr marL="0" indent="0" algn="l">
              <a:buNone/>
            </a:pP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262126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Booleans</a:t>
            </a:r>
            <a:endParaRPr lang="ar-YE" dirty="0">
              <a:solidFill>
                <a:schemeClr val="bg1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000" dirty="0"/>
              <a:t>for logical values. It can have only one of two possible  values ,   true or false.</a:t>
            </a:r>
          </a:p>
          <a:p>
            <a:pPr marL="0" indent="0" algn="l" rtl="0">
              <a:buNone/>
            </a:pPr>
            <a:r>
              <a:rPr lang="en-US" sz="1800" dirty="0"/>
              <a:t> </a:t>
            </a:r>
          </a:p>
          <a:p>
            <a:pPr marL="0" indent="0" algn="l" rtl="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 algn="l" rtl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boolean</a:t>
            </a:r>
            <a:r>
              <a:rPr lang="en-US" sz="1800" dirty="0"/>
              <a:t> b;</a:t>
            </a:r>
          </a:p>
          <a:p>
            <a:pPr marL="0" indent="0" algn="l" rtl="0">
              <a:buNone/>
            </a:pPr>
            <a:r>
              <a:rPr lang="en-US" sz="1800" dirty="0"/>
              <a:t>            b = false;</a:t>
            </a:r>
          </a:p>
          <a:p>
            <a:pPr marL="0" indent="0" algn="l" rtl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("b is " + b);</a:t>
            </a:r>
          </a:p>
          <a:p>
            <a:pPr marL="0" indent="0" algn="l" rtl="0">
              <a:buNone/>
            </a:pPr>
            <a:r>
              <a:rPr lang="en-US" sz="1800" dirty="0"/>
              <a:t>             b = true;</a:t>
            </a:r>
          </a:p>
          <a:p>
            <a:pPr marL="0" indent="0" algn="l" rtl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("b is " + b);</a:t>
            </a:r>
          </a:p>
          <a:p>
            <a:pPr marL="0" indent="0" algn="l" rtl="0">
              <a:buNone/>
            </a:pPr>
            <a:r>
              <a:rPr lang="en-US" sz="1800" dirty="0"/>
              <a:t>            // a </a:t>
            </a:r>
            <a:r>
              <a:rPr lang="en-US" sz="1800" dirty="0" err="1"/>
              <a:t>boolean</a:t>
            </a:r>
            <a:r>
              <a:rPr lang="en-US" sz="1800" dirty="0"/>
              <a:t> value can control the if statement</a:t>
            </a:r>
          </a:p>
          <a:p>
            <a:pPr marL="0" indent="0" algn="l" rtl="0">
              <a:buNone/>
            </a:pPr>
            <a:r>
              <a:rPr lang="en-US" sz="1800" dirty="0"/>
              <a:t>            if(b) </a:t>
            </a:r>
            <a:r>
              <a:rPr lang="en-US" sz="1800" dirty="0" err="1"/>
              <a:t>System.out.println</a:t>
            </a:r>
            <a:r>
              <a:rPr lang="en-US" sz="1800" dirty="0"/>
              <a:t>("This is executed.");</a:t>
            </a:r>
          </a:p>
          <a:p>
            <a:pPr marL="0" indent="0" algn="l" rtl="0">
              <a:buNone/>
            </a:pPr>
            <a:r>
              <a:rPr lang="en-US" sz="1800" dirty="0"/>
              <a:t>            b = false;</a:t>
            </a:r>
          </a:p>
          <a:p>
            <a:pPr marL="0" indent="0" algn="l" rtl="0">
              <a:buNone/>
            </a:pPr>
            <a:r>
              <a:rPr lang="en-US" sz="1800" dirty="0"/>
              <a:t>            if(b) </a:t>
            </a:r>
            <a:r>
              <a:rPr lang="en-US" sz="1800" dirty="0" err="1"/>
              <a:t>System.out.println</a:t>
            </a:r>
            <a:r>
              <a:rPr lang="en-US" sz="1800" dirty="0"/>
              <a:t>("This is not executed.");</a:t>
            </a:r>
          </a:p>
          <a:p>
            <a:pPr marL="0" indent="0" algn="l" rtl="0">
              <a:buNone/>
            </a:pPr>
            <a:r>
              <a:rPr lang="en-US" sz="1800" dirty="0"/>
              <a:t>            // outcome of a relational operator is a </a:t>
            </a:r>
            <a:r>
              <a:rPr lang="en-US" sz="1800" dirty="0" err="1"/>
              <a:t>boolean</a:t>
            </a:r>
            <a:r>
              <a:rPr lang="en-US" sz="1800" dirty="0"/>
              <a:t> value</a:t>
            </a:r>
          </a:p>
          <a:p>
            <a:pPr marL="0" indent="0" algn="l" rtl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( 10 &gt; 9);</a:t>
            </a:r>
          </a:p>
          <a:p>
            <a:pPr marL="0" indent="0" algn="l" rtl="0">
              <a:buNone/>
            </a:pPr>
            <a:r>
              <a:rPr lang="en-US" sz="1800" dirty="0"/>
              <a:t>           }</a:t>
            </a:r>
          </a:p>
          <a:p>
            <a:pPr marL="0" indent="0" algn="l" rtl="0">
              <a:buNone/>
            </a:pPr>
            <a:r>
              <a:rPr lang="en-US" sz="1800" dirty="0"/>
              <a:t>          </a:t>
            </a:r>
          </a:p>
          <a:p>
            <a:pPr marL="0" indent="0" algn="l" rtl="0">
              <a:buNone/>
            </a:pPr>
            <a:endParaRPr lang="en-US" sz="1800" dirty="0"/>
          </a:p>
          <a:p>
            <a:pPr marL="0" indent="0" algn="l">
              <a:buNone/>
            </a:pPr>
            <a:endParaRPr lang="ar-YE" sz="1800" dirty="0"/>
          </a:p>
        </p:txBody>
      </p:sp>
      <p:sp>
        <p:nvSpPr>
          <p:cNvPr id="4" name="مستطيل 3"/>
          <p:cNvSpPr/>
          <p:nvPr/>
        </p:nvSpPr>
        <p:spPr>
          <a:xfrm>
            <a:off x="6084168" y="3341891"/>
            <a:ext cx="291581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u="sng" dirty="0"/>
              <a:t>The </a:t>
            </a:r>
            <a:r>
              <a:rPr lang="en-US" b="1" u="sng" dirty="0"/>
              <a:t>output</a:t>
            </a:r>
            <a:r>
              <a:rPr lang="en-US" u="sng" dirty="0"/>
              <a:t>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 is false</a:t>
            </a:r>
          </a:p>
          <a:p>
            <a:pPr algn="l" rtl="0"/>
            <a:r>
              <a:rPr lang="en-US" dirty="0"/>
              <a:t>b is true</a:t>
            </a:r>
          </a:p>
          <a:p>
            <a:pPr algn="l" rtl="0"/>
            <a:r>
              <a:rPr lang="en-US" dirty="0"/>
              <a:t>This is executed.</a:t>
            </a:r>
          </a:p>
          <a:p>
            <a:pPr algn="l" rtl="0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49937505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2104</Words>
  <Application>Microsoft Office PowerPoint</Application>
  <PresentationFormat>عرض على الشاشة (4:3)</PresentationFormat>
  <Paragraphs>314</Paragraphs>
  <Slides>33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33</vt:i4>
      </vt:variant>
    </vt:vector>
  </HeadingPairs>
  <TitlesOfParts>
    <vt:vector size="36" baseType="lpstr">
      <vt:lpstr>Arial</vt:lpstr>
      <vt:lpstr>Calibri</vt:lpstr>
      <vt:lpstr>سمة Office</vt:lpstr>
      <vt:lpstr>OOP in Java</vt:lpstr>
      <vt:lpstr>The Primitive Types</vt:lpstr>
      <vt:lpstr>The Primitive Types</vt:lpstr>
      <vt:lpstr>Integers</vt:lpstr>
      <vt:lpstr>For example, here is a program that computes the number of miles that light will travel in a specified number of days.</vt:lpstr>
      <vt:lpstr>Floating-Point Types</vt:lpstr>
      <vt:lpstr>Here is a short program that uses double variables to compute the area of a circle:</vt:lpstr>
      <vt:lpstr>Characters</vt:lpstr>
      <vt:lpstr>Booleans</vt:lpstr>
      <vt:lpstr>Variable</vt:lpstr>
      <vt:lpstr>Local Variable</vt:lpstr>
      <vt:lpstr>Instance Variable</vt:lpstr>
      <vt:lpstr>Static variable (Class Variables)</vt:lpstr>
      <vt:lpstr>Java Mathematical Operators</vt:lpstr>
      <vt:lpstr>Java Incrementing and Decrementing.</vt:lpstr>
      <vt:lpstr>Java Operator Precedence.</vt:lpstr>
      <vt:lpstr>Java Evaluating with the Relational Operators.</vt:lpstr>
      <vt:lpstr>Java String </vt:lpstr>
      <vt:lpstr>Example</vt:lpstr>
      <vt:lpstr>String Concatenation</vt:lpstr>
      <vt:lpstr>String Length</vt:lpstr>
      <vt:lpstr>String Index Numbers</vt:lpstr>
      <vt:lpstr>String Substring</vt:lpstr>
      <vt:lpstr>charAt() Method </vt:lpstr>
      <vt:lpstr>trim() Method </vt:lpstr>
      <vt:lpstr>replace()  Method </vt:lpstr>
      <vt:lpstr>Final Keyword In Java</vt:lpstr>
      <vt:lpstr>Java Access Modifiers</vt:lpstr>
      <vt:lpstr>عرض تقديمي في PowerPoint</vt:lpstr>
      <vt:lpstr>عرض تقديمي في PowerPoint</vt:lpstr>
      <vt:lpstr>The Math Class </vt:lpstr>
      <vt:lpstr>Examples</vt:lpstr>
      <vt:lpstr>Math.sqrt()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Mohammed</dc:creator>
  <cp:lastModifiedBy>Shamlan</cp:lastModifiedBy>
  <cp:revision>36</cp:revision>
  <dcterms:created xsi:type="dcterms:W3CDTF">2019-02-01T12:08:14Z</dcterms:created>
  <dcterms:modified xsi:type="dcterms:W3CDTF">2023-02-06T09:17:32Z</dcterms:modified>
</cp:coreProperties>
</file>