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89" r:id="rId4"/>
    <p:sldId id="295" r:id="rId5"/>
    <p:sldId id="287" r:id="rId6"/>
    <p:sldId id="258" r:id="rId7"/>
    <p:sldId id="259" r:id="rId8"/>
    <p:sldId id="288"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96" r:id="rId26"/>
    <p:sldId id="297" r:id="rId27"/>
    <p:sldId id="290" r:id="rId28"/>
    <p:sldId id="291" r:id="rId29"/>
    <p:sldId id="292" r:id="rId30"/>
    <p:sldId id="293" r:id="rId31"/>
    <p:sldId id="294" r:id="rId3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نمط فاتح 2 - تميي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نمط فاتح 2 - تميي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5" d="100"/>
          <a:sy n="65" d="100"/>
        </p:scale>
        <p:origin x="58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a:t>انقر لتحرير نمط العنوان الرئيسي</a:t>
            </a:r>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16/07/1444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16/07/1444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a:t>انقر لتحرير نمط العنوان الرئيسي</a:t>
            </a:r>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16/07/1444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16/07/1444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a:t>انقر لتحرير نمط العنوان الرئيسي</a:t>
            </a:r>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16/07/1444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16/07/1444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a:t>انقر لتحرير نمط العنوان الرئيسي</a:t>
            </a:r>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p:cNvSpPr>
            <a:spLocks noGrp="1"/>
          </p:cNvSpPr>
          <p:nvPr>
            <p:ph type="dt" sz="half" idx="10"/>
          </p:nvPr>
        </p:nvSpPr>
        <p:spPr/>
        <p:txBody>
          <a:bodyPr/>
          <a:lstStyle/>
          <a:p>
            <a:fld id="{1B8ABB09-4A1D-463E-8065-109CC2B7EFAA}" type="datetimeFigureOut">
              <a:rPr lang="ar-SA" smtClean="0"/>
              <a:t>16/07/1444</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p>
        </p:txBody>
      </p:sp>
      <p:sp>
        <p:nvSpPr>
          <p:cNvPr id="3" name="عنصر نائب للتاريخ 2"/>
          <p:cNvSpPr>
            <a:spLocks noGrp="1"/>
          </p:cNvSpPr>
          <p:nvPr>
            <p:ph type="dt" sz="half" idx="10"/>
          </p:nvPr>
        </p:nvSpPr>
        <p:spPr/>
        <p:txBody>
          <a:bodyPr/>
          <a:lstStyle/>
          <a:p>
            <a:fld id="{1B8ABB09-4A1D-463E-8065-109CC2B7EFAA}" type="datetimeFigureOut">
              <a:rPr lang="ar-SA" smtClean="0"/>
              <a:t>16/07/1444</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16/07/1444</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a:t>انقر لتحرير نمط العنوان الرئيسي</a:t>
            </a:r>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16/07/1444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a:t>انقر لتحرير نمط العنوان الرئيسي</a:t>
            </a:r>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16/07/1444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a:t>انقر لتحرير نمط العنوان الرئيسي</a:t>
            </a:r>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t>16/07/1444</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b="1" dirty="0"/>
              <a:t>OOP in Java</a:t>
            </a:r>
            <a:endParaRPr lang="ar-YE" b="1" dirty="0"/>
          </a:p>
        </p:txBody>
      </p:sp>
      <p:sp>
        <p:nvSpPr>
          <p:cNvPr id="3" name="عنوان فرعي 2"/>
          <p:cNvSpPr>
            <a:spLocks noGrp="1"/>
          </p:cNvSpPr>
          <p:nvPr>
            <p:ph type="subTitle" idx="1"/>
          </p:nvPr>
        </p:nvSpPr>
        <p:spPr>
          <a:xfrm>
            <a:off x="699516" y="3832593"/>
            <a:ext cx="7744968" cy="2332711"/>
          </a:xfrm>
        </p:spPr>
        <p:style>
          <a:lnRef idx="2">
            <a:schemeClr val="accent1"/>
          </a:lnRef>
          <a:fillRef idx="1">
            <a:schemeClr val="lt1"/>
          </a:fillRef>
          <a:effectRef idx="0">
            <a:schemeClr val="accent1"/>
          </a:effectRef>
          <a:fontRef idx="minor">
            <a:schemeClr val="dk1"/>
          </a:fontRef>
        </p:style>
        <p:txBody>
          <a:bodyPr>
            <a:normAutofit/>
          </a:bodyPr>
          <a:lstStyle/>
          <a:p>
            <a:r>
              <a:rPr lang="en-US" b="1" dirty="0"/>
              <a:t>Classes and Objects</a:t>
            </a:r>
            <a:endParaRPr lang="en-US" dirty="0"/>
          </a:p>
        </p:txBody>
      </p:sp>
      <p:sp>
        <p:nvSpPr>
          <p:cNvPr id="4" name="مربع نص 3"/>
          <p:cNvSpPr txBox="1"/>
          <p:nvPr/>
        </p:nvSpPr>
        <p:spPr>
          <a:xfrm>
            <a:off x="3275856" y="548680"/>
            <a:ext cx="2808312" cy="646331"/>
          </a:xfrm>
          <a:prstGeom prst="rect">
            <a:avLst/>
          </a:prstGeom>
          <a:noFill/>
        </p:spPr>
        <p:txBody>
          <a:bodyPr wrap="square" rtlCol="1">
            <a:spAutoFit/>
          </a:bodyPr>
          <a:lstStyle/>
          <a:p>
            <a:pPr algn="ctr"/>
            <a:r>
              <a:rPr lang="en-US" sz="3600" b="1" dirty="0"/>
              <a:t>Lecture 4</a:t>
            </a:r>
            <a:endParaRPr lang="ar-YE" sz="3600" b="1" dirty="0"/>
          </a:p>
        </p:txBody>
      </p:sp>
    </p:spTree>
    <p:extLst>
      <p:ext uri="{BB962C8B-B14F-4D97-AF65-F5344CB8AC3E}">
        <p14:creationId xmlns:p14="http://schemas.microsoft.com/office/powerpoint/2010/main" val="253046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pPr rtl="0"/>
            <a:r>
              <a:rPr lang="en-US" b="1" dirty="0">
                <a:solidFill>
                  <a:schemeClr val="bg1"/>
                </a:solidFill>
              </a:rPr>
              <a:t>Explain</a:t>
            </a:r>
            <a:endParaRPr lang="ar-YE" b="1" dirty="0">
              <a:solidFill>
                <a:schemeClr val="bg1"/>
              </a:solidFill>
            </a:endParaRPr>
          </a:p>
        </p:txBody>
      </p:sp>
      <p:sp>
        <p:nvSpPr>
          <p:cNvPr id="3" name="عنصر نائب للمحتوى 2"/>
          <p:cNvSpPr>
            <a:spLocks noGrp="1"/>
          </p:cNvSpPr>
          <p:nvPr>
            <p:ph idx="1"/>
          </p:nvPr>
        </p:nvSpPr>
        <p:spPr>
          <a:xfrm>
            <a:off x="457200" y="1600201"/>
            <a:ext cx="8229600" cy="892696"/>
          </a:xfrm>
        </p:spPr>
        <p:txBody>
          <a:bodyPr>
            <a:normAutofit fontScale="92500" lnSpcReduction="20000"/>
          </a:bodyPr>
          <a:lstStyle/>
          <a:p>
            <a:pPr marL="0" indent="0" algn="l" rtl="0">
              <a:buNone/>
            </a:pPr>
            <a:r>
              <a:rPr lang="en-US" dirty="0"/>
              <a:t>The effect of the first two commands of the above main method is shown in </a:t>
            </a:r>
            <a:r>
              <a:rPr lang="en-US" b="1" i="1" dirty="0"/>
              <a:t>Figure 1</a:t>
            </a:r>
            <a:r>
              <a:rPr lang="en-US" dirty="0"/>
              <a:t>.</a:t>
            </a:r>
          </a:p>
        </p:txBody>
      </p:sp>
      <p:pic>
        <p:nvPicPr>
          <p:cNvPr id="5" name="Picture 4"/>
          <p:cNvPicPr/>
          <p:nvPr/>
        </p:nvPicPr>
        <p:blipFill>
          <a:blip r:embed="rId2"/>
          <a:stretch>
            <a:fillRect/>
          </a:stretch>
        </p:blipFill>
        <p:spPr>
          <a:xfrm>
            <a:off x="1331640" y="2348880"/>
            <a:ext cx="6552728" cy="3985349"/>
          </a:xfrm>
          <a:prstGeom prst="rect">
            <a:avLst/>
          </a:prstGeom>
        </p:spPr>
      </p:pic>
    </p:spTree>
    <p:extLst>
      <p:ext uri="{BB962C8B-B14F-4D97-AF65-F5344CB8AC3E}">
        <p14:creationId xmlns:p14="http://schemas.microsoft.com/office/powerpoint/2010/main" val="262126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fontScale="90000"/>
          </a:bodyPr>
          <a:lstStyle/>
          <a:p>
            <a:pPr rtl="0"/>
            <a:r>
              <a:rPr lang="en-US" b="1" dirty="0">
                <a:solidFill>
                  <a:schemeClr val="bg1"/>
                </a:solidFill>
              </a:rPr>
              <a:t>Assigning Object Reference Variables</a:t>
            </a:r>
            <a:endParaRPr lang="en-US" dirty="0">
              <a:solidFill>
                <a:schemeClr val="bg1"/>
              </a:solidFill>
            </a:endParaRPr>
          </a:p>
        </p:txBody>
      </p:sp>
      <p:sp>
        <p:nvSpPr>
          <p:cNvPr id="3" name="عنصر نائب للمحتوى 2"/>
          <p:cNvSpPr>
            <a:spLocks noGrp="1"/>
          </p:cNvSpPr>
          <p:nvPr>
            <p:ph idx="1"/>
          </p:nvPr>
        </p:nvSpPr>
        <p:spPr>
          <a:xfrm>
            <a:off x="457200" y="1600200"/>
            <a:ext cx="8229600" cy="820688"/>
          </a:xfrm>
        </p:spPr>
        <p:txBody>
          <a:bodyPr>
            <a:noAutofit/>
          </a:bodyPr>
          <a:lstStyle/>
          <a:p>
            <a:pPr algn="l" rtl="0"/>
            <a:r>
              <a:rPr lang="en-US" dirty="0"/>
              <a:t>What do you think the following code does?</a:t>
            </a:r>
          </a:p>
        </p:txBody>
      </p:sp>
      <p:sp>
        <p:nvSpPr>
          <p:cNvPr id="4" name="Rectangle 3"/>
          <p:cNvSpPr/>
          <p:nvPr/>
        </p:nvSpPr>
        <p:spPr>
          <a:xfrm>
            <a:off x="2261383" y="2420357"/>
            <a:ext cx="4572000" cy="95410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l" rtl="0"/>
            <a:r>
              <a:rPr lang="en-US" sz="2800" dirty="0">
                <a:solidFill>
                  <a:schemeClr val="tx2"/>
                </a:solidFill>
              </a:rPr>
              <a:t>Box b1 = new Box();</a:t>
            </a:r>
          </a:p>
          <a:p>
            <a:pPr algn="l" rtl="0"/>
            <a:r>
              <a:rPr lang="en-US" sz="2800" dirty="0">
                <a:solidFill>
                  <a:schemeClr val="tx2"/>
                </a:solidFill>
              </a:rPr>
              <a:t>Box b2 = b1;</a:t>
            </a:r>
          </a:p>
        </p:txBody>
      </p:sp>
    </p:spTree>
    <p:extLst>
      <p:ext uri="{BB962C8B-B14F-4D97-AF65-F5344CB8AC3E}">
        <p14:creationId xmlns:p14="http://schemas.microsoft.com/office/powerpoint/2010/main" val="114993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pPr lvl="0"/>
            <a:r>
              <a:rPr lang="en-US" b="1" dirty="0">
                <a:solidFill>
                  <a:schemeClr val="bg1"/>
                </a:solidFill>
              </a:rPr>
              <a:t>Answer</a:t>
            </a:r>
            <a:endParaRPr lang="ar-YE" b="1" dirty="0">
              <a:solidFill>
                <a:schemeClr val="bg1"/>
              </a:solidFill>
            </a:endParaRPr>
          </a:p>
        </p:txBody>
      </p:sp>
      <p:sp>
        <p:nvSpPr>
          <p:cNvPr id="3" name="عنصر نائب للمحتوى 2"/>
          <p:cNvSpPr>
            <a:spLocks noGrp="1"/>
          </p:cNvSpPr>
          <p:nvPr>
            <p:ph idx="1"/>
          </p:nvPr>
        </p:nvSpPr>
        <p:spPr>
          <a:xfrm>
            <a:off x="457200" y="1600201"/>
            <a:ext cx="8229600" cy="2404864"/>
          </a:xfrm>
        </p:spPr>
        <p:txBody>
          <a:bodyPr/>
          <a:lstStyle/>
          <a:p>
            <a:pPr marL="0" lvl="0" indent="0" algn="l" rtl="0">
              <a:buNone/>
            </a:pPr>
            <a:r>
              <a:rPr lang="en-US" sz="2800" dirty="0"/>
              <a:t>After the above code executes, </a:t>
            </a:r>
            <a:r>
              <a:rPr lang="en-US" sz="2800" b="1" dirty="0"/>
              <a:t>b1</a:t>
            </a:r>
            <a:r>
              <a:rPr lang="en-US" sz="2800" dirty="0"/>
              <a:t> and </a:t>
            </a:r>
            <a:r>
              <a:rPr lang="en-US" sz="2800" b="1" dirty="0"/>
              <a:t>b2</a:t>
            </a:r>
            <a:r>
              <a:rPr lang="en-US" sz="2800" dirty="0"/>
              <a:t> will both refer to the same object. </a:t>
            </a:r>
          </a:p>
          <a:p>
            <a:pPr marL="0" lvl="0" indent="0" algn="l" rtl="0">
              <a:buNone/>
            </a:pPr>
            <a:r>
              <a:rPr lang="en-US" sz="2800" dirty="0"/>
              <a:t>Thus, any changes made to the object through </a:t>
            </a:r>
            <a:r>
              <a:rPr lang="en-US" sz="2800" b="1" dirty="0"/>
              <a:t>b2</a:t>
            </a:r>
            <a:r>
              <a:rPr lang="en-US" sz="2800" dirty="0"/>
              <a:t> will affect the object to which </a:t>
            </a:r>
            <a:r>
              <a:rPr lang="en-US" sz="2800" b="1" dirty="0"/>
              <a:t>b1</a:t>
            </a:r>
            <a:r>
              <a:rPr lang="en-US" sz="2800" dirty="0"/>
              <a:t> is referring, since they are the same object .</a:t>
            </a:r>
          </a:p>
        </p:txBody>
      </p:sp>
      <p:pic>
        <p:nvPicPr>
          <p:cNvPr id="5" name="Picture 4"/>
          <p:cNvPicPr/>
          <p:nvPr/>
        </p:nvPicPr>
        <p:blipFill>
          <a:blip r:embed="rId2"/>
          <a:stretch>
            <a:fillRect/>
          </a:stretch>
        </p:blipFill>
        <p:spPr>
          <a:xfrm>
            <a:off x="2339752" y="4149080"/>
            <a:ext cx="4610050" cy="2088232"/>
          </a:xfrm>
          <a:prstGeom prst="rect">
            <a:avLst/>
          </a:prstGeom>
        </p:spPr>
      </p:pic>
    </p:spTree>
    <p:extLst>
      <p:ext uri="{BB962C8B-B14F-4D97-AF65-F5344CB8AC3E}">
        <p14:creationId xmlns:p14="http://schemas.microsoft.com/office/powerpoint/2010/main" val="138583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Null</a:t>
            </a:r>
            <a:endParaRPr lang="ar-YE" b="1" dirty="0">
              <a:solidFill>
                <a:schemeClr val="bg1"/>
              </a:solidFill>
            </a:endParaRPr>
          </a:p>
        </p:txBody>
      </p:sp>
      <p:sp>
        <p:nvSpPr>
          <p:cNvPr id="3" name="عنصر نائب للمحتوى 2"/>
          <p:cNvSpPr>
            <a:spLocks noGrp="1"/>
          </p:cNvSpPr>
          <p:nvPr>
            <p:ph idx="1"/>
          </p:nvPr>
        </p:nvSpPr>
        <p:spPr>
          <a:xfrm>
            <a:off x="457200" y="1600201"/>
            <a:ext cx="8229600" cy="3412976"/>
          </a:xfrm>
        </p:spPr>
        <p:txBody>
          <a:bodyPr>
            <a:normAutofit/>
          </a:bodyPr>
          <a:lstStyle/>
          <a:p>
            <a:pPr marL="0" indent="0" algn="l" rtl="0">
              <a:buNone/>
            </a:pPr>
            <a:r>
              <a:rPr lang="en-US" sz="2800" b="1" dirty="0"/>
              <a:t>For example</a:t>
            </a:r>
            <a:r>
              <a:rPr lang="en-US" sz="2800" dirty="0"/>
              <a:t>, a subsequent assignment to </a:t>
            </a:r>
            <a:r>
              <a:rPr lang="en-US" sz="2800" b="1" dirty="0"/>
              <a:t>b1</a:t>
            </a:r>
            <a:r>
              <a:rPr lang="en-US" sz="2800" dirty="0"/>
              <a:t> will simply unhook </a:t>
            </a:r>
            <a:r>
              <a:rPr lang="en-US" sz="2800" b="1" dirty="0"/>
              <a:t>b1</a:t>
            </a:r>
            <a:r>
              <a:rPr lang="en-US" sz="2800" dirty="0"/>
              <a:t> from the original object without affecting the object or affecting </a:t>
            </a:r>
            <a:r>
              <a:rPr lang="en-US" sz="2800" b="1" dirty="0"/>
              <a:t>b2</a:t>
            </a:r>
            <a:r>
              <a:rPr lang="en-US" sz="2800" dirty="0"/>
              <a:t>. For example:</a:t>
            </a:r>
          </a:p>
          <a:p>
            <a:pPr marL="0" indent="0" algn="l" rtl="0">
              <a:buNone/>
            </a:pPr>
            <a:endParaRPr lang="en-US" sz="2800" dirty="0"/>
          </a:p>
        </p:txBody>
      </p:sp>
      <p:sp>
        <p:nvSpPr>
          <p:cNvPr id="4" name="Rectangle 3"/>
          <p:cNvSpPr/>
          <p:nvPr/>
        </p:nvSpPr>
        <p:spPr>
          <a:xfrm>
            <a:off x="2269767" y="3212976"/>
            <a:ext cx="4572000" cy="156966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l" rtl="0"/>
            <a:r>
              <a:rPr lang="en-US" sz="2400" dirty="0">
                <a:solidFill>
                  <a:schemeClr val="tx2"/>
                </a:solidFill>
              </a:rPr>
              <a:t>Box b1 = new Box();</a:t>
            </a:r>
          </a:p>
          <a:p>
            <a:pPr algn="l" rtl="0"/>
            <a:r>
              <a:rPr lang="en-US" sz="2400" dirty="0">
                <a:solidFill>
                  <a:schemeClr val="tx2"/>
                </a:solidFill>
              </a:rPr>
              <a:t>Box b2 = b1;</a:t>
            </a:r>
          </a:p>
          <a:p>
            <a:pPr algn="l" rtl="0"/>
            <a:r>
              <a:rPr lang="en-US" sz="2400" dirty="0">
                <a:solidFill>
                  <a:schemeClr val="tx2"/>
                </a:solidFill>
              </a:rPr>
              <a:t>// ...</a:t>
            </a:r>
          </a:p>
          <a:p>
            <a:pPr algn="l" rtl="0"/>
            <a:r>
              <a:rPr lang="en-US" sz="2400" dirty="0">
                <a:solidFill>
                  <a:schemeClr val="tx2"/>
                </a:solidFill>
              </a:rPr>
              <a:t>b1 = null;</a:t>
            </a:r>
          </a:p>
        </p:txBody>
      </p:sp>
      <p:sp>
        <p:nvSpPr>
          <p:cNvPr id="6" name="Rectangle 5"/>
          <p:cNvSpPr/>
          <p:nvPr/>
        </p:nvSpPr>
        <p:spPr>
          <a:xfrm>
            <a:off x="179512" y="5461773"/>
            <a:ext cx="8844199" cy="461665"/>
          </a:xfrm>
          <a:prstGeom prst="rect">
            <a:avLst/>
          </a:prstGeom>
        </p:spPr>
        <p:txBody>
          <a:bodyPr wrap="square">
            <a:spAutoFit/>
          </a:bodyPr>
          <a:lstStyle/>
          <a:p>
            <a:pPr algn="l"/>
            <a:r>
              <a:rPr lang="en-US" sz="2400" dirty="0"/>
              <a:t>Here, </a:t>
            </a:r>
            <a:r>
              <a:rPr lang="en-US" sz="2400" b="1" dirty="0"/>
              <a:t>b1</a:t>
            </a:r>
            <a:r>
              <a:rPr lang="en-US" sz="2400" dirty="0"/>
              <a:t> has been set to null, but </a:t>
            </a:r>
            <a:r>
              <a:rPr lang="en-US" sz="2400" b="1" dirty="0"/>
              <a:t>b2</a:t>
            </a:r>
            <a:r>
              <a:rPr lang="en-US" sz="2400" dirty="0"/>
              <a:t> still points to the original object.</a:t>
            </a:r>
          </a:p>
        </p:txBody>
      </p:sp>
    </p:spTree>
    <p:extLst>
      <p:ext uri="{BB962C8B-B14F-4D97-AF65-F5344CB8AC3E}">
        <p14:creationId xmlns:p14="http://schemas.microsoft.com/office/powerpoint/2010/main" val="373432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Accessing Object </a:t>
            </a:r>
            <a:r>
              <a:rPr lang="en-US" b="1" dirty="0">
                <a:solidFill>
                  <a:srgbClr val="FFFF00"/>
                </a:solidFill>
              </a:rPr>
              <a:t>Data</a:t>
            </a:r>
            <a:endParaRPr lang="en-US" dirty="0">
              <a:solidFill>
                <a:srgbClr val="FFFF00"/>
              </a:solidFill>
            </a:endParaRPr>
          </a:p>
        </p:txBody>
      </p:sp>
      <p:sp>
        <p:nvSpPr>
          <p:cNvPr id="4" name="Rectangle 3"/>
          <p:cNvSpPr/>
          <p:nvPr/>
        </p:nvSpPr>
        <p:spPr>
          <a:xfrm>
            <a:off x="971600" y="1664327"/>
            <a:ext cx="7920880" cy="1815882"/>
          </a:xfrm>
          <a:prstGeom prst="rect">
            <a:avLst/>
          </a:prstGeom>
        </p:spPr>
        <p:txBody>
          <a:bodyPr wrap="square">
            <a:spAutoFit/>
          </a:bodyPr>
          <a:lstStyle/>
          <a:p>
            <a:pPr algn="l" rtl="0"/>
            <a:r>
              <a:rPr lang="en-US" sz="2800" dirty="0"/>
              <a:t>Circle c = new Circle();</a:t>
            </a:r>
          </a:p>
          <a:p>
            <a:pPr algn="l" rtl="0"/>
            <a:r>
              <a:rPr lang="en-US" sz="2800" dirty="0" err="1"/>
              <a:t>c.</a:t>
            </a:r>
            <a:r>
              <a:rPr lang="en-US" sz="2800" dirty="0" err="1">
                <a:solidFill>
                  <a:srgbClr val="FF0000"/>
                </a:solidFill>
              </a:rPr>
              <a:t>x</a:t>
            </a:r>
            <a:r>
              <a:rPr lang="en-US" sz="2800" dirty="0"/>
              <a:t> = 2.0;</a:t>
            </a:r>
          </a:p>
          <a:p>
            <a:pPr algn="l" rtl="0"/>
            <a:r>
              <a:rPr lang="en-US" sz="2800" dirty="0" err="1"/>
              <a:t>c.</a:t>
            </a:r>
            <a:r>
              <a:rPr lang="en-US" sz="2800" dirty="0" err="1">
                <a:solidFill>
                  <a:srgbClr val="FF0000"/>
                </a:solidFill>
              </a:rPr>
              <a:t>y</a:t>
            </a:r>
            <a:r>
              <a:rPr lang="en-US" sz="2800" dirty="0"/>
              <a:t> = 2.0;</a:t>
            </a:r>
          </a:p>
          <a:p>
            <a:pPr algn="l" rtl="0"/>
            <a:r>
              <a:rPr lang="en-US" sz="2800" dirty="0" err="1"/>
              <a:t>c.</a:t>
            </a:r>
            <a:r>
              <a:rPr lang="en-US" sz="2800" dirty="0" err="1">
                <a:solidFill>
                  <a:srgbClr val="FF0000"/>
                </a:solidFill>
              </a:rPr>
              <a:t>r</a:t>
            </a:r>
            <a:r>
              <a:rPr lang="en-US" sz="2800" dirty="0"/>
              <a:t> = 1.0;</a:t>
            </a:r>
          </a:p>
        </p:txBody>
      </p:sp>
      <p:sp>
        <p:nvSpPr>
          <p:cNvPr id="6" name="Rectangle 5"/>
          <p:cNvSpPr/>
          <p:nvPr/>
        </p:nvSpPr>
        <p:spPr>
          <a:xfrm>
            <a:off x="611560" y="4509120"/>
            <a:ext cx="8712968" cy="523220"/>
          </a:xfrm>
          <a:prstGeom prst="rect">
            <a:avLst/>
          </a:prstGeom>
        </p:spPr>
        <p:txBody>
          <a:bodyPr wrap="square">
            <a:spAutoFit/>
          </a:bodyPr>
          <a:lstStyle/>
          <a:p>
            <a:pPr algn="l"/>
            <a:r>
              <a:rPr lang="en-US" sz="2800" dirty="0"/>
              <a:t>Initialize our circle: center (2, 2) and radius 1.0.</a:t>
            </a:r>
          </a:p>
        </p:txBody>
      </p:sp>
    </p:spTree>
    <p:extLst>
      <p:ext uri="{BB962C8B-B14F-4D97-AF65-F5344CB8AC3E}">
        <p14:creationId xmlns:p14="http://schemas.microsoft.com/office/powerpoint/2010/main" val="262142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Autofit/>
          </a:bodyPr>
          <a:lstStyle/>
          <a:p>
            <a:r>
              <a:rPr lang="en-US" sz="3600" b="1" dirty="0">
                <a:solidFill>
                  <a:schemeClr val="bg1"/>
                </a:solidFill>
              </a:rPr>
              <a:t>Using Object </a:t>
            </a:r>
            <a:r>
              <a:rPr lang="en-US" sz="3600" b="1" dirty="0">
                <a:solidFill>
                  <a:srgbClr val="FFFF00"/>
                </a:solidFill>
              </a:rPr>
              <a:t>Methods</a:t>
            </a:r>
            <a:endParaRPr lang="ar-YE" sz="3600" b="1" dirty="0">
              <a:solidFill>
                <a:srgbClr val="FFFF00"/>
              </a:solidFill>
            </a:endParaRPr>
          </a:p>
        </p:txBody>
      </p:sp>
      <p:sp>
        <p:nvSpPr>
          <p:cNvPr id="3" name="Rectangle 2"/>
          <p:cNvSpPr/>
          <p:nvPr/>
        </p:nvSpPr>
        <p:spPr>
          <a:xfrm>
            <a:off x="179512" y="1484784"/>
            <a:ext cx="8640960" cy="830997"/>
          </a:xfrm>
          <a:prstGeom prst="rect">
            <a:avLst/>
          </a:prstGeom>
        </p:spPr>
        <p:txBody>
          <a:bodyPr wrap="square">
            <a:spAutoFit/>
          </a:bodyPr>
          <a:lstStyle/>
          <a:p>
            <a:pPr algn="l" rtl="0"/>
            <a:r>
              <a:rPr lang="en-US" sz="2400" dirty="0"/>
              <a:t>To access the methods of an object, we use the same syntax as accessing the data of an object:</a:t>
            </a:r>
          </a:p>
        </p:txBody>
      </p:sp>
      <p:sp>
        <p:nvSpPr>
          <p:cNvPr id="4" name="Rectangle 3"/>
          <p:cNvSpPr/>
          <p:nvPr/>
        </p:nvSpPr>
        <p:spPr>
          <a:xfrm>
            <a:off x="1043608" y="2692890"/>
            <a:ext cx="6678488"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sz="2400" dirty="0"/>
              <a:t>Circle c = new Circle();</a:t>
            </a:r>
          </a:p>
          <a:p>
            <a:pPr algn="l" rtl="0"/>
            <a:r>
              <a:rPr lang="en-US" sz="2400" dirty="0"/>
              <a:t>double a;</a:t>
            </a:r>
          </a:p>
          <a:p>
            <a:pPr algn="l" rtl="0"/>
            <a:r>
              <a:rPr lang="en-US" sz="2400" dirty="0" err="1"/>
              <a:t>c.r</a:t>
            </a:r>
            <a:r>
              <a:rPr lang="en-US" sz="2400" dirty="0"/>
              <a:t> = 2.5;</a:t>
            </a:r>
          </a:p>
          <a:p>
            <a:pPr algn="l" rtl="0"/>
            <a:r>
              <a:rPr lang="en-US" sz="2400" dirty="0"/>
              <a:t>a = </a:t>
            </a:r>
            <a:r>
              <a:rPr lang="en-US" sz="2400" dirty="0" err="1"/>
              <a:t>c.</a:t>
            </a:r>
            <a:r>
              <a:rPr lang="en-US" sz="2400" dirty="0" err="1">
                <a:solidFill>
                  <a:srgbClr val="FF0000"/>
                </a:solidFill>
              </a:rPr>
              <a:t>area</a:t>
            </a:r>
            <a:r>
              <a:rPr lang="en-US" sz="2400" dirty="0"/>
              <a:t>();</a:t>
            </a:r>
          </a:p>
          <a:p>
            <a:pPr algn="l" rtl="0"/>
            <a:r>
              <a:rPr lang="en-US" sz="2400" dirty="0"/>
              <a:t>double cir= c.</a:t>
            </a:r>
            <a:r>
              <a:rPr lang="en-US" sz="2400" dirty="0">
                <a:solidFill>
                  <a:srgbClr val="FF0000"/>
                </a:solidFill>
              </a:rPr>
              <a:t>circumference</a:t>
            </a:r>
            <a:r>
              <a:rPr lang="en-US" sz="2400" dirty="0"/>
              <a:t>();</a:t>
            </a:r>
          </a:p>
        </p:txBody>
      </p:sp>
    </p:spTree>
    <p:extLst>
      <p:ext uri="{BB962C8B-B14F-4D97-AF65-F5344CB8AC3E}">
        <p14:creationId xmlns:p14="http://schemas.microsoft.com/office/powerpoint/2010/main" val="405364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pPr lvl="0" rtl="0"/>
            <a:r>
              <a:rPr lang="en-US" b="1" dirty="0">
                <a:solidFill>
                  <a:schemeClr val="bg1"/>
                </a:solidFill>
              </a:rPr>
              <a:t>The return statement:</a:t>
            </a:r>
            <a:endParaRPr lang="en-US" dirty="0">
              <a:solidFill>
                <a:schemeClr val="bg1"/>
              </a:solidFill>
            </a:endParaRPr>
          </a:p>
        </p:txBody>
      </p:sp>
      <p:sp>
        <p:nvSpPr>
          <p:cNvPr id="3" name="عنصر نائب للمحتوى 2"/>
          <p:cNvSpPr>
            <a:spLocks noGrp="1"/>
          </p:cNvSpPr>
          <p:nvPr>
            <p:ph idx="1"/>
          </p:nvPr>
        </p:nvSpPr>
        <p:spPr>
          <a:xfrm>
            <a:off x="457200" y="1600201"/>
            <a:ext cx="8229600" cy="2692896"/>
          </a:xfrm>
        </p:spPr>
        <p:txBody>
          <a:bodyPr>
            <a:normAutofit/>
          </a:bodyPr>
          <a:lstStyle/>
          <a:p>
            <a:pPr marL="0" indent="0" algn="just" rtl="0">
              <a:buNone/>
            </a:pPr>
            <a:r>
              <a:rPr lang="en-US" sz="2800" u="sng" dirty="0"/>
              <a:t>The return statement is a statement which </a:t>
            </a:r>
          </a:p>
          <a:p>
            <a:pPr algn="just" rtl="0"/>
            <a:r>
              <a:rPr lang="en-US" sz="2800" dirty="0"/>
              <a:t>begins with the keyword return, </a:t>
            </a:r>
          </a:p>
          <a:p>
            <a:pPr algn="just" rtl="0"/>
            <a:r>
              <a:rPr lang="en-US" sz="2800" dirty="0"/>
              <a:t>is (optionally) followed by an </a:t>
            </a:r>
            <a:r>
              <a:rPr lang="en-US" sz="2800" b="1" dirty="0"/>
              <a:t>Expression</a:t>
            </a:r>
            <a:r>
              <a:rPr lang="en-US" sz="2800" dirty="0"/>
              <a:t>, </a:t>
            </a:r>
          </a:p>
          <a:p>
            <a:pPr algn="just" rtl="0"/>
            <a:r>
              <a:rPr lang="en-US" sz="2800" dirty="0"/>
              <a:t>ends with a semicolon. </a:t>
            </a:r>
          </a:p>
          <a:p>
            <a:pPr algn="just" rtl="0"/>
            <a:r>
              <a:rPr lang="en-US" sz="2800" dirty="0"/>
              <a:t>it can be placed anywhere within a method.</a:t>
            </a:r>
          </a:p>
          <a:p>
            <a:pPr marL="0" indent="0" algn="just" rtl="0">
              <a:buNone/>
            </a:pPr>
            <a:endParaRPr lang="en-US" sz="2800" dirty="0"/>
          </a:p>
          <a:p>
            <a:pPr marL="0" indent="0" algn="just" rtl="0">
              <a:buNone/>
            </a:pPr>
            <a:endParaRPr lang="en-US" sz="2800" dirty="0"/>
          </a:p>
        </p:txBody>
      </p:sp>
      <p:sp>
        <p:nvSpPr>
          <p:cNvPr id="5" name="مستطيل 4"/>
          <p:cNvSpPr/>
          <p:nvPr/>
        </p:nvSpPr>
        <p:spPr>
          <a:xfrm>
            <a:off x="586056" y="4797152"/>
            <a:ext cx="3058017"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l" rtl="0"/>
            <a:r>
              <a:rPr lang="en-US" sz="2800" dirty="0"/>
              <a:t>return(expression) ;</a:t>
            </a:r>
          </a:p>
        </p:txBody>
      </p:sp>
    </p:spTree>
    <p:extLst>
      <p:ext uri="{BB962C8B-B14F-4D97-AF65-F5344CB8AC3E}">
        <p14:creationId xmlns:p14="http://schemas.microsoft.com/office/powerpoint/2010/main" val="8726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pPr lvl="0" rtl="0"/>
            <a:r>
              <a:rPr lang="en-US" b="1" dirty="0">
                <a:solidFill>
                  <a:schemeClr val="bg1"/>
                </a:solidFill>
              </a:rPr>
              <a:t>Method Overloading</a:t>
            </a:r>
            <a:endParaRPr lang="en-US" dirty="0">
              <a:solidFill>
                <a:schemeClr val="bg1"/>
              </a:solidFill>
            </a:endParaRPr>
          </a:p>
        </p:txBody>
      </p:sp>
      <p:sp>
        <p:nvSpPr>
          <p:cNvPr id="3" name="عنصر نائب للمحتوى 2"/>
          <p:cNvSpPr>
            <a:spLocks noGrp="1"/>
          </p:cNvSpPr>
          <p:nvPr>
            <p:ph idx="1"/>
          </p:nvPr>
        </p:nvSpPr>
        <p:spPr>
          <a:xfrm>
            <a:off x="457200" y="1600200"/>
            <a:ext cx="8229600" cy="2548880"/>
          </a:xfrm>
        </p:spPr>
        <p:txBody>
          <a:bodyPr>
            <a:normAutofit/>
          </a:bodyPr>
          <a:lstStyle/>
          <a:p>
            <a:pPr algn="just" rtl="0"/>
            <a:r>
              <a:rPr lang="en-US" sz="2800" dirty="0"/>
              <a:t>When a class has two or more methods by same name but different parameters, it is known as method overloading. </a:t>
            </a:r>
          </a:p>
          <a:p>
            <a:pPr algn="just" rtl="0"/>
            <a:endParaRPr lang="en-US" sz="2800" dirty="0"/>
          </a:p>
        </p:txBody>
      </p:sp>
      <p:sp>
        <p:nvSpPr>
          <p:cNvPr id="5" name="Rectangle 1">
            <a:extLst>
              <a:ext uri="{FF2B5EF4-FFF2-40B4-BE49-F238E27FC236}">
                <a16:creationId xmlns:a16="http://schemas.microsoft.com/office/drawing/2014/main" id="{01D664F4-0B56-9684-558C-1D5FA0E3DE50}"/>
              </a:ext>
            </a:extLst>
          </p:cNvPr>
          <p:cNvSpPr>
            <a:spLocks noChangeArrowheads="1"/>
          </p:cNvSpPr>
          <p:nvPr/>
        </p:nvSpPr>
        <p:spPr bwMode="auto">
          <a:xfrm>
            <a:off x="1259632" y="3563725"/>
            <a:ext cx="6943939" cy="2708434"/>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678DD"/>
                </a:solidFill>
                <a:effectLst/>
                <a:latin typeface="Droid Sans Mono"/>
              </a:rPr>
              <a:t>int</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err="1">
                <a:ln>
                  <a:noFill/>
                </a:ln>
                <a:solidFill>
                  <a:srgbClr val="61AEEE"/>
                </a:solidFill>
                <a:effectLst/>
                <a:latin typeface="Droid Sans Mono"/>
              </a:rPr>
              <a:t>addNumbers</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C678DD"/>
                </a:solidFill>
                <a:effectLst/>
                <a:latin typeface="Droid Sans Mono"/>
              </a:rPr>
              <a:t>int</a:t>
            </a:r>
            <a:r>
              <a:rPr kumimoji="0" lang="en-US" altLang="en-US" sz="2000" b="0" i="0" u="none" strike="noStrike" cap="none" normalizeH="0" baseline="0" dirty="0">
                <a:ln>
                  <a:noFill/>
                </a:ln>
                <a:solidFill>
                  <a:srgbClr val="D3D3D3"/>
                </a:solidFill>
                <a:effectLst/>
                <a:latin typeface="Droid Sans Mono"/>
              </a:rPr>
              <a:t> a, </a:t>
            </a:r>
            <a:r>
              <a:rPr kumimoji="0" lang="en-US" altLang="en-US" sz="2000" b="0" i="0" u="none" strike="noStrike" cap="none" normalizeH="0" baseline="0" dirty="0">
                <a:ln>
                  <a:noFill/>
                </a:ln>
                <a:solidFill>
                  <a:srgbClr val="C678DD"/>
                </a:solidFill>
                <a:effectLst/>
                <a:latin typeface="Droid Sans Mono"/>
              </a:rPr>
              <a:t>int</a:t>
            </a:r>
            <a:r>
              <a:rPr kumimoji="0" lang="en-US" altLang="en-US" sz="2000" b="0" i="0" u="none" strike="noStrike" cap="none" normalizeH="0" baseline="0" dirty="0">
                <a:ln>
                  <a:noFill/>
                </a:ln>
                <a:solidFill>
                  <a:srgbClr val="D3D3D3"/>
                </a:solidFill>
                <a:effectLst/>
                <a:latin typeface="Droid Sans Mono"/>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 </a:t>
            </a:r>
            <a:r>
              <a:rPr kumimoji="0" lang="en-US" altLang="en-US" sz="2000" b="0" i="0" u="none" strike="noStrike" cap="none" normalizeH="0" baseline="0" dirty="0">
                <a:ln>
                  <a:noFill/>
                </a:ln>
                <a:solidFill>
                  <a:srgbClr val="FFDDBE"/>
                </a:solidFill>
                <a:effectLst/>
                <a:latin typeface="Droid Sans Mono"/>
              </a:rPr>
              <a:t>// code</a:t>
            </a:r>
            <a:r>
              <a:rPr kumimoji="0" lang="en-US" altLang="en-US" sz="2000" b="0" i="0" u="none" strike="noStrike" cap="none" normalizeH="0" baseline="0" dirty="0">
                <a:ln>
                  <a:noFill/>
                </a:ln>
                <a:solidFill>
                  <a:srgbClr val="D3D3D3"/>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D3D3D3"/>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678DD"/>
                </a:solidFill>
                <a:effectLst/>
                <a:latin typeface="Droid Sans Mono"/>
              </a:rPr>
              <a:t>int</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err="1">
                <a:ln>
                  <a:noFill/>
                </a:ln>
                <a:solidFill>
                  <a:srgbClr val="61AEEE"/>
                </a:solidFill>
                <a:effectLst/>
                <a:latin typeface="Droid Sans Mono"/>
              </a:rPr>
              <a:t>addNumbers</a:t>
            </a:r>
            <a:r>
              <a:rPr kumimoji="0" lang="en-US" altLang="en-US" sz="2000" b="0" i="0" u="none" strike="noStrike" cap="none" normalizeH="0" baseline="0" dirty="0">
                <a:ln>
                  <a:noFill/>
                </a:ln>
                <a:solidFill>
                  <a:srgbClr val="D3D3D3"/>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a:ln>
                  <a:noFill/>
                </a:ln>
                <a:solidFill>
                  <a:srgbClr val="FFDDBE"/>
                </a:solidFill>
                <a:effectLst/>
                <a:latin typeface="Droid Sans Mono"/>
              </a:rPr>
              <a:t>// code</a:t>
            </a:r>
            <a:r>
              <a:rPr kumimoji="0" lang="en-US" altLang="en-US" sz="2000" b="0" i="0" u="none" strike="noStrike" cap="none" normalizeH="0" baseline="0" dirty="0">
                <a:ln>
                  <a:noFill/>
                </a:ln>
                <a:solidFill>
                  <a:srgbClr val="D3D3D3"/>
                </a:solidFill>
                <a:effectLst/>
                <a:latin typeface="Droid Sans Mono"/>
              </a:rPr>
              <a:t> }</a:t>
            </a:r>
            <a:r>
              <a:rPr kumimoji="0" lang="en-US" altLang="en-US" sz="2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678DD"/>
                </a:solidFill>
                <a:effectLst/>
                <a:latin typeface="Droid Sans Mono"/>
              </a:rPr>
              <a:t>int</a:t>
            </a:r>
            <a:r>
              <a:rPr kumimoji="0" lang="en-US" altLang="en-US" sz="2000" b="0" i="0" u="none" strike="noStrike" cap="none" normalizeH="0" baseline="0" dirty="0">
                <a:ln>
                  <a:noFill/>
                </a:ln>
                <a:solidFill>
                  <a:srgbClr val="D3D3D3"/>
                </a:solidFill>
                <a:effectLst/>
                <a:latin typeface="Droid Sans Mono"/>
              </a:rPr>
              <a:t> </a:t>
            </a:r>
            <a:r>
              <a:rPr kumimoji="0" lang="en-US" altLang="en-US" sz="2000" b="0" i="0" u="none" strike="noStrike" cap="none" normalizeH="0" baseline="0" dirty="0" err="1">
                <a:ln>
                  <a:noFill/>
                </a:ln>
                <a:solidFill>
                  <a:srgbClr val="61AEEE"/>
                </a:solidFill>
                <a:effectLst/>
                <a:latin typeface="Droid Sans Mono"/>
              </a:rPr>
              <a:t>addNumbers</a:t>
            </a:r>
            <a:r>
              <a:rPr kumimoji="0" lang="en-US" altLang="en-US" sz="2000" b="0" i="0" u="none" strike="noStrike" cap="none" normalizeH="0" baseline="0" dirty="0">
                <a:ln>
                  <a:noFill/>
                </a:ln>
                <a:solidFill>
                  <a:srgbClr val="D3D3D3"/>
                </a:solidFill>
                <a:effectLst/>
                <a:latin typeface="Droid Sans Mono"/>
              </a:rPr>
              <a:t>(</a:t>
            </a:r>
            <a:r>
              <a:rPr kumimoji="0" lang="en-US" altLang="en-US" sz="2000" b="0" i="0" u="none" strike="noStrike" cap="none" normalizeH="0" baseline="0" dirty="0">
                <a:ln>
                  <a:noFill/>
                </a:ln>
                <a:solidFill>
                  <a:srgbClr val="C678DD"/>
                </a:solidFill>
                <a:effectLst/>
                <a:latin typeface="Droid Sans Mono"/>
              </a:rPr>
              <a:t>int</a:t>
            </a:r>
            <a:r>
              <a:rPr kumimoji="0" lang="en-US" altLang="en-US" sz="2000" b="0" i="0" u="none" strike="noStrike" cap="none" normalizeH="0" baseline="0" dirty="0">
                <a:ln>
                  <a:noFill/>
                </a:ln>
                <a:solidFill>
                  <a:srgbClr val="D3D3D3"/>
                </a:solidFill>
                <a:effectLst/>
                <a:latin typeface="Droid Sans Mono"/>
              </a:rPr>
              <a:t> a, </a:t>
            </a:r>
            <a:r>
              <a:rPr kumimoji="0" lang="en-US" altLang="en-US" sz="2000" b="0" i="0" u="none" strike="noStrike" cap="none" normalizeH="0" baseline="0" dirty="0">
                <a:ln>
                  <a:noFill/>
                </a:ln>
                <a:solidFill>
                  <a:srgbClr val="C678DD"/>
                </a:solidFill>
                <a:effectLst/>
                <a:latin typeface="Droid Sans Mono"/>
              </a:rPr>
              <a:t>int</a:t>
            </a:r>
            <a:r>
              <a:rPr kumimoji="0" lang="en-US" altLang="en-US" sz="2000" b="0" i="0" u="none" strike="noStrike" cap="none" normalizeH="0" baseline="0" dirty="0">
                <a:ln>
                  <a:noFill/>
                </a:ln>
                <a:solidFill>
                  <a:srgbClr val="D3D3D3"/>
                </a:solidFill>
                <a:effectLst/>
                <a:latin typeface="Droid Sans Mono"/>
              </a:rPr>
              <a:t> b, </a:t>
            </a:r>
            <a:r>
              <a:rPr lang="en-US" altLang="en-US" sz="2000" dirty="0">
                <a:solidFill>
                  <a:srgbClr val="C678DD"/>
                </a:solidFill>
                <a:latin typeface="Droid Sans Mono"/>
              </a:rPr>
              <a:t>double</a:t>
            </a:r>
            <a:r>
              <a:rPr kumimoji="0" lang="en-US" altLang="en-US" sz="2000" b="0" i="0" u="none" strike="noStrike" cap="none" normalizeH="0" baseline="0" dirty="0">
                <a:ln>
                  <a:noFill/>
                </a:ln>
                <a:solidFill>
                  <a:srgbClr val="D3D3D3"/>
                </a:solidFill>
                <a:effectLst/>
                <a:latin typeface="Droid Sans Mono"/>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3D3D3"/>
                </a:solidFill>
                <a:effectLst/>
                <a:latin typeface="Droid Sans Mono"/>
              </a:rPr>
              <a:t> { </a:t>
            </a:r>
            <a:r>
              <a:rPr kumimoji="0" lang="en-US" altLang="en-US" sz="2000" b="0" i="0" u="none" strike="noStrike" cap="none" normalizeH="0" baseline="0" dirty="0">
                <a:ln>
                  <a:noFill/>
                </a:ln>
                <a:solidFill>
                  <a:srgbClr val="FFDDBE"/>
                </a:solidFill>
                <a:effectLst/>
                <a:latin typeface="Droid Sans Mono"/>
              </a:rPr>
              <a:t>// code</a:t>
            </a:r>
            <a:r>
              <a:rPr kumimoji="0" lang="en-US" altLang="en-US" sz="2000" b="0" i="0" u="none" strike="noStrike" cap="none" normalizeH="0" baseline="0" dirty="0">
                <a:ln>
                  <a:noFill/>
                </a:ln>
                <a:solidFill>
                  <a:srgbClr val="D3D3D3"/>
                </a:solidFill>
                <a:effectLst/>
                <a:latin typeface="Droid Sans Mono"/>
              </a:rPr>
              <a:t> } </a:t>
            </a:r>
          </a:p>
        </p:txBody>
      </p:sp>
    </p:spTree>
    <p:extLst>
      <p:ext uri="{BB962C8B-B14F-4D97-AF65-F5344CB8AC3E}">
        <p14:creationId xmlns:p14="http://schemas.microsoft.com/office/powerpoint/2010/main" val="4224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The void Keyword</a:t>
            </a:r>
            <a:endParaRPr lang="en-US" dirty="0">
              <a:solidFill>
                <a:schemeClr val="bg1"/>
              </a:solidFill>
            </a:endParaRPr>
          </a:p>
        </p:txBody>
      </p:sp>
      <p:sp>
        <p:nvSpPr>
          <p:cNvPr id="6" name="Rectangle 5"/>
          <p:cNvSpPr/>
          <p:nvPr/>
        </p:nvSpPr>
        <p:spPr>
          <a:xfrm>
            <a:off x="107505" y="332656"/>
            <a:ext cx="4248471" cy="64633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public class </a:t>
            </a:r>
            <a:r>
              <a:rPr lang="en-US" dirty="0" err="1"/>
              <a:t>ExampleOverloading</a:t>
            </a:r>
            <a:r>
              <a:rPr lang="en-US" dirty="0"/>
              <a:t>{</a:t>
            </a:r>
          </a:p>
          <a:p>
            <a:pPr algn="l" rtl="0"/>
            <a:r>
              <a:rPr lang="en-US" dirty="0"/>
              <a:t>public static void main(String[] </a:t>
            </a:r>
            <a:r>
              <a:rPr lang="en-US" dirty="0" err="1"/>
              <a:t>args</a:t>
            </a:r>
            <a:r>
              <a:rPr lang="en-US" dirty="0"/>
              <a:t>) {</a:t>
            </a:r>
          </a:p>
          <a:p>
            <a:pPr algn="l" rtl="0"/>
            <a:r>
              <a:rPr lang="en-US" dirty="0" err="1"/>
              <a:t>int</a:t>
            </a:r>
            <a:r>
              <a:rPr lang="en-US" dirty="0"/>
              <a:t> a = 11;</a:t>
            </a:r>
          </a:p>
          <a:p>
            <a:pPr algn="l" rtl="0"/>
            <a:r>
              <a:rPr lang="en-US" dirty="0" err="1"/>
              <a:t>int</a:t>
            </a:r>
            <a:r>
              <a:rPr lang="en-US" dirty="0"/>
              <a:t> b = 6;</a:t>
            </a:r>
          </a:p>
          <a:p>
            <a:pPr algn="l" rtl="0"/>
            <a:r>
              <a:rPr lang="en-US" dirty="0"/>
              <a:t>double c = 7.3;</a:t>
            </a:r>
          </a:p>
          <a:p>
            <a:pPr algn="l" rtl="0"/>
            <a:r>
              <a:rPr lang="en-US" dirty="0"/>
              <a:t>double d = 9.4;</a:t>
            </a:r>
          </a:p>
          <a:p>
            <a:pPr algn="l" rtl="0"/>
            <a:endParaRPr lang="en-US" dirty="0"/>
          </a:p>
          <a:p>
            <a:pPr algn="l" rtl="0"/>
            <a:r>
              <a:rPr lang="en-US" dirty="0" err="1"/>
              <a:t>int</a:t>
            </a:r>
            <a:r>
              <a:rPr lang="en-US" dirty="0"/>
              <a:t> result1 = min(a, b);</a:t>
            </a:r>
          </a:p>
          <a:p>
            <a:pPr algn="l" rtl="0"/>
            <a:r>
              <a:rPr lang="en-US" dirty="0"/>
              <a:t>double result2 = min(c, d);</a:t>
            </a:r>
          </a:p>
          <a:p>
            <a:pPr algn="l" rtl="0"/>
            <a:endParaRPr lang="en-US" dirty="0"/>
          </a:p>
          <a:p>
            <a:pPr algn="l" rtl="0"/>
            <a:r>
              <a:rPr lang="en-US" dirty="0" err="1"/>
              <a:t>System.out.println</a:t>
            </a:r>
            <a:r>
              <a:rPr lang="en-US" dirty="0"/>
              <a:t>("</a:t>
            </a:r>
            <a:r>
              <a:rPr lang="en-US" dirty="0" err="1"/>
              <a:t>MinValue</a:t>
            </a:r>
            <a:r>
              <a:rPr lang="en-US" dirty="0"/>
              <a:t> = " + result1);</a:t>
            </a:r>
          </a:p>
          <a:p>
            <a:pPr algn="l" rtl="0"/>
            <a:r>
              <a:rPr lang="en-US" dirty="0" err="1"/>
              <a:t>System.out.println</a:t>
            </a:r>
            <a:r>
              <a:rPr lang="en-US" dirty="0"/>
              <a:t>("</a:t>
            </a:r>
            <a:r>
              <a:rPr lang="en-US" dirty="0" err="1"/>
              <a:t>MinValue</a:t>
            </a:r>
            <a:r>
              <a:rPr lang="en-US" dirty="0"/>
              <a:t> = " + result2);</a:t>
            </a:r>
          </a:p>
          <a:p>
            <a:pPr algn="l" rtl="0"/>
            <a:r>
              <a:rPr lang="en-US" dirty="0"/>
              <a:t>   }</a:t>
            </a:r>
          </a:p>
          <a:p>
            <a:pPr algn="l" rtl="0"/>
            <a:endParaRPr lang="en-US" dirty="0"/>
          </a:p>
          <a:p>
            <a:pPr algn="l" rtl="0"/>
            <a:r>
              <a:rPr lang="en-US" dirty="0"/>
              <a:t>public static </a:t>
            </a:r>
            <a:r>
              <a:rPr lang="en-US" dirty="0" err="1">
                <a:solidFill>
                  <a:srgbClr val="FF0000"/>
                </a:solidFill>
              </a:rPr>
              <a:t>int</a:t>
            </a:r>
            <a:r>
              <a:rPr lang="en-US" dirty="0">
                <a:solidFill>
                  <a:srgbClr val="FF0000"/>
                </a:solidFill>
              </a:rPr>
              <a:t> min(</a:t>
            </a:r>
            <a:r>
              <a:rPr lang="en-US" dirty="0" err="1">
                <a:solidFill>
                  <a:srgbClr val="FF0000"/>
                </a:solidFill>
              </a:rPr>
              <a:t>int</a:t>
            </a:r>
            <a:r>
              <a:rPr lang="en-US" dirty="0">
                <a:solidFill>
                  <a:srgbClr val="FF0000"/>
                </a:solidFill>
              </a:rPr>
              <a:t> n1, </a:t>
            </a:r>
            <a:r>
              <a:rPr lang="en-US" dirty="0" err="1">
                <a:solidFill>
                  <a:srgbClr val="FF0000"/>
                </a:solidFill>
              </a:rPr>
              <a:t>int</a:t>
            </a:r>
            <a:r>
              <a:rPr lang="en-US" dirty="0">
                <a:solidFill>
                  <a:srgbClr val="FF0000"/>
                </a:solidFill>
              </a:rPr>
              <a:t> n2)</a:t>
            </a:r>
          </a:p>
          <a:p>
            <a:pPr algn="l" rtl="0"/>
            <a:r>
              <a:rPr lang="en-US" dirty="0"/>
              <a:t> {</a:t>
            </a:r>
          </a:p>
          <a:p>
            <a:pPr algn="l" rtl="0"/>
            <a:r>
              <a:rPr lang="en-US" dirty="0" err="1"/>
              <a:t>int</a:t>
            </a:r>
            <a:r>
              <a:rPr lang="en-US" dirty="0"/>
              <a:t> min;</a:t>
            </a:r>
          </a:p>
          <a:p>
            <a:pPr algn="l" rtl="0"/>
            <a:r>
              <a:rPr lang="en-US" dirty="0"/>
              <a:t>if (n1 &gt; n2)</a:t>
            </a:r>
          </a:p>
          <a:p>
            <a:pPr algn="l" rtl="0"/>
            <a:r>
              <a:rPr lang="en-US" dirty="0"/>
              <a:t>min = n2;</a:t>
            </a:r>
          </a:p>
          <a:p>
            <a:pPr algn="l" rtl="0"/>
            <a:r>
              <a:rPr lang="en-US" dirty="0"/>
              <a:t>else</a:t>
            </a:r>
          </a:p>
          <a:p>
            <a:pPr algn="l" rtl="0"/>
            <a:r>
              <a:rPr lang="en-US" dirty="0"/>
              <a:t>min = n1;</a:t>
            </a:r>
          </a:p>
          <a:p>
            <a:pPr algn="l" rtl="0"/>
            <a:r>
              <a:rPr lang="en-US" dirty="0"/>
              <a:t>return min; </a:t>
            </a:r>
          </a:p>
          <a:p>
            <a:pPr algn="l" rtl="0"/>
            <a:r>
              <a:rPr lang="en-US" dirty="0"/>
              <a:t>   }</a:t>
            </a:r>
          </a:p>
        </p:txBody>
      </p:sp>
      <p:sp>
        <p:nvSpPr>
          <p:cNvPr id="7" name="Rectangle 6"/>
          <p:cNvSpPr/>
          <p:nvPr/>
        </p:nvSpPr>
        <p:spPr>
          <a:xfrm>
            <a:off x="4427984" y="3356992"/>
            <a:ext cx="4608512"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public static double </a:t>
            </a:r>
            <a:r>
              <a:rPr lang="en-US" dirty="0">
                <a:solidFill>
                  <a:srgbClr val="FF0000"/>
                </a:solidFill>
              </a:rPr>
              <a:t>min(double n1, double n2) </a:t>
            </a:r>
            <a:r>
              <a:rPr lang="en-US" dirty="0"/>
              <a:t>{</a:t>
            </a:r>
          </a:p>
          <a:p>
            <a:pPr algn="l" rtl="0"/>
            <a:r>
              <a:rPr lang="en-US" dirty="0"/>
              <a:t>double min;</a:t>
            </a:r>
          </a:p>
          <a:p>
            <a:pPr algn="l" rtl="0"/>
            <a:r>
              <a:rPr lang="en-US" dirty="0"/>
              <a:t>if (n1 &gt; n2)</a:t>
            </a:r>
          </a:p>
          <a:p>
            <a:pPr algn="l" rtl="0"/>
            <a:r>
              <a:rPr lang="en-US" dirty="0"/>
              <a:t>min = n2;</a:t>
            </a:r>
          </a:p>
          <a:p>
            <a:pPr algn="l" rtl="0"/>
            <a:r>
              <a:rPr lang="en-US" dirty="0"/>
              <a:t>else</a:t>
            </a:r>
          </a:p>
          <a:p>
            <a:pPr algn="l" rtl="0"/>
            <a:r>
              <a:rPr lang="en-US" dirty="0"/>
              <a:t>min = n1;</a:t>
            </a:r>
          </a:p>
          <a:p>
            <a:pPr algn="l" rtl="0"/>
            <a:r>
              <a:rPr lang="en-US" dirty="0"/>
              <a:t>return min; </a:t>
            </a:r>
          </a:p>
          <a:p>
            <a:pPr algn="l" rtl="0"/>
            <a:r>
              <a:rPr lang="en-US" dirty="0"/>
              <a:t>   }</a:t>
            </a:r>
          </a:p>
          <a:p>
            <a:pPr algn="l" rtl="0"/>
            <a:r>
              <a:rPr lang="en-US" dirty="0"/>
              <a:t>}</a:t>
            </a:r>
          </a:p>
        </p:txBody>
      </p:sp>
      <p:sp>
        <p:nvSpPr>
          <p:cNvPr id="8" name="Rectangle 7"/>
          <p:cNvSpPr/>
          <p:nvPr/>
        </p:nvSpPr>
        <p:spPr>
          <a:xfrm>
            <a:off x="4446240" y="692696"/>
            <a:ext cx="459025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rtl="0"/>
            <a:r>
              <a:rPr lang="en-US" dirty="0"/>
              <a:t>Overloading methods makes program </a:t>
            </a:r>
            <a:r>
              <a:rPr lang="en-US" dirty="0">
                <a:solidFill>
                  <a:srgbClr val="FF0000"/>
                </a:solidFill>
              </a:rPr>
              <a:t>readable</a:t>
            </a:r>
            <a:r>
              <a:rPr lang="en-US" dirty="0"/>
              <a:t>. </a:t>
            </a:r>
          </a:p>
          <a:p>
            <a:pPr algn="l" rtl="0"/>
            <a:r>
              <a:rPr lang="en-US" dirty="0"/>
              <a:t>Here, two methods are given same name but with different parameters. </a:t>
            </a:r>
          </a:p>
          <a:p>
            <a:pPr algn="l" rtl="0"/>
            <a:r>
              <a:rPr lang="en-US" dirty="0"/>
              <a:t>The minimum number from integer and double types is the result.</a:t>
            </a:r>
          </a:p>
        </p:txBody>
      </p:sp>
    </p:spTree>
    <p:extLst>
      <p:ext uri="{BB962C8B-B14F-4D97-AF65-F5344CB8AC3E}">
        <p14:creationId xmlns:p14="http://schemas.microsoft.com/office/powerpoint/2010/main" val="346731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27384"/>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This Keyword</a:t>
            </a:r>
            <a:endParaRPr lang="ar-YE" dirty="0">
              <a:solidFill>
                <a:schemeClr val="bg1"/>
              </a:solidFill>
            </a:endParaRPr>
          </a:p>
        </p:txBody>
      </p:sp>
      <p:sp>
        <p:nvSpPr>
          <p:cNvPr id="3" name="عنصر نائب للمحتوى 2"/>
          <p:cNvSpPr>
            <a:spLocks noGrp="1"/>
          </p:cNvSpPr>
          <p:nvPr>
            <p:ph idx="1"/>
          </p:nvPr>
        </p:nvSpPr>
        <p:spPr>
          <a:xfrm>
            <a:off x="457200" y="2204864"/>
            <a:ext cx="8229600" cy="4653136"/>
          </a:xfrm>
        </p:spPr>
        <p:txBody>
          <a:bodyPr>
            <a:noAutofit/>
          </a:bodyPr>
          <a:lstStyle/>
          <a:p>
            <a:pPr marL="0" indent="0" algn="l" rtl="0">
              <a:buNone/>
            </a:pPr>
            <a:r>
              <a:rPr lang="en-US" sz="2000" dirty="0"/>
              <a:t>Class </a:t>
            </a:r>
            <a:r>
              <a:rPr lang="en-US" sz="2000" dirty="0" err="1"/>
              <a:t>ScopeTest</a:t>
            </a:r>
            <a:r>
              <a:rPr lang="en-US" sz="2000" dirty="0"/>
              <a:t> </a:t>
            </a:r>
          </a:p>
          <a:p>
            <a:pPr marL="0" indent="0" algn="l" rtl="0">
              <a:buNone/>
            </a:pPr>
            <a:r>
              <a:rPr lang="en-US" sz="2000" dirty="0"/>
              <a:t>{</a:t>
            </a:r>
          </a:p>
          <a:p>
            <a:pPr marL="0" indent="0" algn="l" rtl="0">
              <a:buNone/>
            </a:pPr>
            <a:r>
              <a:rPr lang="en-US" sz="2000" dirty="0" err="1"/>
              <a:t>int</a:t>
            </a:r>
            <a:r>
              <a:rPr lang="en-US" sz="2000" dirty="0"/>
              <a:t> </a:t>
            </a:r>
            <a:r>
              <a:rPr lang="en-US" sz="2000" dirty="0">
                <a:solidFill>
                  <a:srgbClr val="FF0000"/>
                </a:solidFill>
              </a:rPr>
              <a:t>test</a:t>
            </a:r>
            <a:r>
              <a:rPr lang="en-US" sz="2000" dirty="0"/>
              <a:t> = 10;</a:t>
            </a:r>
          </a:p>
          <a:p>
            <a:pPr marL="0" indent="0" algn="l" rtl="0">
              <a:buNone/>
            </a:pPr>
            <a:endParaRPr lang="en-US" sz="2000" dirty="0"/>
          </a:p>
          <a:p>
            <a:pPr marL="0" indent="0" algn="l" rtl="0">
              <a:buNone/>
            </a:pPr>
            <a:r>
              <a:rPr lang="en-US" sz="2000" dirty="0"/>
              <a:t>void </a:t>
            </a:r>
            <a:r>
              <a:rPr lang="en-US" sz="2000" dirty="0" err="1"/>
              <a:t>printTest</a:t>
            </a:r>
            <a:r>
              <a:rPr lang="en-US" sz="2000" dirty="0"/>
              <a:t> () </a:t>
            </a:r>
          </a:p>
          <a:p>
            <a:pPr marL="0" indent="0" algn="l" rtl="0">
              <a:buNone/>
            </a:pPr>
            <a:r>
              <a:rPr lang="en-US" sz="2000" dirty="0"/>
              <a:t>{</a:t>
            </a:r>
          </a:p>
          <a:p>
            <a:pPr marL="0" indent="0" algn="l" rtl="0">
              <a:buNone/>
            </a:pPr>
            <a:r>
              <a:rPr lang="en-US" sz="2000" dirty="0"/>
              <a:t>    </a:t>
            </a:r>
            <a:r>
              <a:rPr lang="en-US" sz="2000" dirty="0" err="1"/>
              <a:t>int</a:t>
            </a:r>
            <a:r>
              <a:rPr lang="en-US" sz="2000" dirty="0"/>
              <a:t> </a:t>
            </a:r>
            <a:r>
              <a:rPr lang="en-US" sz="2000" dirty="0">
                <a:solidFill>
                  <a:srgbClr val="FF0000"/>
                </a:solidFill>
              </a:rPr>
              <a:t>test</a:t>
            </a:r>
            <a:r>
              <a:rPr lang="en-US" sz="2000" dirty="0"/>
              <a:t> = 20;</a:t>
            </a:r>
          </a:p>
          <a:p>
            <a:pPr marL="0" indent="0" algn="l" rtl="0">
              <a:buNone/>
            </a:pPr>
            <a:endParaRPr lang="en-US" sz="2000" dirty="0"/>
          </a:p>
          <a:p>
            <a:pPr marL="0" indent="0" algn="l" rtl="0">
              <a:buNone/>
            </a:pPr>
            <a:r>
              <a:rPr lang="en-US" sz="2000" dirty="0" err="1"/>
              <a:t>System.out.println</a:t>
            </a:r>
            <a:r>
              <a:rPr lang="en-US" sz="2000" dirty="0"/>
              <a:t>(“test (inside Method) = “ + </a:t>
            </a:r>
            <a:r>
              <a:rPr lang="en-US" sz="2000" dirty="0">
                <a:solidFill>
                  <a:srgbClr val="FF0000"/>
                </a:solidFill>
              </a:rPr>
              <a:t>test</a:t>
            </a:r>
            <a:r>
              <a:rPr lang="en-US" sz="2000" dirty="0"/>
              <a:t>);</a:t>
            </a:r>
          </a:p>
          <a:p>
            <a:pPr marL="0" indent="0" algn="l" rtl="0">
              <a:buNone/>
            </a:pPr>
            <a:r>
              <a:rPr lang="en-US" sz="2000" dirty="0" err="1"/>
              <a:t>System.out.println</a:t>
            </a:r>
            <a:r>
              <a:rPr lang="en-US" sz="2000" dirty="0"/>
              <a:t>(“test(instance variable) = “ + </a:t>
            </a:r>
            <a:r>
              <a:rPr lang="en-US" sz="2000" dirty="0" err="1">
                <a:solidFill>
                  <a:srgbClr val="FF0000"/>
                </a:solidFill>
              </a:rPr>
              <a:t>this.test</a:t>
            </a:r>
            <a:r>
              <a:rPr lang="en-US" sz="2000" dirty="0"/>
              <a:t>);</a:t>
            </a:r>
          </a:p>
          <a:p>
            <a:pPr marL="0" indent="0" algn="l" rtl="0">
              <a:buNone/>
            </a:pPr>
            <a:r>
              <a:rPr lang="en-US" sz="2000" dirty="0"/>
              <a:t>    }</a:t>
            </a:r>
          </a:p>
          <a:p>
            <a:pPr marL="0" indent="0" algn="l" rtl="0">
              <a:buNone/>
            </a:pPr>
            <a:r>
              <a:rPr lang="en-US" sz="2000" dirty="0"/>
              <a:t>}</a:t>
            </a:r>
          </a:p>
        </p:txBody>
      </p:sp>
      <p:sp>
        <p:nvSpPr>
          <p:cNvPr id="5" name="Rectangle 4"/>
          <p:cNvSpPr/>
          <p:nvPr/>
        </p:nvSpPr>
        <p:spPr>
          <a:xfrm>
            <a:off x="4245413" y="2921123"/>
            <a:ext cx="302433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rtl="0"/>
            <a:r>
              <a:rPr lang="en-US" dirty="0"/>
              <a:t>test (inside Method) = 20</a:t>
            </a:r>
          </a:p>
          <a:p>
            <a:pPr algn="l" rtl="0"/>
            <a:r>
              <a:rPr lang="en-US" dirty="0"/>
              <a:t>test(instance variable) = 10</a:t>
            </a:r>
          </a:p>
        </p:txBody>
      </p:sp>
      <p:sp>
        <p:nvSpPr>
          <p:cNvPr id="6" name="Rectangle 5"/>
          <p:cNvSpPr/>
          <p:nvPr/>
        </p:nvSpPr>
        <p:spPr>
          <a:xfrm>
            <a:off x="4245413" y="3726032"/>
            <a:ext cx="4572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l" rtl="0"/>
            <a:r>
              <a:rPr lang="en-US" dirty="0"/>
              <a:t>You can get around this particular instance by using </a:t>
            </a:r>
            <a:r>
              <a:rPr lang="en-US" b="1" i="1" dirty="0" err="1"/>
              <a:t>this.test</a:t>
            </a:r>
            <a:r>
              <a:rPr lang="en-US" dirty="0"/>
              <a:t> to refer to the instance variable, and just</a:t>
            </a:r>
            <a:r>
              <a:rPr lang="en-US" b="1" i="1" dirty="0"/>
              <a:t> test</a:t>
            </a:r>
            <a:r>
              <a:rPr lang="en-US" dirty="0"/>
              <a:t> to refer to the local variable.</a:t>
            </a:r>
          </a:p>
        </p:txBody>
      </p:sp>
      <p:sp>
        <p:nvSpPr>
          <p:cNvPr id="8" name="مربع نص 7">
            <a:extLst>
              <a:ext uri="{FF2B5EF4-FFF2-40B4-BE49-F238E27FC236}">
                <a16:creationId xmlns:a16="http://schemas.microsoft.com/office/drawing/2014/main" id="{B35CDB56-5849-20A8-9FF7-893FAFD9E30D}"/>
              </a:ext>
            </a:extLst>
          </p:cNvPr>
          <p:cNvSpPr txBox="1"/>
          <p:nvPr/>
        </p:nvSpPr>
        <p:spPr>
          <a:xfrm>
            <a:off x="539552" y="1313384"/>
            <a:ext cx="7416824" cy="461665"/>
          </a:xfrm>
          <a:prstGeom prst="rect">
            <a:avLst/>
          </a:prstGeom>
          <a:noFill/>
        </p:spPr>
        <p:txBody>
          <a:bodyPr wrap="square">
            <a:spAutoFit/>
          </a:bodyPr>
          <a:lstStyle/>
          <a:p>
            <a:pPr algn="l" rtl="0"/>
            <a:r>
              <a:rPr lang="en-US" sz="2400" b="0" i="0" dirty="0">
                <a:effectLst/>
                <a:latin typeface="inter-regular"/>
              </a:rPr>
              <a:t>this can be used to refer current class instance variable.</a:t>
            </a:r>
          </a:p>
        </p:txBody>
      </p:sp>
    </p:spTree>
    <p:extLst>
      <p:ext uri="{BB962C8B-B14F-4D97-AF65-F5344CB8AC3E}">
        <p14:creationId xmlns:p14="http://schemas.microsoft.com/office/powerpoint/2010/main" val="203541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Class</a:t>
            </a:r>
            <a:endParaRPr lang="en-US" dirty="0">
              <a:solidFill>
                <a:schemeClr val="bg1"/>
              </a:solidFill>
            </a:endParaRPr>
          </a:p>
        </p:txBody>
      </p:sp>
      <p:sp>
        <p:nvSpPr>
          <p:cNvPr id="3" name="عنصر نائب للمحتوى 2"/>
          <p:cNvSpPr>
            <a:spLocks noGrp="1"/>
          </p:cNvSpPr>
          <p:nvPr>
            <p:ph idx="1"/>
          </p:nvPr>
        </p:nvSpPr>
        <p:spPr/>
        <p:txBody>
          <a:bodyPr>
            <a:noAutofit/>
          </a:bodyPr>
          <a:lstStyle/>
          <a:p>
            <a:pPr algn="just" rtl="0"/>
            <a:r>
              <a:rPr lang="en-US" sz="2800" b="1" dirty="0"/>
              <a:t>A class</a:t>
            </a:r>
            <a:r>
              <a:rPr lang="en-US" sz="2800" dirty="0"/>
              <a:t> is a </a:t>
            </a:r>
            <a:r>
              <a:rPr lang="en-US" sz="2800" u="sng" dirty="0"/>
              <a:t>named collection of ﬁelds </a:t>
            </a:r>
            <a:r>
              <a:rPr lang="en-US" sz="2800" dirty="0"/>
              <a:t>that hold </a:t>
            </a:r>
            <a:r>
              <a:rPr lang="en-US" sz="2800" u="sng" dirty="0"/>
              <a:t>data</a:t>
            </a:r>
            <a:r>
              <a:rPr lang="en-US" sz="2800" dirty="0"/>
              <a:t> values and </a:t>
            </a:r>
            <a:r>
              <a:rPr lang="en-US" sz="2800" u="sng" dirty="0"/>
              <a:t>methods</a:t>
            </a:r>
            <a:r>
              <a:rPr lang="en-US" sz="2800" dirty="0"/>
              <a:t> that operate on those values. </a:t>
            </a:r>
          </a:p>
          <a:p>
            <a:pPr algn="just" rtl="0"/>
            <a:r>
              <a:rPr lang="en-US" sz="2800" dirty="0"/>
              <a:t>Some classes also contain </a:t>
            </a:r>
            <a:r>
              <a:rPr lang="en-US" sz="2800" u="sng" dirty="0"/>
              <a:t>nested inner classes</a:t>
            </a:r>
            <a:r>
              <a:rPr lang="en-US" sz="2800" dirty="0"/>
              <a:t>. </a:t>
            </a:r>
          </a:p>
          <a:p>
            <a:pPr algn="just" rtl="0"/>
            <a:r>
              <a:rPr lang="en-US" sz="2800" dirty="0"/>
              <a:t>Classes are the most fundamental structural element of all Java programs. You cannot write Java code without deﬁning a class.</a:t>
            </a:r>
          </a:p>
          <a:p>
            <a:pPr algn="just" rtl="0"/>
            <a:r>
              <a:rPr lang="en-US" sz="2800" dirty="0"/>
              <a:t> All Java statements appear within methods, and all methods are deﬁned within classes.</a:t>
            </a:r>
          </a:p>
        </p:txBody>
      </p:sp>
    </p:spTree>
    <p:extLst>
      <p:ext uri="{BB962C8B-B14F-4D97-AF65-F5344CB8AC3E}">
        <p14:creationId xmlns:p14="http://schemas.microsoft.com/office/powerpoint/2010/main" val="85163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27384"/>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Constructors</a:t>
            </a:r>
            <a:endParaRPr lang="ar-YE" b="1" dirty="0">
              <a:solidFill>
                <a:schemeClr val="bg1"/>
              </a:solidFill>
            </a:endParaRPr>
          </a:p>
        </p:txBody>
      </p:sp>
      <p:sp>
        <p:nvSpPr>
          <p:cNvPr id="3" name="عنصر نائب للمحتوى 2"/>
          <p:cNvSpPr>
            <a:spLocks noGrp="1"/>
          </p:cNvSpPr>
          <p:nvPr>
            <p:ph idx="1"/>
          </p:nvPr>
        </p:nvSpPr>
        <p:spPr/>
        <p:txBody>
          <a:bodyPr>
            <a:normAutofit fontScale="85000" lnSpcReduction="10000"/>
          </a:bodyPr>
          <a:lstStyle/>
          <a:p>
            <a:pPr algn="l" rtl="0"/>
            <a:r>
              <a:rPr lang="en-US" dirty="0"/>
              <a:t>Java allows objects to initialize the variables in its class when they are created. This automatic initialization is performed through the use of a constructor.</a:t>
            </a:r>
          </a:p>
          <a:p>
            <a:pPr algn="l" rtl="0"/>
            <a:endParaRPr lang="en-US" dirty="0"/>
          </a:p>
          <a:p>
            <a:pPr algn="l" rtl="0"/>
            <a:r>
              <a:rPr lang="en-US" dirty="0"/>
              <a:t>A </a:t>
            </a:r>
            <a:r>
              <a:rPr lang="en-US" b="1" i="1" dirty="0"/>
              <a:t>constructor</a:t>
            </a:r>
            <a:r>
              <a:rPr lang="en-US" dirty="0"/>
              <a:t> initializes an </a:t>
            </a:r>
            <a:r>
              <a:rPr lang="en-US" b="1" dirty="0"/>
              <a:t>object immediately upon creation</a:t>
            </a:r>
            <a:r>
              <a:rPr lang="en-US" dirty="0"/>
              <a:t>. It has the </a:t>
            </a:r>
            <a:r>
              <a:rPr lang="en-US" b="1" dirty="0"/>
              <a:t>same name as the class</a:t>
            </a:r>
            <a:r>
              <a:rPr lang="en-US" dirty="0"/>
              <a:t> </a:t>
            </a:r>
          </a:p>
          <a:p>
            <a:pPr algn="l" rtl="0"/>
            <a:endParaRPr lang="en-US" dirty="0"/>
          </a:p>
          <a:p>
            <a:pPr algn="l" rtl="0"/>
            <a:r>
              <a:rPr lang="en-US" dirty="0"/>
              <a:t>the constructor </a:t>
            </a:r>
            <a:r>
              <a:rPr lang="en-US" u="sng" dirty="0"/>
              <a:t>is automatically called</a:t>
            </a:r>
            <a:r>
              <a:rPr lang="en-US" dirty="0"/>
              <a:t> immediately after the object is created, before the </a:t>
            </a:r>
            <a:r>
              <a:rPr lang="en-US" b="1" dirty="0"/>
              <a:t>new</a:t>
            </a:r>
            <a:r>
              <a:rPr lang="en-US" dirty="0"/>
              <a:t> operator completes . Constructors look a little strange because they have </a:t>
            </a:r>
            <a:r>
              <a:rPr lang="en-US" b="1" dirty="0">
                <a:solidFill>
                  <a:srgbClr val="FF0000"/>
                </a:solidFill>
              </a:rPr>
              <a:t>no return type</a:t>
            </a:r>
            <a:r>
              <a:rPr lang="en-US" b="1" dirty="0"/>
              <a:t>, </a:t>
            </a:r>
            <a:r>
              <a:rPr lang="en-US" b="1" dirty="0">
                <a:solidFill>
                  <a:srgbClr val="FF0000"/>
                </a:solidFill>
              </a:rPr>
              <a:t>not even void</a:t>
            </a:r>
            <a:r>
              <a:rPr lang="en-US" dirty="0"/>
              <a:t>. </a:t>
            </a:r>
          </a:p>
        </p:txBody>
      </p:sp>
    </p:spTree>
    <p:extLst>
      <p:ext uri="{BB962C8B-B14F-4D97-AF65-F5344CB8AC3E}">
        <p14:creationId xmlns:p14="http://schemas.microsoft.com/office/powerpoint/2010/main" val="361787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27384"/>
            <a:ext cx="7344816" cy="73558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sz="2400" dirty="0"/>
              <a:t>public class </a:t>
            </a:r>
            <a:r>
              <a:rPr lang="en-US" sz="2400" dirty="0">
                <a:solidFill>
                  <a:srgbClr val="FF0000"/>
                </a:solidFill>
              </a:rPr>
              <a:t>Circle</a:t>
            </a:r>
            <a:r>
              <a:rPr lang="en-US" sz="2400" dirty="0"/>
              <a:t> {</a:t>
            </a:r>
          </a:p>
          <a:p>
            <a:pPr algn="l" rtl="0"/>
            <a:r>
              <a:rPr lang="en-US" sz="2400" dirty="0"/>
              <a:t>public static final double PI = 3.14159; </a:t>
            </a:r>
          </a:p>
          <a:p>
            <a:pPr algn="l" rtl="0"/>
            <a:endParaRPr lang="en-US" sz="2400" dirty="0"/>
          </a:p>
          <a:p>
            <a:pPr algn="l" rtl="0"/>
            <a:r>
              <a:rPr lang="en-US" sz="2400" dirty="0"/>
              <a:t>public double r; </a:t>
            </a:r>
          </a:p>
          <a:p>
            <a:pPr algn="l" rtl="0"/>
            <a:endParaRPr lang="en-US" sz="2400" dirty="0"/>
          </a:p>
          <a:p>
            <a:pPr algn="l" rtl="0"/>
            <a:r>
              <a:rPr lang="en-US" sz="2400" dirty="0"/>
              <a:t>public </a:t>
            </a:r>
            <a:r>
              <a:rPr lang="en-US" sz="2400" dirty="0">
                <a:solidFill>
                  <a:srgbClr val="FF0000"/>
                </a:solidFill>
              </a:rPr>
              <a:t>Circle</a:t>
            </a:r>
            <a:r>
              <a:rPr lang="en-US" sz="2400" dirty="0"/>
              <a:t>(double r)            // </a:t>
            </a:r>
            <a:r>
              <a:rPr lang="en-US" sz="2000" b="1" i="1" dirty="0"/>
              <a:t>constructor</a:t>
            </a:r>
            <a:endParaRPr lang="en-US" sz="2400" dirty="0"/>
          </a:p>
          <a:p>
            <a:pPr algn="l" rtl="0"/>
            <a:r>
              <a:rPr lang="en-US" sz="2400" dirty="0"/>
              <a:t>{ </a:t>
            </a:r>
          </a:p>
          <a:p>
            <a:pPr algn="l" rtl="0"/>
            <a:r>
              <a:rPr lang="en-US" sz="2400" dirty="0" err="1"/>
              <a:t>this.r</a:t>
            </a:r>
            <a:r>
              <a:rPr lang="en-US" sz="2400" dirty="0"/>
              <a:t> = r; </a:t>
            </a:r>
          </a:p>
          <a:p>
            <a:pPr algn="l" rtl="0"/>
            <a:r>
              <a:rPr lang="en-US" sz="2400" dirty="0"/>
              <a:t>}</a:t>
            </a:r>
          </a:p>
          <a:p>
            <a:pPr algn="l" rtl="0"/>
            <a:endParaRPr lang="en-US" sz="2400" dirty="0"/>
          </a:p>
          <a:p>
            <a:pPr algn="l" rtl="0"/>
            <a:r>
              <a:rPr lang="en-US" sz="2400" dirty="0"/>
              <a:t>public double circumference() </a:t>
            </a:r>
          </a:p>
          <a:p>
            <a:pPr algn="l" rtl="0"/>
            <a:r>
              <a:rPr lang="en-US" sz="2400" dirty="0"/>
              <a:t>{ </a:t>
            </a:r>
          </a:p>
          <a:p>
            <a:pPr algn="l" rtl="0"/>
            <a:r>
              <a:rPr lang="en-US" sz="2400" dirty="0"/>
              <a:t>return 2 * PI * r; </a:t>
            </a:r>
          </a:p>
          <a:p>
            <a:pPr algn="l" rtl="0"/>
            <a:r>
              <a:rPr lang="en-US" sz="2400" dirty="0"/>
              <a:t>}</a:t>
            </a:r>
          </a:p>
          <a:p>
            <a:pPr algn="l" rtl="0"/>
            <a:r>
              <a:rPr lang="en-US" sz="2400" dirty="0"/>
              <a:t>public double area() </a:t>
            </a:r>
          </a:p>
          <a:p>
            <a:pPr algn="l" rtl="0"/>
            <a:r>
              <a:rPr lang="en-US" sz="2400" dirty="0"/>
              <a:t>{ </a:t>
            </a:r>
          </a:p>
          <a:p>
            <a:pPr algn="l" rtl="0"/>
            <a:r>
              <a:rPr lang="en-US" sz="2400" dirty="0"/>
              <a:t>return PI * r*r; }</a:t>
            </a:r>
          </a:p>
          <a:p>
            <a:pPr algn="l" rtl="0"/>
            <a:r>
              <a:rPr lang="en-US" sz="2400" dirty="0"/>
              <a:t>}</a:t>
            </a:r>
          </a:p>
          <a:p>
            <a:pPr algn="l" rtl="0"/>
            <a:r>
              <a:rPr lang="en-US" sz="2400" dirty="0"/>
              <a:t>}</a:t>
            </a:r>
          </a:p>
        </p:txBody>
      </p:sp>
    </p:spTree>
    <p:extLst>
      <p:ext uri="{BB962C8B-B14F-4D97-AF65-F5344CB8AC3E}">
        <p14:creationId xmlns:p14="http://schemas.microsoft.com/office/powerpoint/2010/main" val="379093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27384"/>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Parameter</a:t>
            </a:r>
            <a:endParaRPr lang="ar-YE" b="1" dirty="0">
              <a:solidFill>
                <a:schemeClr val="bg1"/>
              </a:solidFill>
            </a:endParaRPr>
          </a:p>
        </p:txBody>
      </p:sp>
      <p:sp>
        <p:nvSpPr>
          <p:cNvPr id="3" name="عنصر نائب للمحتوى 2"/>
          <p:cNvSpPr>
            <a:spLocks noGrp="1"/>
          </p:cNvSpPr>
          <p:nvPr>
            <p:ph idx="1"/>
          </p:nvPr>
        </p:nvSpPr>
        <p:spPr>
          <a:xfrm>
            <a:off x="457200" y="1600201"/>
            <a:ext cx="8229600" cy="1036712"/>
          </a:xfrm>
        </p:spPr>
        <p:txBody>
          <a:bodyPr>
            <a:normAutofit/>
          </a:bodyPr>
          <a:lstStyle/>
          <a:p>
            <a:pPr algn="just" rtl="0"/>
            <a:r>
              <a:rPr lang="en-US" sz="2800" dirty="0"/>
              <a:t>With this new constructor, the initialization becomes part of the </a:t>
            </a:r>
            <a:r>
              <a:rPr lang="en-US" sz="2800" b="1" dirty="0"/>
              <a:t>object</a:t>
            </a:r>
            <a:r>
              <a:rPr lang="en-US" sz="2800" dirty="0"/>
              <a:t> creation step:</a:t>
            </a:r>
          </a:p>
        </p:txBody>
      </p:sp>
      <p:sp>
        <p:nvSpPr>
          <p:cNvPr id="5" name="Rectangle 4"/>
          <p:cNvSpPr/>
          <p:nvPr/>
        </p:nvSpPr>
        <p:spPr>
          <a:xfrm>
            <a:off x="1691680" y="2852936"/>
            <a:ext cx="421100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dirty="0"/>
              <a:t>Circle c = new Circle(0.25);</a:t>
            </a:r>
          </a:p>
        </p:txBody>
      </p:sp>
      <p:sp>
        <p:nvSpPr>
          <p:cNvPr id="6" name="Rectangle 5"/>
          <p:cNvSpPr/>
          <p:nvPr/>
        </p:nvSpPr>
        <p:spPr>
          <a:xfrm>
            <a:off x="539552" y="3429000"/>
            <a:ext cx="7992888" cy="2677656"/>
          </a:xfrm>
          <a:prstGeom prst="rect">
            <a:avLst/>
          </a:prstGeom>
        </p:spPr>
        <p:txBody>
          <a:bodyPr wrap="square">
            <a:spAutoFit/>
          </a:bodyPr>
          <a:lstStyle/>
          <a:p>
            <a:pPr marL="342900" indent="-342900" algn="just" rtl="0">
              <a:buFont typeface="Wingdings" pitchFamily="2" charset="2"/>
              <a:buChar char="Ø"/>
            </a:pPr>
            <a:r>
              <a:rPr lang="en-US" sz="2400" u="sng" dirty="0"/>
              <a:t>Here are some important notes about </a:t>
            </a:r>
            <a:r>
              <a:rPr lang="en-US" sz="2400" b="1" u="sng" dirty="0"/>
              <a:t>naming, declaring, and writing constructors</a:t>
            </a:r>
            <a:r>
              <a:rPr lang="en-US" sz="2400" u="sng" dirty="0"/>
              <a:t>:</a:t>
            </a:r>
          </a:p>
          <a:p>
            <a:pPr algn="just" rtl="0"/>
            <a:endParaRPr lang="en-US" sz="2400" dirty="0"/>
          </a:p>
          <a:p>
            <a:pPr marL="342900" lvl="0" indent="-342900" algn="just" rtl="0">
              <a:buFont typeface="Wingdings" panose="05000000000000000000" pitchFamily="2" charset="2"/>
              <a:buChar char="q"/>
            </a:pPr>
            <a:r>
              <a:rPr lang="en-US" sz="2400" dirty="0"/>
              <a:t>The constructor name is always the </a:t>
            </a:r>
            <a:r>
              <a:rPr lang="en-US" sz="2400" u="sng" dirty="0"/>
              <a:t>same as the class name.</a:t>
            </a:r>
          </a:p>
          <a:p>
            <a:pPr marL="342900" lvl="0" indent="-342900" algn="just" rtl="0">
              <a:buFont typeface="Wingdings" panose="05000000000000000000" pitchFamily="2" charset="2"/>
              <a:buChar char="q"/>
            </a:pPr>
            <a:r>
              <a:rPr lang="en-US" sz="2400" dirty="0"/>
              <a:t>Unlike all other methods, a constructor is declared without a return type, not even void.</a:t>
            </a:r>
          </a:p>
          <a:p>
            <a:pPr marL="342900" lvl="0" indent="-342900" algn="just" rtl="0">
              <a:buFont typeface="Wingdings" panose="05000000000000000000" pitchFamily="2" charset="2"/>
              <a:buChar char="q"/>
            </a:pPr>
            <a:r>
              <a:rPr lang="en-US" sz="2400" dirty="0"/>
              <a:t>A constructor should not return any other value.</a:t>
            </a:r>
          </a:p>
        </p:txBody>
      </p:sp>
    </p:spTree>
    <p:extLst>
      <p:ext uri="{BB962C8B-B14F-4D97-AF65-F5344CB8AC3E}">
        <p14:creationId xmlns:p14="http://schemas.microsoft.com/office/powerpoint/2010/main" val="4160311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27384"/>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Defining Multiple Constructors:</a:t>
            </a:r>
            <a:endParaRPr lang="en-US" dirty="0">
              <a:solidFill>
                <a:schemeClr val="bg1"/>
              </a:solidFill>
            </a:endParaRPr>
          </a:p>
        </p:txBody>
      </p:sp>
      <p:sp>
        <p:nvSpPr>
          <p:cNvPr id="3" name="عنصر نائب للمحتوى 2"/>
          <p:cNvSpPr>
            <a:spLocks noGrp="1"/>
          </p:cNvSpPr>
          <p:nvPr>
            <p:ph idx="1"/>
          </p:nvPr>
        </p:nvSpPr>
        <p:spPr/>
        <p:txBody>
          <a:bodyPr>
            <a:normAutofit fontScale="62500" lnSpcReduction="20000"/>
          </a:bodyPr>
          <a:lstStyle/>
          <a:p>
            <a:pPr marL="0" indent="0" algn="l" rtl="0">
              <a:buNone/>
            </a:pPr>
            <a:r>
              <a:rPr lang="en-US" sz="2800" dirty="0"/>
              <a:t>public class </a:t>
            </a:r>
            <a:r>
              <a:rPr lang="en-US" sz="2800" dirty="0">
                <a:solidFill>
                  <a:srgbClr val="FF0000"/>
                </a:solidFill>
              </a:rPr>
              <a:t>Circle</a:t>
            </a:r>
            <a:r>
              <a:rPr lang="en-US" sz="2800" dirty="0"/>
              <a:t> {</a:t>
            </a:r>
          </a:p>
          <a:p>
            <a:pPr marL="0" indent="0" algn="l" rtl="0">
              <a:buNone/>
            </a:pPr>
            <a:r>
              <a:rPr lang="en-US" sz="2800" dirty="0"/>
              <a:t>public static final double PI = 3.14159; </a:t>
            </a:r>
          </a:p>
          <a:p>
            <a:pPr marL="0" indent="0" algn="l" rtl="0">
              <a:buNone/>
            </a:pPr>
            <a:r>
              <a:rPr lang="en-US" sz="2800" dirty="0"/>
              <a:t>public double r; </a:t>
            </a:r>
          </a:p>
          <a:p>
            <a:pPr marL="0" indent="0" algn="l" rtl="0">
              <a:buNone/>
            </a:pPr>
            <a:endParaRPr lang="en-US" sz="2800" dirty="0"/>
          </a:p>
          <a:p>
            <a:pPr marL="0" indent="0" algn="l" rtl="0">
              <a:buNone/>
            </a:pPr>
            <a:r>
              <a:rPr lang="en-US" sz="2800" b="1" dirty="0"/>
              <a:t>public </a:t>
            </a:r>
            <a:r>
              <a:rPr lang="en-US" sz="2800" b="1" dirty="0">
                <a:solidFill>
                  <a:srgbClr val="FF0000"/>
                </a:solidFill>
              </a:rPr>
              <a:t>Circle</a:t>
            </a:r>
            <a:r>
              <a:rPr lang="en-US" sz="2800" b="1" dirty="0"/>
              <a:t>()  { </a:t>
            </a:r>
            <a:endParaRPr lang="en-US" sz="2800" dirty="0"/>
          </a:p>
          <a:p>
            <a:pPr marL="0" indent="0" algn="l" rtl="0">
              <a:buNone/>
            </a:pPr>
            <a:r>
              <a:rPr lang="en-US" sz="2800" b="1" dirty="0"/>
              <a:t>              r = 1.0;}</a:t>
            </a:r>
            <a:endParaRPr lang="en-US" sz="2800" dirty="0"/>
          </a:p>
          <a:p>
            <a:pPr marL="0" indent="0" algn="l" rtl="0">
              <a:buNone/>
            </a:pPr>
            <a:r>
              <a:rPr lang="en-US" sz="2800" b="1" dirty="0"/>
              <a:t>public </a:t>
            </a:r>
            <a:r>
              <a:rPr lang="en-US" sz="2800" b="1" dirty="0">
                <a:solidFill>
                  <a:srgbClr val="FF0000"/>
                </a:solidFill>
              </a:rPr>
              <a:t>Circle</a:t>
            </a:r>
            <a:r>
              <a:rPr lang="en-US" sz="2800" b="1" dirty="0"/>
              <a:t>(double r)  { </a:t>
            </a:r>
            <a:endParaRPr lang="en-US" sz="2800" dirty="0"/>
          </a:p>
          <a:p>
            <a:pPr marL="0" indent="0" algn="l" rtl="0">
              <a:buNone/>
            </a:pPr>
            <a:r>
              <a:rPr lang="en-US" sz="2800" b="1" dirty="0"/>
              <a:t>                                           </a:t>
            </a:r>
            <a:r>
              <a:rPr lang="en-US" sz="2800" b="1" dirty="0" err="1"/>
              <a:t>this.r</a:t>
            </a:r>
            <a:r>
              <a:rPr lang="en-US" sz="2800" b="1" dirty="0"/>
              <a:t> = r;}</a:t>
            </a:r>
            <a:endParaRPr lang="en-US" sz="2800" dirty="0"/>
          </a:p>
          <a:p>
            <a:pPr marL="0" indent="0" algn="l" rtl="0">
              <a:buNone/>
            </a:pPr>
            <a:r>
              <a:rPr lang="en-US" sz="2800" b="1" dirty="0"/>
              <a:t>public </a:t>
            </a:r>
            <a:r>
              <a:rPr lang="en-US" sz="2800" b="1" dirty="0">
                <a:solidFill>
                  <a:srgbClr val="FF0000"/>
                </a:solidFill>
              </a:rPr>
              <a:t>Circle</a:t>
            </a:r>
            <a:r>
              <a:rPr lang="en-US" sz="2800" b="1" dirty="0"/>
              <a:t>(Circle obj)  { </a:t>
            </a:r>
            <a:endParaRPr lang="en-US" sz="2800" dirty="0"/>
          </a:p>
          <a:p>
            <a:pPr marL="0" indent="0" algn="l" rtl="0">
              <a:buNone/>
            </a:pPr>
            <a:r>
              <a:rPr lang="en-US" sz="2800" b="1" dirty="0"/>
              <a:t>                                           r = </a:t>
            </a:r>
            <a:r>
              <a:rPr lang="en-US" sz="2800" b="1" dirty="0" err="1"/>
              <a:t>obj.r</a:t>
            </a:r>
            <a:r>
              <a:rPr lang="en-US" sz="2800" b="1" dirty="0"/>
              <a:t>;}</a:t>
            </a:r>
            <a:endParaRPr lang="en-US" sz="2800" dirty="0"/>
          </a:p>
          <a:p>
            <a:pPr marL="0" indent="0" algn="l" rtl="0">
              <a:buNone/>
            </a:pPr>
            <a:endParaRPr lang="en-US" sz="2800" dirty="0"/>
          </a:p>
          <a:p>
            <a:pPr marL="0" indent="0" algn="l" rtl="0">
              <a:buNone/>
            </a:pPr>
            <a:r>
              <a:rPr lang="en-US" sz="2800" dirty="0"/>
              <a:t>public double circumference() { </a:t>
            </a:r>
          </a:p>
          <a:p>
            <a:pPr marL="0" indent="0" algn="l" rtl="0">
              <a:buNone/>
            </a:pPr>
            <a:r>
              <a:rPr lang="en-US" sz="2800" dirty="0"/>
              <a:t>return 2 * PI * r; }</a:t>
            </a:r>
          </a:p>
          <a:p>
            <a:pPr marL="0" indent="0" algn="l" rtl="0">
              <a:buNone/>
            </a:pPr>
            <a:r>
              <a:rPr lang="en-US" sz="2800" dirty="0"/>
              <a:t>public double area() { </a:t>
            </a:r>
          </a:p>
          <a:p>
            <a:pPr marL="0" indent="0" algn="l" rtl="0">
              <a:buNone/>
            </a:pPr>
            <a:r>
              <a:rPr lang="en-US" sz="2800" dirty="0"/>
              <a:t>return PI * r*r; }</a:t>
            </a:r>
          </a:p>
          <a:p>
            <a:pPr marL="0" indent="0" algn="l" rtl="0">
              <a:buNone/>
            </a:pPr>
            <a:r>
              <a:rPr lang="en-US" sz="2800" dirty="0"/>
              <a:t>}</a:t>
            </a:r>
          </a:p>
        </p:txBody>
      </p:sp>
      <p:sp>
        <p:nvSpPr>
          <p:cNvPr id="5" name="Rectangle 4"/>
          <p:cNvSpPr/>
          <p:nvPr/>
        </p:nvSpPr>
        <p:spPr>
          <a:xfrm>
            <a:off x="5292080" y="3933056"/>
            <a:ext cx="331236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rtl="0"/>
            <a:r>
              <a:rPr lang="en-US" dirty="0"/>
              <a:t>Circle c1 = new Circle();</a:t>
            </a:r>
          </a:p>
          <a:p>
            <a:pPr algn="l" rtl="0"/>
            <a:r>
              <a:rPr lang="en-US" dirty="0"/>
              <a:t>Circle c2 = new Circle(2.0);</a:t>
            </a:r>
          </a:p>
          <a:p>
            <a:pPr algn="l" rtl="0"/>
            <a:r>
              <a:rPr lang="en-US" dirty="0"/>
              <a:t>Circle c3 = new Circle(c2);</a:t>
            </a:r>
          </a:p>
        </p:txBody>
      </p:sp>
      <p:sp>
        <p:nvSpPr>
          <p:cNvPr id="6" name="Rectangle 5"/>
          <p:cNvSpPr/>
          <p:nvPr/>
        </p:nvSpPr>
        <p:spPr>
          <a:xfrm>
            <a:off x="5220311" y="3459079"/>
            <a:ext cx="3049809" cy="369332"/>
          </a:xfrm>
          <a:prstGeom prst="rect">
            <a:avLst/>
          </a:prstGeom>
        </p:spPr>
        <p:txBody>
          <a:bodyPr wrap="none">
            <a:spAutoFit/>
          </a:bodyPr>
          <a:lstStyle/>
          <a:p>
            <a:r>
              <a:rPr lang="en-US" b="1" dirty="0"/>
              <a:t>if we have the following code:</a:t>
            </a:r>
          </a:p>
        </p:txBody>
      </p:sp>
    </p:spTree>
    <p:extLst>
      <p:ext uri="{BB962C8B-B14F-4D97-AF65-F5344CB8AC3E}">
        <p14:creationId xmlns:p14="http://schemas.microsoft.com/office/powerpoint/2010/main" val="3382688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27384"/>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pPr lvl="0" rtl="0"/>
            <a:r>
              <a:rPr lang="en-US" b="1" dirty="0">
                <a:solidFill>
                  <a:schemeClr val="bg1"/>
                </a:solidFill>
              </a:rPr>
              <a:t>Data Hidden and Encapsulation</a:t>
            </a:r>
            <a:endParaRPr lang="en-US" dirty="0">
              <a:solidFill>
                <a:schemeClr val="bg1"/>
              </a:solidFill>
            </a:endParaRPr>
          </a:p>
        </p:txBody>
      </p:sp>
      <p:sp>
        <p:nvSpPr>
          <p:cNvPr id="3" name="عنصر نائب للمحتوى 2"/>
          <p:cNvSpPr>
            <a:spLocks noGrp="1"/>
          </p:cNvSpPr>
          <p:nvPr>
            <p:ph idx="1"/>
          </p:nvPr>
        </p:nvSpPr>
        <p:spPr/>
        <p:txBody>
          <a:bodyPr>
            <a:normAutofit fontScale="85000" lnSpcReduction="10000"/>
          </a:bodyPr>
          <a:lstStyle/>
          <a:p>
            <a:pPr marL="0" indent="0" algn="just" rtl="0">
              <a:buNone/>
            </a:pPr>
            <a:r>
              <a:rPr lang="en-US" sz="2800" b="1" dirty="0"/>
              <a:t>Encapsulation</a:t>
            </a:r>
            <a:r>
              <a:rPr lang="en-US" sz="2800" dirty="0"/>
              <a:t> is the technique of making the </a:t>
            </a:r>
            <a:r>
              <a:rPr lang="en-US" sz="2800" u="sng" dirty="0"/>
              <a:t>fields in a class private</a:t>
            </a:r>
            <a:r>
              <a:rPr lang="en-US" sz="2800" dirty="0"/>
              <a:t> and providing </a:t>
            </a:r>
            <a:r>
              <a:rPr lang="en-US" sz="2800" u="sng" dirty="0"/>
              <a:t>access</a:t>
            </a:r>
            <a:r>
              <a:rPr lang="en-US" sz="2800" dirty="0"/>
              <a:t> to the fields via </a:t>
            </a:r>
            <a:r>
              <a:rPr lang="en-US" sz="2800" u="sng" dirty="0"/>
              <a:t>public methods</a:t>
            </a:r>
            <a:r>
              <a:rPr lang="en-US" sz="2800" dirty="0"/>
              <a:t>.</a:t>
            </a:r>
          </a:p>
          <a:p>
            <a:pPr marL="0" indent="0" algn="just" rtl="0">
              <a:buNone/>
            </a:pPr>
            <a:endParaRPr lang="en-US" sz="2800" dirty="0"/>
          </a:p>
          <a:p>
            <a:pPr marL="0" indent="0" algn="just" rtl="0">
              <a:buNone/>
            </a:pPr>
            <a:r>
              <a:rPr lang="en-US" sz="2800" dirty="0"/>
              <a:t> If a field is declared private, it cannot be accessed by anyone outside the class, thereby hiding the fields within the class. For this reason, encapsulation is also referred to as </a:t>
            </a:r>
            <a:r>
              <a:rPr lang="en-US" sz="2800" b="1" dirty="0"/>
              <a:t>data hiding</a:t>
            </a:r>
            <a:r>
              <a:rPr lang="en-US" sz="2800" dirty="0"/>
              <a:t>.</a:t>
            </a:r>
          </a:p>
          <a:p>
            <a:pPr marL="0" indent="0" algn="just" rtl="0">
              <a:buNone/>
            </a:pPr>
            <a:endParaRPr lang="en-US" sz="2800" dirty="0"/>
          </a:p>
          <a:p>
            <a:pPr marL="0" indent="0" algn="just" rtl="0">
              <a:buNone/>
            </a:pPr>
            <a:r>
              <a:rPr lang="en-US" sz="2800" dirty="0"/>
              <a:t>The main benefit of encapsulation is the ability to modify our implemented code without breaking the code of others who use our code. With this feature Encapsulation gives maintainability, flexibility and extensibility to our code.</a:t>
            </a:r>
          </a:p>
          <a:p>
            <a:pPr marL="0" indent="0" algn="just" rtl="0">
              <a:buNone/>
            </a:pPr>
            <a:endParaRPr lang="en-US" sz="2800" dirty="0"/>
          </a:p>
        </p:txBody>
      </p:sp>
    </p:spTree>
    <p:extLst>
      <p:ext uri="{BB962C8B-B14F-4D97-AF65-F5344CB8AC3E}">
        <p14:creationId xmlns:p14="http://schemas.microsoft.com/office/powerpoint/2010/main" val="341710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B81DC1C-F339-1D4D-5F16-926D5B73421B}"/>
              </a:ext>
            </a:extLst>
          </p:cNvPr>
          <p:cNvSpPr>
            <a:spLocks noGrp="1"/>
          </p:cNvSpPr>
          <p:nvPr>
            <p:ph type="title"/>
          </p:nvPr>
        </p:nvSpPr>
        <p:spPr/>
        <p:txBody>
          <a:bodyPr/>
          <a:lstStyle/>
          <a:p>
            <a:endParaRPr lang="en-US"/>
          </a:p>
        </p:txBody>
      </p:sp>
      <p:sp>
        <p:nvSpPr>
          <p:cNvPr id="3" name="عنصر نائب للمحتوى 2">
            <a:extLst>
              <a:ext uri="{FF2B5EF4-FFF2-40B4-BE49-F238E27FC236}">
                <a16:creationId xmlns:a16="http://schemas.microsoft.com/office/drawing/2014/main" id="{FFE42AD0-5FA0-DF72-326A-9EB3EEBE4361}"/>
              </a:ext>
            </a:extLst>
          </p:cNvPr>
          <p:cNvSpPr>
            <a:spLocks noGrp="1"/>
          </p:cNvSpPr>
          <p:nvPr>
            <p:ph idx="1"/>
          </p:nvPr>
        </p:nvSpPr>
        <p:spPr/>
        <p:txBody>
          <a:bodyPr>
            <a:normAutofit fontScale="70000" lnSpcReduction="20000"/>
          </a:bodyPr>
          <a:lstStyle/>
          <a:p>
            <a:r>
              <a:rPr lang="ar-YE" b="1" i="0" dirty="0">
                <a:solidFill>
                  <a:srgbClr val="111111"/>
                </a:solidFill>
                <a:effectLst/>
                <a:latin typeface="ar"/>
              </a:rPr>
              <a:t>ف</a:t>
            </a:r>
            <a:r>
              <a:rPr lang="ar-SA" b="1" i="0" dirty="0">
                <a:solidFill>
                  <a:srgbClr val="111111"/>
                </a:solidFill>
                <a:effectLst/>
                <a:latin typeface="ar"/>
              </a:rPr>
              <a:t>وائد التغليف</a:t>
            </a:r>
          </a:p>
          <a:p>
            <a:pPr>
              <a:buFont typeface="Arial" panose="020B0604020202020204" pitchFamily="34" charset="0"/>
              <a:buChar char="•"/>
            </a:pPr>
            <a:r>
              <a:rPr lang="ar-SA" b="0" i="0" dirty="0">
                <a:solidFill>
                  <a:srgbClr val="111111"/>
                </a:solidFill>
                <a:effectLst/>
                <a:latin typeface="ar"/>
              </a:rPr>
              <a:t>يمكنه جعل الأشياء الموجودة في الكلاس قابلة للقراءة أو للكتابة من قبل </a:t>
            </a:r>
            <a:r>
              <a:rPr lang="ar-SA" b="0" i="0" dirty="0" err="1">
                <a:solidFill>
                  <a:srgbClr val="111111"/>
                </a:solidFill>
                <a:effectLst/>
                <a:latin typeface="ar"/>
              </a:rPr>
              <a:t>الكلاسات</a:t>
            </a:r>
            <a:r>
              <a:rPr lang="ar-SA" b="0" i="0" dirty="0">
                <a:solidFill>
                  <a:srgbClr val="111111"/>
                </a:solidFill>
                <a:effectLst/>
                <a:latin typeface="ar"/>
              </a:rPr>
              <a:t> الخارجية.</a:t>
            </a:r>
            <a:endParaRPr lang="ar-YE" b="0" i="0" dirty="0">
              <a:solidFill>
                <a:srgbClr val="111111"/>
              </a:solidFill>
              <a:effectLst/>
              <a:latin typeface="ar"/>
            </a:endParaRPr>
          </a:p>
          <a:p>
            <a:pPr marL="0" indent="0">
              <a:buNone/>
            </a:pPr>
            <a:r>
              <a:rPr lang="ar-SA" b="0" i="0" dirty="0">
                <a:solidFill>
                  <a:srgbClr val="353C41"/>
                </a:solidFill>
                <a:effectLst/>
                <a:latin typeface="Noto Naskh Arabic"/>
              </a:rPr>
              <a:t>من خلال توفير طريقة (دالة) </a:t>
            </a:r>
            <a:r>
              <a:rPr lang="en-US" b="0" i="0" dirty="0">
                <a:solidFill>
                  <a:srgbClr val="353C41"/>
                </a:solidFill>
                <a:effectLst/>
                <a:latin typeface="Noto Naskh Arabic"/>
              </a:rPr>
              <a:t>setter </a:t>
            </a:r>
            <a:r>
              <a:rPr lang="ar-SA" b="0" i="0" dirty="0">
                <a:solidFill>
                  <a:srgbClr val="353C41"/>
                </a:solidFill>
                <a:effectLst/>
                <a:latin typeface="Noto Naskh Arabic"/>
              </a:rPr>
              <a:t>أو </a:t>
            </a:r>
            <a:r>
              <a:rPr lang="en-US" b="0" i="0" dirty="0">
                <a:solidFill>
                  <a:srgbClr val="353C41"/>
                </a:solidFill>
                <a:effectLst/>
                <a:latin typeface="Noto Naskh Arabic"/>
              </a:rPr>
              <a:t>getter </a:t>
            </a:r>
            <a:r>
              <a:rPr lang="ar-SA" b="0" i="0" dirty="0">
                <a:solidFill>
                  <a:srgbClr val="353C41"/>
                </a:solidFill>
                <a:effectLst/>
                <a:latin typeface="Noto Naskh Arabic"/>
              </a:rPr>
              <a:t>فقط، يمكنك جعل الكلاس للقراءة فقط أو للكتابة فقط (زيادة المرونة) على سبيل المثال، إذا أردنا جعل الكلاس قابل للقراءة فقط "</a:t>
            </a:r>
            <a:r>
              <a:rPr lang="en-US" b="0" i="0" dirty="0">
                <a:solidFill>
                  <a:srgbClr val="353C41"/>
                </a:solidFill>
                <a:effectLst/>
                <a:latin typeface="Noto Naskh Arabic"/>
              </a:rPr>
              <a:t>class read-only" </a:t>
            </a:r>
            <a:r>
              <a:rPr lang="ar-SA" b="0" i="0" dirty="0">
                <a:solidFill>
                  <a:srgbClr val="353C41"/>
                </a:solidFill>
                <a:effectLst/>
                <a:latin typeface="Noto Naskh Arabic"/>
              </a:rPr>
              <a:t>نقوم بحذف دوال الضبط </a:t>
            </a:r>
            <a:r>
              <a:rPr lang="en-US" b="0" i="0" dirty="0">
                <a:solidFill>
                  <a:srgbClr val="353C41"/>
                </a:solidFill>
                <a:effectLst/>
                <a:latin typeface="Noto Naskh Arabic"/>
              </a:rPr>
              <a:t>setter، </a:t>
            </a:r>
            <a:r>
              <a:rPr lang="ar-SA" b="0" i="0" dirty="0">
                <a:solidFill>
                  <a:srgbClr val="353C41"/>
                </a:solidFill>
                <a:effectLst/>
                <a:latin typeface="Noto Naskh Arabic"/>
              </a:rPr>
              <a:t>وفي حال أردنا جعله للكتابة فقط نقوم بحذف دوال ال </a:t>
            </a:r>
            <a:r>
              <a:rPr lang="en-US" b="0" i="0" dirty="0">
                <a:solidFill>
                  <a:srgbClr val="353C41"/>
                </a:solidFill>
                <a:effectLst/>
                <a:latin typeface="Noto Naskh Arabic"/>
              </a:rPr>
              <a:t>getter.</a:t>
            </a:r>
          </a:p>
          <a:p>
            <a:pPr>
              <a:buFont typeface="Arial" panose="020B0604020202020204" pitchFamily="34" charset="0"/>
              <a:buChar char="•"/>
            </a:pPr>
            <a:endParaRPr lang="ar-SA" b="0" i="0" dirty="0">
              <a:solidFill>
                <a:srgbClr val="111111"/>
              </a:solidFill>
              <a:effectLst/>
              <a:latin typeface="ar"/>
            </a:endParaRPr>
          </a:p>
          <a:p>
            <a:pPr>
              <a:buFont typeface="Arial" panose="020B0604020202020204" pitchFamily="34" charset="0"/>
              <a:buChar char="•"/>
            </a:pPr>
            <a:r>
              <a:rPr lang="ar-SA" b="0" i="0" dirty="0">
                <a:solidFill>
                  <a:srgbClr val="111111"/>
                </a:solidFill>
                <a:effectLst/>
                <a:latin typeface="ar"/>
              </a:rPr>
              <a:t>يسمح للكلاس بوضع شروط أثناء تخزين البيانات.</a:t>
            </a:r>
          </a:p>
          <a:p>
            <a:pPr>
              <a:buFont typeface="Arial" panose="020B0604020202020204" pitchFamily="34" charset="0"/>
              <a:buChar char="•"/>
            </a:pPr>
            <a:r>
              <a:rPr lang="ar-SA" b="0" i="0" dirty="0">
                <a:solidFill>
                  <a:srgbClr val="111111"/>
                </a:solidFill>
                <a:effectLst/>
                <a:latin typeface="ar"/>
              </a:rPr>
              <a:t>التغليف يساعد أيضاً في جعل البرنامج قابل للتطوير من مبرمجين آخرين بدون حاجة هؤلاء المبرمجين إلى معرفة تفاصيل الكود الأساسي في البرنامج.</a:t>
            </a:r>
            <a:endParaRPr lang="ar-YE" b="0" i="0" dirty="0">
              <a:solidFill>
                <a:srgbClr val="111111"/>
              </a:solidFill>
              <a:effectLst/>
              <a:latin typeface="ar"/>
            </a:endParaRPr>
          </a:p>
          <a:p>
            <a:r>
              <a:rPr lang="ar-SA" b="0" i="0" dirty="0">
                <a:solidFill>
                  <a:srgbClr val="353C41"/>
                </a:solidFill>
                <a:effectLst/>
                <a:latin typeface="Noto Naskh Arabic"/>
              </a:rPr>
              <a:t>لن يكون لدى المستخدم أي فكرة عن التنفيذ الداخلي للكلاس، حيث لن يكون مرئياً للمستخدم كيف يخزن الكلاس القيم في المتغيرات. سيعرف المستخدم فقط أننا نقوم بتمرير القيم إلى طريقة الضبط </a:t>
            </a:r>
            <a:r>
              <a:rPr lang="en-US" b="0" i="0" dirty="0">
                <a:solidFill>
                  <a:srgbClr val="353C41"/>
                </a:solidFill>
                <a:effectLst/>
                <a:latin typeface="Noto Naskh Arabic"/>
              </a:rPr>
              <a:t>setter </a:t>
            </a:r>
            <a:r>
              <a:rPr lang="ar-SA" b="0" i="0" dirty="0">
                <a:solidFill>
                  <a:srgbClr val="353C41"/>
                </a:solidFill>
                <a:effectLst/>
                <a:latin typeface="Noto Naskh Arabic"/>
              </a:rPr>
              <a:t>ويتم تهيئة المتغيرات بهذه القيمة </a:t>
            </a:r>
            <a:r>
              <a:rPr lang="ar-SA" b="0" i="0" dirty="0" err="1">
                <a:solidFill>
                  <a:srgbClr val="353C41"/>
                </a:solidFill>
                <a:effectLst/>
                <a:latin typeface="Noto Naskh Arabic"/>
              </a:rPr>
              <a:t>الممررة</a:t>
            </a:r>
            <a:r>
              <a:rPr lang="ar-SA" b="0" i="0" dirty="0">
                <a:solidFill>
                  <a:srgbClr val="353C41"/>
                </a:solidFill>
                <a:effectLst/>
                <a:latin typeface="Noto Naskh Arabic"/>
              </a:rPr>
              <a:t>.</a:t>
            </a:r>
          </a:p>
          <a:p>
            <a:pPr>
              <a:buFont typeface="Arial" panose="020B0604020202020204" pitchFamily="34" charset="0"/>
              <a:buChar char="•"/>
            </a:pPr>
            <a:endParaRPr lang="ar-SA" b="0" i="0" dirty="0">
              <a:solidFill>
                <a:srgbClr val="111111"/>
              </a:solidFill>
              <a:effectLst/>
              <a:latin typeface="ar"/>
            </a:endParaRPr>
          </a:p>
          <a:p>
            <a:endParaRPr lang="en-US" dirty="0"/>
          </a:p>
        </p:txBody>
      </p:sp>
    </p:spTree>
    <p:extLst>
      <p:ext uri="{BB962C8B-B14F-4D97-AF65-F5344CB8AC3E}">
        <p14:creationId xmlns:p14="http://schemas.microsoft.com/office/powerpoint/2010/main" val="2059592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0490694-084C-F6AE-6643-6CB5DDAB5E81}"/>
              </a:ext>
            </a:extLst>
          </p:cNvPr>
          <p:cNvSpPr>
            <a:spLocks noGrp="1"/>
          </p:cNvSpPr>
          <p:nvPr>
            <p:ph type="title"/>
          </p:nvPr>
        </p:nvSpPr>
        <p:spPr/>
        <p:txBody>
          <a:bodyPr/>
          <a:lstStyle/>
          <a:p>
            <a:endParaRPr lang="en-US"/>
          </a:p>
        </p:txBody>
      </p:sp>
      <p:sp>
        <p:nvSpPr>
          <p:cNvPr id="5" name="مربع نص 4">
            <a:extLst>
              <a:ext uri="{FF2B5EF4-FFF2-40B4-BE49-F238E27FC236}">
                <a16:creationId xmlns:a16="http://schemas.microsoft.com/office/drawing/2014/main" id="{FCAD1DB6-3BB4-DE6E-8207-C41E962583C9}"/>
              </a:ext>
            </a:extLst>
          </p:cNvPr>
          <p:cNvSpPr txBox="1"/>
          <p:nvPr/>
        </p:nvSpPr>
        <p:spPr>
          <a:xfrm>
            <a:off x="323528" y="2382862"/>
            <a:ext cx="8568952" cy="2862322"/>
          </a:xfrm>
          <a:prstGeom prst="rect">
            <a:avLst/>
          </a:prstGeom>
          <a:noFill/>
        </p:spPr>
        <p:txBody>
          <a:bodyPr wrap="square">
            <a:spAutoFit/>
          </a:bodyPr>
          <a:lstStyle/>
          <a:p>
            <a:pPr algn="l" rtl="0"/>
            <a:r>
              <a:rPr lang="en-US" sz="2000" b="1" i="0" dirty="0">
                <a:solidFill>
                  <a:srgbClr val="286491"/>
                </a:solidFill>
                <a:effectLst/>
                <a:latin typeface="inherit"/>
              </a:rPr>
              <a:t>public</a:t>
            </a:r>
            <a:r>
              <a:rPr lang="en-US" sz="2000" b="1" i="0" dirty="0">
                <a:solidFill>
                  <a:srgbClr val="000000"/>
                </a:solidFill>
                <a:effectLst/>
                <a:latin typeface="inherit"/>
              </a:rPr>
              <a:t> </a:t>
            </a:r>
            <a:r>
              <a:rPr lang="en-US" sz="2000" b="1" i="0" dirty="0">
                <a:solidFill>
                  <a:srgbClr val="286491"/>
                </a:solidFill>
                <a:effectLst/>
                <a:latin typeface="inherit"/>
              </a:rPr>
              <a:t>void</a:t>
            </a:r>
            <a:r>
              <a:rPr lang="en-US" sz="2000" b="1" i="0" dirty="0">
                <a:solidFill>
                  <a:srgbClr val="000000"/>
                </a:solidFill>
                <a:effectLst/>
                <a:latin typeface="inherit"/>
              </a:rPr>
              <a:t> </a:t>
            </a:r>
            <a:r>
              <a:rPr lang="en-US" sz="2000" b="1" i="0" dirty="0" err="1">
                <a:solidFill>
                  <a:srgbClr val="0086B3"/>
                </a:solidFill>
                <a:effectLst/>
                <a:latin typeface="inherit"/>
              </a:rPr>
              <a:t>setName</a:t>
            </a:r>
            <a:r>
              <a:rPr lang="en-US" sz="2000" b="1" i="0" dirty="0">
                <a:solidFill>
                  <a:srgbClr val="777777"/>
                </a:solidFill>
                <a:effectLst/>
                <a:latin typeface="inherit"/>
              </a:rPr>
              <a:t>(</a:t>
            </a:r>
            <a:r>
              <a:rPr lang="en-US" sz="2000" b="1" i="0" dirty="0">
                <a:solidFill>
                  <a:srgbClr val="286491"/>
                </a:solidFill>
                <a:effectLst/>
                <a:latin typeface="inherit"/>
              </a:rPr>
              <a:t>String</a:t>
            </a:r>
            <a:r>
              <a:rPr lang="en-US" sz="2000" b="1" i="0" dirty="0">
                <a:solidFill>
                  <a:srgbClr val="000000"/>
                </a:solidFill>
                <a:effectLst/>
                <a:latin typeface="inherit"/>
              </a:rPr>
              <a:t> n</a:t>
            </a:r>
            <a:r>
              <a:rPr lang="en-US" sz="2000" b="1" i="0" dirty="0">
                <a:solidFill>
                  <a:srgbClr val="777777"/>
                </a:solidFill>
                <a:effectLst/>
                <a:latin typeface="inherit"/>
              </a:rPr>
              <a:t>)</a:t>
            </a:r>
            <a:r>
              <a:rPr lang="en-US" sz="2000" b="1" i="0" dirty="0">
                <a:solidFill>
                  <a:srgbClr val="000000"/>
                </a:solidFill>
                <a:effectLst/>
                <a:latin typeface="inherit"/>
              </a:rPr>
              <a:t> </a:t>
            </a:r>
            <a:r>
              <a:rPr lang="en-US" sz="2000" b="1" i="0" dirty="0">
                <a:solidFill>
                  <a:srgbClr val="777777"/>
                </a:solidFill>
                <a:effectLst/>
                <a:latin typeface="inherit"/>
              </a:rPr>
              <a:t>{</a:t>
            </a:r>
            <a:r>
              <a:rPr lang="en-US" sz="2000" b="1" i="0" dirty="0">
                <a:solidFill>
                  <a:srgbClr val="000000"/>
                </a:solidFill>
                <a:effectLst/>
                <a:latin typeface="inherit"/>
              </a:rPr>
              <a:t> </a:t>
            </a:r>
            <a:r>
              <a:rPr lang="en-US" sz="2000" b="1" i="0" dirty="0">
                <a:solidFill>
                  <a:srgbClr val="9999AA"/>
                </a:solidFill>
                <a:effectLst/>
                <a:latin typeface="inherit"/>
              </a:rPr>
              <a:t>// </a:t>
            </a:r>
            <a:r>
              <a:rPr lang="ar-SA" sz="2000" b="1" i="0" dirty="0">
                <a:solidFill>
                  <a:srgbClr val="9999AA"/>
                </a:solidFill>
                <a:effectLst/>
                <a:latin typeface="inherit"/>
              </a:rPr>
              <a:t>بشرط أن يكون </a:t>
            </a:r>
            <a:r>
              <a:rPr lang="ar-SA" sz="2000" b="1" i="0" dirty="0" err="1">
                <a:solidFill>
                  <a:srgbClr val="9999AA"/>
                </a:solidFill>
                <a:effectLst/>
                <a:latin typeface="inherit"/>
              </a:rPr>
              <a:t>الإسم</a:t>
            </a:r>
            <a:r>
              <a:rPr lang="ar-SA" sz="2000" b="1" i="0" dirty="0">
                <a:solidFill>
                  <a:srgbClr val="9999AA"/>
                </a:solidFill>
                <a:effectLst/>
                <a:latin typeface="inherit"/>
              </a:rPr>
              <a:t> أكبر من 3 أحرف </a:t>
            </a:r>
            <a:r>
              <a:rPr lang="en-US" sz="2000" b="1" i="0" dirty="0">
                <a:solidFill>
                  <a:srgbClr val="9999AA"/>
                </a:solidFill>
                <a:effectLst/>
                <a:latin typeface="inherit"/>
              </a:rPr>
              <a:t>name </a:t>
            </a:r>
            <a:r>
              <a:rPr lang="ar-SA" sz="2000" b="1" i="0" dirty="0">
                <a:solidFill>
                  <a:srgbClr val="9999AA"/>
                </a:solidFill>
                <a:effectLst/>
                <a:latin typeface="inherit"/>
              </a:rPr>
              <a:t>هذه الدالة نعطيها رقم فتقوم بوضعه للخاصية</a:t>
            </a:r>
            <a:endParaRPr lang="ar-SA" sz="2000" b="0" i="0" dirty="0">
              <a:solidFill>
                <a:srgbClr val="AAAAAA"/>
              </a:solidFill>
              <a:effectLst/>
              <a:latin typeface="Source Code Pro" panose="020B0509030403020204" pitchFamily="49" charset="0"/>
            </a:endParaRPr>
          </a:p>
          <a:p>
            <a:pPr algn="l" rtl="0"/>
            <a:r>
              <a:rPr lang="en-US" sz="2000" b="1" i="0" dirty="0">
                <a:solidFill>
                  <a:srgbClr val="286491"/>
                </a:solidFill>
                <a:effectLst/>
                <a:latin typeface="inherit"/>
              </a:rPr>
              <a:t>if</a:t>
            </a:r>
            <a:r>
              <a:rPr lang="en-US" sz="2000" b="1" i="0" dirty="0">
                <a:solidFill>
                  <a:srgbClr val="000000"/>
                </a:solidFill>
                <a:effectLst/>
                <a:latin typeface="inherit"/>
              </a:rPr>
              <a:t> </a:t>
            </a:r>
            <a:r>
              <a:rPr lang="en-US" sz="2000" b="1" i="0" dirty="0">
                <a:solidFill>
                  <a:srgbClr val="777777"/>
                </a:solidFill>
                <a:effectLst/>
                <a:latin typeface="inherit"/>
              </a:rPr>
              <a:t>(</a:t>
            </a:r>
            <a:r>
              <a:rPr lang="en-US" sz="2000" b="1" i="0" dirty="0" err="1">
                <a:solidFill>
                  <a:srgbClr val="000000"/>
                </a:solidFill>
                <a:effectLst/>
                <a:latin typeface="inherit"/>
              </a:rPr>
              <a:t>n.</a:t>
            </a:r>
            <a:r>
              <a:rPr lang="en-US" sz="2000" b="1" i="0" dirty="0" err="1">
                <a:solidFill>
                  <a:srgbClr val="0086B3"/>
                </a:solidFill>
                <a:effectLst/>
                <a:latin typeface="inherit"/>
              </a:rPr>
              <a:t>length</a:t>
            </a:r>
            <a:r>
              <a:rPr lang="en-US" sz="2000" b="1" i="0" dirty="0">
                <a:solidFill>
                  <a:srgbClr val="777777"/>
                </a:solidFill>
                <a:effectLst/>
                <a:latin typeface="inherit"/>
              </a:rPr>
              <a:t>()</a:t>
            </a:r>
            <a:r>
              <a:rPr lang="en-US" sz="2000" b="1" i="0" dirty="0">
                <a:solidFill>
                  <a:srgbClr val="000000"/>
                </a:solidFill>
                <a:effectLst/>
                <a:latin typeface="inherit"/>
              </a:rPr>
              <a:t> </a:t>
            </a:r>
            <a:r>
              <a:rPr lang="en-US" sz="2000" b="1" i="0" dirty="0">
                <a:solidFill>
                  <a:srgbClr val="777777"/>
                </a:solidFill>
                <a:effectLst/>
                <a:latin typeface="inherit"/>
              </a:rPr>
              <a:t>&lt;</a:t>
            </a:r>
            <a:r>
              <a:rPr lang="en-US" sz="2000" b="1" i="0" dirty="0">
                <a:solidFill>
                  <a:srgbClr val="000000"/>
                </a:solidFill>
                <a:effectLst/>
                <a:latin typeface="inherit"/>
              </a:rPr>
              <a:t> </a:t>
            </a:r>
            <a:r>
              <a:rPr lang="en-US" sz="2000" b="1" i="0" dirty="0">
                <a:solidFill>
                  <a:srgbClr val="009999"/>
                </a:solidFill>
                <a:effectLst/>
                <a:latin typeface="inherit"/>
              </a:rPr>
              <a:t>3</a:t>
            </a:r>
            <a:r>
              <a:rPr lang="en-US" sz="2000" b="1" i="0" dirty="0">
                <a:solidFill>
                  <a:srgbClr val="777777"/>
                </a:solidFill>
                <a:effectLst/>
                <a:latin typeface="inherit"/>
              </a:rPr>
              <a:t>)</a:t>
            </a:r>
            <a:r>
              <a:rPr lang="en-US" sz="2000" b="1" i="0" dirty="0">
                <a:solidFill>
                  <a:srgbClr val="000000"/>
                </a:solidFill>
                <a:effectLst/>
                <a:latin typeface="inherit"/>
              </a:rPr>
              <a:t> </a:t>
            </a:r>
            <a:r>
              <a:rPr lang="en-US" sz="2000" b="1" i="0" dirty="0">
                <a:solidFill>
                  <a:srgbClr val="777777"/>
                </a:solidFill>
                <a:effectLst/>
                <a:latin typeface="inherit"/>
              </a:rPr>
              <a:t>{</a:t>
            </a:r>
            <a:endParaRPr lang="en-US" sz="2000" b="0" i="0" dirty="0">
              <a:solidFill>
                <a:srgbClr val="AAAAAA"/>
              </a:solidFill>
              <a:effectLst/>
              <a:latin typeface="Source Code Pro" panose="020B0509030403020204" pitchFamily="49" charset="0"/>
            </a:endParaRPr>
          </a:p>
          <a:p>
            <a:pPr algn="l" rtl="0"/>
            <a:r>
              <a:rPr lang="en-US" sz="2000" b="1" i="0" dirty="0" err="1">
                <a:solidFill>
                  <a:srgbClr val="000000"/>
                </a:solidFill>
                <a:effectLst/>
                <a:latin typeface="inherit"/>
              </a:rPr>
              <a:t>System.</a:t>
            </a:r>
            <a:r>
              <a:rPr lang="en-US" sz="2000" b="1" i="0" dirty="0" err="1">
                <a:solidFill>
                  <a:srgbClr val="0086B3"/>
                </a:solidFill>
                <a:effectLst/>
                <a:latin typeface="inherit"/>
              </a:rPr>
              <a:t>out</a:t>
            </a:r>
            <a:r>
              <a:rPr lang="en-US" sz="2000" b="1" i="0" dirty="0" err="1">
                <a:solidFill>
                  <a:srgbClr val="000000"/>
                </a:solidFill>
                <a:effectLst/>
                <a:latin typeface="inherit"/>
              </a:rPr>
              <a:t>.</a:t>
            </a:r>
            <a:r>
              <a:rPr lang="en-US" sz="2000" b="1" i="0" dirty="0" err="1">
                <a:solidFill>
                  <a:srgbClr val="0086B3"/>
                </a:solidFill>
                <a:effectLst/>
                <a:latin typeface="inherit"/>
              </a:rPr>
              <a:t>println</a:t>
            </a:r>
            <a:r>
              <a:rPr lang="en-US" sz="2000" b="1" i="0" dirty="0">
                <a:solidFill>
                  <a:srgbClr val="777777"/>
                </a:solidFill>
                <a:effectLst/>
                <a:latin typeface="inherit"/>
              </a:rPr>
              <a:t>(</a:t>
            </a:r>
            <a:r>
              <a:rPr lang="en-US" sz="2000" b="1" i="0" dirty="0">
                <a:solidFill>
                  <a:srgbClr val="DD1144"/>
                </a:solidFill>
                <a:effectLst/>
                <a:latin typeface="inherit"/>
              </a:rPr>
              <a:t>"Name is too short, name can't be less then 3 characters!"</a:t>
            </a:r>
            <a:r>
              <a:rPr lang="en-US" sz="2000" b="1" i="0" dirty="0">
                <a:solidFill>
                  <a:srgbClr val="777777"/>
                </a:solidFill>
                <a:effectLst/>
                <a:latin typeface="inherit"/>
              </a:rPr>
              <a:t>)</a:t>
            </a:r>
            <a:r>
              <a:rPr lang="en-US" sz="2000" b="1" i="0" dirty="0">
                <a:solidFill>
                  <a:srgbClr val="000000"/>
                </a:solidFill>
                <a:effectLst/>
                <a:latin typeface="inherit"/>
              </a:rPr>
              <a:t>;</a:t>
            </a:r>
            <a:endParaRPr lang="en-US" sz="2000" b="0" i="0" dirty="0">
              <a:solidFill>
                <a:srgbClr val="AAAAAA"/>
              </a:solidFill>
              <a:effectLst/>
              <a:latin typeface="Source Code Pro" panose="020B0509030403020204" pitchFamily="49" charset="0"/>
            </a:endParaRPr>
          </a:p>
          <a:p>
            <a:pPr algn="l" rtl="0"/>
            <a:r>
              <a:rPr lang="en-US" sz="2000" b="1" i="0" dirty="0">
                <a:solidFill>
                  <a:srgbClr val="777777"/>
                </a:solidFill>
                <a:effectLst/>
                <a:latin typeface="inherit"/>
              </a:rPr>
              <a:t>}</a:t>
            </a:r>
            <a:endParaRPr lang="en-US" sz="2000" b="0" i="0" dirty="0">
              <a:solidFill>
                <a:srgbClr val="AAAAAA"/>
              </a:solidFill>
              <a:effectLst/>
              <a:latin typeface="Source Code Pro" panose="020B0509030403020204" pitchFamily="49" charset="0"/>
            </a:endParaRPr>
          </a:p>
          <a:p>
            <a:pPr algn="l" rtl="0"/>
            <a:r>
              <a:rPr lang="en-US" sz="2000" b="1" i="0" dirty="0">
                <a:solidFill>
                  <a:srgbClr val="286491"/>
                </a:solidFill>
                <a:effectLst/>
                <a:latin typeface="inherit"/>
              </a:rPr>
              <a:t>else</a:t>
            </a:r>
            <a:r>
              <a:rPr lang="en-US" sz="2000" b="1" i="0" dirty="0">
                <a:solidFill>
                  <a:srgbClr val="000000"/>
                </a:solidFill>
                <a:effectLst/>
                <a:latin typeface="inherit"/>
              </a:rPr>
              <a:t> </a:t>
            </a:r>
            <a:r>
              <a:rPr lang="en-US" sz="2000" b="1" i="0" dirty="0">
                <a:solidFill>
                  <a:srgbClr val="777777"/>
                </a:solidFill>
                <a:effectLst/>
                <a:latin typeface="inherit"/>
              </a:rPr>
              <a:t>{</a:t>
            </a:r>
            <a:endParaRPr lang="en-US" sz="2000" b="0" i="0" dirty="0">
              <a:solidFill>
                <a:srgbClr val="AAAAAA"/>
              </a:solidFill>
              <a:effectLst/>
              <a:latin typeface="Source Code Pro" panose="020B0509030403020204" pitchFamily="49" charset="0"/>
            </a:endParaRPr>
          </a:p>
          <a:p>
            <a:pPr algn="l" rtl="0"/>
            <a:r>
              <a:rPr lang="en-US" sz="2000" b="1" i="0" dirty="0">
                <a:solidFill>
                  <a:srgbClr val="000000"/>
                </a:solidFill>
                <a:effectLst/>
                <a:latin typeface="inherit"/>
              </a:rPr>
              <a:t>name = n;</a:t>
            </a:r>
            <a:endParaRPr lang="en-US" sz="2000" b="0" i="0" dirty="0">
              <a:solidFill>
                <a:srgbClr val="AAAAAA"/>
              </a:solidFill>
              <a:effectLst/>
              <a:latin typeface="Source Code Pro" panose="020B0509030403020204" pitchFamily="49" charset="0"/>
            </a:endParaRPr>
          </a:p>
          <a:p>
            <a:pPr algn="l" rtl="0"/>
            <a:r>
              <a:rPr lang="en-US" sz="2000" b="1" i="0" dirty="0">
                <a:solidFill>
                  <a:srgbClr val="777777"/>
                </a:solidFill>
                <a:effectLst/>
                <a:latin typeface="inherit"/>
              </a:rPr>
              <a:t>}</a:t>
            </a:r>
            <a:endParaRPr lang="en-US" sz="2000" b="0" i="0" dirty="0">
              <a:solidFill>
                <a:srgbClr val="AAAAAA"/>
              </a:solidFill>
              <a:effectLst/>
              <a:latin typeface="Source Code Pro" panose="020B0509030403020204" pitchFamily="49" charset="0"/>
            </a:endParaRPr>
          </a:p>
          <a:p>
            <a:pPr algn="l" rtl="0"/>
            <a:r>
              <a:rPr lang="en-US" sz="2000" b="1" i="0" dirty="0">
                <a:solidFill>
                  <a:srgbClr val="777777"/>
                </a:solidFill>
                <a:effectLst/>
                <a:latin typeface="inherit"/>
              </a:rPr>
              <a:t>}</a:t>
            </a:r>
            <a:endParaRPr lang="en-US" sz="2000" b="0" i="0" dirty="0">
              <a:solidFill>
                <a:srgbClr val="444444"/>
              </a:solidFill>
              <a:effectLst/>
              <a:latin typeface="Source Code Pro" panose="020B0509030403020204" pitchFamily="49" charset="0"/>
            </a:endParaRPr>
          </a:p>
        </p:txBody>
      </p:sp>
    </p:spTree>
    <p:extLst>
      <p:ext uri="{BB962C8B-B14F-4D97-AF65-F5344CB8AC3E}">
        <p14:creationId xmlns:p14="http://schemas.microsoft.com/office/powerpoint/2010/main" val="1418499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80720"/>
          </a:xfrm>
        </p:spPr>
        <p:txBody>
          <a:bodyPr>
            <a:noAutofit/>
          </a:bodyPr>
          <a:lstStyle/>
          <a:p>
            <a:pPr marL="0" indent="0" algn="l" rtl="0">
              <a:buNone/>
            </a:pPr>
            <a:r>
              <a:rPr lang="en-US" sz="1600" dirty="0"/>
              <a:t>public class Person</a:t>
            </a:r>
          </a:p>
          <a:p>
            <a:pPr marL="0" indent="0" algn="l" rtl="0">
              <a:buNone/>
            </a:pPr>
            <a:r>
              <a:rPr lang="en-US" sz="1600" dirty="0"/>
              <a:t>{</a:t>
            </a:r>
          </a:p>
          <a:p>
            <a:pPr marL="0" indent="0" algn="l" rtl="0">
              <a:buNone/>
            </a:pPr>
            <a:r>
              <a:rPr lang="en-US" sz="1600" dirty="0"/>
              <a:t>private String name;</a:t>
            </a:r>
          </a:p>
          <a:p>
            <a:pPr marL="0" indent="0" algn="l" rtl="0">
              <a:buNone/>
            </a:pPr>
            <a:r>
              <a:rPr lang="en-US" sz="1600" dirty="0"/>
              <a:t>private int age;</a:t>
            </a:r>
          </a:p>
          <a:p>
            <a:pPr marL="0" indent="0" algn="l" rtl="0">
              <a:buNone/>
            </a:pPr>
            <a:endParaRPr lang="en-US" sz="1600" dirty="0"/>
          </a:p>
          <a:p>
            <a:pPr marL="0" indent="0" algn="l" rtl="0">
              <a:buNone/>
            </a:pPr>
            <a:r>
              <a:rPr lang="en-US" sz="1600" dirty="0"/>
              <a:t>public </a:t>
            </a:r>
            <a:r>
              <a:rPr lang="en-US" sz="1600" dirty="0" err="1"/>
              <a:t>int</a:t>
            </a:r>
            <a:r>
              <a:rPr lang="en-US" sz="1600" dirty="0"/>
              <a:t> </a:t>
            </a:r>
            <a:r>
              <a:rPr lang="en-US" sz="1600" dirty="0" err="1">
                <a:solidFill>
                  <a:srgbClr val="FF0000"/>
                </a:solidFill>
              </a:rPr>
              <a:t>getAge</a:t>
            </a:r>
            <a:r>
              <a:rPr lang="en-US" sz="1600" dirty="0"/>
              <a:t>()</a:t>
            </a:r>
          </a:p>
          <a:p>
            <a:pPr marL="0" indent="0" algn="l" rtl="0">
              <a:buNone/>
            </a:pPr>
            <a:r>
              <a:rPr lang="en-US" sz="1600" dirty="0"/>
              <a:t>{</a:t>
            </a:r>
          </a:p>
          <a:p>
            <a:pPr marL="0" indent="0" algn="l" rtl="0">
              <a:buNone/>
            </a:pPr>
            <a:r>
              <a:rPr lang="en-US" sz="1600" dirty="0"/>
              <a:t>                    return age;</a:t>
            </a:r>
          </a:p>
          <a:p>
            <a:pPr marL="0" indent="0" algn="l" rtl="0">
              <a:buNone/>
            </a:pPr>
            <a:r>
              <a:rPr lang="en-US" sz="1600" dirty="0"/>
              <a:t>   }</a:t>
            </a:r>
          </a:p>
          <a:p>
            <a:pPr marL="0" indent="0" algn="l" rtl="0">
              <a:buNone/>
            </a:pPr>
            <a:r>
              <a:rPr lang="en-US" sz="1600" dirty="0"/>
              <a:t>public String </a:t>
            </a:r>
            <a:r>
              <a:rPr lang="en-US" sz="1600" dirty="0" err="1">
                <a:solidFill>
                  <a:srgbClr val="FF0000"/>
                </a:solidFill>
              </a:rPr>
              <a:t>getName</a:t>
            </a:r>
            <a:r>
              <a:rPr lang="en-US" sz="1600" dirty="0"/>
              <a:t>()</a:t>
            </a:r>
          </a:p>
          <a:p>
            <a:pPr marL="0" indent="0" algn="l" rtl="0">
              <a:buNone/>
            </a:pPr>
            <a:r>
              <a:rPr lang="en-US" sz="1600" dirty="0"/>
              <a:t>{</a:t>
            </a:r>
          </a:p>
          <a:p>
            <a:pPr marL="0" indent="0" algn="l" rtl="0">
              <a:buNone/>
            </a:pPr>
            <a:r>
              <a:rPr lang="en-US" sz="1600" dirty="0"/>
              <a:t>return name;</a:t>
            </a:r>
          </a:p>
          <a:p>
            <a:pPr marL="0" indent="0" algn="l" rtl="0">
              <a:buNone/>
            </a:pPr>
            <a:r>
              <a:rPr lang="en-US" sz="1600" dirty="0"/>
              <a:t>}</a:t>
            </a:r>
          </a:p>
          <a:p>
            <a:pPr marL="0" indent="0" algn="l" rtl="0">
              <a:buNone/>
            </a:pPr>
            <a:r>
              <a:rPr lang="en-US" sz="1600" dirty="0"/>
              <a:t>public void </a:t>
            </a:r>
            <a:r>
              <a:rPr lang="en-US" sz="1600" dirty="0">
                <a:solidFill>
                  <a:srgbClr val="FF0000"/>
                </a:solidFill>
              </a:rPr>
              <a:t>setAge</a:t>
            </a:r>
            <a:r>
              <a:rPr lang="en-US" sz="1600" dirty="0"/>
              <a:t>( int newAge)</a:t>
            </a:r>
          </a:p>
          <a:p>
            <a:pPr marL="0" indent="0" algn="l" rtl="0">
              <a:buNone/>
            </a:pPr>
            <a:r>
              <a:rPr lang="en-US" sz="1600" dirty="0"/>
              <a:t>{</a:t>
            </a:r>
          </a:p>
          <a:p>
            <a:pPr marL="0" indent="0" algn="l" rtl="0">
              <a:buNone/>
            </a:pPr>
            <a:r>
              <a:rPr lang="en-US" sz="1600" dirty="0"/>
              <a:t>age = </a:t>
            </a:r>
            <a:r>
              <a:rPr lang="en-US" sz="1600" dirty="0" err="1"/>
              <a:t>newAge</a:t>
            </a:r>
            <a:r>
              <a:rPr lang="en-US" sz="1600" dirty="0"/>
              <a:t>;</a:t>
            </a:r>
          </a:p>
          <a:p>
            <a:pPr marL="0" indent="0" algn="l" rtl="0">
              <a:buNone/>
            </a:pPr>
            <a:r>
              <a:rPr lang="en-US" sz="1600" dirty="0"/>
              <a:t>}</a:t>
            </a:r>
          </a:p>
          <a:p>
            <a:pPr marL="0" indent="0" algn="l" rtl="0">
              <a:buNone/>
            </a:pPr>
            <a:r>
              <a:rPr lang="en-US" sz="1600" dirty="0"/>
              <a:t>public void </a:t>
            </a:r>
            <a:r>
              <a:rPr lang="en-US" sz="1600" dirty="0">
                <a:solidFill>
                  <a:srgbClr val="FF0000"/>
                </a:solidFill>
              </a:rPr>
              <a:t>setName</a:t>
            </a:r>
            <a:r>
              <a:rPr lang="en-US" sz="1600" dirty="0"/>
              <a:t>(String newName)</a:t>
            </a:r>
          </a:p>
          <a:p>
            <a:pPr marL="0" indent="0" algn="l" rtl="0">
              <a:buNone/>
            </a:pPr>
            <a:r>
              <a:rPr lang="en-US" sz="1600" dirty="0"/>
              <a:t>{</a:t>
            </a:r>
          </a:p>
          <a:p>
            <a:pPr marL="0" indent="0" algn="l" rtl="0">
              <a:buNone/>
            </a:pPr>
            <a:r>
              <a:rPr lang="en-US" sz="1600" dirty="0"/>
              <a:t>name = </a:t>
            </a:r>
            <a:r>
              <a:rPr lang="en-US" sz="1600" dirty="0" err="1"/>
              <a:t>newName</a:t>
            </a:r>
            <a:r>
              <a:rPr lang="en-US" sz="1600" dirty="0"/>
              <a:t>;</a:t>
            </a:r>
          </a:p>
          <a:p>
            <a:pPr marL="0" indent="0" algn="l" rtl="0">
              <a:buNone/>
            </a:pPr>
            <a:r>
              <a:rPr lang="en-US" sz="1600" dirty="0"/>
              <a:t>}</a:t>
            </a:r>
          </a:p>
          <a:p>
            <a:pPr marL="0" indent="0" algn="l" rtl="0">
              <a:buNone/>
            </a:pPr>
            <a:r>
              <a:rPr lang="en-US" sz="1600" dirty="0"/>
              <a:t>}</a:t>
            </a:r>
          </a:p>
        </p:txBody>
      </p:sp>
      <p:sp>
        <p:nvSpPr>
          <p:cNvPr id="4" name="Rectangle 3"/>
          <p:cNvSpPr/>
          <p:nvPr/>
        </p:nvSpPr>
        <p:spPr>
          <a:xfrm>
            <a:off x="4427984" y="548680"/>
            <a:ext cx="4248472"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rtl="0"/>
            <a:r>
              <a:rPr lang="en-US" dirty="0"/>
              <a:t>these methods are referred as </a:t>
            </a:r>
            <a:r>
              <a:rPr lang="en-US" b="1" dirty="0"/>
              <a:t>getters</a:t>
            </a:r>
            <a:r>
              <a:rPr lang="en-US" dirty="0"/>
              <a:t> and </a:t>
            </a:r>
            <a:r>
              <a:rPr lang="en-US" b="1" dirty="0"/>
              <a:t>setters</a:t>
            </a:r>
            <a:r>
              <a:rPr lang="en-US" dirty="0"/>
              <a:t>. </a:t>
            </a:r>
          </a:p>
          <a:p>
            <a:pPr algn="l" rtl="0"/>
            <a:endParaRPr lang="en-US" dirty="0"/>
          </a:p>
          <a:p>
            <a:pPr algn="l" rtl="0"/>
            <a:r>
              <a:rPr lang="en-US" dirty="0"/>
              <a:t>Therefore any class that wants to access the variables should </a:t>
            </a:r>
            <a:r>
              <a:rPr lang="en-US" b="1" dirty="0"/>
              <a:t>access them through these getters and setters</a:t>
            </a:r>
            <a:r>
              <a:rPr lang="en-US" dirty="0"/>
              <a:t>.</a:t>
            </a:r>
          </a:p>
          <a:p>
            <a:pPr algn="l" rtl="0"/>
            <a:endParaRPr lang="en-US" dirty="0"/>
          </a:p>
          <a:p>
            <a:pPr algn="l" rtl="0"/>
            <a:r>
              <a:rPr lang="en-US" dirty="0"/>
              <a:t>The variables of the </a:t>
            </a:r>
            <a:r>
              <a:rPr lang="en-US" b="1" i="1" dirty="0"/>
              <a:t>Person</a:t>
            </a:r>
            <a:r>
              <a:rPr lang="en-US" dirty="0"/>
              <a:t>class can be access as next slide:</a:t>
            </a:r>
          </a:p>
        </p:txBody>
      </p:sp>
    </p:spTree>
    <p:extLst>
      <p:ext uri="{BB962C8B-B14F-4D97-AF65-F5344CB8AC3E}">
        <p14:creationId xmlns:p14="http://schemas.microsoft.com/office/powerpoint/2010/main" val="398532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95536" y="2204864"/>
            <a:ext cx="8352928" cy="3785652"/>
          </a:xfrm>
          <a:prstGeom prst="rect">
            <a:avLst/>
          </a:prstGeom>
        </p:spPr>
        <p:txBody>
          <a:bodyPr wrap="square">
            <a:spAutoFit/>
          </a:bodyPr>
          <a:lstStyle/>
          <a:p>
            <a:pPr algn="l"/>
            <a:r>
              <a:rPr lang="en-US" sz="2000" dirty="0"/>
              <a:t>public class Mainclass</a:t>
            </a:r>
          </a:p>
          <a:p>
            <a:pPr algn="l"/>
            <a:r>
              <a:rPr lang="en-US" sz="2000" dirty="0"/>
              <a:t>{</a:t>
            </a:r>
          </a:p>
          <a:p>
            <a:pPr algn="l"/>
            <a:r>
              <a:rPr lang="en-US" sz="2000" dirty="0"/>
              <a:t>public static void main(String </a:t>
            </a:r>
            <a:r>
              <a:rPr lang="en-US" sz="2000" dirty="0" err="1"/>
              <a:t>args</a:t>
            </a:r>
            <a:r>
              <a:rPr lang="en-US" sz="2000" dirty="0"/>
              <a:t>[])</a:t>
            </a:r>
          </a:p>
          <a:p>
            <a:pPr algn="l"/>
            <a:r>
              <a:rPr lang="en-US" sz="2000" dirty="0"/>
              <a:t>{</a:t>
            </a:r>
          </a:p>
          <a:p>
            <a:pPr algn="l"/>
            <a:r>
              <a:rPr lang="en-US" sz="2000" dirty="0"/>
              <a:t>Person p = new Person();</a:t>
            </a:r>
          </a:p>
          <a:p>
            <a:pPr algn="l"/>
            <a:r>
              <a:rPr lang="en-US" sz="2000" dirty="0" err="1"/>
              <a:t>p.</a:t>
            </a:r>
            <a:r>
              <a:rPr lang="en-US" sz="2000" dirty="0" err="1">
                <a:solidFill>
                  <a:srgbClr val="FF0000"/>
                </a:solidFill>
              </a:rPr>
              <a:t>setName</a:t>
            </a:r>
            <a:r>
              <a:rPr lang="en-US" sz="2000" dirty="0"/>
              <a:t>("James");</a:t>
            </a:r>
          </a:p>
          <a:p>
            <a:pPr algn="l"/>
            <a:r>
              <a:rPr lang="en-US" sz="2000" dirty="0" err="1"/>
              <a:t>p.</a:t>
            </a:r>
            <a:r>
              <a:rPr lang="en-US" sz="2000" dirty="0" err="1">
                <a:solidFill>
                  <a:srgbClr val="FF0000"/>
                </a:solidFill>
              </a:rPr>
              <a:t>setAge</a:t>
            </a:r>
            <a:r>
              <a:rPr lang="en-US" sz="2000" dirty="0"/>
              <a:t>(20);</a:t>
            </a:r>
          </a:p>
          <a:p>
            <a:pPr algn="l"/>
            <a:r>
              <a:rPr lang="en-US" sz="2000" dirty="0"/>
              <a:t>System.out.print("Name : " + </a:t>
            </a:r>
            <a:r>
              <a:rPr lang="en-US" sz="2000" dirty="0" err="1"/>
              <a:t>p.</a:t>
            </a:r>
            <a:r>
              <a:rPr lang="en-US" sz="2000" dirty="0" err="1">
                <a:solidFill>
                  <a:srgbClr val="FF0000"/>
                </a:solidFill>
              </a:rPr>
              <a:t>getName</a:t>
            </a:r>
            <a:r>
              <a:rPr lang="en-US" sz="2000" dirty="0"/>
              <a:t>());</a:t>
            </a:r>
          </a:p>
          <a:p>
            <a:pPr algn="l"/>
            <a:r>
              <a:rPr lang="en-US" sz="2000" dirty="0" err="1"/>
              <a:t>System.out.print</a:t>
            </a:r>
            <a:r>
              <a:rPr lang="en-US" sz="2000" dirty="0"/>
              <a:t>("Name : "+ </a:t>
            </a:r>
            <a:r>
              <a:rPr lang="en-US" sz="2000" dirty="0" err="1"/>
              <a:t>p.</a:t>
            </a:r>
            <a:r>
              <a:rPr lang="en-US" sz="2000" dirty="0" err="1">
                <a:solidFill>
                  <a:srgbClr val="FF0000"/>
                </a:solidFill>
              </a:rPr>
              <a:t>getAge</a:t>
            </a:r>
            <a:r>
              <a:rPr lang="en-US" sz="2000" dirty="0"/>
              <a:t>());</a:t>
            </a:r>
          </a:p>
          <a:p>
            <a:pPr algn="l"/>
            <a:endParaRPr lang="en-US" sz="2000" dirty="0"/>
          </a:p>
          <a:p>
            <a:pPr algn="l"/>
            <a:r>
              <a:rPr lang="en-US" sz="2000" dirty="0"/>
              <a:t>    }</a:t>
            </a:r>
          </a:p>
          <a:p>
            <a:pPr algn="l"/>
            <a:r>
              <a:rPr lang="en-US" sz="2000" dirty="0"/>
              <a:t>}</a:t>
            </a:r>
          </a:p>
        </p:txBody>
      </p:sp>
    </p:spTree>
    <p:extLst>
      <p:ext uri="{BB962C8B-B14F-4D97-AF65-F5344CB8AC3E}">
        <p14:creationId xmlns:p14="http://schemas.microsoft.com/office/powerpoint/2010/main" val="3083163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Garbage Collection and finalize( ) </a:t>
            </a:r>
            <a:r>
              <a:rPr lang="en-US" b="1" dirty="0" err="1"/>
              <a:t>Metho</a:t>
            </a:r>
            <a:endParaRPr lang="en-US" dirty="0"/>
          </a:p>
        </p:txBody>
      </p:sp>
      <p:sp>
        <p:nvSpPr>
          <p:cNvPr id="3" name="Content Placeholder 2"/>
          <p:cNvSpPr>
            <a:spLocks noGrp="1"/>
          </p:cNvSpPr>
          <p:nvPr>
            <p:ph idx="1"/>
          </p:nvPr>
        </p:nvSpPr>
        <p:spPr/>
        <p:txBody>
          <a:bodyPr>
            <a:normAutofit fontScale="70000" lnSpcReduction="20000"/>
          </a:bodyPr>
          <a:lstStyle/>
          <a:p>
            <a:pPr algn="l" rtl="0"/>
            <a:r>
              <a:rPr lang="en-US" dirty="0"/>
              <a:t>Since objects are dynamically allocated by using the new operator, you might be wondering how such objects are destroyed and their memory released for later reallocation. In some languages, such as </a:t>
            </a:r>
            <a:r>
              <a:rPr lang="en-US" b="1" dirty="0"/>
              <a:t>C++,</a:t>
            </a:r>
            <a:r>
              <a:rPr lang="en-US" dirty="0"/>
              <a:t> dynamically allocated objects must be manually released by use of a </a:t>
            </a:r>
            <a:r>
              <a:rPr lang="en-US" b="1" dirty="0"/>
              <a:t>delete</a:t>
            </a:r>
            <a:r>
              <a:rPr lang="en-US" dirty="0"/>
              <a:t> operator. Java takes a different approach; it handles </a:t>
            </a:r>
            <a:r>
              <a:rPr lang="en-US" dirty="0" err="1"/>
              <a:t>deallocation</a:t>
            </a:r>
            <a:r>
              <a:rPr lang="en-US" dirty="0"/>
              <a:t> for you automatically.</a:t>
            </a:r>
          </a:p>
          <a:p>
            <a:pPr algn="l" rtl="0"/>
            <a:r>
              <a:rPr lang="en-US" dirty="0"/>
              <a:t>The technique that accomplishes this is called garbage collection. It works like this: when no references to an object exist, that object is assumed to be no longer needed, and the memory occupied by the object can be reclaimed. There is no explicit need to destroy objects as in C++.Garbage collection only occurs sporadically (if at all) during the execution of your program. It will not occur simply because one or more objects exist that are no longer used. Furthermore ,different Java run-time implementations will take varying approaches to garbage collection, but for the most part, you should not have to think about it while writing your programs.</a:t>
            </a:r>
          </a:p>
          <a:p>
            <a:pPr algn="l" rtl="0"/>
            <a:endParaRPr lang="en-US" dirty="0"/>
          </a:p>
        </p:txBody>
      </p:sp>
    </p:spTree>
    <p:extLst>
      <p:ext uri="{BB962C8B-B14F-4D97-AF65-F5344CB8AC3E}">
        <p14:creationId xmlns:p14="http://schemas.microsoft.com/office/powerpoint/2010/main" val="175177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Class</a:t>
            </a:r>
            <a:endParaRPr lang="en-US" dirty="0">
              <a:solidFill>
                <a:schemeClr val="bg1"/>
              </a:solidFill>
            </a:endParaRPr>
          </a:p>
        </p:txBody>
      </p:sp>
      <p:sp>
        <p:nvSpPr>
          <p:cNvPr id="3" name="عنصر نائب للمحتوى 2"/>
          <p:cNvSpPr>
            <a:spLocks noGrp="1"/>
          </p:cNvSpPr>
          <p:nvPr>
            <p:ph idx="1"/>
          </p:nvPr>
        </p:nvSpPr>
        <p:spPr>
          <a:xfrm>
            <a:off x="457200" y="1600200"/>
            <a:ext cx="8229600" cy="4997152"/>
          </a:xfrm>
        </p:spPr>
        <p:txBody>
          <a:bodyPr>
            <a:noAutofit/>
          </a:bodyPr>
          <a:lstStyle/>
          <a:p>
            <a:pPr algn="l" rtl="0"/>
            <a:r>
              <a:rPr lang="en-US" sz="2800" dirty="0"/>
              <a:t>A </a:t>
            </a:r>
            <a:r>
              <a:rPr lang="en-US" sz="2800" b="1" dirty="0"/>
              <a:t>class</a:t>
            </a:r>
            <a:r>
              <a:rPr lang="en-US" sz="2800" dirty="0"/>
              <a:t> is a template for an object, </a:t>
            </a:r>
          </a:p>
          <a:p>
            <a:pPr algn="l" rtl="0"/>
            <a:r>
              <a:rPr lang="en-US" sz="2800" dirty="0"/>
              <a:t> an </a:t>
            </a:r>
            <a:r>
              <a:rPr lang="en-US" sz="2800" b="1" dirty="0"/>
              <a:t>object</a:t>
            </a:r>
            <a:r>
              <a:rPr lang="en-US" sz="2800" dirty="0"/>
              <a:t> is an instance of a class.</a:t>
            </a:r>
          </a:p>
          <a:p>
            <a:pPr algn="l" rtl="0"/>
            <a:endParaRPr lang="en-US" sz="2800" dirty="0"/>
          </a:p>
        </p:txBody>
      </p:sp>
      <p:pic>
        <p:nvPicPr>
          <p:cNvPr id="1026" name="Picture 2">
            <a:extLst>
              <a:ext uri="{FF2B5EF4-FFF2-40B4-BE49-F238E27FC236}">
                <a16:creationId xmlns:a16="http://schemas.microsoft.com/office/drawing/2014/main" id="{3A3FD179-C9DD-8B72-6660-98C6E817E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770038"/>
            <a:ext cx="3600400" cy="4034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48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a:t>The finalize( ) Method</a:t>
            </a:r>
            <a:endParaRPr lang="en-US"/>
          </a:p>
        </p:txBody>
      </p:sp>
      <p:sp>
        <p:nvSpPr>
          <p:cNvPr id="3" name="Content Placeholder 2"/>
          <p:cNvSpPr>
            <a:spLocks noGrp="1"/>
          </p:cNvSpPr>
          <p:nvPr>
            <p:ph idx="1"/>
          </p:nvPr>
        </p:nvSpPr>
        <p:spPr/>
        <p:txBody>
          <a:bodyPr>
            <a:normAutofit fontScale="62500" lnSpcReduction="20000"/>
          </a:bodyPr>
          <a:lstStyle/>
          <a:p>
            <a:pPr marL="0" indent="0" algn="l" rtl="0">
              <a:buNone/>
            </a:pPr>
            <a:r>
              <a:rPr lang="en-US" dirty="0"/>
              <a:t>Sometimes an object will need to perform some action when it is destroyed. For example, if an object is holding some non-Java resource such as a file handle or character font, then you might want to make sure these resources are freed before an object is destroyed. To handle such situations, Java provides a mechanism called finalization. By using finalization, you can define specific actions that will occur when an object is just about to be reclaimed by the garbage collector.</a:t>
            </a:r>
          </a:p>
          <a:p>
            <a:pPr marL="0" indent="0" algn="l" rtl="0">
              <a:buNone/>
            </a:pPr>
            <a:r>
              <a:rPr lang="en-US" dirty="0"/>
              <a:t>To add a </a:t>
            </a:r>
            <a:r>
              <a:rPr lang="en-US" b="1" i="1" dirty="0" err="1"/>
              <a:t>finalizer</a:t>
            </a:r>
            <a:r>
              <a:rPr lang="en-US" dirty="0"/>
              <a:t> to a class, you simply define the </a:t>
            </a:r>
            <a:r>
              <a:rPr lang="en-US" b="1" i="1" dirty="0"/>
              <a:t>finalize</a:t>
            </a:r>
            <a:r>
              <a:rPr lang="en-US" dirty="0"/>
              <a:t>( ) method. The Java run time</a:t>
            </a:r>
          </a:p>
          <a:p>
            <a:pPr marL="0" indent="0" algn="l" rtl="0">
              <a:buNone/>
            </a:pPr>
            <a:r>
              <a:rPr lang="en-US" dirty="0"/>
              <a:t>calls that method whenever it is about to recycle an object of that class. Inside the </a:t>
            </a:r>
            <a:r>
              <a:rPr lang="en-US" b="1" i="1" dirty="0"/>
              <a:t>finalize</a:t>
            </a:r>
            <a:r>
              <a:rPr lang="en-US" dirty="0"/>
              <a:t>( ) method, you will specify those actions that must be performed before an object is destroyed.</a:t>
            </a:r>
          </a:p>
          <a:p>
            <a:pPr marL="0" indent="0" algn="l" rtl="0">
              <a:buNone/>
            </a:pPr>
            <a:r>
              <a:rPr lang="en-US" dirty="0"/>
              <a:t>The garbage collector runs periodically, checking for objects that are no longer referenced by any running state or indirectly through other referenced objects. Right before an asset is freed ,the Java run time calls the </a:t>
            </a:r>
            <a:r>
              <a:rPr lang="en-US" b="1" dirty="0"/>
              <a:t>finalize</a:t>
            </a:r>
            <a:r>
              <a:rPr lang="en-US" dirty="0"/>
              <a:t>( ) method on the object.</a:t>
            </a:r>
          </a:p>
          <a:p>
            <a:pPr marL="0" indent="0" algn="l" rtl="0">
              <a:buNone/>
            </a:pPr>
            <a:endParaRPr lang="en-US" dirty="0"/>
          </a:p>
        </p:txBody>
      </p:sp>
    </p:spTree>
    <p:extLst>
      <p:ext uri="{BB962C8B-B14F-4D97-AF65-F5344CB8AC3E}">
        <p14:creationId xmlns:p14="http://schemas.microsoft.com/office/powerpoint/2010/main" val="2128727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l" rtl="0">
              <a:buNone/>
            </a:pPr>
            <a:r>
              <a:rPr lang="en-US" dirty="0"/>
              <a:t>protected void finalize( )</a:t>
            </a:r>
          </a:p>
          <a:p>
            <a:pPr marL="0" indent="0" algn="l" rtl="0">
              <a:buNone/>
            </a:pPr>
            <a:r>
              <a:rPr lang="en-US" dirty="0"/>
              <a:t>{</a:t>
            </a:r>
          </a:p>
          <a:p>
            <a:pPr marL="0" indent="0" algn="l" rtl="0">
              <a:buNone/>
            </a:pPr>
            <a:r>
              <a:rPr lang="en-US" dirty="0"/>
              <a:t>// finalization code here</a:t>
            </a:r>
          </a:p>
          <a:p>
            <a:pPr marL="0" indent="0" algn="l" rtl="0">
              <a:buNone/>
            </a:pPr>
            <a:r>
              <a:rPr lang="en-US" dirty="0"/>
              <a:t>}</a:t>
            </a:r>
          </a:p>
          <a:p>
            <a:pPr marL="0" indent="0" algn="l" rtl="0">
              <a:buNone/>
            </a:pPr>
            <a:endParaRPr lang="en-US" dirty="0"/>
          </a:p>
        </p:txBody>
      </p:sp>
    </p:spTree>
    <p:extLst>
      <p:ext uri="{BB962C8B-B14F-4D97-AF65-F5344CB8AC3E}">
        <p14:creationId xmlns:p14="http://schemas.microsoft.com/office/powerpoint/2010/main" val="27055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r>
              <a:rPr lang="en-US" b="1" dirty="0">
                <a:solidFill>
                  <a:schemeClr val="bg1"/>
                </a:solidFill>
              </a:rPr>
              <a:t>Class</a:t>
            </a:r>
            <a:endParaRPr lang="en-US" dirty="0">
              <a:solidFill>
                <a:schemeClr val="bg1"/>
              </a:solidFill>
            </a:endParaRPr>
          </a:p>
        </p:txBody>
      </p:sp>
      <p:sp>
        <p:nvSpPr>
          <p:cNvPr id="3" name="عنصر نائب للمحتوى 2"/>
          <p:cNvSpPr>
            <a:spLocks noGrp="1"/>
          </p:cNvSpPr>
          <p:nvPr>
            <p:ph idx="1"/>
          </p:nvPr>
        </p:nvSpPr>
        <p:spPr>
          <a:xfrm>
            <a:off x="457200" y="1600200"/>
            <a:ext cx="8229600" cy="4997152"/>
          </a:xfrm>
        </p:spPr>
        <p:txBody>
          <a:bodyPr>
            <a:noAutofit/>
          </a:bodyPr>
          <a:lstStyle/>
          <a:p>
            <a:pPr marL="0" indent="0" algn="l" rtl="0">
              <a:buNone/>
            </a:pPr>
            <a:endParaRPr lang="en-US" sz="2800" dirty="0"/>
          </a:p>
          <a:p>
            <a:pPr algn="l" rtl="0"/>
            <a:r>
              <a:rPr lang="en-US" sz="2800" b="1" dirty="0">
                <a:solidFill>
                  <a:srgbClr val="FF0000"/>
                </a:solidFill>
              </a:rPr>
              <a:t>Example</a:t>
            </a:r>
            <a:r>
              <a:rPr lang="en-US" sz="2800" dirty="0"/>
              <a:t>, a circle can be described by the x, y position of its </a:t>
            </a:r>
            <a:r>
              <a:rPr lang="en-US" sz="2800" u="sng" dirty="0"/>
              <a:t>center</a:t>
            </a:r>
            <a:r>
              <a:rPr lang="en-US" sz="2800" dirty="0"/>
              <a:t> and by its </a:t>
            </a:r>
            <a:r>
              <a:rPr lang="en-US" sz="2800" u="sng" dirty="0"/>
              <a:t>radius</a:t>
            </a:r>
            <a:r>
              <a:rPr lang="en-US" sz="2800" dirty="0"/>
              <a:t>. </a:t>
            </a:r>
          </a:p>
          <a:p>
            <a:pPr algn="l" rtl="0"/>
            <a:endParaRPr lang="en-US" sz="2800" dirty="0"/>
          </a:p>
          <a:p>
            <a:pPr algn="l" rtl="0"/>
            <a:r>
              <a:rPr lang="en-US" sz="2800" dirty="0"/>
              <a:t>There are a number of things we can do with circles:</a:t>
            </a:r>
          </a:p>
          <a:p>
            <a:pPr marL="693738" algn="l" rtl="0">
              <a:buFont typeface="Wingdings" panose="05000000000000000000" pitchFamily="2" charset="2"/>
              <a:buChar char="Ø"/>
            </a:pPr>
            <a:r>
              <a:rPr lang="en-US" sz="2800" dirty="0"/>
              <a:t> </a:t>
            </a:r>
            <a:r>
              <a:rPr lang="en-US" sz="2400" dirty="0"/>
              <a:t>compute their circumference, </a:t>
            </a:r>
          </a:p>
          <a:p>
            <a:pPr marL="693738" algn="l" rtl="0">
              <a:buFont typeface="Wingdings" panose="05000000000000000000" pitchFamily="2" charset="2"/>
              <a:buChar char="Ø"/>
            </a:pPr>
            <a:r>
              <a:rPr lang="en-US" sz="2400" dirty="0"/>
              <a:t>compute their area, </a:t>
            </a:r>
          </a:p>
          <a:p>
            <a:pPr marL="693738" algn="l" rtl="0">
              <a:buFont typeface="Wingdings" panose="05000000000000000000" pitchFamily="2" charset="2"/>
              <a:buChar char="Ø"/>
            </a:pPr>
            <a:r>
              <a:rPr lang="en-US" sz="2400" dirty="0"/>
              <a:t> check whether points are inside them.</a:t>
            </a:r>
            <a:endParaRPr lang="en-US" sz="2800" dirty="0"/>
          </a:p>
        </p:txBody>
      </p:sp>
    </p:spTree>
    <p:extLst>
      <p:ext uri="{BB962C8B-B14F-4D97-AF65-F5344CB8AC3E}">
        <p14:creationId xmlns:p14="http://schemas.microsoft.com/office/powerpoint/2010/main" val="104498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rmAutofit/>
          </a:bodyPr>
          <a:lstStyle/>
          <a:p>
            <a:pPr lvl="0" rtl="0"/>
            <a:r>
              <a:rPr lang="en-US" b="1" dirty="0">
                <a:solidFill>
                  <a:schemeClr val="bg1"/>
                </a:solidFill>
              </a:rPr>
              <a:t>Example </a:t>
            </a:r>
          </a:p>
        </p:txBody>
      </p:sp>
      <p:sp>
        <p:nvSpPr>
          <p:cNvPr id="3" name="عنصر نائب للمحتوى 2"/>
          <p:cNvSpPr>
            <a:spLocks noGrp="1"/>
          </p:cNvSpPr>
          <p:nvPr>
            <p:ph idx="1"/>
          </p:nvPr>
        </p:nvSpPr>
        <p:spPr/>
        <p:txBody>
          <a:bodyPr>
            <a:normAutofit lnSpcReduction="10000"/>
          </a:bodyPr>
          <a:lstStyle/>
          <a:p>
            <a:pPr marL="0" indent="0" algn="l" rtl="0">
              <a:buNone/>
            </a:pPr>
            <a:r>
              <a:rPr lang="en-US" sz="2800" dirty="0"/>
              <a:t>public </a:t>
            </a:r>
            <a:r>
              <a:rPr lang="en-US" sz="2800" dirty="0">
                <a:solidFill>
                  <a:srgbClr val="0070C0"/>
                </a:solidFill>
              </a:rPr>
              <a:t>class Circle </a:t>
            </a:r>
            <a:r>
              <a:rPr lang="en-US" sz="2800" dirty="0"/>
              <a:t>{</a:t>
            </a:r>
          </a:p>
          <a:p>
            <a:pPr marL="0" indent="0" algn="l" rtl="0">
              <a:buNone/>
            </a:pPr>
            <a:r>
              <a:rPr lang="en-US" sz="2800" dirty="0"/>
              <a:t>public double </a:t>
            </a:r>
            <a:r>
              <a:rPr lang="en-US" sz="2800" dirty="0">
                <a:solidFill>
                  <a:srgbClr val="FF0000"/>
                </a:solidFill>
              </a:rPr>
              <a:t>x, y</a:t>
            </a:r>
            <a:r>
              <a:rPr lang="en-US" sz="2800" dirty="0"/>
              <a:t>;   // The coordinates of the center</a:t>
            </a:r>
          </a:p>
          <a:p>
            <a:pPr marL="0" indent="0" algn="l" rtl="0">
              <a:buNone/>
            </a:pPr>
            <a:r>
              <a:rPr lang="en-US" sz="2800" dirty="0"/>
              <a:t>public double </a:t>
            </a:r>
            <a:r>
              <a:rPr lang="en-US" sz="2800" dirty="0">
                <a:solidFill>
                  <a:srgbClr val="FF0000"/>
                </a:solidFill>
              </a:rPr>
              <a:t>r</a:t>
            </a:r>
            <a:r>
              <a:rPr lang="en-US" sz="2800" dirty="0"/>
              <a:t>;      // The radius</a:t>
            </a:r>
          </a:p>
          <a:p>
            <a:pPr marL="0" indent="0" algn="l" rtl="0">
              <a:buNone/>
            </a:pPr>
            <a:endParaRPr lang="en-US" sz="2800" dirty="0"/>
          </a:p>
          <a:p>
            <a:pPr marL="0" indent="0" algn="l" rtl="0">
              <a:buNone/>
            </a:pPr>
            <a:r>
              <a:rPr lang="en-US" sz="2800" dirty="0"/>
              <a:t>public double </a:t>
            </a:r>
            <a:r>
              <a:rPr lang="en-US" sz="2800" dirty="0">
                <a:solidFill>
                  <a:srgbClr val="FF0000"/>
                </a:solidFill>
              </a:rPr>
              <a:t>circumference</a:t>
            </a:r>
            <a:r>
              <a:rPr lang="en-US" sz="2800" dirty="0"/>
              <a:t>() </a:t>
            </a:r>
          </a:p>
          <a:p>
            <a:pPr marL="0" indent="0" algn="l" rtl="0">
              <a:buNone/>
            </a:pPr>
            <a:r>
              <a:rPr lang="en-US" sz="2800" dirty="0"/>
              <a:t>{ return 2 * 3.14159 * r; }</a:t>
            </a:r>
          </a:p>
          <a:p>
            <a:pPr marL="0" indent="0" algn="l" rtl="0">
              <a:buNone/>
            </a:pPr>
            <a:r>
              <a:rPr lang="en-US" sz="2800" dirty="0"/>
              <a:t>public double </a:t>
            </a:r>
            <a:r>
              <a:rPr lang="en-US" sz="2800" dirty="0">
                <a:solidFill>
                  <a:srgbClr val="FF0000"/>
                </a:solidFill>
              </a:rPr>
              <a:t>area</a:t>
            </a:r>
            <a:r>
              <a:rPr lang="en-US" sz="2800" dirty="0"/>
              <a:t>() </a:t>
            </a:r>
          </a:p>
          <a:p>
            <a:pPr marL="0" indent="0" algn="l" rtl="0">
              <a:buNone/>
            </a:pPr>
            <a:r>
              <a:rPr lang="en-US" sz="2800" dirty="0"/>
              <a:t>{ return 3.14159 * r*r; }</a:t>
            </a:r>
          </a:p>
          <a:p>
            <a:pPr marL="0" indent="0" algn="l" rtl="0">
              <a:buNone/>
            </a:pPr>
            <a:r>
              <a:rPr lang="en-US" sz="2800" dirty="0"/>
              <a:t>}</a:t>
            </a:r>
          </a:p>
        </p:txBody>
      </p:sp>
    </p:spTree>
    <p:extLst>
      <p:ext uri="{BB962C8B-B14F-4D97-AF65-F5344CB8AC3E}">
        <p14:creationId xmlns:p14="http://schemas.microsoft.com/office/powerpoint/2010/main" val="294463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lstStyle/>
          <a:p>
            <a:r>
              <a:rPr lang="en-US" b="1" dirty="0">
                <a:solidFill>
                  <a:schemeClr val="bg1"/>
                </a:solidFill>
              </a:rPr>
              <a:t>Class</a:t>
            </a:r>
            <a:endParaRPr lang="ar-YE" dirty="0">
              <a:solidFill>
                <a:schemeClr val="bg1"/>
              </a:solidFill>
            </a:endParaRPr>
          </a:p>
        </p:txBody>
      </p:sp>
      <p:sp>
        <p:nvSpPr>
          <p:cNvPr id="3" name="مستطيل 2"/>
          <p:cNvSpPr/>
          <p:nvPr/>
        </p:nvSpPr>
        <p:spPr>
          <a:xfrm>
            <a:off x="367716" y="1628800"/>
            <a:ext cx="8208912" cy="954107"/>
          </a:xfrm>
          <a:prstGeom prst="rect">
            <a:avLst/>
          </a:prstGeom>
        </p:spPr>
        <p:txBody>
          <a:bodyPr wrap="square">
            <a:spAutoFit/>
          </a:bodyPr>
          <a:lstStyle/>
          <a:p>
            <a:pPr algn="l" rtl="0"/>
            <a:r>
              <a:rPr lang="en-US" sz="2800" dirty="0"/>
              <a:t>A </a:t>
            </a:r>
            <a:r>
              <a:rPr lang="en-US" sz="2800" b="1" dirty="0"/>
              <a:t>class</a:t>
            </a:r>
            <a:r>
              <a:rPr lang="en-US" sz="2800" dirty="0"/>
              <a:t> is a sort of template which has </a:t>
            </a:r>
            <a:r>
              <a:rPr lang="en-US" sz="2800" b="1" dirty="0"/>
              <a:t>attributes</a:t>
            </a:r>
            <a:r>
              <a:rPr lang="en-US" sz="2800" dirty="0"/>
              <a:t> and </a:t>
            </a:r>
            <a:r>
              <a:rPr lang="en-US" sz="2800" b="1" dirty="0"/>
              <a:t>methods</a:t>
            </a:r>
            <a:r>
              <a:rPr lang="en-US" sz="2800" dirty="0"/>
              <a:t>. An </a:t>
            </a:r>
            <a:r>
              <a:rPr lang="en-US" sz="2800" b="1" dirty="0"/>
              <a:t>object</a:t>
            </a:r>
            <a:r>
              <a:rPr lang="en-US" sz="2800" dirty="0"/>
              <a:t> is an instance of a class.</a:t>
            </a:r>
          </a:p>
        </p:txBody>
      </p:sp>
      <p:sp>
        <p:nvSpPr>
          <p:cNvPr id="4" name="Rectangle 3"/>
          <p:cNvSpPr/>
          <p:nvPr/>
        </p:nvSpPr>
        <p:spPr>
          <a:xfrm>
            <a:off x="367716" y="3198460"/>
            <a:ext cx="8223778" cy="2246769"/>
          </a:xfrm>
          <a:prstGeom prst="rect">
            <a:avLst/>
          </a:prstGeom>
        </p:spPr>
        <p:txBody>
          <a:bodyPr wrap="square">
            <a:spAutoFit/>
          </a:bodyPr>
          <a:lstStyle/>
          <a:p>
            <a:pPr algn="l" rtl="0"/>
            <a:endParaRPr lang="en-US" sz="2800" dirty="0"/>
          </a:p>
          <a:p>
            <a:pPr algn="l" rtl="0"/>
            <a:r>
              <a:rPr lang="en-US" sz="2800" b="1" dirty="0">
                <a:solidFill>
                  <a:srgbClr val="0070C0"/>
                </a:solidFill>
              </a:rPr>
              <a:t>The methods and variables</a:t>
            </a:r>
            <a:r>
              <a:rPr lang="en-US" sz="2800" dirty="0">
                <a:solidFill>
                  <a:srgbClr val="0070C0"/>
                </a:solidFill>
              </a:rPr>
              <a:t> </a:t>
            </a:r>
            <a:r>
              <a:rPr lang="en-US" sz="2800" dirty="0"/>
              <a:t>defined within a class are called </a:t>
            </a:r>
            <a:r>
              <a:rPr lang="en-US" sz="2800" b="1" dirty="0">
                <a:solidFill>
                  <a:srgbClr val="FF0000"/>
                </a:solidFill>
              </a:rPr>
              <a:t>members of the class</a:t>
            </a:r>
            <a:r>
              <a:rPr lang="en-US" sz="2800" dirty="0"/>
              <a:t>. In most classes, the instance variables are acted upon and accessed by the methods defined for that class. </a:t>
            </a:r>
          </a:p>
        </p:txBody>
      </p:sp>
    </p:spTree>
    <p:extLst>
      <p:ext uri="{BB962C8B-B14F-4D97-AF65-F5344CB8AC3E}">
        <p14:creationId xmlns:p14="http://schemas.microsoft.com/office/powerpoint/2010/main" val="426196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Autofit/>
          </a:bodyPr>
          <a:lstStyle/>
          <a:p>
            <a:pPr lvl="0"/>
            <a:r>
              <a:rPr lang="en-US" sz="4000" b="1" dirty="0">
                <a:solidFill>
                  <a:schemeClr val="bg1"/>
                </a:solidFill>
              </a:rPr>
              <a:t>Objects Are Instances of a Class</a:t>
            </a:r>
            <a:endParaRPr lang="en-US" sz="2400" dirty="0">
              <a:solidFill>
                <a:schemeClr val="bg1"/>
              </a:solidFill>
            </a:endParaRPr>
          </a:p>
        </p:txBody>
      </p:sp>
      <p:sp>
        <p:nvSpPr>
          <p:cNvPr id="3" name="عنصر نائب للمحتوى 2"/>
          <p:cNvSpPr>
            <a:spLocks noGrp="1"/>
          </p:cNvSpPr>
          <p:nvPr>
            <p:ph idx="1"/>
          </p:nvPr>
        </p:nvSpPr>
        <p:spPr>
          <a:xfrm>
            <a:off x="431540" y="1412777"/>
            <a:ext cx="8280920" cy="5184576"/>
          </a:xfrm>
        </p:spPr>
        <p:txBody>
          <a:bodyPr>
            <a:noAutofit/>
          </a:bodyPr>
          <a:lstStyle/>
          <a:p>
            <a:pPr algn="l" rtl="0"/>
            <a:r>
              <a:rPr lang="en-US" sz="2800" dirty="0"/>
              <a:t>By defining the Circle class in Java, we have created a new data type. </a:t>
            </a:r>
          </a:p>
          <a:p>
            <a:pPr marL="0" indent="0" algn="l" rtl="0">
              <a:buNone/>
            </a:pPr>
            <a:endParaRPr lang="en-US" sz="2800" dirty="0"/>
          </a:p>
          <a:p>
            <a:pPr algn="l" rtl="0"/>
            <a:endParaRPr lang="en-US" sz="2800" dirty="0"/>
          </a:p>
          <a:p>
            <a:pPr marL="0" indent="0" algn="l" rtl="0">
              <a:buNone/>
            </a:pPr>
            <a:endParaRPr lang="en-US" sz="2800" dirty="0"/>
          </a:p>
          <a:p>
            <a:pPr marL="0" indent="0" algn="l" rtl="0">
              <a:buNone/>
            </a:pPr>
            <a:endParaRPr lang="en-US" sz="2800" dirty="0"/>
          </a:p>
          <a:p>
            <a:pPr algn="l" rtl="0"/>
            <a:r>
              <a:rPr lang="en-US" sz="2800" dirty="0"/>
              <a:t>But this variable </a:t>
            </a:r>
            <a:r>
              <a:rPr lang="en-US" sz="2800" b="1" dirty="0" err="1">
                <a:solidFill>
                  <a:srgbClr val="FF0000"/>
                </a:solidFill>
              </a:rPr>
              <a:t>Mycircle</a:t>
            </a:r>
            <a:r>
              <a:rPr lang="en-US" sz="2800" dirty="0">
                <a:solidFill>
                  <a:srgbClr val="FF0000"/>
                </a:solidFill>
              </a:rPr>
              <a:t> is simply a name that refers to a </a:t>
            </a:r>
            <a:r>
              <a:rPr lang="en-US" sz="2800" b="1" dirty="0" err="1">
                <a:solidFill>
                  <a:srgbClr val="FF0000"/>
                </a:solidFill>
              </a:rPr>
              <a:t>circleobject</a:t>
            </a:r>
            <a:r>
              <a:rPr lang="en-US" sz="2800" b="1" dirty="0">
                <a:solidFill>
                  <a:srgbClr val="FF0000"/>
                </a:solidFill>
              </a:rPr>
              <a:t>, </a:t>
            </a:r>
            <a:r>
              <a:rPr lang="en-US" sz="2800" dirty="0"/>
              <a:t> it is not an object itself. In Java, all objects must be created dynamically. This is almost always done with the </a:t>
            </a:r>
            <a:r>
              <a:rPr lang="en-US" sz="2800" b="1" i="1" dirty="0"/>
              <a:t>new</a:t>
            </a:r>
            <a:r>
              <a:rPr lang="en-US" sz="2800" dirty="0"/>
              <a:t> keyword:</a:t>
            </a:r>
            <a:br>
              <a:rPr lang="en-US" sz="2800" dirty="0"/>
            </a:br>
            <a:endParaRPr lang="en-US" sz="2800" dirty="0"/>
          </a:p>
          <a:p>
            <a:pPr algn="l" rtl="0"/>
            <a:endParaRPr lang="en-US" sz="2800" dirty="0"/>
          </a:p>
        </p:txBody>
      </p:sp>
      <p:sp>
        <p:nvSpPr>
          <p:cNvPr id="4" name="Rectangle 3"/>
          <p:cNvSpPr/>
          <p:nvPr/>
        </p:nvSpPr>
        <p:spPr>
          <a:xfrm>
            <a:off x="2771800" y="2880739"/>
            <a:ext cx="345638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sz="2400" b="1" dirty="0"/>
              <a:t>Circle </a:t>
            </a:r>
            <a:r>
              <a:rPr lang="en-US" sz="2400" b="1" dirty="0" err="1"/>
              <a:t>Mycircle</a:t>
            </a:r>
            <a:r>
              <a:rPr lang="en-US" sz="2400" b="1" dirty="0"/>
              <a:t>;</a:t>
            </a:r>
          </a:p>
        </p:txBody>
      </p:sp>
    </p:spTree>
    <p:extLst>
      <p:ext uri="{BB962C8B-B14F-4D97-AF65-F5344CB8AC3E}">
        <p14:creationId xmlns:p14="http://schemas.microsoft.com/office/powerpoint/2010/main" val="56310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44624"/>
            <a:ext cx="8229600" cy="1143000"/>
          </a:xfrm>
        </p:spPr>
        <p:txBody>
          <a:bodyPr>
            <a:noAutofit/>
          </a:bodyPr>
          <a:lstStyle/>
          <a:p>
            <a:r>
              <a:rPr lang="en-US" sz="4000" b="1" dirty="0">
                <a:solidFill>
                  <a:schemeClr val="bg1"/>
                </a:solidFill>
              </a:rPr>
              <a:t>Objects</a:t>
            </a:r>
            <a:endParaRPr lang="en-US" sz="2400" dirty="0">
              <a:solidFill>
                <a:schemeClr val="bg1"/>
              </a:solidFill>
            </a:endParaRPr>
          </a:p>
        </p:txBody>
      </p:sp>
      <p:sp>
        <p:nvSpPr>
          <p:cNvPr id="3" name="عنصر نائب للمحتوى 2"/>
          <p:cNvSpPr>
            <a:spLocks noGrp="1"/>
          </p:cNvSpPr>
          <p:nvPr>
            <p:ph idx="1"/>
          </p:nvPr>
        </p:nvSpPr>
        <p:spPr>
          <a:xfrm>
            <a:off x="431540" y="2780928"/>
            <a:ext cx="8280920" cy="3816425"/>
          </a:xfrm>
        </p:spPr>
        <p:txBody>
          <a:bodyPr>
            <a:noAutofit/>
          </a:bodyPr>
          <a:lstStyle/>
          <a:p>
            <a:pPr algn="l" rtl="0"/>
            <a:endParaRPr lang="en-US" sz="2800" dirty="0"/>
          </a:p>
          <a:p>
            <a:pPr algn="l" rtl="0"/>
            <a:r>
              <a:rPr lang="en-US" sz="2800" dirty="0"/>
              <a:t>The first line declares </a:t>
            </a:r>
            <a:r>
              <a:rPr lang="en-US" sz="2800" b="1" dirty="0" err="1"/>
              <a:t>Mycircle</a:t>
            </a:r>
            <a:r>
              <a:rPr lang="en-US" sz="2800" dirty="0"/>
              <a:t> as a reference to an object of type C</a:t>
            </a:r>
            <a:r>
              <a:rPr lang="en-US" sz="2800" b="1" dirty="0"/>
              <a:t>ircle</a:t>
            </a:r>
            <a:r>
              <a:rPr lang="en-US" sz="2800" dirty="0"/>
              <a:t>. After this line executes,</a:t>
            </a:r>
            <a:r>
              <a:rPr lang="en-US" sz="2800" b="1" dirty="0"/>
              <a:t> </a:t>
            </a:r>
            <a:r>
              <a:rPr lang="en-US" sz="2800" b="1" dirty="0" err="1"/>
              <a:t>Mycircle</a:t>
            </a:r>
            <a:r>
              <a:rPr lang="en-US" sz="2800" b="1" dirty="0"/>
              <a:t> </a:t>
            </a:r>
            <a:r>
              <a:rPr lang="en-US" sz="2800" dirty="0"/>
              <a:t>contains the </a:t>
            </a:r>
            <a:r>
              <a:rPr lang="en-US" sz="2800" dirty="0">
                <a:solidFill>
                  <a:srgbClr val="FF0000"/>
                </a:solidFill>
              </a:rPr>
              <a:t>value null</a:t>
            </a:r>
            <a:r>
              <a:rPr lang="en-US" sz="2800" dirty="0"/>
              <a:t>, which indicates that it does not yet point to an actual object.</a:t>
            </a:r>
          </a:p>
        </p:txBody>
      </p:sp>
      <p:sp>
        <p:nvSpPr>
          <p:cNvPr id="4" name="Rectangle 3"/>
          <p:cNvSpPr/>
          <p:nvPr/>
        </p:nvSpPr>
        <p:spPr>
          <a:xfrm>
            <a:off x="2123728" y="1628800"/>
            <a:ext cx="5094312"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rtl="0"/>
            <a:r>
              <a:rPr lang="en-US" sz="2800" dirty="0">
                <a:solidFill>
                  <a:schemeClr val="tx2"/>
                </a:solidFill>
              </a:rPr>
              <a:t>Circle </a:t>
            </a:r>
            <a:r>
              <a:rPr lang="en-US" sz="2800" dirty="0" err="1">
                <a:solidFill>
                  <a:schemeClr val="tx2"/>
                </a:solidFill>
              </a:rPr>
              <a:t>Mycircle</a:t>
            </a:r>
            <a:r>
              <a:rPr lang="en-US" sz="2800" dirty="0">
                <a:solidFill>
                  <a:schemeClr val="tx2"/>
                </a:solidFill>
              </a:rPr>
              <a:t>;</a:t>
            </a:r>
          </a:p>
          <a:p>
            <a:pPr algn="l" rtl="0"/>
            <a:r>
              <a:rPr lang="en-US" sz="2800" dirty="0" err="1">
                <a:solidFill>
                  <a:schemeClr val="tx2"/>
                </a:solidFill>
              </a:rPr>
              <a:t>Mycircle</a:t>
            </a:r>
            <a:r>
              <a:rPr lang="en-US" sz="2800" dirty="0">
                <a:solidFill>
                  <a:schemeClr val="tx2"/>
                </a:solidFill>
              </a:rPr>
              <a:t>= </a:t>
            </a:r>
            <a:r>
              <a:rPr lang="en-US" sz="2800" dirty="0">
                <a:solidFill>
                  <a:srgbClr val="FF0000"/>
                </a:solidFill>
              </a:rPr>
              <a:t>new</a:t>
            </a:r>
            <a:r>
              <a:rPr lang="en-US" sz="2800" dirty="0">
                <a:solidFill>
                  <a:schemeClr val="tx2"/>
                </a:solidFill>
              </a:rPr>
              <a:t> Circle();</a:t>
            </a:r>
          </a:p>
        </p:txBody>
      </p:sp>
    </p:spTree>
    <p:extLst>
      <p:ext uri="{BB962C8B-B14F-4D97-AF65-F5344CB8AC3E}">
        <p14:creationId xmlns:p14="http://schemas.microsoft.com/office/powerpoint/2010/main" val="101381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0" y="0"/>
            <a:ext cx="9144000"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p>
        </p:txBody>
      </p:sp>
      <p:sp>
        <p:nvSpPr>
          <p:cNvPr id="2" name="عنوان 1"/>
          <p:cNvSpPr>
            <a:spLocks noGrp="1"/>
          </p:cNvSpPr>
          <p:nvPr>
            <p:ph type="title"/>
          </p:nvPr>
        </p:nvSpPr>
        <p:spPr>
          <a:xfrm>
            <a:off x="457200" y="116632"/>
            <a:ext cx="8229600" cy="1143000"/>
          </a:xfrm>
        </p:spPr>
        <p:txBody>
          <a:bodyPr>
            <a:noAutofit/>
          </a:bodyPr>
          <a:lstStyle/>
          <a:p>
            <a:r>
              <a:rPr lang="en-US" sz="4000" b="1" dirty="0">
                <a:solidFill>
                  <a:schemeClr val="bg1"/>
                </a:solidFill>
              </a:rPr>
              <a:t>Another example:</a:t>
            </a:r>
          </a:p>
        </p:txBody>
      </p:sp>
      <p:sp>
        <p:nvSpPr>
          <p:cNvPr id="3" name="عنصر نائب للمحتوى 2"/>
          <p:cNvSpPr>
            <a:spLocks noGrp="1"/>
          </p:cNvSpPr>
          <p:nvPr>
            <p:ph idx="1"/>
          </p:nvPr>
        </p:nvSpPr>
        <p:spPr>
          <a:xfrm>
            <a:off x="457200" y="1600201"/>
            <a:ext cx="8229600" cy="4205064"/>
          </a:xfrm>
        </p:spPr>
        <p:txBody>
          <a:bodyPr>
            <a:normAutofit fontScale="70000" lnSpcReduction="20000"/>
          </a:bodyPr>
          <a:lstStyle/>
          <a:p>
            <a:pPr marL="0" indent="0" algn="l" rtl="0">
              <a:buNone/>
            </a:pPr>
            <a:r>
              <a:rPr lang="en-US" dirty="0"/>
              <a:t>class </a:t>
            </a:r>
            <a:r>
              <a:rPr lang="en-US" dirty="0">
                <a:solidFill>
                  <a:srgbClr val="FF0000"/>
                </a:solidFill>
              </a:rPr>
              <a:t>Box</a:t>
            </a:r>
            <a:r>
              <a:rPr lang="en-US" dirty="0"/>
              <a:t> {</a:t>
            </a:r>
          </a:p>
          <a:p>
            <a:pPr marL="0" indent="0" algn="l" rtl="0">
              <a:buNone/>
            </a:pPr>
            <a:r>
              <a:rPr lang="en-US" dirty="0"/>
              <a:t>double width;</a:t>
            </a:r>
          </a:p>
          <a:p>
            <a:pPr marL="0" indent="0" algn="l" rtl="0">
              <a:buNone/>
            </a:pPr>
            <a:r>
              <a:rPr lang="en-US" dirty="0"/>
              <a:t>double height;</a:t>
            </a:r>
          </a:p>
          <a:p>
            <a:pPr marL="0" indent="0" algn="l" rtl="0">
              <a:buNone/>
            </a:pPr>
            <a:r>
              <a:rPr lang="en-US" dirty="0"/>
              <a:t>double depth;</a:t>
            </a:r>
          </a:p>
          <a:p>
            <a:pPr marL="0" indent="0" algn="l" rtl="0">
              <a:buNone/>
            </a:pPr>
            <a:r>
              <a:rPr lang="en-US" dirty="0"/>
              <a:t>}</a:t>
            </a:r>
          </a:p>
          <a:p>
            <a:pPr marL="0" indent="0" algn="l" rtl="0">
              <a:buNone/>
            </a:pPr>
            <a:r>
              <a:rPr lang="en-US" dirty="0"/>
              <a:t>// ----------------------------------</a:t>
            </a:r>
          </a:p>
          <a:p>
            <a:pPr marL="0" indent="0" algn="l" rtl="0">
              <a:buNone/>
            </a:pPr>
            <a:r>
              <a:rPr lang="en-US" dirty="0"/>
              <a:t>class </a:t>
            </a:r>
            <a:r>
              <a:rPr lang="en-US" dirty="0">
                <a:solidFill>
                  <a:srgbClr val="FF0000"/>
                </a:solidFill>
              </a:rPr>
              <a:t>Box2</a:t>
            </a:r>
            <a:r>
              <a:rPr lang="en-US" dirty="0"/>
              <a:t> {</a:t>
            </a:r>
          </a:p>
          <a:p>
            <a:pPr marL="0" indent="0" algn="l" rtl="0">
              <a:buNone/>
            </a:pPr>
            <a:r>
              <a:rPr lang="en-US" dirty="0"/>
              <a:t>public static void main(String </a:t>
            </a:r>
            <a:r>
              <a:rPr lang="en-US" dirty="0" err="1"/>
              <a:t>args</a:t>
            </a:r>
            <a:r>
              <a:rPr lang="en-US" dirty="0"/>
              <a:t>[]) {</a:t>
            </a:r>
          </a:p>
          <a:p>
            <a:pPr marL="0" indent="0" algn="l" rtl="0">
              <a:buNone/>
            </a:pPr>
            <a:r>
              <a:rPr lang="en-US" dirty="0"/>
              <a:t>      Box </a:t>
            </a:r>
            <a:r>
              <a:rPr lang="en-US" dirty="0" err="1"/>
              <a:t>mybox</a:t>
            </a:r>
            <a:r>
              <a:rPr lang="en-US" dirty="0"/>
              <a:t>;    		// declare reference to object</a:t>
            </a:r>
          </a:p>
          <a:p>
            <a:pPr marL="0" indent="0" algn="l" rtl="0">
              <a:buNone/>
            </a:pPr>
            <a:r>
              <a:rPr lang="en-US" dirty="0"/>
              <a:t>      </a:t>
            </a:r>
            <a:r>
              <a:rPr lang="en-US" dirty="0" err="1"/>
              <a:t>mybox</a:t>
            </a:r>
            <a:r>
              <a:rPr lang="en-US" dirty="0"/>
              <a:t> = new Box();		// allocate a Box object	</a:t>
            </a:r>
          </a:p>
          <a:p>
            <a:pPr marL="0" indent="0" algn="l" rtl="0">
              <a:buNone/>
            </a:pPr>
            <a:r>
              <a:rPr lang="en-US" dirty="0"/>
              <a:t>}</a:t>
            </a:r>
          </a:p>
          <a:p>
            <a:pPr marL="0" indent="0" algn="l" rtl="0">
              <a:buNone/>
            </a:pPr>
            <a:r>
              <a:rPr lang="en-US" dirty="0"/>
              <a:t>}</a:t>
            </a:r>
          </a:p>
        </p:txBody>
      </p:sp>
      <p:sp>
        <p:nvSpPr>
          <p:cNvPr id="5" name="Rectangle 4"/>
          <p:cNvSpPr/>
          <p:nvPr/>
        </p:nvSpPr>
        <p:spPr>
          <a:xfrm>
            <a:off x="287524" y="5952040"/>
            <a:ext cx="8568952" cy="369332"/>
          </a:xfrm>
          <a:prstGeom prst="rect">
            <a:avLst/>
          </a:prstGeom>
        </p:spPr>
        <p:txBody>
          <a:bodyPr wrap="square">
            <a:spAutoFit/>
          </a:bodyPr>
          <a:lstStyle/>
          <a:p>
            <a:r>
              <a:rPr lang="en-US" dirty="0"/>
              <a:t>In the above example, </a:t>
            </a:r>
            <a:r>
              <a:rPr lang="en-US" b="1" dirty="0" err="1"/>
              <a:t>mybox</a:t>
            </a:r>
            <a:r>
              <a:rPr lang="en-US" dirty="0"/>
              <a:t> simply </a:t>
            </a:r>
            <a:r>
              <a:rPr lang="en-US" b="1" dirty="0"/>
              <a:t>holds the memory address of the actual Box object</a:t>
            </a:r>
            <a:r>
              <a:rPr lang="en-US" dirty="0"/>
              <a:t>. </a:t>
            </a:r>
          </a:p>
        </p:txBody>
      </p:sp>
    </p:spTree>
    <p:extLst>
      <p:ext uri="{BB962C8B-B14F-4D97-AF65-F5344CB8AC3E}">
        <p14:creationId xmlns:p14="http://schemas.microsoft.com/office/powerpoint/2010/main" val="723146104"/>
      </p:ext>
    </p:extLst>
  </p:cSld>
  <p:clrMapOvr>
    <a:masterClrMapping/>
  </p:clrMapOvr>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2293</Words>
  <Application>Microsoft Office PowerPoint</Application>
  <PresentationFormat>عرض على الشاشة (4:3)</PresentationFormat>
  <Paragraphs>285</Paragraphs>
  <Slides>31</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31</vt:i4>
      </vt:variant>
    </vt:vector>
  </HeadingPairs>
  <TitlesOfParts>
    <vt:vector size="41" baseType="lpstr">
      <vt:lpstr>ar</vt:lpstr>
      <vt:lpstr>Arial</vt:lpstr>
      <vt:lpstr>Calibri</vt:lpstr>
      <vt:lpstr>Droid Sans Mono</vt:lpstr>
      <vt:lpstr>inherit</vt:lpstr>
      <vt:lpstr>inter-regular</vt:lpstr>
      <vt:lpstr>Noto Naskh Arabic</vt:lpstr>
      <vt:lpstr>Source Code Pro</vt:lpstr>
      <vt:lpstr>Wingdings</vt:lpstr>
      <vt:lpstr>سمة Office</vt:lpstr>
      <vt:lpstr>OOP in Java</vt:lpstr>
      <vt:lpstr>Class</vt:lpstr>
      <vt:lpstr>Class</vt:lpstr>
      <vt:lpstr>Class</vt:lpstr>
      <vt:lpstr>Example </vt:lpstr>
      <vt:lpstr>Class</vt:lpstr>
      <vt:lpstr>Objects Are Instances of a Class</vt:lpstr>
      <vt:lpstr>Objects</vt:lpstr>
      <vt:lpstr>Another example:</vt:lpstr>
      <vt:lpstr>Explain</vt:lpstr>
      <vt:lpstr>Assigning Object Reference Variables</vt:lpstr>
      <vt:lpstr>Answer</vt:lpstr>
      <vt:lpstr>Null</vt:lpstr>
      <vt:lpstr>Accessing Object Data</vt:lpstr>
      <vt:lpstr>Using Object Methods</vt:lpstr>
      <vt:lpstr>The return statement:</vt:lpstr>
      <vt:lpstr>Method Overloading</vt:lpstr>
      <vt:lpstr>The void Keyword</vt:lpstr>
      <vt:lpstr>This Keyword</vt:lpstr>
      <vt:lpstr>Constructors</vt:lpstr>
      <vt:lpstr>عرض تقديمي في PowerPoint</vt:lpstr>
      <vt:lpstr>Parameter</vt:lpstr>
      <vt:lpstr>Defining Multiple Constructors:</vt:lpstr>
      <vt:lpstr>Data Hidden and Encapsulation</vt:lpstr>
      <vt:lpstr>عرض تقديمي في PowerPoint</vt:lpstr>
      <vt:lpstr>عرض تقديمي في PowerPoint</vt:lpstr>
      <vt:lpstr>عرض تقديمي في PowerPoint</vt:lpstr>
      <vt:lpstr>عرض تقديمي في PowerPoint</vt:lpstr>
      <vt:lpstr>Garbage Collection and finalize( ) Metho</vt:lpstr>
      <vt:lpstr>The finalize( ) Method</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Mohammed</dc:creator>
  <cp:lastModifiedBy>Shamlan</cp:lastModifiedBy>
  <cp:revision>107</cp:revision>
  <dcterms:created xsi:type="dcterms:W3CDTF">2019-02-01T12:08:14Z</dcterms:created>
  <dcterms:modified xsi:type="dcterms:W3CDTF">2023-02-06T10:53:14Z</dcterms:modified>
</cp:coreProperties>
</file>