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0.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6" r:id="rId1"/>
    <p:sldMasterId id="2147484183" r:id="rId2"/>
    <p:sldMasterId id="2147484197" r:id="rId3"/>
    <p:sldMasterId id="2147484211" r:id="rId4"/>
    <p:sldMasterId id="2147484225" r:id="rId5"/>
    <p:sldMasterId id="2147484253" r:id="rId6"/>
    <p:sldMasterId id="2147484267" r:id="rId7"/>
    <p:sldMasterId id="2147484330" r:id="rId8"/>
    <p:sldMasterId id="2147484358" r:id="rId9"/>
    <p:sldMasterId id="2147484372" r:id="rId10"/>
    <p:sldMasterId id="2147484386" r:id="rId11"/>
  </p:sldMasterIdLst>
  <p:notesMasterIdLst>
    <p:notesMasterId r:id="rId44"/>
  </p:notesMasterIdLst>
  <p:sldIdLst>
    <p:sldId id="342" r:id="rId12"/>
    <p:sldId id="343" r:id="rId13"/>
    <p:sldId id="344" r:id="rId14"/>
    <p:sldId id="345" r:id="rId15"/>
    <p:sldId id="400" r:id="rId16"/>
    <p:sldId id="401" r:id="rId17"/>
    <p:sldId id="405" r:id="rId18"/>
    <p:sldId id="287" r:id="rId19"/>
    <p:sldId id="402" r:id="rId20"/>
    <p:sldId id="403" r:id="rId21"/>
    <p:sldId id="404" r:id="rId22"/>
    <p:sldId id="407" r:id="rId23"/>
    <p:sldId id="408" r:id="rId24"/>
    <p:sldId id="409" r:id="rId25"/>
    <p:sldId id="410" r:id="rId26"/>
    <p:sldId id="411" r:id="rId27"/>
    <p:sldId id="412" r:id="rId28"/>
    <p:sldId id="413" r:id="rId29"/>
    <p:sldId id="348" r:id="rId30"/>
    <p:sldId id="414" r:id="rId31"/>
    <p:sldId id="416" r:id="rId32"/>
    <p:sldId id="351" r:id="rId33"/>
    <p:sldId id="352" r:id="rId34"/>
    <p:sldId id="353" r:id="rId35"/>
    <p:sldId id="354" r:id="rId36"/>
    <p:sldId id="417" r:id="rId37"/>
    <p:sldId id="355" r:id="rId38"/>
    <p:sldId id="419" r:id="rId39"/>
    <p:sldId id="420" r:id="rId40"/>
    <p:sldId id="421" r:id="rId41"/>
    <p:sldId id="422" r:id="rId42"/>
    <p:sldId id="423" r:id="rId43"/>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7D3C"/>
    <a:srgbClr val="A00000"/>
    <a:srgbClr val="DBBD99"/>
    <a:srgbClr val="CA9F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58" autoAdjust="0"/>
    <p:restoredTop sz="94660"/>
  </p:normalViewPr>
  <p:slideViewPr>
    <p:cSldViewPr>
      <p:cViewPr>
        <p:scale>
          <a:sx n="60" d="100"/>
          <a:sy n="60" d="100"/>
        </p:scale>
        <p:origin x="-1896"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652C388-F16E-444A-9402-1FBD9A84C7A1}" type="datetimeFigureOut">
              <a:rPr lang="ar-SA" smtClean="0"/>
              <a:t>23/06/44</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C907FA7-42D5-4F87-8C5C-22B9C5086F54}" type="slidenum">
              <a:rPr lang="ar-SA" smtClean="0"/>
              <a:t>‹#›</a:t>
            </a:fld>
            <a:endParaRPr lang="ar-SA"/>
          </a:p>
        </p:txBody>
      </p:sp>
    </p:spTree>
    <p:extLst>
      <p:ext uri="{BB962C8B-B14F-4D97-AF65-F5344CB8AC3E}">
        <p14:creationId xmlns:p14="http://schemas.microsoft.com/office/powerpoint/2010/main" val="151805578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شكل حر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شكل حر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عنوان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endParaRPr lang="en-GB"/>
          </a:p>
        </p:txBody>
      </p:sp>
      <p:sp>
        <p:nvSpPr>
          <p:cNvPr id="19" name="عنصر نائب للتذييل 18"/>
          <p:cNvSpPr>
            <a:spLocks noGrp="1"/>
          </p:cNvSpPr>
          <p:nvPr>
            <p:ph type="ftr" sz="quarter" idx="11"/>
          </p:nvPr>
        </p:nvSpPr>
        <p:spPr/>
        <p:txBody>
          <a:bodyPr/>
          <a:lstStyle/>
          <a:p>
            <a:endParaRPr lang="en-GB"/>
          </a:p>
        </p:txBody>
      </p:sp>
      <p:sp>
        <p:nvSpPr>
          <p:cNvPr id="27" name="عنصر نائب لرقم الشريحة 26"/>
          <p:cNvSpPr>
            <a:spLocks noGrp="1"/>
          </p:cNvSpPr>
          <p:nvPr>
            <p:ph type="sldNum" sz="quarter" idx="12"/>
          </p:nvPr>
        </p:nvSpPr>
        <p:spPr/>
        <p:txBody>
          <a:bodyPr/>
          <a:lstStyle/>
          <a:p>
            <a:fld id="{2F6D7A00-0473-4316-85AC-B59AADDF17E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4C42CCD8-8005-4F9E-93C8-9C80F2D24F0C}" type="slidenum">
              <a:rPr lang="en-GB" smtClean="0"/>
              <a:pPr/>
              <a:t>‹#›</a:t>
            </a:fld>
            <a:endParaRPr lang="en-GB"/>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CD4BD930-77C9-4CA3-A0DB-93BF3F651D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120215756"/>
      </p:ext>
    </p:extLst>
  </p:cSld>
  <p:clrMapOvr>
    <a:masterClrMapping/>
  </p:clrMapOvr>
  <p:transition spd="slow"/>
</p:sldLayout>
</file>

<file path=ppt/slideLayouts/slideLayout101.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54C19722-0C47-43B3-B840-D296554BD965}"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639940219"/>
      </p:ext>
    </p:extLst>
  </p:cSld>
  <p:clrMapOvr>
    <a:masterClrMapping/>
  </p:clrMapOvr>
  <p:transition spd="slow"/>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D0CCE1CC-0C7A-4840-AB25-E5BF47BD8F1C}"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583590794"/>
      </p:ext>
    </p:extLst>
  </p:cSld>
  <p:clrMapOvr>
    <a:masterClrMapping/>
  </p:clrMapOvr>
  <p:transition spd="slow"/>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7FF69BE5-5B8C-46F6-892C-6950BFE6314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011493955"/>
      </p:ext>
    </p:extLst>
  </p:cSld>
  <p:clrMapOvr>
    <a:masterClrMapping/>
  </p:clrMapOvr>
  <p:transition spd="slow"/>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8D8A9C3A-9B64-4CEE-B3DA-85B7BDE4398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450161834"/>
      </p:ext>
    </p:extLst>
  </p:cSld>
  <p:clrMapOvr>
    <a:masterClrMapping/>
  </p:clrMapOvr>
  <p:transition spd="slow"/>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5B3616C0-199F-46A1-A0DA-92D9409DCA3F}"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995275327"/>
      </p:ext>
    </p:extLst>
  </p:cSld>
  <p:clrMapOvr>
    <a:masterClrMapping/>
  </p:clrMapOvr>
  <p:transition spd="slow"/>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C2532756-0551-471B-B16D-F1C2FB717E11}"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43194953"/>
      </p:ext>
    </p:extLst>
  </p:cSld>
  <p:clrMapOvr>
    <a:masterClrMapping/>
  </p:clrMapOvr>
  <p:transition spd="slow"/>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4A8183E9-AFAE-4DE2-A798-89C5BE15CDE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050772172"/>
      </p:ext>
    </p:extLst>
  </p:cSld>
  <p:clrMapOvr>
    <a:masterClrMapping/>
  </p:clrMapOvr>
  <p:transition spd="slow"/>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DCF79D67-5830-43EF-B48E-B3655A9A537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461302483"/>
      </p:ext>
    </p:extLst>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236209AB-CAE2-4B93-A1D6-427264F3502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5639828"/>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5206246E-664D-43AA-9ECC-2A92EB91016A}" type="slidenum">
              <a:rPr lang="en-GB" smtClean="0"/>
              <a:pPr/>
              <a:t>‹#›</a:t>
            </a:fld>
            <a:endParaRPr lang="en-GB"/>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B6FF507B-B3CB-44D6-A760-1186D40BFD88}"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70913168"/>
      </p:ext>
    </p:extLst>
  </p:cSld>
  <p:clrMapOvr>
    <a:masterClrMapping/>
  </p:clrMapOvr>
  <p:transition spd="slow"/>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2192745-A68E-4948-8854-920895274CEC}"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36438254"/>
      </p:ext>
    </p:extLst>
  </p:cSld>
  <p:clrMapOvr>
    <a:masterClrMapping/>
  </p:clrMapOvr>
  <p:transition spd="slow"/>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50FFB492-BB07-4D71-8EA2-2AA653EAD03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827747090"/>
      </p:ext>
    </p:extLst>
  </p:cSld>
  <p:clrMapOvr>
    <a:masterClrMapping/>
  </p:clrMapOvr>
  <p:transition spd="slow"/>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CD4BD930-77C9-4CA3-A0DB-93BF3F651D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965109102"/>
      </p:ext>
    </p:extLst>
  </p:cSld>
  <p:clrMapOvr>
    <a:masterClrMapping/>
  </p:clrMapOvr>
  <p:transition spd="slow"/>
</p:sldLayout>
</file>

<file path=ppt/slideLayouts/slideLayout114.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54C19722-0C47-43B3-B840-D296554BD965}"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259829912"/>
      </p:ext>
    </p:extLst>
  </p:cSld>
  <p:clrMapOvr>
    <a:masterClrMapping/>
  </p:clrMapOvr>
  <p:transition spd="slow"/>
</p:sldLayout>
</file>

<file path=ppt/slideLayouts/slideLayout115.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D0CCE1CC-0C7A-4840-AB25-E5BF47BD8F1C}"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941714943"/>
      </p:ext>
    </p:extLst>
  </p:cSld>
  <p:clrMapOvr>
    <a:masterClrMapping/>
  </p:clrMapOvr>
  <p:transition spd="slow"/>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7FF69BE5-5B8C-46F6-892C-6950BFE6314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492411942"/>
      </p:ext>
    </p:extLst>
  </p:cSld>
  <p:clrMapOvr>
    <a:masterClrMapping/>
  </p:clrMapOvr>
  <p:transition spd="slow"/>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8D8A9C3A-9B64-4CEE-B3DA-85B7BDE4398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759572860"/>
      </p:ext>
    </p:extLst>
  </p:cSld>
  <p:clrMapOvr>
    <a:masterClrMapping/>
  </p:clrMapOvr>
  <p:transition spd="slow"/>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5B3616C0-199F-46A1-A0DA-92D9409DCA3F}"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275842300"/>
      </p:ext>
    </p:extLst>
  </p:cSld>
  <p:clrMapOvr>
    <a:masterClrMapping/>
  </p:clrMapOvr>
  <p:transition spd="slow"/>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C2532756-0551-471B-B16D-F1C2FB717E11}"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893140407"/>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E3EE3302-9D4D-4EC9-88F4-4326B2AD680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808131150"/>
      </p:ext>
    </p:extLst>
  </p:cSld>
  <p:clrMapOvr>
    <a:masterClrMapping/>
  </p:clrMapOvr>
  <p:transition spd="slow"/>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4A8183E9-AFAE-4DE2-A798-89C5BE15CDE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162796653"/>
      </p:ext>
    </p:extLst>
  </p:cSld>
  <p:clrMapOvr>
    <a:masterClrMapping/>
  </p:clrMapOvr>
  <p:transition spd="slow"/>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DCF79D67-5830-43EF-B48E-B3655A9A537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799942409"/>
      </p:ext>
    </p:extLst>
  </p:cSld>
  <p:clrMapOvr>
    <a:masterClrMapping/>
  </p:clrMapOvr>
  <p:transition spd="slow"/>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236209AB-CAE2-4B93-A1D6-427264F3502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13599978"/>
      </p:ext>
    </p:extLst>
  </p:cSld>
  <p:clrMapOvr>
    <a:masterClrMapping/>
  </p:clrMapOvr>
  <p:transition spd="slow"/>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B6FF507B-B3CB-44D6-A760-1186D40BFD88}"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96513766"/>
      </p:ext>
    </p:extLst>
  </p:cSld>
  <p:clrMapOvr>
    <a:masterClrMapping/>
  </p:clrMapOvr>
  <p:transition spd="slow"/>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2192745-A68E-4948-8854-920895274CEC}"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650557283"/>
      </p:ext>
    </p:extLst>
  </p:cSld>
  <p:clrMapOvr>
    <a:masterClrMapping/>
  </p:clrMapOvr>
  <p:transition spd="slow"/>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50FFB492-BB07-4D71-8EA2-2AA653EAD03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760806581"/>
      </p:ext>
    </p:extLst>
  </p:cSld>
  <p:clrMapOvr>
    <a:masterClrMapping/>
  </p:clrMapOvr>
  <p:transition spd="slow"/>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CD4BD930-77C9-4CA3-A0DB-93BF3F651D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400111366"/>
      </p:ext>
    </p:extLst>
  </p:cSld>
  <p:clrMapOvr>
    <a:masterClrMapping/>
  </p:clrMapOvr>
  <p:transition spd="slow"/>
</p:sldLayout>
</file>

<file path=ppt/slideLayouts/slideLayout127.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54C19722-0C47-43B3-B840-D296554BD965}"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944885188"/>
      </p:ext>
    </p:extLst>
  </p:cSld>
  <p:clrMapOvr>
    <a:masterClrMapping/>
  </p:clrMapOvr>
  <p:transition spd="slow"/>
</p:sldLayout>
</file>

<file path=ppt/slideLayouts/slideLayout128.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D0CCE1CC-0C7A-4840-AB25-E5BF47BD8F1C}"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794885256"/>
      </p:ext>
    </p:extLst>
  </p:cSld>
  <p:clrMapOvr>
    <a:masterClrMapping/>
  </p:clrMapOvr>
  <p:transition spd="slow"/>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شكل حر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lang="en-US">
              <a:solidFill>
                <a:prstClr val="black"/>
              </a:solidFill>
            </a:endParaRPr>
          </a:p>
        </p:txBody>
      </p:sp>
      <p:sp>
        <p:nvSpPr>
          <p:cNvPr id="8" name="شكل حر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lang="en-US">
              <a:solidFill>
                <a:prstClr val="black"/>
              </a:solidFill>
            </a:endParaRPr>
          </a:p>
        </p:txBody>
      </p:sp>
      <p:sp>
        <p:nvSpPr>
          <p:cNvPr id="9" name="عنوان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endParaRPr lang="en-GB">
              <a:solidFill>
                <a:srgbClr val="3B3B3B">
                  <a:shade val="50000"/>
                </a:srgbClr>
              </a:solidFill>
            </a:endParaRPr>
          </a:p>
        </p:txBody>
      </p:sp>
      <p:sp>
        <p:nvSpPr>
          <p:cNvPr id="19" name="عنصر نائب للتذييل 18"/>
          <p:cNvSpPr>
            <a:spLocks noGrp="1"/>
          </p:cNvSpPr>
          <p:nvPr>
            <p:ph type="ftr" sz="quarter" idx="11"/>
          </p:nvPr>
        </p:nvSpPr>
        <p:spPr/>
        <p:txBody>
          <a:bodyPr/>
          <a:lstStyle/>
          <a:p>
            <a:endParaRPr lang="en-GB">
              <a:solidFill>
                <a:srgbClr val="3B3B3B">
                  <a:shade val="50000"/>
                </a:srgbClr>
              </a:solidFill>
            </a:endParaRPr>
          </a:p>
        </p:txBody>
      </p:sp>
      <p:sp>
        <p:nvSpPr>
          <p:cNvPr id="27" name="عنصر نائب لرقم الشريحة 26"/>
          <p:cNvSpPr>
            <a:spLocks noGrp="1"/>
          </p:cNvSpPr>
          <p:nvPr>
            <p:ph type="sldNum" sz="quarter" idx="12"/>
          </p:nvPr>
        </p:nvSpPr>
        <p:spPr/>
        <p:txBody>
          <a:bodyPr/>
          <a:lstStyle/>
          <a:p>
            <a:fld id="{2F6D7A00-0473-4316-85AC-B59AADDF17EF}" type="slidenum">
              <a:rPr lang="en-GB" smtClean="0">
                <a:solidFill>
                  <a:srgbClr val="3B3B3B">
                    <a:shade val="50000"/>
                  </a:srgbClr>
                </a:solidFill>
              </a:rPr>
              <a:pPr/>
              <a:t>‹#›</a:t>
            </a:fld>
            <a:endParaRPr lang="en-GB">
              <a:solidFill>
                <a:srgbClr val="3B3B3B">
                  <a:shade val="50000"/>
                </a:srgbClr>
              </a:solidFill>
            </a:endParaRPr>
          </a:p>
        </p:txBody>
      </p:sp>
    </p:spTree>
    <p:extLst>
      <p:ext uri="{BB962C8B-B14F-4D97-AF65-F5344CB8AC3E}">
        <p14:creationId xmlns:p14="http://schemas.microsoft.com/office/powerpoint/2010/main" val="4140697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75EABE95-A6D9-49E6-81CA-302EC958381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681537051"/>
      </p:ext>
    </p:extLst>
  </p:cSld>
  <p:clrMapOvr>
    <a:masterClrMapping/>
  </p:clrMapOvr>
  <p:transition spd="slow"/>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lgn="l">
              <a:defRPr/>
            </a:lvl1p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endParaRPr lang="en-GB">
              <a:solidFill>
                <a:srgbClr val="3B3B3B">
                  <a:shade val="50000"/>
                </a:srgbClr>
              </a:solidFill>
            </a:endParaRPr>
          </a:p>
        </p:txBody>
      </p:sp>
      <p:sp>
        <p:nvSpPr>
          <p:cNvPr id="5" name="عنصر نائب للتذييل 4"/>
          <p:cNvSpPr>
            <a:spLocks noGrp="1"/>
          </p:cNvSpPr>
          <p:nvPr>
            <p:ph type="ftr" sz="quarter" idx="11"/>
          </p:nvPr>
        </p:nvSpPr>
        <p:spPr/>
        <p:txBody>
          <a:bodyPr/>
          <a:lstStyle/>
          <a:p>
            <a:endParaRPr lang="en-GB">
              <a:solidFill>
                <a:srgbClr val="3B3B3B">
                  <a:shade val="50000"/>
                </a:srgbClr>
              </a:solidFill>
            </a:endParaRPr>
          </a:p>
        </p:txBody>
      </p:sp>
      <p:sp>
        <p:nvSpPr>
          <p:cNvPr id="6" name="عنصر نائب لرقم الشريحة 5"/>
          <p:cNvSpPr>
            <a:spLocks noGrp="1"/>
          </p:cNvSpPr>
          <p:nvPr>
            <p:ph type="sldNum" sz="quarter" idx="12"/>
          </p:nvPr>
        </p:nvSpPr>
        <p:spPr/>
        <p:txBody>
          <a:bodyPr/>
          <a:lstStyle/>
          <a:p>
            <a:fld id="{D5880192-30D5-42BB-A155-D1C2A66AC19E}" type="slidenum">
              <a:rPr lang="en-GB" smtClean="0">
                <a:solidFill>
                  <a:srgbClr val="3B3B3B">
                    <a:shade val="50000"/>
                  </a:srgbClr>
                </a:solidFill>
              </a:rPr>
              <a:pPr/>
              <a:t>‹#›</a:t>
            </a:fld>
            <a:endParaRPr lang="en-GB">
              <a:solidFill>
                <a:srgbClr val="3B3B3B">
                  <a:shade val="50000"/>
                </a:srgbClr>
              </a:solidFill>
            </a:endParaRPr>
          </a:p>
        </p:txBody>
      </p:sp>
    </p:spTree>
    <p:extLst>
      <p:ext uri="{BB962C8B-B14F-4D97-AF65-F5344CB8AC3E}">
        <p14:creationId xmlns:p14="http://schemas.microsoft.com/office/powerpoint/2010/main" val="339138258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7" name="شكل حر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lang="en-US">
              <a:solidFill>
                <a:prstClr val="black"/>
              </a:solidFill>
            </a:endParaRPr>
          </a:p>
        </p:txBody>
      </p:sp>
      <p:sp>
        <p:nvSpPr>
          <p:cNvPr id="9" name="شكل حر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lang="en-US">
              <a:solidFill>
                <a:prstClr val="black"/>
              </a:solidFill>
            </a:endParaRPr>
          </a:p>
        </p:txBody>
      </p:sp>
      <p:sp>
        <p:nvSpPr>
          <p:cNvPr id="2" name="عنوان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endParaRPr lang="en-GB">
              <a:solidFill>
                <a:srgbClr val="3B3B3B">
                  <a:shade val="50000"/>
                </a:srgbClr>
              </a:solidFill>
            </a:endParaRPr>
          </a:p>
        </p:txBody>
      </p:sp>
      <p:sp>
        <p:nvSpPr>
          <p:cNvPr id="5" name="عنصر نائب للتذييل 4"/>
          <p:cNvSpPr>
            <a:spLocks noGrp="1"/>
          </p:cNvSpPr>
          <p:nvPr>
            <p:ph type="ftr" sz="quarter" idx="11"/>
          </p:nvPr>
        </p:nvSpPr>
        <p:spPr/>
        <p:txBody>
          <a:bodyPr/>
          <a:lstStyle/>
          <a:p>
            <a:endParaRPr lang="en-GB">
              <a:solidFill>
                <a:srgbClr val="3B3B3B">
                  <a:shade val="50000"/>
                </a:srgbClr>
              </a:solidFill>
            </a:endParaRPr>
          </a:p>
        </p:txBody>
      </p:sp>
      <p:sp>
        <p:nvSpPr>
          <p:cNvPr id="6" name="عنصر نائب لرقم الشريحة 5"/>
          <p:cNvSpPr>
            <a:spLocks noGrp="1"/>
          </p:cNvSpPr>
          <p:nvPr>
            <p:ph type="sldNum" sz="quarter" idx="12"/>
          </p:nvPr>
        </p:nvSpPr>
        <p:spPr/>
        <p:txBody>
          <a:bodyPr/>
          <a:lstStyle/>
          <a:p>
            <a:fld id="{5E5FC092-2CDC-4457-A1B8-7B709D6F79C3}" type="slidenum">
              <a:rPr lang="en-GB" smtClean="0">
                <a:solidFill>
                  <a:srgbClr val="3B3B3B">
                    <a:shade val="50000"/>
                  </a:srgbClr>
                </a:solidFill>
              </a:rPr>
              <a:pPr/>
              <a:t>‹#›</a:t>
            </a:fld>
            <a:endParaRPr lang="en-GB">
              <a:solidFill>
                <a:srgbClr val="3B3B3B">
                  <a:shade val="50000"/>
                </a:srgbClr>
              </a:solidFill>
            </a:endParaRPr>
          </a:p>
        </p:txBody>
      </p:sp>
    </p:spTree>
    <p:extLst>
      <p:ext uri="{BB962C8B-B14F-4D97-AF65-F5344CB8AC3E}">
        <p14:creationId xmlns:p14="http://schemas.microsoft.com/office/powerpoint/2010/main" val="373125244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endParaRPr lang="en-GB">
              <a:solidFill>
                <a:srgbClr val="3B3B3B">
                  <a:shade val="50000"/>
                </a:srgbClr>
              </a:solidFill>
            </a:endParaRPr>
          </a:p>
        </p:txBody>
      </p:sp>
      <p:sp>
        <p:nvSpPr>
          <p:cNvPr id="6" name="عنصر نائب للتذييل 5"/>
          <p:cNvSpPr>
            <a:spLocks noGrp="1"/>
          </p:cNvSpPr>
          <p:nvPr>
            <p:ph type="ftr" sz="quarter" idx="11"/>
          </p:nvPr>
        </p:nvSpPr>
        <p:spPr/>
        <p:txBody>
          <a:bodyPr/>
          <a:lstStyle/>
          <a:p>
            <a:endParaRPr lang="en-GB">
              <a:solidFill>
                <a:srgbClr val="3B3B3B">
                  <a:shade val="50000"/>
                </a:srgbClr>
              </a:solidFill>
            </a:endParaRPr>
          </a:p>
        </p:txBody>
      </p:sp>
      <p:sp>
        <p:nvSpPr>
          <p:cNvPr id="7" name="عنصر نائب لرقم الشريحة 6"/>
          <p:cNvSpPr>
            <a:spLocks noGrp="1"/>
          </p:cNvSpPr>
          <p:nvPr>
            <p:ph type="sldNum" sz="quarter" idx="12"/>
          </p:nvPr>
        </p:nvSpPr>
        <p:spPr/>
        <p:txBody>
          <a:bodyPr/>
          <a:lstStyle/>
          <a:p>
            <a:fld id="{5BC76B99-8855-44A3-A520-8F26BF7B0B98}" type="slidenum">
              <a:rPr lang="en-GB" smtClean="0">
                <a:solidFill>
                  <a:srgbClr val="3B3B3B">
                    <a:shade val="50000"/>
                  </a:srgbClr>
                </a:solidFill>
              </a:rPr>
              <a:pPr/>
              <a:t>‹#›</a:t>
            </a:fld>
            <a:endParaRPr lang="en-GB">
              <a:solidFill>
                <a:srgbClr val="3B3B3B">
                  <a:shade val="50000"/>
                </a:srgbClr>
              </a:solidFill>
            </a:endParaRPr>
          </a:p>
        </p:txBody>
      </p:sp>
    </p:spTree>
    <p:extLst>
      <p:ext uri="{BB962C8B-B14F-4D97-AF65-F5344CB8AC3E}">
        <p14:creationId xmlns:p14="http://schemas.microsoft.com/office/powerpoint/2010/main" val="155978942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endParaRPr lang="en-GB">
              <a:solidFill>
                <a:srgbClr val="3B3B3B">
                  <a:shade val="50000"/>
                </a:srgbClr>
              </a:solidFill>
            </a:endParaRPr>
          </a:p>
        </p:txBody>
      </p:sp>
      <p:sp>
        <p:nvSpPr>
          <p:cNvPr id="8" name="عنصر نائب للتذييل 7"/>
          <p:cNvSpPr>
            <a:spLocks noGrp="1"/>
          </p:cNvSpPr>
          <p:nvPr>
            <p:ph type="ftr" sz="quarter" idx="11"/>
          </p:nvPr>
        </p:nvSpPr>
        <p:spPr/>
        <p:txBody>
          <a:bodyPr/>
          <a:lstStyle/>
          <a:p>
            <a:endParaRPr lang="en-GB">
              <a:solidFill>
                <a:srgbClr val="3B3B3B">
                  <a:shade val="50000"/>
                </a:srgbClr>
              </a:solidFill>
            </a:endParaRPr>
          </a:p>
        </p:txBody>
      </p:sp>
      <p:sp>
        <p:nvSpPr>
          <p:cNvPr id="9" name="عنصر نائب لرقم الشريحة 8"/>
          <p:cNvSpPr>
            <a:spLocks noGrp="1"/>
          </p:cNvSpPr>
          <p:nvPr>
            <p:ph type="sldNum" sz="quarter" idx="12"/>
          </p:nvPr>
        </p:nvSpPr>
        <p:spPr/>
        <p:txBody>
          <a:bodyPr/>
          <a:lstStyle/>
          <a:p>
            <a:fld id="{8128BD85-E13C-4A2F-8CE7-1016178CE3B3}" type="slidenum">
              <a:rPr lang="en-GB" smtClean="0">
                <a:solidFill>
                  <a:srgbClr val="3B3B3B">
                    <a:shade val="50000"/>
                  </a:srgbClr>
                </a:solidFill>
              </a:rPr>
              <a:pPr/>
              <a:t>‹#›</a:t>
            </a:fld>
            <a:endParaRPr lang="en-GB">
              <a:solidFill>
                <a:srgbClr val="3B3B3B">
                  <a:shade val="50000"/>
                </a:srgbClr>
              </a:solidFill>
            </a:endParaRPr>
          </a:p>
        </p:txBody>
      </p:sp>
    </p:spTree>
    <p:extLst>
      <p:ext uri="{BB962C8B-B14F-4D97-AF65-F5344CB8AC3E}">
        <p14:creationId xmlns:p14="http://schemas.microsoft.com/office/powerpoint/2010/main" val="142347992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320"/>
            <a:ext cx="7470648" cy="1143000"/>
          </a:xfrm>
        </p:spPr>
        <p:txBody>
          <a:bodyPr anchor="ctr"/>
          <a:lstStyle>
            <a:lvl1pPr algn="l">
              <a:defRPr sz="4600"/>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endParaRPr lang="en-GB">
              <a:solidFill>
                <a:srgbClr val="3B3B3B">
                  <a:shade val="50000"/>
                </a:srgbClr>
              </a:solidFill>
            </a:endParaRPr>
          </a:p>
        </p:txBody>
      </p:sp>
      <p:sp>
        <p:nvSpPr>
          <p:cNvPr id="8" name="عنصر نائب لرقم الشريحة 7"/>
          <p:cNvSpPr>
            <a:spLocks noGrp="1"/>
          </p:cNvSpPr>
          <p:nvPr>
            <p:ph type="sldNum" sz="quarter" idx="11"/>
          </p:nvPr>
        </p:nvSpPr>
        <p:spPr/>
        <p:txBody>
          <a:bodyPr/>
          <a:lstStyle/>
          <a:p>
            <a:fld id="{B12B48ED-58EB-48EB-A0A6-65A316837511}" type="slidenum">
              <a:rPr lang="en-GB" smtClean="0">
                <a:solidFill>
                  <a:srgbClr val="3B3B3B">
                    <a:shade val="50000"/>
                  </a:srgbClr>
                </a:solidFill>
              </a:rPr>
              <a:pPr/>
              <a:t>‹#›</a:t>
            </a:fld>
            <a:endParaRPr lang="en-GB">
              <a:solidFill>
                <a:srgbClr val="3B3B3B">
                  <a:shade val="50000"/>
                </a:srgbClr>
              </a:solidFill>
            </a:endParaRPr>
          </a:p>
        </p:txBody>
      </p:sp>
      <p:sp>
        <p:nvSpPr>
          <p:cNvPr id="9" name="عنصر نائب للتذييل 8"/>
          <p:cNvSpPr>
            <a:spLocks noGrp="1"/>
          </p:cNvSpPr>
          <p:nvPr>
            <p:ph type="ftr" sz="quarter" idx="12"/>
          </p:nvPr>
        </p:nvSpPr>
        <p:spPr/>
        <p:txBody>
          <a:bodyPr/>
          <a:lstStyle/>
          <a:p>
            <a:endParaRPr lang="en-GB">
              <a:solidFill>
                <a:srgbClr val="3B3B3B">
                  <a:shade val="50000"/>
                </a:srgbClr>
              </a:solidFill>
            </a:endParaRPr>
          </a:p>
        </p:txBody>
      </p:sp>
    </p:spTree>
    <p:extLst>
      <p:ext uri="{BB962C8B-B14F-4D97-AF65-F5344CB8AC3E}">
        <p14:creationId xmlns:p14="http://schemas.microsoft.com/office/powerpoint/2010/main" val="116522635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endParaRPr lang="en-GB">
              <a:solidFill>
                <a:srgbClr val="3B3B3B">
                  <a:shade val="50000"/>
                </a:srgbClr>
              </a:solidFill>
            </a:endParaRPr>
          </a:p>
        </p:txBody>
      </p:sp>
      <p:sp>
        <p:nvSpPr>
          <p:cNvPr id="3" name="عنصر نائب للتذييل 2"/>
          <p:cNvSpPr>
            <a:spLocks noGrp="1"/>
          </p:cNvSpPr>
          <p:nvPr>
            <p:ph type="ftr" sz="quarter" idx="11"/>
          </p:nvPr>
        </p:nvSpPr>
        <p:spPr/>
        <p:txBody>
          <a:bodyPr/>
          <a:lstStyle/>
          <a:p>
            <a:endParaRPr lang="en-GB">
              <a:solidFill>
                <a:srgbClr val="3B3B3B">
                  <a:shade val="50000"/>
                </a:srgbClr>
              </a:solidFill>
            </a:endParaRPr>
          </a:p>
        </p:txBody>
      </p:sp>
      <p:sp>
        <p:nvSpPr>
          <p:cNvPr id="4" name="عنصر نائب لرقم الشريحة 3"/>
          <p:cNvSpPr>
            <a:spLocks noGrp="1"/>
          </p:cNvSpPr>
          <p:nvPr>
            <p:ph type="sldNum" sz="quarter" idx="12"/>
          </p:nvPr>
        </p:nvSpPr>
        <p:spPr/>
        <p:txBody>
          <a:bodyPr/>
          <a:lstStyle/>
          <a:p>
            <a:fld id="{219759D7-263F-4D41-BCDE-041D7DA05FCA}" type="slidenum">
              <a:rPr lang="en-GB" smtClean="0">
                <a:solidFill>
                  <a:srgbClr val="3B3B3B">
                    <a:shade val="50000"/>
                  </a:srgbClr>
                </a:solidFill>
              </a:rPr>
              <a:pPr/>
              <a:t>‹#›</a:t>
            </a:fld>
            <a:endParaRPr lang="en-GB">
              <a:solidFill>
                <a:srgbClr val="3B3B3B">
                  <a:shade val="50000"/>
                </a:srgbClr>
              </a:solidFill>
            </a:endParaRPr>
          </a:p>
        </p:txBody>
      </p:sp>
    </p:spTree>
    <p:extLst>
      <p:ext uri="{BB962C8B-B14F-4D97-AF65-F5344CB8AC3E}">
        <p14:creationId xmlns:p14="http://schemas.microsoft.com/office/powerpoint/2010/main" val="186998460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endParaRPr lang="en-GB">
              <a:solidFill>
                <a:srgbClr val="3B3B3B">
                  <a:shade val="50000"/>
                </a:srgbClr>
              </a:solidFill>
            </a:endParaRPr>
          </a:p>
        </p:txBody>
      </p:sp>
      <p:sp>
        <p:nvSpPr>
          <p:cNvPr id="6" name="عنصر نائب للتذييل 5"/>
          <p:cNvSpPr>
            <a:spLocks noGrp="1"/>
          </p:cNvSpPr>
          <p:nvPr>
            <p:ph type="ftr" sz="quarter" idx="11"/>
          </p:nvPr>
        </p:nvSpPr>
        <p:spPr/>
        <p:txBody>
          <a:bodyPr/>
          <a:lstStyle/>
          <a:p>
            <a:endParaRPr lang="en-GB">
              <a:solidFill>
                <a:srgbClr val="3B3B3B">
                  <a:shade val="50000"/>
                </a:srgbClr>
              </a:solidFill>
            </a:endParaRPr>
          </a:p>
        </p:txBody>
      </p:sp>
      <p:sp>
        <p:nvSpPr>
          <p:cNvPr id="7" name="عنصر نائب لرقم الشريحة 6"/>
          <p:cNvSpPr>
            <a:spLocks noGrp="1"/>
          </p:cNvSpPr>
          <p:nvPr>
            <p:ph type="sldNum" sz="quarter" idx="12"/>
          </p:nvPr>
        </p:nvSpPr>
        <p:spPr>
          <a:xfrm>
            <a:off x="8156448" y="6422064"/>
            <a:ext cx="762000" cy="365125"/>
          </a:xfrm>
        </p:spPr>
        <p:txBody>
          <a:bodyPr/>
          <a:lstStyle/>
          <a:p>
            <a:fld id="{B42F2472-F294-410D-B335-07279F1FB10F}" type="slidenum">
              <a:rPr lang="en-GB" smtClean="0">
                <a:solidFill>
                  <a:srgbClr val="3B3B3B">
                    <a:shade val="50000"/>
                  </a:srgbClr>
                </a:solidFill>
              </a:rPr>
              <a:pPr/>
              <a:t>‹#›</a:t>
            </a:fld>
            <a:endParaRPr lang="en-GB">
              <a:solidFill>
                <a:srgbClr val="3B3B3B">
                  <a:shade val="50000"/>
                </a:srgbClr>
              </a:solidFill>
            </a:endParaRPr>
          </a:p>
        </p:txBody>
      </p:sp>
    </p:spTree>
    <p:extLst>
      <p:ext uri="{BB962C8B-B14F-4D97-AF65-F5344CB8AC3E}">
        <p14:creationId xmlns:p14="http://schemas.microsoft.com/office/powerpoint/2010/main" val="406532586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ar-SA" smtClean="0"/>
              <a:t>انقر فوق الأيقونة لإضافة صورة</a:t>
            </a:r>
            <a:endParaRPr kumimoji="0" lang="en-US" dirty="0"/>
          </a:p>
        </p:txBody>
      </p:sp>
      <p:sp>
        <p:nvSpPr>
          <p:cNvPr id="4" name="عنصر نائب للنص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a:xfrm>
            <a:off x="457200" y="6422064"/>
            <a:ext cx="2133600" cy="365125"/>
          </a:xfrm>
        </p:spPr>
        <p:txBody>
          <a:bodyPr/>
          <a:lstStyle/>
          <a:p>
            <a:endParaRPr lang="en-GB">
              <a:solidFill>
                <a:srgbClr val="3B3B3B">
                  <a:shade val="50000"/>
                </a:srgbClr>
              </a:solidFill>
            </a:endParaRPr>
          </a:p>
        </p:txBody>
      </p:sp>
      <p:sp>
        <p:nvSpPr>
          <p:cNvPr id="6" name="عنصر نائب للتذييل 5"/>
          <p:cNvSpPr>
            <a:spLocks noGrp="1"/>
          </p:cNvSpPr>
          <p:nvPr>
            <p:ph type="ftr" sz="quarter" idx="11"/>
          </p:nvPr>
        </p:nvSpPr>
        <p:spPr/>
        <p:txBody>
          <a:bodyPr/>
          <a:lstStyle/>
          <a:p>
            <a:endParaRPr lang="en-GB">
              <a:solidFill>
                <a:srgbClr val="3B3B3B">
                  <a:shade val="50000"/>
                </a:srgbClr>
              </a:solidFill>
            </a:endParaRPr>
          </a:p>
        </p:txBody>
      </p:sp>
      <p:sp>
        <p:nvSpPr>
          <p:cNvPr id="7" name="عنصر نائب لرقم الشريحة 6"/>
          <p:cNvSpPr>
            <a:spLocks noGrp="1"/>
          </p:cNvSpPr>
          <p:nvPr>
            <p:ph type="sldNum" sz="quarter" idx="12"/>
          </p:nvPr>
        </p:nvSpPr>
        <p:spPr/>
        <p:txBody>
          <a:bodyPr/>
          <a:lstStyle/>
          <a:p>
            <a:fld id="{1EAC7276-C4A7-4374-B9C8-A58BDB4370D2}" type="slidenum">
              <a:rPr lang="en-GB" smtClean="0">
                <a:solidFill>
                  <a:srgbClr val="3B3B3B">
                    <a:shade val="50000"/>
                  </a:srgbClr>
                </a:solidFill>
              </a:rPr>
              <a:pPr/>
              <a:t>‹#›</a:t>
            </a:fld>
            <a:endParaRPr lang="en-GB">
              <a:solidFill>
                <a:srgbClr val="3B3B3B">
                  <a:shade val="50000"/>
                </a:srgbClr>
              </a:solidFill>
            </a:endParaRPr>
          </a:p>
        </p:txBody>
      </p:sp>
    </p:spTree>
    <p:extLst>
      <p:ext uri="{BB962C8B-B14F-4D97-AF65-F5344CB8AC3E}">
        <p14:creationId xmlns:p14="http://schemas.microsoft.com/office/powerpoint/2010/main" val="245740968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endParaRPr lang="en-GB">
              <a:solidFill>
                <a:srgbClr val="3B3B3B">
                  <a:shade val="50000"/>
                </a:srgbClr>
              </a:solidFill>
            </a:endParaRPr>
          </a:p>
        </p:txBody>
      </p:sp>
      <p:sp>
        <p:nvSpPr>
          <p:cNvPr id="5" name="عنصر نائب للتذييل 4"/>
          <p:cNvSpPr>
            <a:spLocks noGrp="1"/>
          </p:cNvSpPr>
          <p:nvPr>
            <p:ph type="ftr" sz="quarter" idx="11"/>
          </p:nvPr>
        </p:nvSpPr>
        <p:spPr/>
        <p:txBody>
          <a:bodyPr/>
          <a:lstStyle/>
          <a:p>
            <a:endParaRPr lang="en-GB">
              <a:solidFill>
                <a:srgbClr val="3B3B3B">
                  <a:shade val="50000"/>
                </a:srgbClr>
              </a:solidFill>
            </a:endParaRPr>
          </a:p>
        </p:txBody>
      </p:sp>
      <p:sp>
        <p:nvSpPr>
          <p:cNvPr id="6" name="عنصر نائب لرقم الشريحة 5"/>
          <p:cNvSpPr>
            <a:spLocks noGrp="1"/>
          </p:cNvSpPr>
          <p:nvPr>
            <p:ph type="sldNum" sz="quarter" idx="12"/>
          </p:nvPr>
        </p:nvSpPr>
        <p:spPr/>
        <p:txBody>
          <a:bodyPr/>
          <a:lstStyle/>
          <a:p>
            <a:fld id="{4C42CCD8-8005-4F9E-93C8-9C80F2D24F0C}" type="slidenum">
              <a:rPr lang="en-GB" smtClean="0">
                <a:solidFill>
                  <a:srgbClr val="3B3B3B">
                    <a:shade val="50000"/>
                  </a:srgbClr>
                </a:solidFill>
              </a:rPr>
              <a:pPr/>
              <a:t>‹#›</a:t>
            </a:fld>
            <a:endParaRPr lang="en-GB">
              <a:solidFill>
                <a:srgbClr val="3B3B3B">
                  <a:shade val="50000"/>
                </a:srgbClr>
              </a:solidFill>
            </a:endParaRPr>
          </a:p>
        </p:txBody>
      </p:sp>
    </p:spTree>
    <p:extLst>
      <p:ext uri="{BB962C8B-B14F-4D97-AF65-F5344CB8AC3E}">
        <p14:creationId xmlns:p14="http://schemas.microsoft.com/office/powerpoint/2010/main" val="401798098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endParaRPr lang="en-GB">
              <a:solidFill>
                <a:srgbClr val="3B3B3B">
                  <a:shade val="50000"/>
                </a:srgbClr>
              </a:solidFill>
            </a:endParaRPr>
          </a:p>
        </p:txBody>
      </p:sp>
      <p:sp>
        <p:nvSpPr>
          <p:cNvPr id="5" name="عنصر نائب للتذييل 4"/>
          <p:cNvSpPr>
            <a:spLocks noGrp="1"/>
          </p:cNvSpPr>
          <p:nvPr>
            <p:ph type="ftr" sz="quarter" idx="11"/>
          </p:nvPr>
        </p:nvSpPr>
        <p:spPr/>
        <p:txBody>
          <a:bodyPr/>
          <a:lstStyle/>
          <a:p>
            <a:endParaRPr lang="en-GB">
              <a:solidFill>
                <a:srgbClr val="3B3B3B">
                  <a:shade val="50000"/>
                </a:srgbClr>
              </a:solidFill>
            </a:endParaRPr>
          </a:p>
        </p:txBody>
      </p:sp>
      <p:sp>
        <p:nvSpPr>
          <p:cNvPr id="6" name="عنصر نائب لرقم الشريحة 5"/>
          <p:cNvSpPr>
            <a:spLocks noGrp="1"/>
          </p:cNvSpPr>
          <p:nvPr>
            <p:ph type="sldNum" sz="quarter" idx="12"/>
          </p:nvPr>
        </p:nvSpPr>
        <p:spPr/>
        <p:txBody>
          <a:bodyPr/>
          <a:lstStyle/>
          <a:p>
            <a:fld id="{5206246E-664D-43AA-9ECC-2A92EB91016A}" type="slidenum">
              <a:rPr lang="en-GB" smtClean="0">
                <a:solidFill>
                  <a:srgbClr val="3B3B3B">
                    <a:shade val="50000"/>
                  </a:srgbClr>
                </a:solidFill>
              </a:rPr>
              <a:pPr/>
              <a:t>‹#›</a:t>
            </a:fld>
            <a:endParaRPr lang="en-GB">
              <a:solidFill>
                <a:srgbClr val="3B3B3B">
                  <a:shade val="50000"/>
                </a:srgbClr>
              </a:solidFill>
            </a:endParaRPr>
          </a:p>
        </p:txBody>
      </p:sp>
    </p:spTree>
    <p:extLst>
      <p:ext uri="{BB962C8B-B14F-4D97-AF65-F5344CB8AC3E}">
        <p14:creationId xmlns:p14="http://schemas.microsoft.com/office/powerpoint/2010/main" val="1460160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139B4B3-5BEC-4570-B0F9-6BC1CB0D031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786400213"/>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A5848CE7-FF36-4F9D-A5E2-6094D7FC07E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7624729"/>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EFA3D9E1-94AB-4D59-A36C-35A8222A73F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817113353"/>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A6FC819B-A712-4310-AABA-21164663FD2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067959539"/>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005C55CA-4B95-4CDC-80D4-3B4DB7695F8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18789560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D58F342-9EA1-4188-9BF8-776D27EAAA7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50122992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lgn="l">
              <a:defRPr/>
            </a:lvl1p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D5880192-30D5-42BB-A155-D1C2A66AC19E}"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F322D1D1-E350-424F-ADD2-8D37E6CDF6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70254172"/>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1F010B28-1D8C-451B-ABE2-C9A8929D53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78655575"/>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0C25B996-7EEC-4059-9639-871A3D97A75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780889558"/>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E3A2B998-6645-469E-B965-F38954E19D5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306649824"/>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F1A1F975-68D0-47D0-B509-5ADB19E8F9D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813411663"/>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E3EE3302-9D4D-4EC9-88F4-4326B2AD680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684636681"/>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75EABE95-A6D9-49E6-81CA-302EC958381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833637437"/>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139B4B3-5BEC-4570-B0F9-6BC1CB0D031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838818598"/>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A5848CE7-FF36-4F9D-A5E2-6094D7FC07E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044801334"/>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EFA3D9E1-94AB-4D59-A36C-35A8222A73F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82750222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7" name="شكل حر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شكل حر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عنوان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5E5FC092-2CDC-4457-A1B8-7B709D6F79C3}"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A6FC819B-A712-4310-AABA-21164663FD2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31416167"/>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005C55CA-4B95-4CDC-80D4-3B4DB7695F8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1006026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D58F342-9EA1-4188-9BF8-776D27EAAA7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76569103"/>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F322D1D1-E350-424F-ADD2-8D37E6CDF6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693997846"/>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1F010B28-1D8C-451B-ABE2-C9A8929D53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8097839"/>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0C25B996-7EEC-4059-9639-871A3D97A75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021983037"/>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E3A2B998-6645-469E-B965-F38954E19D5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712944675"/>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F1A1F975-68D0-47D0-B509-5ADB19E8F9D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806047108"/>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E3EE3302-9D4D-4EC9-88F4-4326B2AD680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508637003"/>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75EABE95-A6D9-49E6-81CA-302EC958381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55754880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endParaRPr lang="en-GB"/>
          </a:p>
        </p:txBody>
      </p:sp>
      <p:sp>
        <p:nvSpPr>
          <p:cNvPr id="6" name="عنصر نائب للتذييل 5"/>
          <p:cNvSpPr>
            <a:spLocks noGrp="1"/>
          </p:cNvSpPr>
          <p:nvPr>
            <p:ph type="ftr" sz="quarter" idx="11"/>
          </p:nvPr>
        </p:nvSpPr>
        <p:spPr/>
        <p:txBody>
          <a:bodyPr/>
          <a:lstStyle/>
          <a:p>
            <a:endParaRPr lang="en-GB"/>
          </a:p>
        </p:txBody>
      </p:sp>
      <p:sp>
        <p:nvSpPr>
          <p:cNvPr id="7" name="عنصر نائب لرقم الشريحة 6"/>
          <p:cNvSpPr>
            <a:spLocks noGrp="1"/>
          </p:cNvSpPr>
          <p:nvPr>
            <p:ph type="sldNum" sz="quarter" idx="12"/>
          </p:nvPr>
        </p:nvSpPr>
        <p:spPr/>
        <p:txBody>
          <a:bodyPr/>
          <a:lstStyle/>
          <a:p>
            <a:fld id="{5BC76B99-8855-44A3-A520-8F26BF7B0B98}" type="slidenum">
              <a:rPr lang="en-GB" smtClean="0"/>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139B4B3-5BEC-4570-B0F9-6BC1CB0D031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926769235"/>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A5848CE7-FF36-4F9D-A5E2-6094D7FC07E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220754074"/>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EFA3D9E1-94AB-4D59-A36C-35A8222A73F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021154369"/>
      </p:ext>
    </p:extLst>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A6FC819B-A712-4310-AABA-21164663FD2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788684873"/>
      </p:ext>
    </p:extLst>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005C55CA-4B95-4CDC-80D4-3B4DB7695F8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248933273"/>
      </p:ext>
    </p:extLst>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D58F342-9EA1-4188-9BF8-776D27EAAA7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490666637"/>
      </p:ext>
    </p:extLst>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F322D1D1-E350-424F-ADD2-8D37E6CDF6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976932507"/>
      </p:ext>
    </p:extLst>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1F010B28-1D8C-451B-ABE2-C9A8929D53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069440164"/>
      </p:ext>
    </p:extLst>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0C25B996-7EEC-4059-9639-871A3D97A75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248539319"/>
      </p:ext>
    </p:extLst>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E3A2B998-6645-469E-B965-F38954E19D5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24098881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endParaRPr lang="en-GB"/>
          </a:p>
        </p:txBody>
      </p:sp>
      <p:sp>
        <p:nvSpPr>
          <p:cNvPr id="8" name="عنصر نائب للتذييل 7"/>
          <p:cNvSpPr>
            <a:spLocks noGrp="1"/>
          </p:cNvSpPr>
          <p:nvPr>
            <p:ph type="ftr" sz="quarter" idx="11"/>
          </p:nvPr>
        </p:nvSpPr>
        <p:spPr/>
        <p:txBody>
          <a:bodyPr/>
          <a:lstStyle/>
          <a:p>
            <a:endParaRPr lang="en-GB"/>
          </a:p>
        </p:txBody>
      </p:sp>
      <p:sp>
        <p:nvSpPr>
          <p:cNvPr id="9" name="عنصر نائب لرقم الشريحة 8"/>
          <p:cNvSpPr>
            <a:spLocks noGrp="1"/>
          </p:cNvSpPr>
          <p:nvPr>
            <p:ph type="sldNum" sz="quarter" idx="12"/>
          </p:nvPr>
        </p:nvSpPr>
        <p:spPr/>
        <p:txBody>
          <a:bodyPr/>
          <a:lstStyle/>
          <a:p>
            <a:fld id="{8128BD85-E13C-4A2F-8CE7-1016178CE3B3}" type="slidenum">
              <a:rPr lang="en-GB" smtClean="0"/>
              <a:pPr/>
              <a:t>‹#›</a:t>
            </a:fld>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F1A1F975-68D0-47D0-B509-5ADB19E8F9D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376843084"/>
      </p:ext>
    </p:extLst>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E3EE3302-9D4D-4EC9-88F4-4326B2AD680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745520888"/>
      </p:ext>
    </p:extLst>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75EABE95-A6D9-49E6-81CA-302EC958381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007932556"/>
      </p:ext>
    </p:extLst>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139B4B3-5BEC-4570-B0F9-6BC1CB0D031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755737622"/>
      </p:ext>
    </p:extLst>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A5848CE7-FF36-4F9D-A5E2-6094D7FC07E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031152006"/>
      </p:ext>
    </p:extLst>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EFA3D9E1-94AB-4D59-A36C-35A8222A73F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927263959"/>
      </p:ext>
    </p:extLst>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A6FC819B-A712-4310-AABA-21164663FD2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119892979"/>
      </p:ext>
    </p:extLst>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005C55CA-4B95-4CDC-80D4-3B4DB7695F8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98973146"/>
      </p:ext>
    </p:extLst>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D58F342-9EA1-4188-9BF8-776D27EAAA7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893393208"/>
      </p:ext>
    </p:extLst>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F322D1D1-E350-424F-ADD2-8D37E6CDF6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61056231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320"/>
            <a:ext cx="7470648" cy="1143000"/>
          </a:xfrm>
        </p:spPr>
        <p:txBody>
          <a:bodyPr anchor="ctr"/>
          <a:lstStyle>
            <a:lvl1pPr algn="l">
              <a:defRPr sz="4600"/>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endParaRPr lang="en-GB"/>
          </a:p>
        </p:txBody>
      </p:sp>
      <p:sp>
        <p:nvSpPr>
          <p:cNvPr id="8" name="عنصر نائب لرقم الشريحة 7"/>
          <p:cNvSpPr>
            <a:spLocks noGrp="1"/>
          </p:cNvSpPr>
          <p:nvPr>
            <p:ph type="sldNum" sz="quarter" idx="11"/>
          </p:nvPr>
        </p:nvSpPr>
        <p:spPr/>
        <p:txBody>
          <a:bodyPr/>
          <a:lstStyle/>
          <a:p>
            <a:fld id="{B12B48ED-58EB-48EB-A0A6-65A316837511}" type="slidenum">
              <a:rPr lang="en-GB" smtClean="0"/>
              <a:pPr/>
              <a:t>‹#›</a:t>
            </a:fld>
            <a:endParaRPr lang="en-GB"/>
          </a:p>
        </p:txBody>
      </p:sp>
      <p:sp>
        <p:nvSpPr>
          <p:cNvPr id="9" name="عنصر نائب للتذييل 8"/>
          <p:cNvSpPr>
            <a:spLocks noGrp="1"/>
          </p:cNvSpPr>
          <p:nvPr>
            <p:ph type="ftr" sz="quarter" idx="12"/>
          </p:nvPr>
        </p:nvSpPr>
        <p:spPr/>
        <p:txBody>
          <a:bodyPr/>
          <a:lstStyle/>
          <a:p>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1F010B28-1D8C-451B-ABE2-C9A8929D53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135357603"/>
      </p:ext>
    </p:extLst>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0C25B996-7EEC-4059-9639-871A3D97A75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563875211"/>
      </p:ext>
    </p:extLst>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E3A2B998-6645-469E-B965-F38954E19D5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566715092"/>
      </p:ext>
    </p:extLst>
  </p:cSld>
  <p:clrMapOvr>
    <a:masterClrMapping/>
  </p:clrMapOvr>
  <p:transition spd="slow"/>
</p:sldLayout>
</file>

<file path=ppt/slideLayouts/slideLayout63.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F1A1F975-68D0-47D0-B509-5ADB19E8F9D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66674377"/>
      </p:ext>
    </p:extLst>
  </p:cSld>
  <p:clrMapOvr>
    <a:masterClrMapping/>
  </p:clrMapOvr>
  <p:transition spd="slow"/>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E3EE3302-9D4D-4EC9-88F4-4326B2AD680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55362655"/>
      </p:ext>
    </p:extLst>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75EABE95-A6D9-49E6-81CA-302EC958381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305373157"/>
      </p:ext>
    </p:extLst>
  </p:cSld>
  <p:clrMapOvr>
    <a:masterClrMapping/>
  </p:clrMapOvr>
  <p:transition spd="slow"/>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139B4B3-5BEC-4570-B0F9-6BC1CB0D031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134856001"/>
      </p:ext>
    </p:extLst>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A5848CE7-FF36-4F9D-A5E2-6094D7FC07E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545320675"/>
      </p:ext>
    </p:extLst>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EFA3D9E1-94AB-4D59-A36C-35A8222A73F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577482029"/>
      </p:ext>
    </p:extLst>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A6FC819B-A712-4310-AABA-21164663FD2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24565076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endParaRPr lang="en-GB"/>
          </a:p>
        </p:txBody>
      </p:sp>
      <p:sp>
        <p:nvSpPr>
          <p:cNvPr id="3" name="عنصر نائب للتذييل 2"/>
          <p:cNvSpPr>
            <a:spLocks noGrp="1"/>
          </p:cNvSpPr>
          <p:nvPr>
            <p:ph type="ftr" sz="quarter" idx="11"/>
          </p:nvPr>
        </p:nvSpPr>
        <p:spPr/>
        <p:txBody>
          <a:bodyPr/>
          <a:lstStyle/>
          <a:p>
            <a:endParaRPr lang="en-GB"/>
          </a:p>
        </p:txBody>
      </p:sp>
      <p:sp>
        <p:nvSpPr>
          <p:cNvPr id="4" name="عنصر نائب لرقم الشريحة 3"/>
          <p:cNvSpPr>
            <a:spLocks noGrp="1"/>
          </p:cNvSpPr>
          <p:nvPr>
            <p:ph type="sldNum" sz="quarter" idx="12"/>
          </p:nvPr>
        </p:nvSpPr>
        <p:spPr/>
        <p:txBody>
          <a:bodyPr/>
          <a:lstStyle/>
          <a:p>
            <a:fld id="{219759D7-263F-4D41-BCDE-041D7DA05FCA}" type="slidenum">
              <a:rPr lang="en-GB" smtClean="0"/>
              <a:pPr/>
              <a:t>‹#›</a:t>
            </a:fld>
            <a:endParaRPr lang="en-GB"/>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005C55CA-4B95-4CDC-80D4-3B4DB7695F8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045035989"/>
      </p:ext>
    </p:extLst>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D58F342-9EA1-4188-9BF8-776D27EAAA7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802956100"/>
      </p:ext>
    </p:extLst>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F322D1D1-E350-424F-ADD2-8D37E6CDF6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407222412"/>
      </p:ext>
    </p:extLst>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1F010B28-1D8C-451B-ABE2-C9A8929D53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11034119"/>
      </p:ext>
    </p:extLst>
  </p:cSld>
  <p:clrMapOvr>
    <a:masterClrMapping/>
  </p:clrMapOvr>
  <p:transition spd="slow"/>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0C25B996-7EEC-4059-9639-871A3D97A75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455930910"/>
      </p:ext>
    </p:extLst>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E3A2B998-6645-469E-B965-F38954E19D5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770782448"/>
      </p:ext>
    </p:extLst>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F1A1F975-68D0-47D0-B509-5ADB19E8F9D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094185106"/>
      </p:ext>
    </p:extLst>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E3EE3302-9D4D-4EC9-88F4-4326B2AD680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945810209"/>
      </p:ext>
    </p:extLst>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75EABE95-A6D9-49E6-81CA-302EC958381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519397392"/>
      </p:ext>
    </p:extLst>
  </p:cSld>
  <p:clrMapOvr>
    <a:masterClrMapping/>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139B4B3-5BEC-4570-B0F9-6BC1CB0D031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15497242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endParaRPr lang="en-GB"/>
          </a:p>
        </p:txBody>
      </p:sp>
      <p:sp>
        <p:nvSpPr>
          <p:cNvPr id="6" name="عنصر نائب للتذييل 5"/>
          <p:cNvSpPr>
            <a:spLocks noGrp="1"/>
          </p:cNvSpPr>
          <p:nvPr>
            <p:ph type="ftr" sz="quarter" idx="11"/>
          </p:nvPr>
        </p:nvSpPr>
        <p:spPr/>
        <p:txBody>
          <a:bodyPr/>
          <a:lstStyle/>
          <a:p>
            <a:endParaRPr lang="en-GB"/>
          </a:p>
        </p:txBody>
      </p:sp>
      <p:sp>
        <p:nvSpPr>
          <p:cNvPr id="7" name="عنصر نائب لرقم الشريحة 6"/>
          <p:cNvSpPr>
            <a:spLocks noGrp="1"/>
          </p:cNvSpPr>
          <p:nvPr>
            <p:ph type="sldNum" sz="quarter" idx="12"/>
          </p:nvPr>
        </p:nvSpPr>
        <p:spPr>
          <a:xfrm>
            <a:off x="8156448" y="6422064"/>
            <a:ext cx="762000" cy="365125"/>
          </a:xfrm>
        </p:spPr>
        <p:txBody>
          <a:bodyPr/>
          <a:lstStyle/>
          <a:p>
            <a:fld id="{B42F2472-F294-410D-B335-07279F1FB10F}" type="slidenum">
              <a:rPr lang="en-GB" smtClean="0"/>
              <a:pPr/>
              <a:t>‹#›</a:t>
            </a:fld>
            <a:endParaRPr lang="en-GB"/>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A5848CE7-FF36-4F9D-A5E2-6094D7FC07E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239854935"/>
      </p:ext>
    </p:extLst>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EFA3D9E1-94AB-4D59-A36C-35A8222A73F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913019911"/>
      </p:ext>
    </p:extLst>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A6FC819B-A712-4310-AABA-21164663FD2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45150213"/>
      </p:ext>
    </p:extLst>
  </p:cSld>
  <p:clrMapOvr>
    <a:masterClrMapping/>
  </p:clrMapOvr>
  <p:transition spd="slow"/>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005C55CA-4B95-4CDC-80D4-3B4DB7695F8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090947456"/>
      </p:ext>
    </p:extLst>
  </p:cSld>
  <p:clrMapOvr>
    <a:masterClrMapping/>
  </p:clrMapOvr>
  <p:transition spd="slow"/>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D58F342-9EA1-4188-9BF8-776D27EAAA7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888886053"/>
      </p:ext>
    </p:extLst>
  </p:cSld>
  <p:clrMapOvr>
    <a:masterClrMapping/>
  </p:clrMapOvr>
  <p:transition spd="slow"/>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F322D1D1-E350-424F-ADD2-8D37E6CDF6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328567863"/>
      </p:ext>
    </p:extLst>
  </p:cSld>
  <p:clrMapOvr>
    <a:masterClrMapping/>
  </p:clrMapOvr>
  <p:transition spd="slow"/>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1F010B28-1D8C-451B-ABE2-C9A8929D53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258666248"/>
      </p:ext>
    </p:extLst>
  </p:cSld>
  <p:clrMapOvr>
    <a:masterClrMapping/>
  </p:clrMapOvr>
  <p:transition spd="slow"/>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0C25B996-7EEC-4059-9639-871A3D97A75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57671199"/>
      </p:ext>
    </p:extLst>
  </p:cSld>
  <p:clrMapOvr>
    <a:masterClrMapping/>
  </p:clrMapOvr>
  <p:transition spd="slow"/>
</p:sldLayout>
</file>

<file path=ppt/slideLayouts/slideLayout88.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E3A2B998-6645-469E-B965-F38954E19D5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876582578"/>
      </p:ext>
    </p:extLst>
  </p:cSld>
  <p:clrMapOvr>
    <a:masterClrMapping/>
  </p:clrMapOvr>
  <p:transition spd="slow"/>
</p:sldLayout>
</file>

<file path=ppt/slideLayouts/slideLayout89.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F1A1F975-68D0-47D0-B509-5ADB19E8F9D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374060531"/>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ar-SA" smtClean="0"/>
              <a:t>انقر فوق الأيقونة لإضافة صورة</a:t>
            </a:r>
            <a:endParaRPr kumimoji="0" lang="en-US" dirty="0"/>
          </a:p>
        </p:txBody>
      </p:sp>
      <p:sp>
        <p:nvSpPr>
          <p:cNvPr id="4" name="عنصر نائب للنص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a:xfrm>
            <a:off x="457200" y="6422064"/>
            <a:ext cx="2133600" cy="365125"/>
          </a:xfrm>
        </p:spPr>
        <p:txBody>
          <a:bodyPr/>
          <a:lstStyle/>
          <a:p>
            <a:endParaRPr lang="en-GB"/>
          </a:p>
        </p:txBody>
      </p:sp>
      <p:sp>
        <p:nvSpPr>
          <p:cNvPr id="6" name="عنصر نائب للتذييل 5"/>
          <p:cNvSpPr>
            <a:spLocks noGrp="1"/>
          </p:cNvSpPr>
          <p:nvPr>
            <p:ph type="ftr" sz="quarter" idx="11"/>
          </p:nvPr>
        </p:nvSpPr>
        <p:spPr/>
        <p:txBody>
          <a:bodyPr/>
          <a:lstStyle/>
          <a:p>
            <a:endParaRPr lang="en-GB"/>
          </a:p>
        </p:txBody>
      </p:sp>
      <p:sp>
        <p:nvSpPr>
          <p:cNvPr id="7" name="عنصر نائب لرقم الشريحة 6"/>
          <p:cNvSpPr>
            <a:spLocks noGrp="1"/>
          </p:cNvSpPr>
          <p:nvPr>
            <p:ph type="sldNum" sz="quarter" idx="12"/>
          </p:nvPr>
        </p:nvSpPr>
        <p:spPr/>
        <p:txBody>
          <a:bodyPr/>
          <a:lstStyle/>
          <a:p>
            <a:fld id="{1EAC7276-C4A7-4374-B9C8-A58BDB4370D2}" type="slidenum">
              <a:rPr lang="en-GB" smtClean="0"/>
              <a:pPr/>
              <a:t>‹#›</a:t>
            </a:fld>
            <a:endParaRPr lang="en-GB"/>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7FF69BE5-5B8C-46F6-892C-6950BFE6314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042932316"/>
      </p:ext>
    </p:extLst>
  </p:cSld>
  <p:clrMapOvr>
    <a:masterClrMapping/>
  </p:clrMapOvr>
  <p:transition spd="slow"/>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8D8A9C3A-9B64-4CEE-B3DA-85B7BDE4398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822678728"/>
      </p:ext>
    </p:extLst>
  </p:cSld>
  <p:clrMapOvr>
    <a:masterClrMapping/>
  </p:clrMapOvr>
  <p:transition spd="slow"/>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5B3616C0-199F-46A1-A0DA-92D9409DCA3F}"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92224642"/>
      </p:ext>
    </p:extLst>
  </p:cSld>
  <p:clrMapOvr>
    <a:masterClrMapping/>
  </p:clrMapOvr>
  <p:transition spd="slow"/>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C2532756-0551-471B-B16D-F1C2FB717E11}"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424176049"/>
      </p:ext>
    </p:extLst>
  </p:cSld>
  <p:clrMapOvr>
    <a:masterClrMapping/>
  </p:clrMapOvr>
  <p:transition spd="slow"/>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4A8183E9-AFAE-4DE2-A798-89C5BE15CDE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578719649"/>
      </p:ext>
    </p:extLst>
  </p:cSld>
  <p:clrMapOvr>
    <a:masterClrMapping/>
  </p:clrMapOvr>
  <p:transition spd="slow"/>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DCF79D67-5830-43EF-B48E-B3655A9A537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267202791"/>
      </p:ext>
    </p:extLst>
  </p:cSld>
  <p:clrMapOvr>
    <a:masterClrMapping/>
  </p:clrMapOvr>
  <p:transition spd="slow"/>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236209AB-CAE2-4B93-A1D6-427264F3502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355710194"/>
      </p:ext>
    </p:extLst>
  </p:cSld>
  <p:clrMapOvr>
    <a:masterClrMapping/>
  </p:clrMapOvr>
  <p:transition spd="slow"/>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B6FF507B-B3CB-44D6-A760-1186D40BFD88}"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624211116"/>
      </p:ext>
    </p:extLst>
  </p:cSld>
  <p:clrMapOvr>
    <a:masterClrMapping/>
  </p:clrMapOvr>
  <p:transition spd="slow"/>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2192745-A68E-4948-8854-920895274CEC}"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700136362"/>
      </p:ext>
    </p:extLst>
  </p:cSld>
  <p:clrMapOvr>
    <a:masterClrMapping/>
  </p:clrMapOvr>
  <p:transition spd="slow"/>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50FFB492-BB07-4D71-8EA2-2AA653EAD03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79259295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image" Target="../media/image1.png"/><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6.x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theme" Target="../theme/theme11.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1.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1.pn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image" Target="../media/image1.png"/><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image" Target="../media/image1.png"/><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1.pn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image" Target="../media/image1.png"/><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2" name="شكل حر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شكل حر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عنصر نائب للعنوان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GB"/>
          </a:p>
        </p:txBody>
      </p:sp>
      <p:sp>
        <p:nvSpPr>
          <p:cNvPr id="22" name="عنصر نائب للتذييل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GB"/>
          </a:p>
        </p:txBody>
      </p:sp>
      <p:sp>
        <p:nvSpPr>
          <p:cNvPr id="18" name="عنصر نائب لرقم الشريحة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7AFE003-23B6-4199-B166-49682F80533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1" eaLnBrk="1" latinLnBrk="0" hangingPunct="1">
        <a:spcBef>
          <a:spcPct val="0"/>
        </a:spcBef>
        <a:buNone/>
        <a:defRPr kumimoji="0" sz="4600" kern="1200">
          <a:solidFill>
            <a:schemeClr val="tx1"/>
          </a:solidFill>
          <a:latin typeface="+mj-lt"/>
          <a:ea typeface="+mj-ea"/>
          <a:cs typeface="+mj-cs"/>
        </a:defRPr>
      </a:lvl1pPr>
    </p:titleStyle>
    <p:body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6F95D158-729C-434A-85B2-573A6A517E5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515770759"/>
      </p:ext>
    </p:extLst>
  </p:cSld>
  <p:clrMap bg1="dk2" tx1="lt1" bg2="dk1" tx2="lt2" accent1="accent1" accent2="accent2" accent3="accent3" accent4="accent4" accent5="accent5" accent6="accent6" hlink="hlink" folHlink="folHlink"/>
  <p:sldLayoutIdLst>
    <p:sldLayoutId id="2147484373" r:id="rId1"/>
    <p:sldLayoutId id="2147484374" r:id="rId2"/>
    <p:sldLayoutId id="2147484375" r:id="rId3"/>
    <p:sldLayoutId id="2147484376" r:id="rId4"/>
    <p:sldLayoutId id="2147484377" r:id="rId5"/>
    <p:sldLayoutId id="2147484378" r:id="rId6"/>
    <p:sldLayoutId id="2147484379" r:id="rId7"/>
    <p:sldLayoutId id="2147484380" r:id="rId8"/>
    <p:sldLayoutId id="2147484381" r:id="rId9"/>
    <p:sldLayoutId id="2147484382" r:id="rId10"/>
    <p:sldLayoutId id="2147484383" r:id="rId11"/>
    <p:sldLayoutId id="2147484384" r:id="rId12"/>
    <p:sldLayoutId id="2147484385"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2" name="شكل حر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lang="en-US">
              <a:solidFill>
                <a:prstClr val="black"/>
              </a:solidFill>
            </a:endParaRPr>
          </a:p>
        </p:txBody>
      </p:sp>
      <p:sp>
        <p:nvSpPr>
          <p:cNvPr id="16" name="شكل حر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lang="en-US">
              <a:solidFill>
                <a:prstClr val="black"/>
              </a:solidFill>
            </a:endParaRPr>
          </a:p>
        </p:txBody>
      </p:sp>
      <p:sp>
        <p:nvSpPr>
          <p:cNvPr id="9" name="عنصر نائب للعنوان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GB">
              <a:solidFill>
                <a:srgbClr val="3B3B3B">
                  <a:shade val="50000"/>
                </a:srgbClr>
              </a:solidFill>
            </a:endParaRPr>
          </a:p>
        </p:txBody>
      </p:sp>
      <p:sp>
        <p:nvSpPr>
          <p:cNvPr id="22" name="عنصر نائب للتذييل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GB">
              <a:solidFill>
                <a:srgbClr val="3B3B3B">
                  <a:shade val="50000"/>
                </a:srgbClr>
              </a:solidFill>
            </a:endParaRPr>
          </a:p>
        </p:txBody>
      </p:sp>
      <p:sp>
        <p:nvSpPr>
          <p:cNvPr id="18" name="عنصر نائب لرقم الشريحة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7AFE003-23B6-4199-B166-49682F805331}" type="slidenum">
              <a:rPr lang="en-GB" smtClean="0">
                <a:solidFill>
                  <a:srgbClr val="3B3B3B">
                    <a:shade val="50000"/>
                  </a:srgbClr>
                </a:solidFill>
              </a:rPr>
              <a:pPr/>
              <a:t>‹#›</a:t>
            </a:fld>
            <a:endParaRPr lang="en-GB">
              <a:solidFill>
                <a:srgbClr val="3B3B3B">
                  <a:shade val="50000"/>
                </a:srgbClr>
              </a:solidFill>
            </a:endParaRPr>
          </a:p>
        </p:txBody>
      </p:sp>
    </p:spTree>
    <p:extLst>
      <p:ext uri="{BB962C8B-B14F-4D97-AF65-F5344CB8AC3E}">
        <p14:creationId xmlns:p14="http://schemas.microsoft.com/office/powerpoint/2010/main" val="4290771199"/>
      </p:ext>
    </p:extLst>
  </p:cSld>
  <p:clrMap bg1="lt1" tx1="dk1" bg2="lt2" tx2="dk2" accent1="accent1" accent2="accent2" accent3="accent3" accent4="accent4" accent5="accent5" accent6="accent6" hlink="hlink" folHlink="folHlink"/>
  <p:sldLayoutIdLst>
    <p:sldLayoutId id="2147484387" r:id="rId1"/>
    <p:sldLayoutId id="2147484388" r:id="rId2"/>
    <p:sldLayoutId id="2147484389" r:id="rId3"/>
    <p:sldLayoutId id="2147484390" r:id="rId4"/>
    <p:sldLayoutId id="2147484391" r:id="rId5"/>
    <p:sldLayoutId id="2147484392" r:id="rId6"/>
    <p:sldLayoutId id="2147484393" r:id="rId7"/>
    <p:sldLayoutId id="2147484394" r:id="rId8"/>
    <p:sldLayoutId id="2147484395" r:id="rId9"/>
    <p:sldLayoutId id="2147484396" r:id="rId10"/>
    <p:sldLayoutId id="2147484397" r:id="rId11"/>
  </p:sldLayoutIdLst>
  <p:txStyles>
    <p:titleStyle>
      <a:lvl1pPr algn="l" rtl="1" eaLnBrk="1" latinLnBrk="0" hangingPunct="1">
        <a:spcBef>
          <a:spcPct val="0"/>
        </a:spcBef>
        <a:buNone/>
        <a:defRPr kumimoji="0" sz="4600" kern="1200">
          <a:solidFill>
            <a:schemeClr val="tx1"/>
          </a:solidFill>
          <a:latin typeface="+mj-lt"/>
          <a:ea typeface="+mj-ea"/>
          <a:cs typeface="+mj-cs"/>
        </a:defRPr>
      </a:lvl1pPr>
    </p:titleStyle>
    <p:body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1BCF6F94-7F65-45B1-A95C-238DD9E6846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77253243"/>
      </p:ext>
    </p:extLst>
  </p:cSld>
  <p:clrMap bg1="dk2" tx1="lt1" bg2="dk1"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 id="2147484196"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1BCF6F94-7F65-45B1-A95C-238DD9E6846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065707399"/>
      </p:ext>
    </p:extLst>
  </p:cSld>
  <p:clrMap bg1="dk2" tx1="lt1" bg2="dk1"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1BCF6F94-7F65-45B1-A95C-238DD9E6846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066206966"/>
      </p:ext>
    </p:extLst>
  </p:cSld>
  <p:clrMap bg1="dk2" tx1="lt1" bg2="dk1" tx2="lt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 id="2147484223" r:id="rId12"/>
    <p:sldLayoutId id="2147484224"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1BCF6F94-7F65-45B1-A95C-238DD9E6846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641363493"/>
      </p:ext>
    </p:extLst>
  </p:cSld>
  <p:clrMap bg1="dk2" tx1="lt1" bg2="dk1" tx2="lt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 id="2147484238"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1BCF6F94-7F65-45B1-A95C-238DD9E6846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441779064"/>
      </p:ext>
    </p:extLst>
  </p:cSld>
  <p:clrMap bg1="dk2" tx1="lt1" bg2="dk1" tx2="lt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1BCF6F94-7F65-45B1-A95C-238DD9E6846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198211838"/>
      </p:ext>
    </p:extLst>
  </p:cSld>
  <p:clrMap bg1="dk2" tx1="lt1" bg2="dk1" tx2="lt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6F95D158-729C-434A-85B2-573A6A517E5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999404635"/>
      </p:ext>
    </p:extLst>
  </p:cSld>
  <p:clrMap bg1="dk2" tx1="lt1" bg2="dk1"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6F95D158-729C-434A-85B2-573A6A517E5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940482776"/>
      </p:ext>
    </p:extLst>
  </p:cSld>
  <p:clrMap bg1="dk2" tx1="lt1" bg2="dk1" tx2="lt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 id="2147484370" r:id="rId12"/>
    <p:sldLayoutId id="2147484371"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5.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5.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90.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0.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0.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1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7" descr="التواصل"/>
          <p:cNvPicPr>
            <a:picLocks noChangeAspect="1" noChangeArrowheads="1"/>
          </p:cNvPicPr>
          <p:nvPr/>
        </p:nvPicPr>
        <p:blipFill>
          <a:blip r:embed="rId2">
            <a:lum bright="24000"/>
            <a:extLst>
              <a:ext uri="{28A0092B-C50C-407E-A947-70E740481C1C}">
                <a14:useLocalDpi xmlns:a14="http://schemas.microsoft.com/office/drawing/2010/main" val="0"/>
              </a:ext>
            </a:extLst>
          </a:blip>
          <a:srcRect l="7289" r="7062"/>
          <a:stretch>
            <a:fillRect/>
          </a:stretch>
        </p:blipFill>
        <p:spPr bwMode="auto">
          <a:xfrm>
            <a:off x="5935663" y="1844675"/>
            <a:ext cx="2308225"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0" name="WordArt 8"/>
          <p:cNvSpPr>
            <a:spLocks noChangeArrowheads="1" noChangeShapeType="1" noTextEdit="1"/>
          </p:cNvSpPr>
          <p:nvPr/>
        </p:nvSpPr>
        <p:spPr bwMode="auto">
          <a:xfrm>
            <a:off x="1187450" y="1677988"/>
            <a:ext cx="4464050" cy="1390650"/>
          </a:xfrm>
          <a:prstGeom prst="rect">
            <a:avLst/>
          </a:prstGeom>
        </p:spPr>
        <p:txBody>
          <a:bodyPr wrap="none" fromWordArt="1">
            <a:prstTxWarp prst="textPlain">
              <a:avLst>
                <a:gd name="adj" fmla="val 50000"/>
              </a:avLst>
            </a:prstTxWarp>
          </a:bodyPr>
          <a:lstStyle/>
          <a:p>
            <a:pPr algn="ctr" rtl="1"/>
            <a:r>
              <a:rPr lang="ar-SA" sz="7200" b="1" kern="10" dirty="0" smtClean="0">
                <a:ln w="12700">
                  <a:solidFill>
                    <a:srgbClr val="00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Traditional Arabic"/>
                <a:cs typeface="Traditional Arabic"/>
              </a:rPr>
              <a:t>مدخل إلى الاتصال الإنساني</a:t>
            </a:r>
          </a:p>
          <a:p>
            <a:pPr algn="ctr" rtl="1"/>
            <a:r>
              <a:rPr lang="ar-SA" sz="3600" b="1" kern="10" dirty="0" smtClean="0">
                <a:ln w="12700">
                  <a:solidFill>
                    <a:srgbClr val="00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Traditional Arabic"/>
                <a:cs typeface="Traditional Arabic"/>
              </a:rPr>
              <a:t>مقرر مهارات الاتصال- المحاضرة الأولى</a:t>
            </a:r>
          </a:p>
        </p:txBody>
      </p:sp>
      <p:sp>
        <p:nvSpPr>
          <p:cNvPr id="152581" name="Text Box 9"/>
          <p:cNvSpPr txBox="1">
            <a:spLocks noChangeArrowheads="1"/>
          </p:cNvSpPr>
          <p:nvPr/>
        </p:nvSpPr>
        <p:spPr bwMode="auto">
          <a:xfrm>
            <a:off x="1187450" y="3276600"/>
            <a:ext cx="5256213" cy="240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rtl="1">
              <a:lnSpc>
                <a:spcPct val="75000"/>
              </a:lnSpc>
              <a:spcBef>
                <a:spcPct val="50000"/>
              </a:spcBef>
            </a:pPr>
            <a:endParaRPr lang="ar-SA" sz="4000" b="1" dirty="0" smtClean="0">
              <a:solidFill>
                <a:srgbClr val="003399"/>
              </a:solidFill>
              <a:cs typeface="Traditional Arabic" pitchFamily="18" charset="-78"/>
            </a:endParaRPr>
          </a:p>
          <a:p>
            <a:pPr algn="ctr" rtl="1">
              <a:lnSpc>
                <a:spcPct val="75000"/>
              </a:lnSpc>
              <a:spcBef>
                <a:spcPct val="50000"/>
              </a:spcBef>
            </a:pPr>
            <a:r>
              <a:rPr lang="ar-SA" sz="4000" b="1" dirty="0">
                <a:solidFill>
                  <a:srgbClr val="003399"/>
                </a:solidFill>
              </a:rPr>
              <a:t> </a:t>
            </a:r>
            <a:r>
              <a:rPr lang="ar-MA" sz="4000" b="1" dirty="0" smtClean="0">
                <a:solidFill>
                  <a:srgbClr val="003399"/>
                </a:solidFill>
              </a:rPr>
              <a:t>إعداد: </a:t>
            </a:r>
            <a:r>
              <a:rPr lang="ar-SA" sz="4000" b="1" dirty="0" smtClean="0">
                <a:solidFill>
                  <a:srgbClr val="003399"/>
                </a:solidFill>
              </a:rPr>
              <a:t>أ/ بسام سالم بكير</a:t>
            </a:r>
            <a:endParaRPr lang="ar-MA" sz="4000" b="1" dirty="0" smtClean="0">
              <a:solidFill>
                <a:srgbClr val="003399"/>
              </a:solidFill>
            </a:endParaRPr>
          </a:p>
          <a:p>
            <a:pPr algn="ctr" rtl="1">
              <a:lnSpc>
                <a:spcPct val="75000"/>
              </a:lnSpc>
              <a:spcBef>
                <a:spcPct val="50000"/>
              </a:spcBef>
            </a:pPr>
            <a:endParaRPr lang="ar-MA" sz="4000" b="1" dirty="0" smtClean="0">
              <a:solidFill>
                <a:srgbClr val="003399"/>
              </a:solidFill>
              <a:cs typeface="Traditional Arabic" pitchFamily="18" charset="-78"/>
            </a:endParaRPr>
          </a:p>
          <a:p>
            <a:pPr algn="ctr" rtl="1">
              <a:lnSpc>
                <a:spcPct val="75000"/>
              </a:lnSpc>
              <a:spcBef>
                <a:spcPct val="50000"/>
              </a:spcBef>
            </a:pPr>
            <a:endParaRPr lang="fr-FR" sz="1600" b="1" dirty="0" smtClean="0">
              <a:solidFill>
                <a:srgbClr val="003399"/>
              </a:solidFill>
              <a:cs typeface="Traditional Arabic" pitchFamily="18" charset="-78"/>
            </a:endParaRPr>
          </a:p>
        </p:txBody>
      </p:sp>
    </p:spTree>
    <p:extLst>
      <p:ext uri="{BB962C8B-B14F-4D97-AF65-F5344CB8AC3E}">
        <p14:creationId xmlns:p14="http://schemas.microsoft.com/office/powerpoint/2010/main" val="1874008899"/>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6124754"/>
          </a:xfrm>
          <a:prstGeom prst="rect">
            <a:avLst/>
          </a:prstGeom>
          <a:noFill/>
        </p:spPr>
        <p:txBody>
          <a:bodyPr wrap="square" rtlCol="1">
            <a:spAutoFit/>
          </a:bodyPr>
          <a:lstStyle/>
          <a:p>
            <a:pPr algn="ctr" rtl="1">
              <a:lnSpc>
                <a:spcPct val="200000"/>
              </a:lnSpc>
            </a:pPr>
            <a:r>
              <a:rPr lang="ar-SA" sz="3600" b="1" dirty="0" smtClean="0">
                <a:ln w="10541" cmpd="sng">
                  <a:solidFill>
                    <a:schemeClr val="accent1">
                      <a:shade val="88000"/>
                      <a:satMod val="110000"/>
                    </a:schemeClr>
                  </a:solidFill>
                  <a:prstDash val="solid"/>
                </a:ln>
                <a:solidFill>
                  <a:srgbClr val="FF0000"/>
                </a:solidFill>
                <a:cs typeface="Arial" pitchFamily="34" charset="0"/>
              </a:rPr>
              <a:t>3- التشويش الدلالي</a:t>
            </a:r>
            <a:endParaRPr lang="ar-YE" sz="3600" b="1" dirty="0" smtClean="0">
              <a:ln w="10541" cmpd="sng">
                <a:solidFill>
                  <a:schemeClr val="accent1">
                    <a:shade val="88000"/>
                    <a:satMod val="110000"/>
                  </a:schemeClr>
                </a:solidFill>
                <a:prstDash val="solid"/>
              </a:ln>
              <a:solidFill>
                <a:srgbClr val="FF0000"/>
              </a:solidFill>
              <a:cs typeface="Arial" pitchFamily="34" charset="0"/>
            </a:endParaRPr>
          </a:p>
          <a:p>
            <a:pPr algn="just" rtl="1">
              <a:lnSpc>
                <a:spcPct val="200000"/>
              </a:lnSpc>
            </a:pPr>
            <a:r>
              <a:rPr lang="ar-SA" sz="3200" b="1" dirty="0" smtClean="0">
                <a:cs typeface="Arial" pitchFamily="34" charset="0"/>
              </a:rPr>
              <a:t>وهو اختلاف معنى الكلمة من شخص لآخر.</a:t>
            </a:r>
          </a:p>
          <a:p>
            <a:pPr algn="just" rtl="1">
              <a:lnSpc>
                <a:spcPct val="200000"/>
              </a:lnSpc>
            </a:pPr>
            <a:r>
              <a:rPr lang="ar-SA" sz="3200" b="1" dirty="0" smtClean="0">
                <a:cs typeface="Arial" pitchFamily="34" charset="0"/>
              </a:rPr>
              <a:t>على سبيل المثال كلمة (عين): قد تعني: (عين الماء – عين الإنسان – عين الحقيقة – عين الشمس- عين الحسود – الجرم المحسوس- الذهب والفضة – الجاسوس).</a:t>
            </a:r>
            <a:endParaRPr lang="ar-YE" sz="3600" b="1" dirty="0" smtClean="0">
              <a:cs typeface="Arial" pitchFamily="34" charset="0"/>
            </a:endParaRPr>
          </a:p>
        </p:txBody>
      </p:sp>
    </p:spTree>
    <p:extLst>
      <p:ext uri="{BB962C8B-B14F-4D97-AF65-F5344CB8AC3E}">
        <p14:creationId xmlns:p14="http://schemas.microsoft.com/office/powerpoint/2010/main" val="1751324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5139869"/>
          </a:xfrm>
          <a:prstGeom prst="rect">
            <a:avLst/>
          </a:prstGeom>
          <a:noFill/>
        </p:spPr>
        <p:txBody>
          <a:bodyPr wrap="square" rtlCol="1">
            <a:spAutoFit/>
          </a:bodyPr>
          <a:lstStyle/>
          <a:p>
            <a:pPr algn="ctr" rtl="1">
              <a:lnSpc>
                <a:spcPct val="200000"/>
              </a:lnSpc>
            </a:pPr>
            <a:r>
              <a:rPr lang="ar-SA" sz="3600" b="1" dirty="0" smtClean="0">
                <a:ln w="10541" cmpd="sng">
                  <a:solidFill>
                    <a:schemeClr val="accent1">
                      <a:shade val="88000"/>
                      <a:satMod val="110000"/>
                    </a:schemeClr>
                  </a:solidFill>
                  <a:prstDash val="solid"/>
                </a:ln>
                <a:solidFill>
                  <a:srgbClr val="FF0000"/>
                </a:solidFill>
                <a:cs typeface="Arial" pitchFamily="34" charset="0"/>
              </a:rPr>
              <a:t>4- التشويش التكنولوجي العضوي</a:t>
            </a:r>
            <a:endParaRPr lang="ar-YE" sz="3600" b="1" dirty="0" smtClean="0">
              <a:ln w="10541" cmpd="sng">
                <a:solidFill>
                  <a:schemeClr val="accent1">
                    <a:shade val="88000"/>
                    <a:satMod val="110000"/>
                  </a:schemeClr>
                </a:solidFill>
                <a:prstDash val="solid"/>
              </a:ln>
              <a:solidFill>
                <a:srgbClr val="FF0000"/>
              </a:solidFill>
              <a:cs typeface="Arial" pitchFamily="34" charset="0"/>
            </a:endParaRPr>
          </a:p>
          <a:p>
            <a:pPr algn="just" rtl="1">
              <a:lnSpc>
                <a:spcPct val="200000"/>
              </a:lnSpc>
            </a:pPr>
            <a:r>
              <a:rPr lang="ar-SA" sz="3200" b="1" dirty="0" smtClean="0">
                <a:cs typeface="Arial" pitchFamily="34" charset="0"/>
              </a:rPr>
              <a:t>التشويش التكنولوجي يتمثل في شبكة الجوال أو محطة الراديو وكل ما يختص بالتكنولوجيا.</a:t>
            </a:r>
          </a:p>
          <a:p>
            <a:pPr algn="just" rtl="1">
              <a:lnSpc>
                <a:spcPct val="200000"/>
              </a:lnSpc>
            </a:pPr>
            <a:r>
              <a:rPr lang="ar-SA" sz="3200" b="1" dirty="0" smtClean="0">
                <a:cs typeface="Arial" pitchFamily="34" charset="0"/>
              </a:rPr>
              <a:t>التشويش العضوي يتمثل في ثقل السمع أو عدم وضوح الرؤية.</a:t>
            </a:r>
            <a:endParaRPr lang="ar-YE" sz="3600" b="1" dirty="0" smtClean="0">
              <a:cs typeface="Arial" pitchFamily="34" charset="0"/>
            </a:endParaRPr>
          </a:p>
        </p:txBody>
      </p:sp>
    </p:spTree>
    <p:extLst>
      <p:ext uri="{BB962C8B-B14F-4D97-AF65-F5344CB8AC3E}">
        <p14:creationId xmlns:p14="http://schemas.microsoft.com/office/powerpoint/2010/main" val="8645684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2" descr="التواصل"/>
          <p:cNvPicPr>
            <a:picLocks noChangeAspect="1" noChangeArrowheads="1"/>
          </p:cNvPicPr>
          <p:nvPr/>
        </p:nvPicPr>
        <p:blipFill>
          <a:blip r:embed="rId3">
            <a:lum bright="36000" contrast="6000"/>
            <a:extLst>
              <a:ext uri="{28A0092B-C50C-407E-A947-70E740481C1C}">
                <a14:useLocalDpi xmlns:a14="http://schemas.microsoft.com/office/drawing/2010/main" val="0"/>
              </a:ext>
            </a:extLst>
          </a:blip>
          <a:srcRect l="7289" r="7062"/>
          <a:stretch>
            <a:fillRect/>
          </a:stretch>
        </p:blipFill>
        <p:spPr bwMode="auto">
          <a:xfrm>
            <a:off x="5357813" y="1643063"/>
            <a:ext cx="2817812"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Rectangle 3"/>
          <p:cNvSpPr>
            <a:spLocks noChangeArrowheads="1"/>
          </p:cNvSpPr>
          <p:nvPr/>
        </p:nvSpPr>
        <p:spPr bwMode="auto">
          <a:xfrm>
            <a:off x="827088" y="981075"/>
            <a:ext cx="5245110" cy="2530475"/>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rtl="1" eaLnBrk="0" hangingPunct="0">
              <a:defRPr/>
            </a:pPr>
            <a:r>
              <a:rPr lang="ar-SA" sz="8000" b="1" dirty="0" smtClean="0">
                <a:solidFill>
                  <a:srgbClr val="0099FF"/>
                </a:solidFill>
                <a:effectLst>
                  <a:glow rad="139700">
                    <a:srgbClr val="669900">
                      <a:satMod val="175000"/>
                      <a:alpha val="40000"/>
                    </a:srgbClr>
                  </a:glow>
                  <a:outerShdw blurRad="38100" dist="38100" dir="2700000" algn="tl">
                    <a:srgbClr val="FFFFFF"/>
                  </a:outerShdw>
                  <a:reflection blurRad="6350" stA="60000" endA="900" endPos="58000" dir="5400000" sy="-100000" algn="bl" rotWithShape="0"/>
                </a:effectLst>
                <a:cs typeface="Traditional Arabic" pitchFamily="2" charset="-78"/>
              </a:rPr>
              <a:t>أنواع</a:t>
            </a:r>
            <a:endParaRPr lang="ar-MA" sz="8000" b="1" dirty="0">
              <a:solidFill>
                <a:srgbClr val="0099FF"/>
              </a:solidFill>
              <a:effectLst>
                <a:glow rad="139700">
                  <a:srgbClr val="669900">
                    <a:satMod val="175000"/>
                    <a:alpha val="40000"/>
                  </a:srgbClr>
                </a:glow>
                <a:outerShdw blurRad="38100" dist="38100" dir="2700000" algn="tl">
                  <a:srgbClr val="FFFFFF"/>
                </a:outerShdw>
                <a:reflection blurRad="6350" stA="60000" endA="900" endPos="58000" dir="5400000" sy="-100000" algn="bl" rotWithShape="0"/>
              </a:effectLst>
              <a:cs typeface="Traditional Arabic" pitchFamily="2" charset="-78"/>
            </a:endParaRPr>
          </a:p>
          <a:p>
            <a:pPr algn="ctr" rtl="1" eaLnBrk="0" hangingPunct="0">
              <a:defRPr/>
            </a:pPr>
            <a:r>
              <a:rPr lang="ar-SA" sz="8000" b="1" dirty="0" smtClean="0">
                <a:solidFill>
                  <a:srgbClr val="0099FF"/>
                </a:solidFill>
                <a:effectLst>
                  <a:glow rad="139700">
                    <a:srgbClr val="669900">
                      <a:satMod val="175000"/>
                      <a:alpha val="40000"/>
                    </a:srgbClr>
                  </a:glow>
                  <a:outerShdw blurRad="38100" dist="38100" dir="2700000" algn="tl">
                    <a:srgbClr val="FFFFFF"/>
                  </a:outerShdw>
                  <a:reflection blurRad="6350" stA="60000" endA="900" endPos="58000" dir="5400000" sy="-100000" algn="bl" rotWithShape="0"/>
                </a:effectLst>
                <a:cs typeface="Traditional Arabic" pitchFamily="2" charset="-78"/>
              </a:rPr>
              <a:t>الاتصال</a:t>
            </a:r>
            <a:endParaRPr lang="ar-SA" sz="5400" b="1" dirty="0">
              <a:solidFill>
                <a:srgbClr val="000080"/>
              </a:solidFill>
              <a:effectLst>
                <a:glow rad="139700">
                  <a:srgbClr val="669900">
                    <a:satMod val="175000"/>
                    <a:alpha val="40000"/>
                  </a:srgbClr>
                </a:glow>
                <a:reflection blurRad="6350" stA="60000" endA="900" endPos="58000" dir="5400000" sy="-100000" algn="bl" rotWithShape="0"/>
              </a:effectLst>
              <a:latin typeface="Thunderbird" pitchFamily="26" charset="0"/>
              <a:cs typeface="Hesham Bold" pitchFamily="2" charset="-78"/>
            </a:endParaRPr>
          </a:p>
        </p:txBody>
      </p:sp>
    </p:spTree>
    <p:extLst>
      <p:ext uri="{BB962C8B-B14F-4D97-AF65-F5344CB8AC3E}">
        <p14:creationId xmlns:p14="http://schemas.microsoft.com/office/powerpoint/2010/main" val="233414109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105475"/>
                                        </p:tgtEl>
                                        <p:attrNameLst>
                                          <p:attrName>style.visibility</p:attrName>
                                        </p:attrNameLst>
                                      </p:cBhvr>
                                      <p:to>
                                        <p:strVal val="visible"/>
                                      </p:to>
                                    </p:set>
                                    <p:animEffect transition="in" filter="fade">
                                      <p:cBhvr>
                                        <p:cTn id="7" dur="3000"/>
                                        <p:tgtEl>
                                          <p:spTgt spid="105475"/>
                                        </p:tgtEl>
                                      </p:cBhvr>
                                    </p:animEffect>
                                    <p:anim calcmode="lin" valueType="num">
                                      <p:cBhvr>
                                        <p:cTn id="8" dur="3000" fill="hold"/>
                                        <p:tgtEl>
                                          <p:spTgt spid="105475"/>
                                        </p:tgtEl>
                                        <p:attrNameLst>
                                          <p:attrName>ppt_w</p:attrName>
                                        </p:attrNameLst>
                                      </p:cBhvr>
                                      <p:tavLst>
                                        <p:tav tm="0" fmla="#ppt_w*sin(2.5*pi*$)">
                                          <p:val>
                                            <p:fltVal val="0"/>
                                          </p:val>
                                        </p:tav>
                                        <p:tav tm="100000">
                                          <p:val>
                                            <p:fltVal val="1"/>
                                          </p:val>
                                        </p:tav>
                                      </p:tavLst>
                                    </p:anim>
                                    <p:anim calcmode="lin" valueType="num">
                                      <p:cBhvr>
                                        <p:cTn id="9" dur="3000" fill="hold"/>
                                        <p:tgtEl>
                                          <p:spTgt spid="105475"/>
                                        </p:tgtEl>
                                        <p:attrNameLst>
                                          <p:attrName>ppt_h</p:attrName>
                                        </p:attrNameLst>
                                      </p:cBhvr>
                                      <p:tavLst>
                                        <p:tav tm="0">
                                          <p:val>
                                            <p:strVal val="#ppt_h"/>
                                          </p:val>
                                        </p:tav>
                                        <p:tav tm="100000">
                                          <p:val>
                                            <p:strVal val="#ppt_h"/>
                                          </p:val>
                                        </p:tav>
                                      </p:tavLst>
                                    </p:anim>
                                  </p:childTnLst>
                                  <p:subTnLst>
                                    <p:audio>
                                      <p:cMediaNode vol="61000">
                                        <p:cTn display="0" masterRel="sameClick">
                                          <p:stCondLst>
                                            <p:cond evt="begin" delay="0">
                                              <p:tn val="5"/>
                                            </p:cond>
                                          </p:stCondLst>
                                          <p:endCondLst>
                                            <p:cond evt="onStopAudio" delay="0">
                                              <p:tgtEl>
                                                <p:sldTgt/>
                                              </p:tgtEl>
                                            </p:cond>
                                          </p:endCondLst>
                                        </p:cTn>
                                        <p:tgtEl>
                                          <p:sndTgt r:embed="rId2"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6124754"/>
          </a:xfrm>
          <a:prstGeom prst="rect">
            <a:avLst/>
          </a:prstGeom>
          <a:noFill/>
        </p:spPr>
        <p:txBody>
          <a:bodyPr wrap="square" rtlCol="1">
            <a:spAutoFit/>
          </a:bodyPr>
          <a:lstStyle/>
          <a:p>
            <a:pPr algn="ctr" rtl="1">
              <a:lnSpc>
                <a:spcPct val="200000"/>
              </a:lnSpc>
            </a:pPr>
            <a:r>
              <a:rPr lang="ar-SA" sz="3600" b="1" dirty="0" smtClean="0">
                <a:ln w="10541" cmpd="sng">
                  <a:solidFill>
                    <a:srgbClr val="838D9B">
                      <a:shade val="88000"/>
                      <a:satMod val="110000"/>
                    </a:srgbClr>
                  </a:solidFill>
                  <a:prstDash val="solid"/>
                </a:ln>
                <a:solidFill>
                  <a:srgbClr val="FF0000"/>
                </a:solidFill>
                <a:cs typeface="Arial" pitchFamily="34" charset="0"/>
              </a:rPr>
              <a:t>1- الاتصال الذاتي</a:t>
            </a:r>
            <a:endParaRPr lang="ar-YE" sz="3600" b="1" dirty="0" smtClean="0">
              <a:ln w="10541" cmpd="sng">
                <a:solidFill>
                  <a:srgbClr val="838D9B">
                    <a:shade val="88000"/>
                    <a:satMod val="110000"/>
                  </a:srgbClr>
                </a:solidFill>
                <a:prstDash val="solid"/>
              </a:ln>
              <a:solidFill>
                <a:srgbClr val="FF0000"/>
              </a:solidFill>
              <a:cs typeface="Arial" pitchFamily="34" charset="0"/>
            </a:endParaRP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هو اتصال ذاتي بين الإنسان وذاته.</a:t>
            </a: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هو مرسل ومستقبل في الوقت نفسه، وتتكون الرسالة من الأفكار والمشاعر، ويعد الجهاز العصبي هو وسيلة الاتصال ينقل الرسالة للمخ فيفسر الرسالة وهو يقوم بإصدار رجع الصدى.</a:t>
            </a:r>
            <a:endParaRPr lang="ar-YE" sz="3600" b="1" dirty="0" smtClean="0">
              <a:solidFill>
                <a:prstClr val="black"/>
              </a:solidFill>
              <a:cs typeface="Arial" pitchFamily="34" charset="0"/>
            </a:endParaRPr>
          </a:p>
        </p:txBody>
      </p:sp>
    </p:spTree>
    <p:extLst>
      <p:ext uri="{BB962C8B-B14F-4D97-AF65-F5344CB8AC3E}">
        <p14:creationId xmlns:p14="http://schemas.microsoft.com/office/powerpoint/2010/main" val="188534534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5386090"/>
          </a:xfrm>
          <a:prstGeom prst="rect">
            <a:avLst/>
          </a:prstGeom>
          <a:noFill/>
        </p:spPr>
        <p:txBody>
          <a:bodyPr wrap="square" rtlCol="1">
            <a:spAutoFit/>
          </a:bodyPr>
          <a:lstStyle/>
          <a:p>
            <a:pPr algn="ctr" rtl="1">
              <a:lnSpc>
                <a:spcPct val="200000"/>
              </a:lnSpc>
            </a:pPr>
            <a:r>
              <a:rPr lang="ar-SA" sz="3200" b="1" dirty="0" smtClean="0">
                <a:ln w="10541" cmpd="sng">
                  <a:solidFill>
                    <a:srgbClr val="838D9B">
                      <a:shade val="88000"/>
                      <a:satMod val="110000"/>
                    </a:srgbClr>
                  </a:solidFill>
                  <a:prstDash val="solid"/>
                </a:ln>
                <a:solidFill>
                  <a:srgbClr val="FF0000"/>
                </a:solidFill>
                <a:cs typeface="Arial" pitchFamily="34" charset="0"/>
              </a:rPr>
              <a:t>2- الاتصال الشخصي</a:t>
            </a:r>
            <a:endParaRPr lang="ar-YE" sz="3200" b="1" dirty="0" smtClean="0">
              <a:ln w="10541" cmpd="sng">
                <a:solidFill>
                  <a:srgbClr val="838D9B">
                    <a:shade val="88000"/>
                    <a:satMod val="110000"/>
                  </a:srgbClr>
                </a:solidFill>
                <a:prstDash val="solid"/>
              </a:ln>
              <a:solidFill>
                <a:srgbClr val="FF0000"/>
              </a:solidFill>
              <a:cs typeface="Arial" pitchFamily="34" charset="0"/>
            </a:endParaRPr>
          </a:p>
          <a:p>
            <a:pPr marL="457200" indent="-457200" algn="just" rtl="1">
              <a:lnSpc>
                <a:spcPct val="200000"/>
              </a:lnSpc>
              <a:buFont typeface="Courier New" pitchFamily="49" charset="0"/>
              <a:buChar char="o"/>
            </a:pPr>
            <a:r>
              <a:rPr lang="ar-SA" sz="2800" b="1" dirty="0" smtClean="0">
                <a:solidFill>
                  <a:prstClr val="black"/>
                </a:solidFill>
                <a:cs typeface="Arial" pitchFamily="34" charset="0"/>
              </a:rPr>
              <a:t>يحدث عندما يتصل شخصان فأكثر في جو غير رسمي.</a:t>
            </a:r>
          </a:p>
          <a:p>
            <a:pPr marL="457200" indent="-457200" algn="just" rtl="1">
              <a:lnSpc>
                <a:spcPct val="200000"/>
              </a:lnSpc>
              <a:buFont typeface="Courier New" pitchFamily="49" charset="0"/>
              <a:buChar char="o"/>
            </a:pPr>
            <a:r>
              <a:rPr lang="ar-SA" sz="2800" b="1" dirty="0" smtClean="0">
                <a:solidFill>
                  <a:prstClr val="black"/>
                </a:solidFill>
                <a:cs typeface="Arial" pitchFamily="34" charset="0"/>
              </a:rPr>
              <a:t>وهو نوعان: </a:t>
            </a:r>
          </a:p>
          <a:p>
            <a:pPr algn="just" rtl="1">
              <a:lnSpc>
                <a:spcPct val="200000"/>
              </a:lnSpc>
            </a:pPr>
            <a:r>
              <a:rPr lang="ar-SA" sz="2800" b="1" dirty="0" smtClean="0">
                <a:solidFill>
                  <a:prstClr val="black"/>
                </a:solidFill>
                <a:cs typeface="Arial" pitchFamily="34" charset="0"/>
              </a:rPr>
              <a:t>1- اتصال ثنائي كالمحادثات بين الأصدقاء أو الزوجين أو الأسرة.</a:t>
            </a:r>
          </a:p>
          <a:p>
            <a:pPr algn="just" rtl="1">
              <a:lnSpc>
                <a:spcPct val="200000"/>
              </a:lnSpc>
            </a:pPr>
            <a:r>
              <a:rPr lang="ar-SA" sz="2800" b="1" dirty="0" smtClean="0">
                <a:solidFill>
                  <a:prstClr val="black"/>
                </a:solidFill>
                <a:cs typeface="Arial" pitchFamily="34" charset="0"/>
              </a:rPr>
              <a:t>2- الاتصال في مجموعات صغيرة كالعمل.</a:t>
            </a:r>
            <a:endParaRPr lang="ar-YE" sz="3200" b="1" dirty="0" smtClean="0">
              <a:solidFill>
                <a:prstClr val="black"/>
              </a:solidFill>
              <a:cs typeface="Arial" pitchFamily="34" charset="0"/>
            </a:endParaRPr>
          </a:p>
        </p:txBody>
      </p:sp>
    </p:spTree>
    <p:extLst>
      <p:ext uri="{BB962C8B-B14F-4D97-AF65-F5344CB8AC3E}">
        <p14:creationId xmlns:p14="http://schemas.microsoft.com/office/powerpoint/2010/main" val="1593284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6124754"/>
          </a:xfrm>
          <a:prstGeom prst="rect">
            <a:avLst/>
          </a:prstGeom>
          <a:noFill/>
        </p:spPr>
        <p:txBody>
          <a:bodyPr wrap="square" rtlCol="1">
            <a:spAutoFit/>
          </a:bodyPr>
          <a:lstStyle/>
          <a:p>
            <a:pPr algn="ctr" rtl="1">
              <a:lnSpc>
                <a:spcPct val="200000"/>
              </a:lnSpc>
            </a:pPr>
            <a:r>
              <a:rPr lang="ar-SA" sz="3600" b="1" dirty="0" smtClean="0">
                <a:ln w="10541" cmpd="sng">
                  <a:solidFill>
                    <a:srgbClr val="838D9B">
                      <a:shade val="88000"/>
                      <a:satMod val="110000"/>
                    </a:srgbClr>
                  </a:solidFill>
                  <a:prstDash val="solid"/>
                </a:ln>
                <a:solidFill>
                  <a:srgbClr val="FF0000"/>
                </a:solidFill>
                <a:cs typeface="Arial" pitchFamily="34" charset="0"/>
              </a:rPr>
              <a:t>3- الاتصال  العام</a:t>
            </a:r>
            <a:endParaRPr lang="ar-YE" sz="3600" b="1" dirty="0" smtClean="0">
              <a:ln w="10541" cmpd="sng">
                <a:solidFill>
                  <a:srgbClr val="838D9B">
                    <a:shade val="88000"/>
                    <a:satMod val="110000"/>
                  </a:srgbClr>
                </a:solidFill>
                <a:prstDash val="solid"/>
              </a:ln>
              <a:solidFill>
                <a:srgbClr val="FF0000"/>
              </a:solidFill>
              <a:cs typeface="Arial" pitchFamily="34" charset="0"/>
            </a:endParaRP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في الاتصال الجمعي تنتقل الرسالة من شخص واحد إلى مجموعة من المستمعين. كالمحاضرات والدورات والخطب.</a:t>
            </a: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يتميز بالصيغة الرسمية والالتزام بقواعد اللغة ورفع الصوت وعدم مقاطعة المتحدث.</a:t>
            </a:r>
            <a:endParaRPr lang="ar-YE" sz="3600" b="1" dirty="0" smtClean="0">
              <a:solidFill>
                <a:prstClr val="black"/>
              </a:solidFill>
              <a:cs typeface="Arial" pitchFamily="34" charset="0"/>
            </a:endParaRPr>
          </a:p>
        </p:txBody>
      </p:sp>
    </p:spTree>
    <p:extLst>
      <p:ext uri="{BB962C8B-B14F-4D97-AF65-F5344CB8AC3E}">
        <p14:creationId xmlns:p14="http://schemas.microsoft.com/office/powerpoint/2010/main" val="289285263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6124754"/>
          </a:xfrm>
          <a:prstGeom prst="rect">
            <a:avLst/>
          </a:prstGeom>
          <a:noFill/>
        </p:spPr>
        <p:txBody>
          <a:bodyPr wrap="square" rtlCol="1">
            <a:spAutoFit/>
          </a:bodyPr>
          <a:lstStyle/>
          <a:p>
            <a:pPr algn="ctr" rtl="1">
              <a:lnSpc>
                <a:spcPct val="200000"/>
              </a:lnSpc>
            </a:pPr>
            <a:r>
              <a:rPr lang="ar-SA" sz="3600" b="1" dirty="0" smtClean="0">
                <a:ln w="10541" cmpd="sng">
                  <a:solidFill>
                    <a:srgbClr val="838D9B">
                      <a:shade val="88000"/>
                      <a:satMod val="110000"/>
                    </a:srgbClr>
                  </a:solidFill>
                  <a:prstDash val="solid"/>
                </a:ln>
                <a:solidFill>
                  <a:srgbClr val="FF0000"/>
                </a:solidFill>
                <a:cs typeface="Arial" pitchFamily="34" charset="0"/>
              </a:rPr>
              <a:t>4- الاتصال الجماهيري</a:t>
            </a:r>
            <a:endParaRPr lang="ar-YE" sz="3600" b="1" dirty="0" smtClean="0">
              <a:ln w="10541" cmpd="sng">
                <a:solidFill>
                  <a:srgbClr val="838D9B">
                    <a:shade val="88000"/>
                    <a:satMod val="110000"/>
                  </a:srgbClr>
                </a:solidFill>
                <a:prstDash val="solid"/>
              </a:ln>
              <a:solidFill>
                <a:srgbClr val="FF0000"/>
              </a:solidFill>
              <a:cs typeface="Arial" pitchFamily="34" charset="0"/>
            </a:endParaRP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يحدث من خلال الوسائل الإلكترونية، مثل: الراديو والتلفاز والأفلام والإنترنت والصحف ... وهذا يعني أن الرسالة تصل إلى عدد كبير من الناس.</a:t>
            </a: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رغم كثرة استخدامها إلا أن فرص التواصل بين المرسل والمستقبل قليلة أو منعدمة أحياناً.</a:t>
            </a:r>
            <a:endParaRPr lang="ar-YE" sz="3600" b="1" dirty="0" smtClean="0">
              <a:solidFill>
                <a:prstClr val="black"/>
              </a:solidFill>
              <a:cs typeface="Arial" pitchFamily="34" charset="0"/>
            </a:endParaRPr>
          </a:p>
        </p:txBody>
      </p:sp>
    </p:spTree>
    <p:extLst>
      <p:ext uri="{BB962C8B-B14F-4D97-AF65-F5344CB8AC3E}">
        <p14:creationId xmlns:p14="http://schemas.microsoft.com/office/powerpoint/2010/main" val="22932639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6124754"/>
          </a:xfrm>
          <a:prstGeom prst="rect">
            <a:avLst/>
          </a:prstGeom>
          <a:noFill/>
        </p:spPr>
        <p:txBody>
          <a:bodyPr wrap="square" rtlCol="1">
            <a:spAutoFit/>
          </a:bodyPr>
          <a:lstStyle/>
          <a:p>
            <a:pPr algn="ctr" rtl="1">
              <a:lnSpc>
                <a:spcPct val="200000"/>
              </a:lnSpc>
            </a:pPr>
            <a:r>
              <a:rPr lang="ar-SA" sz="3600" b="1" dirty="0" smtClean="0">
                <a:ln w="10541" cmpd="sng">
                  <a:solidFill>
                    <a:srgbClr val="838D9B">
                      <a:shade val="88000"/>
                      <a:satMod val="110000"/>
                    </a:srgbClr>
                  </a:solidFill>
                  <a:prstDash val="solid"/>
                </a:ln>
                <a:solidFill>
                  <a:srgbClr val="FF0000"/>
                </a:solidFill>
                <a:cs typeface="Arial" pitchFamily="34" charset="0"/>
              </a:rPr>
              <a:t>5- الاتصال الثقافي</a:t>
            </a:r>
            <a:endParaRPr lang="ar-YE" sz="3600" b="1" dirty="0" smtClean="0">
              <a:ln w="10541" cmpd="sng">
                <a:solidFill>
                  <a:srgbClr val="838D9B">
                    <a:shade val="88000"/>
                    <a:satMod val="110000"/>
                  </a:srgbClr>
                </a:solidFill>
                <a:prstDash val="solid"/>
              </a:ln>
              <a:solidFill>
                <a:srgbClr val="FF0000"/>
              </a:solidFill>
              <a:cs typeface="Arial" pitchFamily="34" charset="0"/>
            </a:endParaRP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الثقافة هي مجموع القيم والعادات التي يشترك فيها جمع من الناس تتفاوت الثقافات فيما بينها في هذه القيم والعادات.</a:t>
            </a: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العرب يشتركون مثلاً في ثقافة واحدة واسعة، ولكن لكل بلد عربي ثقافة تميزه .</a:t>
            </a:r>
            <a:endParaRPr lang="ar-YE" sz="3600" b="1" dirty="0" smtClean="0">
              <a:solidFill>
                <a:prstClr val="black"/>
              </a:solidFill>
              <a:cs typeface="Arial" pitchFamily="34" charset="0"/>
            </a:endParaRPr>
          </a:p>
        </p:txBody>
      </p:sp>
    </p:spTree>
    <p:extLst>
      <p:ext uri="{BB962C8B-B14F-4D97-AF65-F5344CB8AC3E}">
        <p14:creationId xmlns:p14="http://schemas.microsoft.com/office/powerpoint/2010/main" val="23850816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2" descr="التواصل"/>
          <p:cNvPicPr>
            <a:picLocks noChangeAspect="1" noChangeArrowheads="1"/>
          </p:cNvPicPr>
          <p:nvPr/>
        </p:nvPicPr>
        <p:blipFill>
          <a:blip r:embed="rId3">
            <a:lum bright="36000" contrast="6000"/>
            <a:extLst>
              <a:ext uri="{28A0092B-C50C-407E-A947-70E740481C1C}">
                <a14:useLocalDpi xmlns:a14="http://schemas.microsoft.com/office/drawing/2010/main" val="0"/>
              </a:ext>
            </a:extLst>
          </a:blip>
          <a:srcRect l="7289" r="7062"/>
          <a:stretch>
            <a:fillRect/>
          </a:stretch>
        </p:blipFill>
        <p:spPr bwMode="auto">
          <a:xfrm>
            <a:off x="5357813" y="1643063"/>
            <a:ext cx="2817812"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Rectangle 3"/>
          <p:cNvSpPr>
            <a:spLocks noChangeArrowheads="1"/>
          </p:cNvSpPr>
          <p:nvPr/>
        </p:nvSpPr>
        <p:spPr bwMode="auto">
          <a:xfrm>
            <a:off x="827088" y="981075"/>
            <a:ext cx="5245110" cy="2530475"/>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rtl="1" eaLnBrk="0" hangingPunct="0">
              <a:defRPr/>
            </a:pPr>
            <a:r>
              <a:rPr lang="ar-SA" sz="8000" b="1" dirty="0" smtClean="0">
                <a:solidFill>
                  <a:srgbClr val="0099FF"/>
                </a:solidFill>
                <a:effectLst>
                  <a:glow rad="139700">
                    <a:srgbClr val="669900">
                      <a:satMod val="175000"/>
                      <a:alpha val="40000"/>
                    </a:srgbClr>
                  </a:glow>
                  <a:outerShdw blurRad="38100" dist="38100" dir="2700000" algn="tl">
                    <a:srgbClr val="FFFFFF"/>
                  </a:outerShdw>
                  <a:reflection blurRad="6350" stA="60000" endA="900" endPos="58000" dir="5400000" sy="-100000" algn="bl" rotWithShape="0"/>
                </a:effectLst>
                <a:cs typeface="Traditional Arabic" pitchFamily="2" charset="-78"/>
              </a:rPr>
              <a:t>نماذج</a:t>
            </a:r>
            <a:endParaRPr lang="ar-MA" sz="8000" b="1" dirty="0">
              <a:solidFill>
                <a:srgbClr val="0099FF"/>
              </a:solidFill>
              <a:effectLst>
                <a:glow rad="139700">
                  <a:srgbClr val="669900">
                    <a:satMod val="175000"/>
                    <a:alpha val="40000"/>
                  </a:srgbClr>
                </a:glow>
                <a:outerShdw blurRad="38100" dist="38100" dir="2700000" algn="tl">
                  <a:srgbClr val="FFFFFF"/>
                </a:outerShdw>
                <a:reflection blurRad="6350" stA="60000" endA="900" endPos="58000" dir="5400000" sy="-100000" algn="bl" rotWithShape="0"/>
              </a:effectLst>
              <a:cs typeface="Traditional Arabic" pitchFamily="2" charset="-78"/>
            </a:endParaRPr>
          </a:p>
          <a:p>
            <a:pPr algn="ctr" rtl="1" eaLnBrk="0" hangingPunct="0">
              <a:defRPr/>
            </a:pPr>
            <a:r>
              <a:rPr lang="ar-SA" sz="8000" b="1" dirty="0" smtClean="0">
                <a:solidFill>
                  <a:srgbClr val="0099FF"/>
                </a:solidFill>
                <a:effectLst>
                  <a:glow rad="139700">
                    <a:srgbClr val="669900">
                      <a:satMod val="175000"/>
                      <a:alpha val="40000"/>
                    </a:srgbClr>
                  </a:glow>
                  <a:outerShdw blurRad="38100" dist="38100" dir="2700000" algn="tl">
                    <a:srgbClr val="FFFFFF"/>
                  </a:outerShdw>
                  <a:reflection blurRad="6350" stA="60000" endA="900" endPos="58000" dir="5400000" sy="-100000" algn="bl" rotWithShape="0"/>
                </a:effectLst>
                <a:cs typeface="Traditional Arabic" pitchFamily="2" charset="-78"/>
              </a:rPr>
              <a:t>الاتصال</a:t>
            </a:r>
            <a:endParaRPr lang="ar-SA" sz="5400" b="1" dirty="0">
              <a:solidFill>
                <a:srgbClr val="FF0000"/>
              </a:solidFill>
              <a:effectLst>
                <a:glow rad="139700">
                  <a:srgbClr val="669900">
                    <a:satMod val="175000"/>
                    <a:alpha val="40000"/>
                  </a:srgbClr>
                </a:glow>
                <a:reflection blurRad="6350" stA="60000" endA="900" endPos="58000" dir="5400000" sy="-100000" algn="bl" rotWithShape="0"/>
              </a:effectLst>
              <a:latin typeface="Thunderbird" pitchFamily="26" charset="0"/>
              <a:cs typeface="Hesham Bold" pitchFamily="2" charset="-78"/>
            </a:endParaRPr>
          </a:p>
        </p:txBody>
      </p:sp>
    </p:spTree>
    <p:extLst>
      <p:ext uri="{BB962C8B-B14F-4D97-AF65-F5344CB8AC3E}">
        <p14:creationId xmlns:p14="http://schemas.microsoft.com/office/powerpoint/2010/main" val="12565819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105475"/>
                                        </p:tgtEl>
                                        <p:attrNameLst>
                                          <p:attrName>style.visibility</p:attrName>
                                        </p:attrNameLst>
                                      </p:cBhvr>
                                      <p:to>
                                        <p:strVal val="visible"/>
                                      </p:to>
                                    </p:set>
                                    <p:animEffect transition="in" filter="fade">
                                      <p:cBhvr>
                                        <p:cTn id="7" dur="3000"/>
                                        <p:tgtEl>
                                          <p:spTgt spid="105475"/>
                                        </p:tgtEl>
                                      </p:cBhvr>
                                    </p:animEffect>
                                    <p:anim calcmode="lin" valueType="num">
                                      <p:cBhvr>
                                        <p:cTn id="8" dur="3000" fill="hold"/>
                                        <p:tgtEl>
                                          <p:spTgt spid="105475"/>
                                        </p:tgtEl>
                                        <p:attrNameLst>
                                          <p:attrName>ppt_w</p:attrName>
                                        </p:attrNameLst>
                                      </p:cBhvr>
                                      <p:tavLst>
                                        <p:tav tm="0" fmla="#ppt_w*sin(2.5*pi*$)">
                                          <p:val>
                                            <p:fltVal val="0"/>
                                          </p:val>
                                        </p:tav>
                                        <p:tav tm="100000">
                                          <p:val>
                                            <p:fltVal val="1"/>
                                          </p:val>
                                        </p:tav>
                                      </p:tavLst>
                                    </p:anim>
                                    <p:anim calcmode="lin" valueType="num">
                                      <p:cBhvr>
                                        <p:cTn id="9" dur="3000" fill="hold"/>
                                        <p:tgtEl>
                                          <p:spTgt spid="105475"/>
                                        </p:tgtEl>
                                        <p:attrNameLst>
                                          <p:attrName>ppt_h</p:attrName>
                                        </p:attrNameLst>
                                      </p:cBhvr>
                                      <p:tavLst>
                                        <p:tav tm="0">
                                          <p:val>
                                            <p:strVal val="#ppt_h"/>
                                          </p:val>
                                        </p:tav>
                                        <p:tav tm="100000">
                                          <p:val>
                                            <p:strVal val="#ppt_h"/>
                                          </p:val>
                                        </p:tav>
                                      </p:tavLst>
                                    </p:anim>
                                  </p:childTnLst>
                                  <p:subTnLst>
                                    <p:audio>
                                      <p:cMediaNode vol="61000">
                                        <p:cTn display="0" masterRel="sameClick">
                                          <p:stCondLst>
                                            <p:cond evt="begin" delay="0">
                                              <p:tn val="5"/>
                                            </p:cond>
                                          </p:stCondLst>
                                          <p:endCondLst>
                                            <p:cond evt="onStopAudio" delay="0">
                                              <p:tgtEl>
                                                <p:sldTgt/>
                                              </p:tgtEl>
                                            </p:cond>
                                          </p:endCondLst>
                                        </p:cTn>
                                        <p:tgtEl>
                                          <p:sndTgt r:embed="rId2"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4400" b="1" dirty="0" smtClean="0">
                <a:solidFill>
                  <a:srgbClr val="FF0066"/>
                </a:solidFill>
                <a:cs typeface="Traditional Arabic" pitchFamily="18" charset="-78"/>
              </a:rPr>
              <a:t>النموذج الخطي أو أحادي الاتجاه</a:t>
            </a:r>
            <a:endParaRPr lang="en-US" sz="44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مذهب قديم قبل قرابة 60 عاماً (هو بداية لفهم عملية الاتصال). فعل يقوم به شخص لشخص آخر.</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يقوم المرسل بوضع أفكاره ومشاعره في رسالة للمستقبل الذي يفسر رموزها إذا قدر للرسالة أن تمضي من غير تشويش، وكتب لها النجاح.</a:t>
            </a:r>
            <a:endParaRPr lang="en-US" sz="3600" b="1" dirty="0" smtClean="0">
              <a:solidFill>
                <a:srgbClr val="000066"/>
              </a:solidFill>
              <a:cs typeface="Traditional Arabic" pitchFamily="18" charset="-78"/>
            </a:endParaRP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24227508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2165350" y="836613"/>
            <a:ext cx="5791200" cy="533400"/>
          </a:xfrm>
        </p:spPr>
        <p:txBody>
          <a:bodyPr/>
          <a:lstStyle/>
          <a:p>
            <a:pPr rtl="0" eaLnBrk="1" hangingPunct="1">
              <a:lnSpc>
                <a:spcPct val="100000"/>
              </a:lnSpc>
              <a:spcBef>
                <a:spcPct val="50000"/>
              </a:spcBef>
              <a:defRPr/>
            </a:pPr>
            <a:r>
              <a:rPr lang="ar-SA" sz="3200" dirty="0" smtClean="0">
                <a:effectLst>
                  <a:outerShdw blurRad="38100" dist="38100" dir="2700000" algn="tl">
                    <a:srgbClr val="FFFFFF"/>
                  </a:outerShdw>
                </a:effectLst>
                <a:latin typeface="Arial" pitchFamily="34" charset="0"/>
                <a:cs typeface="Traditional Arabic" pitchFamily="2" charset="-78"/>
              </a:rPr>
              <a:t>طبيعة</a:t>
            </a:r>
            <a:r>
              <a:rPr lang="ar-MA" sz="3200" dirty="0" smtClean="0">
                <a:effectLst>
                  <a:outerShdw blurRad="38100" dist="38100" dir="2700000" algn="tl">
                    <a:srgbClr val="FFFFFF"/>
                  </a:outerShdw>
                </a:effectLst>
                <a:latin typeface="Arial" pitchFamily="34" charset="0"/>
                <a:cs typeface="Traditional Arabic" pitchFamily="2" charset="-78"/>
              </a:rPr>
              <a:t>الاتصال </a:t>
            </a:r>
            <a:r>
              <a:rPr lang="ar-SA" sz="3200" dirty="0" smtClean="0">
                <a:effectLst>
                  <a:outerShdw blurRad="38100" dist="38100" dir="2700000" algn="tl">
                    <a:srgbClr val="FFFFFF"/>
                  </a:outerShdw>
                </a:effectLst>
                <a:latin typeface="Arial" pitchFamily="34" charset="0"/>
                <a:cs typeface="Traditional Arabic" pitchFamily="2" charset="-78"/>
              </a:rPr>
              <a:t>:</a:t>
            </a:r>
            <a:endParaRPr lang="en-US" sz="3200" dirty="0" smtClean="0">
              <a:effectLst>
                <a:outerShdw blurRad="38100" dist="38100" dir="2700000" algn="tl">
                  <a:srgbClr val="FFFFFF"/>
                </a:outerShdw>
              </a:effectLst>
              <a:latin typeface="Arial" pitchFamily="34" charset="0"/>
              <a:cs typeface="Traditional Arabic" pitchFamily="2" charset="-78"/>
            </a:endParaRPr>
          </a:p>
        </p:txBody>
      </p:sp>
      <p:sp>
        <p:nvSpPr>
          <p:cNvPr id="159747" name="Rectangle 3"/>
          <p:cNvSpPr>
            <a:spLocks noGrp="1" noChangeArrowheads="1"/>
          </p:cNvSpPr>
          <p:nvPr>
            <p:ph type="body" idx="1"/>
          </p:nvPr>
        </p:nvSpPr>
        <p:spPr>
          <a:xfrm>
            <a:off x="900113" y="1557338"/>
            <a:ext cx="7231062" cy="4535487"/>
          </a:xfrm>
        </p:spPr>
        <p:txBody>
          <a:bodyPr/>
          <a:lstStyle/>
          <a:p>
            <a:pPr marL="0" indent="182563" algn="just" eaLnBrk="1" hangingPunct="1">
              <a:buFontTx/>
              <a:buNone/>
            </a:pPr>
            <a:r>
              <a:rPr lang="ar-SA" sz="2800" b="1" dirty="0" smtClean="0">
                <a:cs typeface="Traditional Arabic" pitchFamily="18" charset="-78"/>
              </a:rPr>
              <a:t>يعد الاتصال من أكثر الأنشطة التي يقوم بها الإنسان في حياته، ومن خلاله تحدث التفاعلات بين الأفراد مما ينتج عنها نقل الأفكار وتبادل المعلومات وتلبية الحاجات</a:t>
            </a:r>
            <a:r>
              <a:rPr lang="ar-SA" sz="2800" b="1" dirty="0" smtClean="0">
                <a:cs typeface="Traditional Arabic" pitchFamily="18" charset="-78"/>
              </a:rPr>
              <a:t>.</a:t>
            </a:r>
            <a:endParaRPr lang="ar-SA" sz="2800" b="1" dirty="0" smtClean="0">
              <a:cs typeface="Traditional Arabic" pitchFamily="18" charset="-78"/>
            </a:endParaRPr>
          </a:p>
        </p:txBody>
      </p:sp>
    </p:spTree>
    <p:extLst>
      <p:ext uri="{BB962C8B-B14F-4D97-AF65-F5344CB8AC3E}">
        <p14:creationId xmlns:p14="http://schemas.microsoft.com/office/powerpoint/2010/main" val="216044767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4400" b="1" dirty="0" smtClean="0">
                <a:solidFill>
                  <a:srgbClr val="FF0066"/>
                </a:solidFill>
                <a:cs typeface="Traditional Arabic" pitchFamily="18" charset="-78"/>
              </a:rPr>
              <a:t>النموذج التبادلي أو ثنائي الاتجاه</a:t>
            </a:r>
            <a:endParaRPr lang="en-US" sz="44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لا يمكن القول بأن الاتصال يسير في اتجاه </a:t>
            </a:r>
            <a:r>
              <a:rPr lang="ar-SA" sz="3600" b="1" dirty="0" smtClean="0">
                <a:solidFill>
                  <a:srgbClr val="000066"/>
                </a:solidFill>
                <a:cs typeface="Traditional Arabic" pitchFamily="18" charset="-78"/>
              </a:rPr>
              <a:t>واحد</a:t>
            </a:r>
            <a:r>
              <a:rPr lang="ar-SA" sz="3600" b="1" dirty="0">
                <a:solidFill>
                  <a:srgbClr val="000066"/>
                </a:solidFill>
                <a:cs typeface="Traditional Arabic" pitchFamily="18" charset="-78"/>
              </a:rPr>
              <a:t>.</a:t>
            </a:r>
            <a:r>
              <a:rPr lang="ar-SA" sz="3600" b="1" dirty="0" smtClean="0">
                <a:solidFill>
                  <a:srgbClr val="000066"/>
                </a:solidFill>
                <a:cs typeface="Traditional Arabic" pitchFamily="18" charset="-78"/>
              </a:rPr>
              <a:t> يصبح </a:t>
            </a:r>
            <a:r>
              <a:rPr lang="ar-SA" sz="3600" b="1" dirty="0" smtClean="0">
                <a:solidFill>
                  <a:srgbClr val="000066"/>
                </a:solidFill>
                <a:cs typeface="Traditional Arabic" pitchFamily="18" charset="-78"/>
              </a:rPr>
              <a:t>كل من الطرفين مرسلاً ومستقبلاً في آن واحد، بل حتى من خلال استقبال الرسالة يقوم كل الطرفين بتفسير الرسالة والتفكير بشأنها؛ وهذا ما يفسر اختلاف التفسيرات للرسالة الواحدة بين الناس.</a:t>
            </a:r>
            <a:endParaRPr lang="en-US" sz="3600" b="1" dirty="0" smtClean="0">
              <a:solidFill>
                <a:srgbClr val="000066"/>
              </a:solidFill>
              <a:cs typeface="Traditional Arabic" pitchFamily="18" charset="-78"/>
            </a:endParaRP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322649875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6" name="Picture 2" descr="التواصل"/>
          <p:cNvPicPr>
            <a:picLocks noChangeAspect="1" noChangeArrowheads="1"/>
          </p:cNvPicPr>
          <p:nvPr/>
        </p:nvPicPr>
        <p:blipFill>
          <a:blip r:embed="rId3">
            <a:lum bright="36000" contrast="6000"/>
            <a:extLst>
              <a:ext uri="{28A0092B-C50C-407E-A947-70E740481C1C}">
                <a14:useLocalDpi xmlns:a14="http://schemas.microsoft.com/office/drawing/2010/main" val="0"/>
              </a:ext>
            </a:extLst>
          </a:blip>
          <a:srcRect l="7289" r="7062"/>
          <a:stretch>
            <a:fillRect/>
          </a:stretch>
        </p:blipFill>
        <p:spPr bwMode="auto">
          <a:xfrm>
            <a:off x="5670550" y="1484313"/>
            <a:ext cx="25050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59" name="Rectangle 3"/>
          <p:cNvSpPr>
            <a:spLocks noChangeArrowheads="1"/>
          </p:cNvSpPr>
          <p:nvPr/>
        </p:nvSpPr>
        <p:spPr bwMode="auto">
          <a:xfrm>
            <a:off x="1835150" y="1341438"/>
            <a:ext cx="4105275" cy="2554545"/>
          </a:xfrm>
          <a:prstGeom prst="rect">
            <a:avLst/>
          </a:prstGeom>
          <a:noFill/>
          <a:ln w="9525">
            <a:noFill/>
            <a:miter lim="800000"/>
            <a:headEnd/>
            <a:tailEnd/>
          </a:ln>
          <a:effectLst/>
        </p:spPr>
        <p:txBody>
          <a:bodyPr>
            <a:spAutoFit/>
          </a:bodyPr>
          <a:lstStyle/>
          <a:p>
            <a:pPr algn="ctr" rtl="1">
              <a:defRPr/>
            </a:pPr>
            <a:r>
              <a:rPr lang="ar-SA" sz="8000" b="1" dirty="0" smtClean="0">
                <a:solidFill>
                  <a:srgbClr val="0099FF"/>
                </a:solidFill>
                <a:effectLst>
                  <a:outerShdw blurRad="38100" dist="38100" dir="2700000" algn="tl">
                    <a:srgbClr val="FFFFFF"/>
                  </a:outerShdw>
                </a:effectLst>
                <a:cs typeface="Traditional Arabic" pitchFamily="2" charset="-78"/>
              </a:rPr>
              <a:t>خصائص الاتصال</a:t>
            </a:r>
            <a:endParaRPr lang="ar-SA" sz="8000" b="1" dirty="0">
              <a:solidFill>
                <a:srgbClr val="0099FF"/>
              </a:solidFill>
              <a:effectLst>
                <a:outerShdw blurRad="38100" dist="38100" dir="2700000" algn="tl">
                  <a:srgbClr val="FFFFFF"/>
                </a:outerShdw>
              </a:effectLst>
              <a:cs typeface="Traditional Arabic" pitchFamily="2" charset="-78"/>
            </a:endParaRPr>
          </a:p>
        </p:txBody>
      </p:sp>
    </p:spTree>
    <p:extLst>
      <p:ext uri="{BB962C8B-B14F-4D97-AF65-F5344CB8AC3E}">
        <p14:creationId xmlns:p14="http://schemas.microsoft.com/office/powerpoint/2010/main" val="37633015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147459"/>
                                        </p:tgtEl>
                                        <p:attrNameLst>
                                          <p:attrName>style.visibility</p:attrName>
                                        </p:attrNameLst>
                                      </p:cBhvr>
                                      <p:to>
                                        <p:strVal val="visible"/>
                                      </p:to>
                                    </p:set>
                                    <p:animEffect transition="in" filter="fade">
                                      <p:cBhvr>
                                        <p:cTn id="7" dur="3000"/>
                                        <p:tgtEl>
                                          <p:spTgt spid="147459"/>
                                        </p:tgtEl>
                                      </p:cBhvr>
                                    </p:animEffect>
                                    <p:anim calcmode="lin" valueType="num">
                                      <p:cBhvr>
                                        <p:cTn id="8" dur="3000" fill="hold"/>
                                        <p:tgtEl>
                                          <p:spTgt spid="147459"/>
                                        </p:tgtEl>
                                        <p:attrNameLst>
                                          <p:attrName>ppt_w</p:attrName>
                                        </p:attrNameLst>
                                      </p:cBhvr>
                                      <p:tavLst>
                                        <p:tav tm="0" fmla="#ppt_w*sin(2.5*pi*$)">
                                          <p:val>
                                            <p:fltVal val="0"/>
                                          </p:val>
                                        </p:tav>
                                        <p:tav tm="100000">
                                          <p:val>
                                            <p:fltVal val="1"/>
                                          </p:val>
                                        </p:tav>
                                      </p:tavLst>
                                    </p:anim>
                                    <p:anim calcmode="lin" valueType="num">
                                      <p:cBhvr>
                                        <p:cTn id="9" dur="3000" fill="hold"/>
                                        <p:tgtEl>
                                          <p:spTgt spid="147459"/>
                                        </p:tgtEl>
                                        <p:attrNameLst>
                                          <p:attrName>ppt_h</p:attrName>
                                        </p:attrNameLst>
                                      </p:cBhvr>
                                      <p:tavLst>
                                        <p:tav tm="0">
                                          <p:val>
                                            <p:strVal val="#ppt_h"/>
                                          </p:val>
                                        </p:tav>
                                        <p:tav tm="100000">
                                          <p:val>
                                            <p:strVal val="#ppt_h"/>
                                          </p:val>
                                        </p:tav>
                                      </p:tavLst>
                                    </p:anim>
                                  </p:childTnLst>
                                  <p:subTnLst>
                                    <p:audio>
                                      <p:cMediaNode vol="61000">
                                        <p:cTn display="0" masterRel="sameClick">
                                          <p:stCondLst>
                                            <p:cond evt="begin" delay="0">
                                              <p:tn val="5"/>
                                            </p:cond>
                                          </p:stCondLst>
                                          <p:endCondLst>
                                            <p:cond evt="onStopAudio" delay="0">
                                              <p:tgtEl>
                                                <p:sldTgt/>
                                              </p:tgtEl>
                                            </p:cond>
                                          </p:endCondLst>
                                        </p:cTn>
                                        <p:tgtEl>
                                          <p:sndTgt r:embed="rId2"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4800" b="1" dirty="0" smtClean="0">
                <a:solidFill>
                  <a:srgbClr val="FF0066"/>
                </a:solidFill>
                <a:cs typeface="Traditional Arabic" pitchFamily="18" charset="-78"/>
              </a:rPr>
              <a:t>1- الاتصال عملية مستمرة</a:t>
            </a:r>
            <a:endParaRPr lang="en-US" sz="48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5400" b="1" dirty="0" smtClean="0">
                <a:solidFill>
                  <a:srgbClr val="000066"/>
                </a:solidFill>
                <a:cs typeface="Traditional Arabic" pitchFamily="18" charset="-78"/>
              </a:rPr>
              <a:t>الاتصال يشتمل على سلسلة من الأفعال التي ليس لها بداية أو نهاية محددة، فهو دائم التغير والحركة؛ لذا يستحيل إيقافه.</a:t>
            </a: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31234325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4800" b="1" dirty="0" smtClean="0">
                <a:solidFill>
                  <a:srgbClr val="FF0066"/>
                </a:solidFill>
                <a:cs typeface="Traditional Arabic" pitchFamily="18" charset="-78"/>
              </a:rPr>
              <a:t>2- الاتصال يشكل نظاماً متكاملاً</a:t>
            </a:r>
            <a:endParaRPr lang="en-US" sz="48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48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4800" b="1" dirty="0" smtClean="0">
                <a:solidFill>
                  <a:srgbClr val="000066"/>
                </a:solidFill>
                <a:cs typeface="Traditional Arabic" pitchFamily="18" charset="-78"/>
              </a:rPr>
              <a:t>يتكون الاتصال من عناصر متراكبة تعمل جميعها حينما تتفاعل مع بعض ... ولو غابت بعضها أو لم تعمل بشكل جيد فالاتصال يتعطل ولا يحقق أهدافه.</a:t>
            </a:r>
          </a:p>
          <a:p>
            <a:pPr eaLnBrk="1" hangingPunct="1">
              <a:spcBef>
                <a:spcPct val="50000"/>
              </a:spcBef>
            </a:pPr>
            <a:endParaRPr lang="en-US" sz="3600" dirty="0" smtClean="0">
              <a:solidFill>
                <a:srgbClr val="F8F8F8"/>
              </a:solidFill>
            </a:endParaRPr>
          </a:p>
        </p:txBody>
      </p:sp>
    </p:spTree>
    <p:extLst>
      <p:ext uri="{BB962C8B-B14F-4D97-AF65-F5344CB8AC3E}">
        <p14:creationId xmlns:p14="http://schemas.microsoft.com/office/powerpoint/2010/main" val="38274959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3600" b="1" dirty="0" smtClean="0">
                <a:solidFill>
                  <a:srgbClr val="FF0066"/>
                </a:solidFill>
                <a:cs typeface="Traditional Arabic" pitchFamily="18" charset="-78"/>
              </a:rPr>
              <a:t>3- الاتصال تفاعلي وآني ومتغير</a:t>
            </a:r>
            <a:endParaRPr lang="en-US" sz="36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40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4000" b="1" dirty="0" smtClean="0">
                <a:solidFill>
                  <a:srgbClr val="000066"/>
                </a:solidFill>
                <a:cs typeface="Traditional Arabic" pitchFamily="18" charset="-78"/>
              </a:rPr>
              <a:t>الاتصال ينبني على التفاعل مع الآخرين والتفاعل مع أحداث الخبر.</a:t>
            </a:r>
          </a:p>
          <a:p>
            <a:pPr marL="571500" indent="-571500" algn="just" rtl="1">
              <a:spcBef>
                <a:spcPct val="50000"/>
              </a:spcBef>
              <a:buFont typeface="Wingdings" pitchFamily="2" charset="2"/>
              <a:buChar char="q"/>
            </a:pPr>
            <a:r>
              <a:rPr lang="ar-SA" sz="4000" b="1" dirty="0" smtClean="0">
                <a:solidFill>
                  <a:srgbClr val="000066"/>
                </a:solidFill>
                <a:cs typeface="Traditional Arabic" pitchFamily="18" charset="-78"/>
              </a:rPr>
              <a:t>مثال : حادث سير لصديق ما.</a:t>
            </a:r>
            <a:endParaRPr lang="en-US" sz="4000" b="1" dirty="0" smtClean="0">
              <a:solidFill>
                <a:srgbClr val="000066"/>
              </a:solidFill>
              <a:cs typeface="Traditional Arabic" pitchFamily="18" charset="-78"/>
            </a:endParaRPr>
          </a:p>
          <a:p>
            <a:pPr eaLnBrk="1" hangingPunct="1">
              <a:spcBef>
                <a:spcPct val="50000"/>
              </a:spcBef>
            </a:pPr>
            <a:endParaRPr lang="en-US" sz="2800" dirty="0" smtClean="0">
              <a:solidFill>
                <a:srgbClr val="F8F8F8"/>
              </a:solidFill>
            </a:endParaRPr>
          </a:p>
        </p:txBody>
      </p:sp>
    </p:spTree>
    <p:extLst>
      <p:ext uri="{BB962C8B-B14F-4D97-AF65-F5344CB8AC3E}">
        <p14:creationId xmlns:p14="http://schemas.microsoft.com/office/powerpoint/2010/main" val="38274959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3200" b="1" dirty="0" smtClean="0">
                <a:solidFill>
                  <a:srgbClr val="FF0066"/>
                </a:solidFill>
                <a:cs typeface="Traditional Arabic" pitchFamily="18" charset="-78"/>
              </a:rPr>
              <a:t>4- الاتصال غير قابل للتراجع أو التفادي غالباً</a:t>
            </a:r>
            <a:endParaRPr lang="en-US" sz="32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إذا أراد شخص ما التراجع عن الاتصال بعد حدوثه فإنه لا يستطيع، قد يستطيع التأسف أو إصلاح الخطأ.</a:t>
            </a: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38274959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3200" b="1" dirty="0" smtClean="0">
                <a:solidFill>
                  <a:srgbClr val="FF0066"/>
                </a:solidFill>
                <a:cs typeface="Traditional Arabic" pitchFamily="18" charset="-78"/>
              </a:rPr>
              <a:t>5- الاتصال قد يكون قصدياً وقد لا يكون</a:t>
            </a:r>
            <a:endParaRPr lang="en-US" sz="32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41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28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2800" b="1" dirty="0" smtClean="0">
                <a:solidFill>
                  <a:srgbClr val="000066"/>
                </a:solidFill>
                <a:cs typeface="Traditional Arabic" pitchFamily="18" charset="-78"/>
              </a:rPr>
              <a:t>قد يرسل شخص لآخر رسالة بقصد ويستقبلها الآخر بقصد، وهنا يكون الاتصال مؤثراً.</a:t>
            </a:r>
          </a:p>
          <a:p>
            <a:pPr marL="571500" indent="-571500" algn="just" rtl="1">
              <a:spcBef>
                <a:spcPct val="50000"/>
              </a:spcBef>
              <a:buFont typeface="Wingdings" pitchFamily="2" charset="2"/>
              <a:buChar char="q"/>
            </a:pPr>
            <a:r>
              <a:rPr lang="ar-SA" sz="2800" b="1" dirty="0" smtClean="0">
                <a:solidFill>
                  <a:srgbClr val="000066"/>
                </a:solidFill>
                <a:cs typeface="Traditional Arabic" pitchFamily="18" charset="-78"/>
              </a:rPr>
              <a:t>قد يرسل شخص رسالة بدون قصد لآخر يستقبلها عن قصد كمن ينصت على محادثة خاصة بين اثنين.</a:t>
            </a:r>
          </a:p>
          <a:p>
            <a:pPr marL="571500" indent="-571500" algn="just" rtl="1">
              <a:spcBef>
                <a:spcPct val="50000"/>
              </a:spcBef>
              <a:buFont typeface="Wingdings" pitchFamily="2" charset="2"/>
              <a:buChar char="q"/>
            </a:pPr>
            <a:r>
              <a:rPr lang="ar-SA" sz="2800" b="1" dirty="0" smtClean="0">
                <a:solidFill>
                  <a:srgbClr val="000066"/>
                </a:solidFill>
                <a:cs typeface="Traditional Arabic" pitchFamily="18" charset="-78"/>
              </a:rPr>
              <a:t>قد يرسل شخص رسالة عن قصد إلى آخر غير منتبه لها فلا يتفاعل معها.</a:t>
            </a:r>
          </a:p>
          <a:p>
            <a:pPr eaLnBrk="1" hangingPunct="1">
              <a:spcBef>
                <a:spcPct val="50000"/>
              </a:spcBef>
            </a:pPr>
            <a:endParaRPr lang="en-US" sz="1800" dirty="0" smtClean="0">
              <a:solidFill>
                <a:srgbClr val="F8F8F8"/>
              </a:solidFill>
            </a:endParaRPr>
          </a:p>
        </p:txBody>
      </p:sp>
    </p:spTree>
    <p:extLst>
      <p:ext uri="{BB962C8B-B14F-4D97-AF65-F5344CB8AC3E}">
        <p14:creationId xmlns:p14="http://schemas.microsoft.com/office/powerpoint/2010/main" val="82648990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Picture 2" descr="التواصل"/>
          <p:cNvPicPr>
            <a:picLocks noChangeAspect="1" noChangeArrowheads="1"/>
          </p:cNvPicPr>
          <p:nvPr/>
        </p:nvPicPr>
        <p:blipFill>
          <a:blip r:embed="rId3">
            <a:lum bright="36000" contrast="6000"/>
            <a:extLst>
              <a:ext uri="{28A0092B-C50C-407E-A947-70E740481C1C}">
                <a14:useLocalDpi xmlns:a14="http://schemas.microsoft.com/office/drawing/2010/main" val="0"/>
              </a:ext>
            </a:extLst>
          </a:blip>
          <a:srcRect l="7289" r="7062"/>
          <a:stretch>
            <a:fillRect/>
          </a:stretch>
        </p:blipFill>
        <p:spPr bwMode="auto">
          <a:xfrm>
            <a:off x="5867400" y="1844675"/>
            <a:ext cx="2308225"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5" name="Rectangle 3"/>
          <p:cNvSpPr>
            <a:spLocks noChangeArrowheads="1"/>
          </p:cNvSpPr>
          <p:nvPr/>
        </p:nvSpPr>
        <p:spPr bwMode="auto">
          <a:xfrm>
            <a:off x="457200" y="1412875"/>
            <a:ext cx="5562600" cy="2123658"/>
          </a:xfrm>
          <a:prstGeom prst="rect">
            <a:avLst/>
          </a:prstGeom>
          <a:noFill/>
          <a:ln w="9525">
            <a:noFill/>
            <a:miter lim="800000"/>
            <a:headEnd/>
            <a:tailEnd/>
          </a:ln>
          <a:effectLst/>
        </p:spPr>
        <p:txBody>
          <a:bodyPr wrap="square">
            <a:spAutoFit/>
          </a:bodyPr>
          <a:lstStyle/>
          <a:p>
            <a:pPr algn="ctr" rtl="1" eaLnBrk="0" hangingPunct="0">
              <a:defRPr/>
            </a:pPr>
            <a:r>
              <a:rPr lang="ar-SA" sz="6600" b="1" dirty="0" smtClean="0">
                <a:solidFill>
                  <a:srgbClr val="0099FF"/>
                </a:solidFill>
                <a:effectLst>
                  <a:outerShdw blurRad="38100" dist="38100" dir="2700000" algn="tl">
                    <a:srgbClr val="FFFFFF"/>
                  </a:outerShdw>
                </a:effectLst>
                <a:cs typeface="Traditional Arabic" pitchFamily="2" charset="-78"/>
              </a:rPr>
              <a:t>بعض المفاهيم الخاطئة عن الاتصال</a:t>
            </a:r>
            <a:endParaRPr lang="ar-SA" sz="4400" b="1" dirty="0">
              <a:solidFill>
                <a:srgbClr val="000080"/>
              </a:solidFill>
              <a:latin typeface="Thunderbird" pitchFamily="26" charset="0"/>
              <a:cs typeface="Hesham Bold" pitchFamily="2" charset="-78"/>
            </a:endParaRPr>
          </a:p>
        </p:txBody>
      </p:sp>
    </p:spTree>
    <p:extLst>
      <p:ext uri="{BB962C8B-B14F-4D97-AF65-F5344CB8AC3E}">
        <p14:creationId xmlns:p14="http://schemas.microsoft.com/office/powerpoint/2010/main" val="224825277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125955"/>
                                        </p:tgtEl>
                                        <p:attrNameLst>
                                          <p:attrName>style.visibility</p:attrName>
                                        </p:attrNameLst>
                                      </p:cBhvr>
                                      <p:to>
                                        <p:strVal val="visible"/>
                                      </p:to>
                                    </p:set>
                                    <p:animEffect transition="in" filter="fade">
                                      <p:cBhvr>
                                        <p:cTn id="7" dur="3000"/>
                                        <p:tgtEl>
                                          <p:spTgt spid="125955"/>
                                        </p:tgtEl>
                                      </p:cBhvr>
                                    </p:animEffect>
                                    <p:anim calcmode="lin" valueType="num">
                                      <p:cBhvr>
                                        <p:cTn id="8" dur="3000" fill="hold"/>
                                        <p:tgtEl>
                                          <p:spTgt spid="125955"/>
                                        </p:tgtEl>
                                        <p:attrNameLst>
                                          <p:attrName>ppt_w</p:attrName>
                                        </p:attrNameLst>
                                      </p:cBhvr>
                                      <p:tavLst>
                                        <p:tav tm="0" fmla="#ppt_w*sin(2.5*pi*$)">
                                          <p:val>
                                            <p:fltVal val="0"/>
                                          </p:val>
                                        </p:tav>
                                        <p:tav tm="100000">
                                          <p:val>
                                            <p:fltVal val="1"/>
                                          </p:val>
                                        </p:tav>
                                      </p:tavLst>
                                    </p:anim>
                                    <p:anim calcmode="lin" valueType="num">
                                      <p:cBhvr>
                                        <p:cTn id="9" dur="3000" fill="hold"/>
                                        <p:tgtEl>
                                          <p:spTgt spid="125955"/>
                                        </p:tgtEl>
                                        <p:attrNameLst>
                                          <p:attrName>ppt_h</p:attrName>
                                        </p:attrNameLst>
                                      </p:cBhvr>
                                      <p:tavLst>
                                        <p:tav tm="0">
                                          <p:val>
                                            <p:strVal val="#ppt_h"/>
                                          </p:val>
                                        </p:tav>
                                        <p:tav tm="100000">
                                          <p:val>
                                            <p:strVal val="#ppt_h"/>
                                          </p:val>
                                        </p:tav>
                                      </p:tavLst>
                                    </p:anim>
                                  </p:childTnLst>
                                  <p:subTnLst>
                                    <p:audio>
                                      <p:cMediaNode vol="61000">
                                        <p:cTn display="0" masterRel="sameClick">
                                          <p:stCondLst>
                                            <p:cond evt="begin" delay="0">
                                              <p:tn val="5"/>
                                            </p:cond>
                                          </p:stCondLst>
                                          <p:endCondLst>
                                            <p:cond evt="onStopAudio" delay="0">
                                              <p:tgtEl>
                                                <p:sldTgt/>
                                              </p:tgtEl>
                                            </p:cond>
                                          </p:endCondLst>
                                        </p:cTn>
                                        <p:tgtEl>
                                          <p:sndTgt r:embed="rId2"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6247864"/>
          </a:xfrm>
          <a:prstGeom prst="rect">
            <a:avLst/>
          </a:prstGeom>
          <a:noFill/>
        </p:spPr>
        <p:txBody>
          <a:bodyPr wrap="square" rtlCol="1">
            <a:spAutoFit/>
          </a:bodyPr>
          <a:lstStyle/>
          <a:p>
            <a:pPr algn="ctr" rtl="1">
              <a:lnSpc>
                <a:spcPct val="200000"/>
              </a:lnSpc>
            </a:pPr>
            <a:r>
              <a:rPr lang="ar-SA" sz="3200" b="1" dirty="0" smtClean="0">
                <a:ln w="10541" cmpd="sng">
                  <a:solidFill>
                    <a:srgbClr val="838D9B">
                      <a:shade val="88000"/>
                      <a:satMod val="110000"/>
                    </a:srgbClr>
                  </a:solidFill>
                  <a:prstDash val="solid"/>
                </a:ln>
                <a:solidFill>
                  <a:srgbClr val="FF0000"/>
                </a:solidFill>
                <a:cs typeface="Arial" pitchFamily="34" charset="0"/>
              </a:rPr>
              <a:t>1- الاتصال سيحل كافة المشكلات</a:t>
            </a:r>
            <a:endParaRPr lang="ar-YE" sz="3200" b="1" dirty="0" smtClean="0">
              <a:ln w="10541" cmpd="sng">
                <a:solidFill>
                  <a:srgbClr val="838D9B">
                    <a:shade val="88000"/>
                    <a:satMod val="110000"/>
                  </a:srgbClr>
                </a:solidFill>
                <a:prstDash val="solid"/>
              </a:ln>
              <a:solidFill>
                <a:srgbClr val="FF0000"/>
              </a:solidFill>
              <a:cs typeface="Arial" pitchFamily="34" charset="0"/>
            </a:endParaRPr>
          </a:p>
          <a:p>
            <a:pPr marL="457200" indent="-457200" algn="just" rtl="1">
              <a:lnSpc>
                <a:spcPct val="200000"/>
              </a:lnSpc>
              <a:buFont typeface="Courier New" pitchFamily="49" charset="0"/>
              <a:buChar char="o"/>
            </a:pPr>
            <a:r>
              <a:rPr lang="ar-SA" sz="2800" b="1" dirty="0" smtClean="0">
                <a:solidFill>
                  <a:prstClr val="black"/>
                </a:solidFill>
                <a:cs typeface="Arial" pitchFamily="34" charset="0"/>
              </a:rPr>
              <a:t>يعتقد البعض أن الاتصال هو </a:t>
            </a:r>
            <a:r>
              <a:rPr lang="ar-SA" sz="2400" b="1" dirty="0" smtClean="0">
                <a:solidFill>
                  <a:prstClr val="black"/>
                </a:solidFill>
                <a:cs typeface="Arial" pitchFamily="34" charset="0"/>
              </a:rPr>
              <a:t>الحل</a:t>
            </a:r>
            <a:r>
              <a:rPr lang="ar-SA" sz="2800" b="1" dirty="0" smtClean="0">
                <a:solidFill>
                  <a:prstClr val="black"/>
                </a:solidFill>
                <a:cs typeface="Arial" pitchFamily="34" charset="0"/>
              </a:rPr>
              <a:t> السحري لكل المشكلات.</a:t>
            </a:r>
          </a:p>
          <a:p>
            <a:pPr marL="457200" indent="-457200" algn="just" rtl="1">
              <a:lnSpc>
                <a:spcPct val="200000"/>
              </a:lnSpc>
              <a:buFont typeface="Courier New" pitchFamily="49" charset="0"/>
              <a:buChar char="o"/>
            </a:pPr>
            <a:r>
              <a:rPr lang="ar-SA" sz="2800" b="1" dirty="0" smtClean="0">
                <a:solidFill>
                  <a:prstClr val="black"/>
                </a:solidFill>
                <a:cs typeface="Arial" pitchFamily="34" charset="0"/>
              </a:rPr>
              <a:t>ليس مجرد جمع الأطراف المتخاصمة ليتواصلوا مع بعضهم سيحل المشكلات التي بينهم، مثل مشكلة الصراع العربي الإسرائيلي، أو الخصام بين الزوجين.</a:t>
            </a:r>
          </a:p>
          <a:p>
            <a:pPr marL="457200" indent="-457200" algn="just" rtl="1">
              <a:lnSpc>
                <a:spcPct val="200000"/>
              </a:lnSpc>
              <a:buFont typeface="Courier New" pitchFamily="49" charset="0"/>
              <a:buChar char="o"/>
            </a:pPr>
            <a:r>
              <a:rPr lang="ar-SA" sz="2800" b="1" dirty="0" smtClean="0">
                <a:solidFill>
                  <a:prstClr val="black"/>
                </a:solidFill>
                <a:cs typeface="Arial" pitchFamily="34" charset="0"/>
              </a:rPr>
              <a:t>الاتصال ليس وحده حلاً للمشكلات، بل قد يكون سبباً في إيجاد مشكلات أخرى.</a:t>
            </a:r>
            <a:endParaRPr lang="ar-YE" sz="3200" b="1" dirty="0" smtClean="0">
              <a:solidFill>
                <a:prstClr val="black"/>
              </a:solidFill>
              <a:cs typeface="Arial" pitchFamily="34" charset="0"/>
            </a:endParaRPr>
          </a:p>
        </p:txBody>
      </p:sp>
    </p:spTree>
    <p:extLst>
      <p:ext uri="{BB962C8B-B14F-4D97-AF65-F5344CB8AC3E}">
        <p14:creationId xmlns:p14="http://schemas.microsoft.com/office/powerpoint/2010/main" val="13047444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6124754"/>
          </a:xfrm>
          <a:prstGeom prst="rect">
            <a:avLst/>
          </a:prstGeom>
          <a:noFill/>
        </p:spPr>
        <p:txBody>
          <a:bodyPr wrap="square" rtlCol="1">
            <a:spAutoFit/>
          </a:bodyPr>
          <a:lstStyle/>
          <a:p>
            <a:pPr algn="ctr" rtl="1">
              <a:lnSpc>
                <a:spcPct val="200000"/>
              </a:lnSpc>
            </a:pPr>
            <a:r>
              <a:rPr lang="ar-SA" sz="3600" b="1" dirty="0" smtClean="0">
                <a:ln w="10541" cmpd="sng">
                  <a:solidFill>
                    <a:srgbClr val="838D9B">
                      <a:shade val="88000"/>
                      <a:satMod val="110000"/>
                    </a:srgbClr>
                  </a:solidFill>
                  <a:prstDash val="solid"/>
                </a:ln>
                <a:solidFill>
                  <a:srgbClr val="FF0000"/>
                </a:solidFill>
                <a:cs typeface="Arial" pitchFamily="34" charset="0"/>
              </a:rPr>
              <a:t>2- الكثير من الاتصال أفضل من القليل منه</a:t>
            </a:r>
            <a:endParaRPr lang="ar-YE" sz="3600" b="1" dirty="0" smtClean="0">
              <a:ln w="10541" cmpd="sng">
                <a:solidFill>
                  <a:srgbClr val="838D9B">
                    <a:shade val="88000"/>
                    <a:satMod val="110000"/>
                  </a:srgbClr>
                </a:solidFill>
                <a:prstDash val="solid"/>
              </a:ln>
              <a:solidFill>
                <a:srgbClr val="FF0000"/>
              </a:solidFill>
              <a:cs typeface="Arial" pitchFamily="34" charset="0"/>
            </a:endParaRP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البعض يعتقد أنه كلما اتصل أكثر كلما حقق نتائج إيجابية أكثر.</a:t>
            </a: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عندما تتغيب طالبة عن الاختبار ثم تلح على معلمتها بطلب اختبار بديل قد يدفع هذا الإلحاح المعلمة لرفض فكرة الاختبار البديل أصلاً.</a:t>
            </a:r>
            <a:endParaRPr lang="ar-YE" sz="3600" b="1" dirty="0" smtClean="0">
              <a:solidFill>
                <a:prstClr val="black"/>
              </a:solidFill>
              <a:cs typeface="Arial" pitchFamily="34" charset="0"/>
            </a:endParaRPr>
          </a:p>
        </p:txBody>
      </p:sp>
    </p:spTree>
    <p:extLst>
      <p:ext uri="{BB962C8B-B14F-4D97-AF65-F5344CB8AC3E}">
        <p14:creationId xmlns:p14="http://schemas.microsoft.com/office/powerpoint/2010/main" val="300219490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descr="befor_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684338"/>
            <a:ext cx="3024187" cy="426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19" name="Rectangle 3"/>
          <p:cNvSpPr>
            <a:spLocks noGrp="1" noChangeArrowheads="1"/>
          </p:cNvSpPr>
          <p:nvPr>
            <p:ph type="title"/>
          </p:nvPr>
        </p:nvSpPr>
        <p:spPr>
          <a:xfrm>
            <a:off x="4932363" y="765175"/>
            <a:ext cx="3284537" cy="576263"/>
          </a:xfrm>
        </p:spPr>
        <p:txBody>
          <a:bodyPr/>
          <a:lstStyle/>
          <a:p>
            <a:pPr algn="ctr" eaLnBrk="1" hangingPunct="1"/>
            <a:r>
              <a:rPr lang="ar-SA" sz="4800" dirty="0" smtClean="0">
                <a:solidFill>
                  <a:schemeClr val="hlink"/>
                </a:solidFill>
                <a:cs typeface="SKR HEAD1" pitchFamily="2" charset="-78"/>
              </a:rPr>
              <a:t>تعريف الاتصال</a:t>
            </a:r>
            <a:endParaRPr lang="en-US" sz="4800" dirty="0" smtClean="0">
              <a:solidFill>
                <a:schemeClr val="hlink"/>
              </a:solidFill>
              <a:cs typeface="SKR HEAD1" pitchFamily="2" charset="-78"/>
            </a:endParaRPr>
          </a:p>
        </p:txBody>
      </p:sp>
      <p:sp>
        <p:nvSpPr>
          <p:cNvPr id="162820" name="Rectangle 4"/>
          <p:cNvSpPr>
            <a:spLocks noGrp="1" noChangeArrowheads="1"/>
          </p:cNvSpPr>
          <p:nvPr>
            <p:ph type="body" idx="1"/>
          </p:nvPr>
        </p:nvSpPr>
        <p:spPr>
          <a:xfrm>
            <a:off x="971550" y="1700213"/>
            <a:ext cx="5616575" cy="4249737"/>
          </a:xfrm>
        </p:spPr>
        <p:txBody>
          <a:bodyPr/>
          <a:lstStyle/>
          <a:p>
            <a:pPr algn="just" eaLnBrk="1" hangingPunct="1"/>
            <a:r>
              <a:rPr lang="ar-SA" sz="6000" b="1" dirty="0" smtClean="0">
                <a:solidFill>
                  <a:srgbClr val="010101"/>
                </a:solidFill>
                <a:cs typeface="Traditional Arabic" pitchFamily="18" charset="-78"/>
              </a:rPr>
              <a:t>عملية إنشاء المعاني ومشاركة الآخرين فيها من خلال </a:t>
            </a:r>
            <a:r>
              <a:rPr lang="ar-SA" sz="6000" b="1" dirty="0" smtClean="0">
                <a:solidFill>
                  <a:srgbClr val="010101"/>
                </a:solidFill>
                <a:cs typeface="Traditional Arabic" pitchFamily="18" charset="-78"/>
              </a:rPr>
              <a:t>استخدام الكلمات و الرموز و الاشارات.</a:t>
            </a:r>
            <a:endParaRPr lang="en-US" sz="6000" b="1" dirty="0" smtClean="0">
              <a:solidFill>
                <a:srgbClr val="010101"/>
              </a:solidFill>
              <a:cs typeface="Traditional Arabic" pitchFamily="18" charset="-78"/>
            </a:endParaRPr>
          </a:p>
        </p:txBody>
      </p:sp>
    </p:spTree>
    <p:extLst>
      <p:ext uri="{BB962C8B-B14F-4D97-AF65-F5344CB8AC3E}">
        <p14:creationId xmlns:p14="http://schemas.microsoft.com/office/powerpoint/2010/main" val="1426820148"/>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5139869"/>
          </a:xfrm>
          <a:prstGeom prst="rect">
            <a:avLst/>
          </a:prstGeom>
          <a:noFill/>
        </p:spPr>
        <p:txBody>
          <a:bodyPr wrap="square" rtlCol="1">
            <a:spAutoFit/>
          </a:bodyPr>
          <a:lstStyle/>
          <a:p>
            <a:pPr algn="ctr" rtl="1">
              <a:lnSpc>
                <a:spcPct val="200000"/>
              </a:lnSpc>
            </a:pPr>
            <a:r>
              <a:rPr lang="ar-SA" sz="3600" b="1" dirty="0" smtClean="0">
                <a:ln w="10541" cmpd="sng">
                  <a:solidFill>
                    <a:srgbClr val="838D9B">
                      <a:shade val="88000"/>
                      <a:satMod val="110000"/>
                    </a:srgbClr>
                  </a:solidFill>
                  <a:prstDash val="solid"/>
                </a:ln>
                <a:solidFill>
                  <a:srgbClr val="FF0000"/>
                </a:solidFill>
                <a:cs typeface="Arial" pitchFamily="34" charset="0"/>
              </a:rPr>
              <a:t>3- الاتصال إيجابي دائماً</a:t>
            </a:r>
            <a:endParaRPr lang="ar-YE" sz="3600" b="1" dirty="0" smtClean="0">
              <a:ln w="10541" cmpd="sng">
                <a:solidFill>
                  <a:srgbClr val="838D9B">
                    <a:shade val="88000"/>
                    <a:satMod val="110000"/>
                  </a:srgbClr>
                </a:solidFill>
                <a:prstDash val="solid"/>
              </a:ln>
              <a:solidFill>
                <a:srgbClr val="FF0000"/>
              </a:solidFill>
              <a:cs typeface="Arial" pitchFamily="34" charset="0"/>
            </a:endParaRP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لا يمكن أن يقال أن الاتصال إيجابي أو سلبي، أنه مجرد وسيلة  يمكن أن يكون إيجابياً أو سلبياً.</a:t>
            </a:r>
          </a:p>
          <a:p>
            <a:pPr marL="457200" indent="-457200" algn="just" rtl="1">
              <a:lnSpc>
                <a:spcPct val="200000"/>
              </a:lnSpc>
              <a:buFont typeface="Courier New" pitchFamily="49" charset="0"/>
              <a:buChar char="o"/>
            </a:pPr>
            <a:r>
              <a:rPr lang="ar-SA" sz="3200" b="1" dirty="0" smtClean="0">
                <a:solidFill>
                  <a:prstClr val="black"/>
                </a:solidFill>
                <a:cs typeface="Arial" pitchFamily="34" charset="0"/>
              </a:rPr>
              <a:t>يمكننا أن نأخذ السكين كمثال فهو وسيلة للشر بيد المجرم، ووسيلة لتقطيع الطعام لإعداد وجبة شهية.</a:t>
            </a:r>
            <a:endParaRPr lang="ar-YE" sz="3600" b="1" dirty="0" smtClean="0">
              <a:solidFill>
                <a:prstClr val="black"/>
              </a:solidFill>
              <a:cs typeface="Arial" pitchFamily="34" charset="0"/>
            </a:endParaRPr>
          </a:p>
        </p:txBody>
      </p:sp>
    </p:spTree>
    <p:extLst>
      <p:ext uri="{BB962C8B-B14F-4D97-AF65-F5344CB8AC3E}">
        <p14:creationId xmlns:p14="http://schemas.microsoft.com/office/powerpoint/2010/main" val="7170356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6247864"/>
          </a:xfrm>
          <a:prstGeom prst="rect">
            <a:avLst/>
          </a:prstGeom>
          <a:noFill/>
        </p:spPr>
        <p:txBody>
          <a:bodyPr wrap="square" rtlCol="1">
            <a:spAutoFit/>
          </a:bodyPr>
          <a:lstStyle/>
          <a:p>
            <a:pPr algn="ctr" rtl="1">
              <a:lnSpc>
                <a:spcPct val="200000"/>
              </a:lnSpc>
            </a:pPr>
            <a:r>
              <a:rPr lang="ar-SA" sz="3200" b="1" dirty="0" smtClean="0">
                <a:ln w="10541" cmpd="sng">
                  <a:solidFill>
                    <a:srgbClr val="838D9B">
                      <a:shade val="88000"/>
                      <a:satMod val="110000"/>
                    </a:srgbClr>
                  </a:solidFill>
                  <a:prstDash val="solid"/>
                </a:ln>
                <a:solidFill>
                  <a:srgbClr val="FF0000"/>
                </a:solidFill>
                <a:cs typeface="Arial" pitchFamily="34" charset="0"/>
              </a:rPr>
              <a:t>4- الكلمات التي نستخدمها تحمل المعاني</a:t>
            </a:r>
            <a:endParaRPr lang="ar-YE" sz="3200" b="1" dirty="0" smtClean="0">
              <a:ln w="10541" cmpd="sng">
                <a:solidFill>
                  <a:srgbClr val="838D9B">
                    <a:shade val="88000"/>
                    <a:satMod val="110000"/>
                  </a:srgbClr>
                </a:solidFill>
                <a:prstDash val="solid"/>
              </a:ln>
              <a:solidFill>
                <a:srgbClr val="FF0000"/>
              </a:solidFill>
              <a:cs typeface="Arial" pitchFamily="34" charset="0"/>
            </a:endParaRPr>
          </a:p>
          <a:p>
            <a:pPr marL="457200" indent="-457200" algn="just" rtl="1">
              <a:lnSpc>
                <a:spcPct val="200000"/>
              </a:lnSpc>
              <a:buFont typeface="Courier New" pitchFamily="49" charset="0"/>
              <a:buChar char="o"/>
            </a:pPr>
            <a:r>
              <a:rPr lang="ar-SA" sz="2800" b="1" dirty="0" smtClean="0">
                <a:solidFill>
                  <a:prstClr val="black"/>
                </a:solidFill>
                <a:cs typeface="Arial" pitchFamily="34" charset="0"/>
              </a:rPr>
              <a:t>من أكثر المفاهيم الخاطئة شيوعاً في الاتصال أن المعاني في الكلمات... أن المعاني لا توجد في الكلمات ولكن في رؤوس المستقبلين.</a:t>
            </a:r>
          </a:p>
          <a:p>
            <a:pPr marL="457200" indent="-457200" algn="just" rtl="1">
              <a:lnSpc>
                <a:spcPct val="200000"/>
              </a:lnSpc>
              <a:buFont typeface="Courier New" pitchFamily="49" charset="0"/>
              <a:buChar char="o"/>
            </a:pPr>
            <a:r>
              <a:rPr lang="ar-SA" sz="2800" b="1" dirty="0" smtClean="0">
                <a:solidFill>
                  <a:prstClr val="black"/>
                </a:solidFill>
                <a:cs typeface="Arial" pitchFamily="34" charset="0"/>
              </a:rPr>
              <a:t>أقصى ما يمكن  فعله هو استثارة هذه المعاني لديهم، فقدرتنا على استعمال الكلمات المناسبة إلى جانب الرموز غير الكلامية هو ما يميز نجاح اتصالنا.</a:t>
            </a:r>
            <a:endParaRPr lang="ar-YE" sz="3200" b="1" dirty="0" smtClean="0">
              <a:solidFill>
                <a:prstClr val="black"/>
              </a:solidFill>
              <a:cs typeface="Arial" pitchFamily="34" charset="0"/>
            </a:endParaRPr>
          </a:p>
        </p:txBody>
      </p:sp>
    </p:spTree>
    <p:extLst>
      <p:ext uri="{BB962C8B-B14F-4D97-AF65-F5344CB8AC3E}">
        <p14:creationId xmlns:p14="http://schemas.microsoft.com/office/powerpoint/2010/main" val="2957314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4524315"/>
          </a:xfrm>
          <a:prstGeom prst="rect">
            <a:avLst/>
          </a:prstGeom>
          <a:noFill/>
        </p:spPr>
        <p:txBody>
          <a:bodyPr wrap="square" rtlCol="1">
            <a:spAutoFit/>
          </a:bodyPr>
          <a:lstStyle/>
          <a:p>
            <a:pPr algn="ctr" rtl="1">
              <a:lnSpc>
                <a:spcPct val="200000"/>
              </a:lnSpc>
            </a:pPr>
            <a:r>
              <a:rPr lang="ar-SA" sz="3200" b="1" dirty="0" smtClean="0">
                <a:ln w="10541" cmpd="sng">
                  <a:solidFill>
                    <a:srgbClr val="838D9B">
                      <a:shade val="88000"/>
                      <a:satMod val="110000"/>
                    </a:srgbClr>
                  </a:solidFill>
                  <a:prstDash val="solid"/>
                </a:ln>
                <a:solidFill>
                  <a:srgbClr val="FF0000"/>
                </a:solidFill>
                <a:cs typeface="Arial" pitchFamily="34" charset="0"/>
              </a:rPr>
              <a:t>5- الاتصال قدرة طبيعية</a:t>
            </a:r>
            <a:endParaRPr lang="ar-YE" sz="3200" b="1" dirty="0" smtClean="0">
              <a:ln w="10541" cmpd="sng">
                <a:solidFill>
                  <a:srgbClr val="838D9B">
                    <a:shade val="88000"/>
                    <a:satMod val="110000"/>
                  </a:srgbClr>
                </a:solidFill>
                <a:prstDash val="solid"/>
              </a:ln>
              <a:solidFill>
                <a:srgbClr val="FF0000"/>
              </a:solidFill>
              <a:cs typeface="Arial" pitchFamily="34" charset="0"/>
            </a:endParaRPr>
          </a:p>
          <a:p>
            <a:pPr marL="457200" indent="-457200" algn="just" rtl="1">
              <a:lnSpc>
                <a:spcPct val="200000"/>
              </a:lnSpc>
              <a:buFont typeface="Courier New" pitchFamily="49" charset="0"/>
              <a:buChar char="o"/>
            </a:pPr>
            <a:r>
              <a:rPr lang="ar-SA" sz="2800" b="1" dirty="0" smtClean="0">
                <a:solidFill>
                  <a:prstClr val="black"/>
                </a:solidFill>
                <a:cs typeface="Arial" pitchFamily="34" charset="0"/>
              </a:rPr>
              <a:t>من أكثر المفاهيم الخاطئة أيضاً الاعتقاد بأن الاتصال موهبة طبيعية.</a:t>
            </a:r>
          </a:p>
          <a:p>
            <a:pPr marL="457200" indent="-457200" algn="just" rtl="1">
              <a:lnSpc>
                <a:spcPct val="200000"/>
              </a:lnSpc>
              <a:buFont typeface="Courier New" pitchFamily="49" charset="0"/>
              <a:buChar char="o"/>
            </a:pPr>
            <a:r>
              <a:rPr lang="ar-SA" sz="2800" b="1" dirty="0" smtClean="0">
                <a:solidFill>
                  <a:prstClr val="black"/>
                </a:solidFill>
                <a:cs typeface="Arial" pitchFamily="34" charset="0"/>
              </a:rPr>
              <a:t>ولكن الحقيقة أن الاتصال مهارة تكتسب بالتعلم والمران المستمر.</a:t>
            </a:r>
            <a:endParaRPr lang="ar-YE" sz="3200" b="1" dirty="0" smtClean="0">
              <a:solidFill>
                <a:prstClr val="black"/>
              </a:solidFill>
              <a:cs typeface="Arial" pitchFamily="34" charset="0"/>
            </a:endParaRPr>
          </a:p>
        </p:txBody>
      </p:sp>
    </p:spTree>
    <p:extLst>
      <p:ext uri="{BB962C8B-B14F-4D97-AF65-F5344CB8AC3E}">
        <p14:creationId xmlns:p14="http://schemas.microsoft.com/office/powerpoint/2010/main" val="12517694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828800" y="819150"/>
            <a:ext cx="5943601" cy="533400"/>
          </a:xfrm>
        </p:spPr>
        <p:txBody>
          <a:bodyPr/>
          <a:lstStyle/>
          <a:p>
            <a:pPr algn="ctr" eaLnBrk="1" hangingPunct="1"/>
            <a:r>
              <a:rPr lang="ar-SA" sz="4000" dirty="0" smtClean="0">
                <a:solidFill>
                  <a:srgbClr val="000080"/>
                </a:solidFill>
                <a:cs typeface="Traditional Arabic" pitchFamily="18" charset="-78"/>
              </a:rPr>
              <a:t>أنشطة الاتصال</a:t>
            </a:r>
            <a:endParaRPr lang="en-US" sz="4000" dirty="0" smtClean="0">
              <a:solidFill>
                <a:srgbClr val="000080"/>
              </a:solidFill>
              <a:cs typeface="Traditional Arabic" pitchFamily="18" charset="-78"/>
            </a:endParaRPr>
          </a:p>
        </p:txBody>
      </p:sp>
      <p:sp>
        <p:nvSpPr>
          <p:cNvPr id="199683" name="Rectangle 3"/>
          <p:cNvSpPr>
            <a:spLocks noGrp="1" noChangeArrowheads="1"/>
          </p:cNvSpPr>
          <p:nvPr>
            <p:ph type="body" idx="1"/>
          </p:nvPr>
        </p:nvSpPr>
        <p:spPr>
          <a:xfrm>
            <a:off x="1219200" y="2028825"/>
            <a:ext cx="6881813" cy="3921125"/>
          </a:xfrm>
        </p:spPr>
        <p:txBody>
          <a:bodyPr/>
          <a:lstStyle/>
          <a:p>
            <a:pPr indent="19050" algn="just" eaLnBrk="1" hangingPunct="1">
              <a:lnSpc>
                <a:spcPct val="90000"/>
              </a:lnSpc>
              <a:buFontTx/>
              <a:buNone/>
            </a:pPr>
            <a:r>
              <a:rPr lang="ar-SA" sz="3600" b="1" dirty="0" smtClean="0">
                <a:cs typeface="Traditional Arabic" pitchFamily="18" charset="-78"/>
              </a:rPr>
              <a:t>1- نشاط المخ: تذكر ما قيل لك، أو ما تعبر عنه.</a:t>
            </a:r>
          </a:p>
          <a:p>
            <a:pPr indent="19050" algn="just" eaLnBrk="1" hangingPunct="1">
              <a:lnSpc>
                <a:spcPct val="90000"/>
              </a:lnSpc>
              <a:buFontTx/>
              <a:buNone/>
            </a:pPr>
            <a:r>
              <a:rPr lang="ar-SA" sz="3600" b="1" dirty="0" smtClean="0">
                <a:cs typeface="Traditional Arabic" pitchFamily="18" charset="-78"/>
              </a:rPr>
              <a:t>2- نشاط </a:t>
            </a:r>
            <a:r>
              <a:rPr lang="ar-SA" sz="3600" b="1" dirty="0" smtClean="0">
                <a:cs typeface="Traditional Arabic" pitchFamily="18" charset="-78"/>
              </a:rPr>
              <a:t>اجتماعي: تبادل المعلومات يحدث في بيئة اجتماعية(الإنسان مدني بطبعه).</a:t>
            </a:r>
          </a:p>
          <a:p>
            <a:pPr indent="19050" algn="just" eaLnBrk="1" hangingPunct="1">
              <a:lnSpc>
                <a:spcPct val="90000"/>
              </a:lnSpc>
              <a:buFontTx/>
              <a:buNone/>
            </a:pPr>
            <a:r>
              <a:rPr lang="ar-SA" sz="3600" b="1" dirty="0" smtClean="0">
                <a:cs typeface="Traditional Arabic" pitchFamily="18" charset="-78"/>
              </a:rPr>
              <a:t>3- اتصال </a:t>
            </a:r>
            <a:r>
              <a:rPr lang="ar-SA" sz="3600" b="1" dirty="0" smtClean="0">
                <a:cs typeface="Traditional Arabic" pitchFamily="18" charset="-78"/>
              </a:rPr>
              <a:t>ثقافي: اللغة عنصر مهم لنقل الأفكار والمعارف والثقافات.</a:t>
            </a:r>
            <a:endParaRPr lang="en-US" sz="3600" b="1" dirty="0" smtClean="0">
              <a:cs typeface="Traditional Arabic" pitchFamily="18" charset="-78"/>
            </a:endParaRPr>
          </a:p>
        </p:txBody>
      </p:sp>
      <p:pic>
        <p:nvPicPr>
          <p:cNvPr id="199684" name="Picture 4" descr="6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735763" y="-171450"/>
            <a:ext cx="2300287"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4441645"/>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title"/>
          </p:nvPr>
        </p:nvSpPr>
        <p:spPr/>
        <p:txBody>
          <a:bodyPr/>
          <a:lstStyle/>
          <a:p>
            <a:pPr eaLnBrk="1" hangingPunct="1"/>
            <a:r>
              <a:rPr lang="ar-SA" sz="4400" smtClean="0">
                <a:solidFill>
                  <a:srgbClr val="FF3300"/>
                </a:solidFill>
                <a:cs typeface="Traditional Arabic" pitchFamily="18" charset="-78"/>
              </a:rPr>
              <a:t>ما هو التواصل؟</a:t>
            </a:r>
            <a:endParaRPr lang="en-US" sz="4400" smtClean="0">
              <a:solidFill>
                <a:srgbClr val="FF3300"/>
              </a:solidFill>
              <a:cs typeface="Traditional Arabic" pitchFamily="18" charset="-78"/>
            </a:endParaRPr>
          </a:p>
        </p:txBody>
      </p:sp>
      <p:sp>
        <p:nvSpPr>
          <p:cNvPr id="37892" name="Rectangle 4"/>
          <p:cNvSpPr>
            <a:spLocks noGrp="1" noChangeArrowheads="1"/>
          </p:cNvSpPr>
          <p:nvPr>
            <p:ph type="body" idx="1"/>
          </p:nvPr>
        </p:nvSpPr>
        <p:spPr>
          <a:xfrm>
            <a:off x="971550" y="1752600"/>
            <a:ext cx="6800850" cy="4340225"/>
          </a:xfrm>
        </p:spPr>
        <p:txBody>
          <a:bodyPr/>
          <a:lstStyle/>
          <a:p>
            <a:pPr eaLnBrk="1" hangingPunct="1">
              <a:defRPr/>
            </a:pPr>
            <a:r>
              <a:rPr lang="ar-SA" sz="3200" b="1" dirty="0" smtClean="0">
                <a:effectLst>
                  <a:outerShdw blurRad="38100" dist="38100" dir="2700000" algn="tl">
                    <a:srgbClr val="FFFFFF"/>
                  </a:outerShdw>
                </a:effectLst>
              </a:rPr>
              <a:t>هو أن تمكن الناس من التعرف عليك، وأن تسمح لهم بأن يتوصلوا إلى فهم مشترك معك.</a:t>
            </a:r>
          </a:p>
          <a:p>
            <a:pPr eaLnBrk="1" hangingPunct="1">
              <a:defRPr/>
            </a:pPr>
            <a:r>
              <a:rPr lang="ar-SA" sz="3200" b="1" dirty="0" smtClean="0">
                <a:effectLst>
                  <a:outerShdw blurRad="38100" dist="38100" dir="2700000" algn="tl">
                    <a:srgbClr val="FFFFFF"/>
                  </a:outerShdw>
                </a:effectLst>
              </a:rPr>
              <a:t>وإذا هم فعلوا ذلك فإنهم سوف يحترمونك ويقدرونك على حقيقتك.</a:t>
            </a:r>
          </a:p>
          <a:p>
            <a:pPr eaLnBrk="1" hangingPunct="1">
              <a:defRPr/>
            </a:pPr>
            <a:r>
              <a:rPr lang="ar-SA" sz="3200" b="1" dirty="0" smtClean="0">
                <a:effectLst>
                  <a:outerShdw blurRad="38100" dist="38100" dir="2700000" algn="tl">
                    <a:srgbClr val="FFFFFF"/>
                  </a:outerShdw>
                </a:effectLst>
              </a:rPr>
              <a:t>وهذه عملية تتضمن مشاركة أفكارك ومشاعرك مع الناس بأمانة.</a:t>
            </a:r>
            <a:endParaRPr lang="en-US" sz="3200" b="1" dirty="0" smtClean="0">
              <a:effectLst>
                <a:outerShdw blurRad="38100" dist="38100" dir="2700000" algn="tl">
                  <a:srgbClr val="FFFFFF"/>
                </a:outerShdw>
              </a:effectLst>
            </a:endParaRPr>
          </a:p>
        </p:txBody>
      </p:sp>
    </p:spTree>
    <p:extLst>
      <p:ext uri="{BB962C8B-B14F-4D97-AF65-F5344CB8AC3E}">
        <p14:creationId xmlns:p14="http://schemas.microsoft.com/office/powerpoint/2010/main" val="33290102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1000"/>
                                        <p:tgtEl>
                                          <p:spTgt spid="37892">
                                            <p:txEl>
                                              <p:pRg st="0" end="0"/>
                                            </p:txEl>
                                          </p:spTgt>
                                        </p:tgtEl>
                                      </p:cBhvr>
                                    </p:animEffect>
                                    <p:anim calcmode="lin" valueType="num">
                                      <p:cBhvr>
                                        <p:cTn id="8" dur="1000" fill="hold"/>
                                        <p:tgtEl>
                                          <p:spTgt spid="3789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78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892">
                                            <p:txEl>
                                              <p:pRg st="1" end="1"/>
                                            </p:txEl>
                                          </p:spTgt>
                                        </p:tgtEl>
                                        <p:attrNameLst>
                                          <p:attrName>style.visibility</p:attrName>
                                        </p:attrNameLst>
                                      </p:cBhvr>
                                      <p:to>
                                        <p:strVal val="visible"/>
                                      </p:to>
                                    </p:set>
                                    <p:animEffect transition="in" filter="fade">
                                      <p:cBhvr>
                                        <p:cTn id="14" dur="1000"/>
                                        <p:tgtEl>
                                          <p:spTgt spid="37892">
                                            <p:txEl>
                                              <p:pRg st="1" end="1"/>
                                            </p:txEl>
                                          </p:spTgt>
                                        </p:tgtEl>
                                      </p:cBhvr>
                                    </p:animEffect>
                                    <p:anim calcmode="lin" valueType="num">
                                      <p:cBhvr>
                                        <p:cTn id="15" dur="10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78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7892">
                                            <p:txEl>
                                              <p:pRg st="2" end="2"/>
                                            </p:txEl>
                                          </p:spTgt>
                                        </p:tgtEl>
                                        <p:attrNameLst>
                                          <p:attrName>style.visibility</p:attrName>
                                        </p:attrNameLst>
                                      </p:cBhvr>
                                      <p:to>
                                        <p:strVal val="visible"/>
                                      </p:to>
                                    </p:set>
                                    <p:animEffect transition="in" filter="fade">
                                      <p:cBhvr>
                                        <p:cTn id="21" dur="1000"/>
                                        <p:tgtEl>
                                          <p:spTgt spid="37892">
                                            <p:txEl>
                                              <p:pRg st="2" end="2"/>
                                            </p:txEl>
                                          </p:spTgt>
                                        </p:tgtEl>
                                      </p:cBhvr>
                                    </p:animEffect>
                                    <p:anim calcmode="lin" valueType="num">
                                      <p:cBhvr>
                                        <p:cTn id="22" dur="10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789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ar-SA" sz="4400" smtClean="0">
                <a:solidFill>
                  <a:srgbClr val="FF3300"/>
                </a:solidFill>
                <a:cs typeface="Traditional Arabic" pitchFamily="18" charset="-78"/>
              </a:rPr>
              <a:t>ما هو التواصل؟</a:t>
            </a:r>
            <a:endParaRPr lang="en-US" sz="4400" smtClean="0">
              <a:solidFill>
                <a:srgbClr val="FF3300"/>
              </a:solidFill>
              <a:cs typeface="Traditional Arabic" pitchFamily="18" charset="-78"/>
            </a:endParaRPr>
          </a:p>
        </p:txBody>
      </p:sp>
      <p:pic>
        <p:nvPicPr>
          <p:cNvPr id="165891" name="Picture 5" descr="مكونات عملية التواصل"/>
          <p:cNvPicPr>
            <a:picLocks noChangeAspect="1" noChangeArrowheads="1"/>
          </p:cNvPicPr>
          <p:nvPr/>
        </p:nvPicPr>
        <p:blipFill>
          <a:blip r:embed="rId2">
            <a:extLst>
              <a:ext uri="{28A0092B-C50C-407E-A947-70E740481C1C}">
                <a14:useLocalDpi xmlns:a14="http://schemas.microsoft.com/office/drawing/2010/main" val="0"/>
              </a:ext>
            </a:extLst>
          </a:blip>
          <a:srcRect l="4616" t="66620" r="4616" b="5530"/>
          <a:stretch>
            <a:fillRect/>
          </a:stretch>
        </p:blipFill>
        <p:spPr bwMode="auto">
          <a:xfrm>
            <a:off x="957263" y="1739900"/>
            <a:ext cx="7272337"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005711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2" descr="التواصل"/>
          <p:cNvPicPr>
            <a:picLocks noChangeAspect="1" noChangeArrowheads="1"/>
          </p:cNvPicPr>
          <p:nvPr/>
        </p:nvPicPr>
        <p:blipFill>
          <a:blip r:embed="rId3">
            <a:lum bright="36000" contrast="6000"/>
            <a:extLst>
              <a:ext uri="{28A0092B-C50C-407E-A947-70E740481C1C}">
                <a14:useLocalDpi xmlns:a14="http://schemas.microsoft.com/office/drawing/2010/main" val="0"/>
              </a:ext>
            </a:extLst>
          </a:blip>
          <a:srcRect l="7289" r="7062"/>
          <a:stretch>
            <a:fillRect/>
          </a:stretch>
        </p:blipFill>
        <p:spPr bwMode="auto">
          <a:xfrm>
            <a:off x="5357813" y="1643063"/>
            <a:ext cx="2817812"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Rectangle 3"/>
          <p:cNvSpPr>
            <a:spLocks noChangeArrowheads="1"/>
          </p:cNvSpPr>
          <p:nvPr/>
        </p:nvSpPr>
        <p:spPr bwMode="auto">
          <a:xfrm>
            <a:off x="827088" y="981075"/>
            <a:ext cx="5245110" cy="2530475"/>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rtl="1" eaLnBrk="0" hangingPunct="0">
              <a:defRPr/>
            </a:pPr>
            <a:r>
              <a:rPr lang="ar-SA" sz="8000" b="1" dirty="0" smtClean="0">
                <a:solidFill>
                  <a:srgbClr val="0099FF"/>
                </a:solidFill>
                <a:effectLst>
                  <a:glow rad="139700">
                    <a:srgbClr val="669900">
                      <a:satMod val="175000"/>
                      <a:alpha val="40000"/>
                    </a:srgbClr>
                  </a:glow>
                  <a:outerShdw blurRad="38100" dist="38100" dir="2700000" algn="tl">
                    <a:srgbClr val="FFFFFF"/>
                  </a:outerShdw>
                  <a:reflection blurRad="6350" stA="60000" endA="900" endPos="58000" dir="5400000" sy="-100000" algn="bl" rotWithShape="0"/>
                </a:effectLst>
                <a:cs typeface="Traditional Arabic" pitchFamily="2" charset="-78"/>
              </a:rPr>
              <a:t>أنواع</a:t>
            </a:r>
            <a:endParaRPr lang="ar-MA" sz="8000" b="1" dirty="0">
              <a:solidFill>
                <a:srgbClr val="0099FF"/>
              </a:solidFill>
              <a:effectLst>
                <a:glow rad="139700">
                  <a:srgbClr val="669900">
                    <a:satMod val="175000"/>
                    <a:alpha val="40000"/>
                  </a:srgbClr>
                </a:glow>
                <a:outerShdw blurRad="38100" dist="38100" dir="2700000" algn="tl">
                  <a:srgbClr val="FFFFFF"/>
                </a:outerShdw>
                <a:reflection blurRad="6350" stA="60000" endA="900" endPos="58000" dir="5400000" sy="-100000" algn="bl" rotWithShape="0"/>
              </a:effectLst>
              <a:cs typeface="Traditional Arabic" pitchFamily="2" charset="-78"/>
            </a:endParaRPr>
          </a:p>
          <a:p>
            <a:pPr algn="ctr" rtl="1" eaLnBrk="0" hangingPunct="0">
              <a:defRPr/>
            </a:pPr>
            <a:r>
              <a:rPr lang="ar-SA" sz="8000" b="1" dirty="0" smtClean="0">
                <a:solidFill>
                  <a:srgbClr val="0099FF"/>
                </a:solidFill>
                <a:effectLst>
                  <a:glow rad="139700">
                    <a:srgbClr val="669900">
                      <a:satMod val="175000"/>
                      <a:alpha val="40000"/>
                    </a:srgbClr>
                  </a:glow>
                  <a:outerShdw blurRad="38100" dist="38100" dir="2700000" algn="tl">
                    <a:srgbClr val="FFFFFF"/>
                  </a:outerShdw>
                  <a:reflection blurRad="6350" stA="60000" endA="900" endPos="58000" dir="5400000" sy="-100000" algn="bl" rotWithShape="0"/>
                </a:effectLst>
                <a:cs typeface="Traditional Arabic" pitchFamily="2" charset="-78"/>
              </a:rPr>
              <a:t>التشويش</a:t>
            </a:r>
            <a:endParaRPr lang="ar-SA" sz="5400" b="1" dirty="0">
              <a:solidFill>
                <a:srgbClr val="000080"/>
              </a:solidFill>
              <a:effectLst>
                <a:glow rad="139700">
                  <a:srgbClr val="669900">
                    <a:satMod val="175000"/>
                    <a:alpha val="40000"/>
                  </a:srgbClr>
                </a:glow>
                <a:reflection blurRad="6350" stA="60000" endA="900" endPos="58000" dir="5400000" sy="-100000" algn="bl" rotWithShape="0"/>
              </a:effectLst>
              <a:latin typeface="Thunderbird" pitchFamily="26" charset="0"/>
              <a:cs typeface="Hesham Bold" pitchFamily="2" charset="-78"/>
            </a:endParaRPr>
          </a:p>
        </p:txBody>
      </p:sp>
    </p:spTree>
    <p:extLst>
      <p:ext uri="{BB962C8B-B14F-4D97-AF65-F5344CB8AC3E}">
        <p14:creationId xmlns:p14="http://schemas.microsoft.com/office/powerpoint/2010/main" val="4210109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105475"/>
                                        </p:tgtEl>
                                        <p:attrNameLst>
                                          <p:attrName>style.visibility</p:attrName>
                                        </p:attrNameLst>
                                      </p:cBhvr>
                                      <p:to>
                                        <p:strVal val="visible"/>
                                      </p:to>
                                    </p:set>
                                    <p:animEffect transition="in" filter="fade">
                                      <p:cBhvr>
                                        <p:cTn id="7" dur="3000"/>
                                        <p:tgtEl>
                                          <p:spTgt spid="105475"/>
                                        </p:tgtEl>
                                      </p:cBhvr>
                                    </p:animEffect>
                                    <p:anim calcmode="lin" valueType="num">
                                      <p:cBhvr>
                                        <p:cTn id="8" dur="3000" fill="hold"/>
                                        <p:tgtEl>
                                          <p:spTgt spid="105475"/>
                                        </p:tgtEl>
                                        <p:attrNameLst>
                                          <p:attrName>ppt_w</p:attrName>
                                        </p:attrNameLst>
                                      </p:cBhvr>
                                      <p:tavLst>
                                        <p:tav tm="0" fmla="#ppt_w*sin(2.5*pi*$)">
                                          <p:val>
                                            <p:fltVal val="0"/>
                                          </p:val>
                                        </p:tav>
                                        <p:tav tm="100000">
                                          <p:val>
                                            <p:fltVal val="1"/>
                                          </p:val>
                                        </p:tav>
                                      </p:tavLst>
                                    </p:anim>
                                    <p:anim calcmode="lin" valueType="num">
                                      <p:cBhvr>
                                        <p:cTn id="9" dur="3000" fill="hold"/>
                                        <p:tgtEl>
                                          <p:spTgt spid="105475"/>
                                        </p:tgtEl>
                                        <p:attrNameLst>
                                          <p:attrName>ppt_h</p:attrName>
                                        </p:attrNameLst>
                                      </p:cBhvr>
                                      <p:tavLst>
                                        <p:tav tm="0">
                                          <p:val>
                                            <p:strVal val="#ppt_h"/>
                                          </p:val>
                                        </p:tav>
                                        <p:tav tm="100000">
                                          <p:val>
                                            <p:strVal val="#ppt_h"/>
                                          </p:val>
                                        </p:tav>
                                      </p:tavLst>
                                    </p:anim>
                                  </p:childTnLst>
                                  <p:subTnLst>
                                    <p:audio>
                                      <p:cMediaNode vol="61000">
                                        <p:cTn display="0" masterRel="sameClick">
                                          <p:stCondLst>
                                            <p:cond evt="begin" delay="0">
                                              <p:tn val="5"/>
                                            </p:cond>
                                          </p:stCondLst>
                                          <p:endCondLst>
                                            <p:cond evt="onStopAudio" delay="0">
                                              <p:tgtEl>
                                                <p:sldTgt/>
                                              </p:tgtEl>
                                            </p:cond>
                                          </p:endCondLst>
                                        </p:cTn>
                                        <p:tgtEl>
                                          <p:sndTgt r:embed="rId2"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5139869"/>
          </a:xfrm>
          <a:prstGeom prst="rect">
            <a:avLst/>
          </a:prstGeom>
          <a:noFill/>
        </p:spPr>
        <p:txBody>
          <a:bodyPr wrap="square" rtlCol="1">
            <a:spAutoFit/>
          </a:bodyPr>
          <a:lstStyle/>
          <a:p>
            <a:pPr algn="ctr" rtl="1">
              <a:lnSpc>
                <a:spcPct val="200000"/>
              </a:lnSpc>
            </a:pPr>
            <a:r>
              <a:rPr lang="ar-SA" sz="3600" b="1" dirty="0" smtClean="0">
                <a:ln w="10541" cmpd="sng">
                  <a:solidFill>
                    <a:schemeClr val="accent1">
                      <a:shade val="88000"/>
                      <a:satMod val="110000"/>
                    </a:schemeClr>
                  </a:solidFill>
                  <a:prstDash val="solid"/>
                </a:ln>
                <a:solidFill>
                  <a:srgbClr val="FF0000"/>
                </a:solidFill>
                <a:cs typeface="Arial" pitchFamily="34" charset="0"/>
              </a:rPr>
              <a:t>1- التشويش المادي</a:t>
            </a:r>
            <a:endParaRPr lang="ar-YE" sz="3600" b="1" dirty="0" smtClean="0">
              <a:ln w="10541" cmpd="sng">
                <a:solidFill>
                  <a:schemeClr val="accent1">
                    <a:shade val="88000"/>
                    <a:satMod val="110000"/>
                  </a:schemeClr>
                </a:solidFill>
                <a:prstDash val="solid"/>
              </a:ln>
              <a:solidFill>
                <a:srgbClr val="FF0000"/>
              </a:solidFill>
              <a:cs typeface="Arial" pitchFamily="34" charset="0"/>
            </a:endParaRPr>
          </a:p>
          <a:p>
            <a:pPr algn="just" rtl="1">
              <a:lnSpc>
                <a:spcPct val="200000"/>
              </a:lnSpc>
            </a:pPr>
            <a:r>
              <a:rPr lang="ar-SA" sz="3200" b="1" dirty="0" smtClean="0">
                <a:cs typeface="Arial" pitchFamily="34" charset="0"/>
              </a:rPr>
              <a:t>وهو التشويش الخارجي كأصوات أبواق السيارات، أو صوت المذياع ... وقد يكون الرائحة غير المريحة أو درجة حرارة الجو ... أو تعثر كلمات المتحدث أو سرعة حديثه، أو ملابسه أو شكله.</a:t>
            </a:r>
            <a:endParaRPr lang="ar-YE" sz="3600" b="1" dirty="0" smtClean="0">
              <a:cs typeface="Arial" pitchFamily="34" charset="0"/>
            </a:endParaRPr>
          </a:p>
        </p:txBody>
      </p:sp>
    </p:spTree>
    <p:extLst>
      <p:ext uri="{BB962C8B-B14F-4D97-AF65-F5344CB8AC3E}">
        <p14:creationId xmlns:p14="http://schemas.microsoft.com/office/powerpoint/2010/main" val="389017072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304800"/>
            <a:ext cx="7315200" cy="5262979"/>
          </a:xfrm>
          <a:prstGeom prst="rect">
            <a:avLst/>
          </a:prstGeom>
          <a:noFill/>
        </p:spPr>
        <p:txBody>
          <a:bodyPr wrap="square" rtlCol="1">
            <a:spAutoFit/>
          </a:bodyPr>
          <a:lstStyle/>
          <a:p>
            <a:pPr algn="ctr" rtl="1">
              <a:lnSpc>
                <a:spcPct val="200000"/>
              </a:lnSpc>
            </a:pPr>
            <a:r>
              <a:rPr lang="ar-SA" sz="3600" b="1" dirty="0" smtClean="0">
                <a:ln w="10541" cmpd="sng">
                  <a:solidFill>
                    <a:schemeClr val="accent1">
                      <a:shade val="88000"/>
                      <a:satMod val="110000"/>
                    </a:schemeClr>
                  </a:solidFill>
                  <a:prstDash val="solid"/>
                </a:ln>
                <a:solidFill>
                  <a:srgbClr val="FF0000"/>
                </a:solidFill>
                <a:cs typeface="Arial" pitchFamily="34" charset="0"/>
              </a:rPr>
              <a:t>2- التشويش النفسي</a:t>
            </a:r>
            <a:endParaRPr lang="ar-YE" sz="3600" b="1" dirty="0" smtClean="0">
              <a:ln w="10541" cmpd="sng">
                <a:solidFill>
                  <a:schemeClr val="accent1">
                    <a:shade val="88000"/>
                    <a:satMod val="110000"/>
                  </a:schemeClr>
                </a:solidFill>
                <a:prstDash val="solid"/>
              </a:ln>
              <a:solidFill>
                <a:srgbClr val="FF0000"/>
              </a:solidFill>
              <a:cs typeface="Arial" pitchFamily="34" charset="0"/>
            </a:endParaRPr>
          </a:p>
          <a:p>
            <a:pPr algn="just" rtl="1">
              <a:lnSpc>
                <a:spcPct val="200000"/>
              </a:lnSpc>
            </a:pPr>
            <a:r>
              <a:rPr lang="ar-SA" sz="3200" b="1" dirty="0" smtClean="0">
                <a:cs typeface="Arial" pitchFamily="34" charset="0"/>
              </a:rPr>
              <a:t>وهو التشويش الداخلي في عقل الإنسان. فالأفكار المسبقة التي نكونها عن الآخرين قبل أن نلتقي بهم قد تكون عائقاً أمام تقبلنا لهؤلاء!</a:t>
            </a:r>
          </a:p>
          <a:p>
            <a:pPr algn="just" rtl="1">
              <a:lnSpc>
                <a:spcPct val="200000"/>
              </a:lnSpc>
            </a:pPr>
            <a:r>
              <a:rPr lang="ar-SA" sz="3200" b="1" dirty="0" smtClean="0">
                <a:cs typeface="Arial" pitchFamily="34" charset="0"/>
              </a:rPr>
              <a:t>الأمثلة: (طبيب – معلم – في مجال الإعلام السياسي)</a:t>
            </a:r>
            <a:endParaRPr lang="ar-YE" sz="3600" b="1" dirty="0" smtClean="0">
              <a:cs typeface="Arial" pitchFamily="34" charset="0"/>
            </a:endParaRPr>
          </a:p>
        </p:txBody>
      </p:sp>
    </p:spTree>
    <p:extLst>
      <p:ext uri="{BB962C8B-B14F-4D97-AF65-F5344CB8AC3E}">
        <p14:creationId xmlns:p14="http://schemas.microsoft.com/office/powerpoint/2010/main" val="23997178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تقنية">
  <a:themeElements>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تقنية">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تقنية">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10.xml><?xml version="1.0" encoding="utf-8"?>
<a:theme xmlns:a="http://schemas.openxmlformats.org/drawingml/2006/main" name="10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تقنية">
  <a:themeElements>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تقنية">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تقنية">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1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10.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11.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12.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13.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14.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2.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3.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4.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5.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6.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7.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8.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9.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docProps/app.xml><?xml version="1.0" encoding="utf-8"?>
<Properties xmlns="http://schemas.openxmlformats.org/officeDocument/2006/extended-properties" xmlns:vt="http://schemas.openxmlformats.org/officeDocument/2006/docPropsVTypes">
  <Template/>
  <TotalTime>1635</TotalTime>
  <Words>983</Words>
  <Application>Microsoft Office PowerPoint</Application>
  <PresentationFormat>عرض على الشاشة (3:4)‏</PresentationFormat>
  <Paragraphs>94</Paragraphs>
  <Slides>32</Slides>
  <Notes>0</Notes>
  <HiddenSlides>0</HiddenSlides>
  <MMClips>0</MMClips>
  <ScaleCrop>false</ScaleCrop>
  <HeadingPairs>
    <vt:vector size="4" baseType="variant">
      <vt:variant>
        <vt:lpstr>نسق</vt:lpstr>
      </vt:variant>
      <vt:variant>
        <vt:i4>11</vt:i4>
      </vt:variant>
      <vt:variant>
        <vt:lpstr>عناوين الشرائح</vt:lpstr>
      </vt:variant>
      <vt:variant>
        <vt:i4>32</vt:i4>
      </vt:variant>
    </vt:vector>
  </HeadingPairs>
  <TitlesOfParts>
    <vt:vector size="43" baseType="lpstr">
      <vt:lpstr>تقنية</vt:lpstr>
      <vt:lpstr>1_عرض تقديمي حول إبداع الأفكار</vt:lpstr>
      <vt:lpstr>2_عرض تقديمي حول إبداع الأفكار</vt:lpstr>
      <vt:lpstr>3_عرض تقديمي حول إبداع الأفكار</vt:lpstr>
      <vt:lpstr>4_عرض تقديمي حول إبداع الأفكار</vt:lpstr>
      <vt:lpstr>5_عرض تقديمي حول إبداع الأفكار</vt:lpstr>
      <vt:lpstr>6_عرض تقديمي حول إبداع الأفكار</vt:lpstr>
      <vt:lpstr>7_عرض تقديمي حول إبداع الأفكار</vt:lpstr>
      <vt:lpstr>9_عرض تقديمي حول إبداع الأفكار</vt:lpstr>
      <vt:lpstr>10_عرض تقديمي حول إبداع الأفكار</vt:lpstr>
      <vt:lpstr>1_تقنية</vt:lpstr>
      <vt:lpstr>عرض تقديمي في PowerPoint</vt:lpstr>
      <vt:lpstr>طبيعةالاتصال :</vt:lpstr>
      <vt:lpstr>تعريف الاتصال</vt:lpstr>
      <vt:lpstr>أنشطة الاتصال</vt:lpstr>
      <vt:lpstr>ما هو التواصل؟</vt:lpstr>
      <vt:lpstr>ما هو التواصل؟</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Manager/>
  <Company>Petroleum Development Oman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mu42746</dc:creator>
  <cp:keywords/>
  <dc:description/>
  <cp:lastModifiedBy>سالم بكير</cp:lastModifiedBy>
  <cp:revision>206</cp:revision>
  <dcterms:created xsi:type="dcterms:W3CDTF">2006-04-24T03:54:01Z</dcterms:created>
  <dcterms:modified xsi:type="dcterms:W3CDTF">2023-01-15T18:15:24Z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TC100690481033</vt:lpwstr>
  </property>
</Properties>
</file>