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type="screen4x3" cy="6858000" cx="9144000"/>
  <p:notesSz cx="6881813" cy="92964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FFE7"/>
    <a:srgbClr val="FFFFDD"/>
    <a:srgbClr val="CCECFF"/>
    <a:srgbClr val="EFFFFF"/>
    <a:srgbClr val="EAEAEA"/>
    <a:srgbClr val="F7FFFF"/>
    <a:srgbClr val="FF0000"/>
    <a:srgbClr val="66CCFF"/>
    <a:srgbClr val="CCFFFF"/>
    <a:srgbClr val="F8F8F8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9430" autoAdjust="0"/>
    <p:restoredTop sz="95126" autoAdjust="0"/>
  </p:normalViewPr>
  <p:slideViewPr>
    <p:cSldViewPr snapToGrid="0">
      <p:cViewPr varScale="1">
        <p:scale>
          <a:sx n="77" d="100"/>
          <a:sy n="77" d="100"/>
        </p:scale>
        <p:origin x="558" y="9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tableStyles" Target="tableStyle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3788" compatLnSpc="1" lIns="87575" numCol="1" rIns="87575" tIns="43788" vert="horz" wrap="none">
            <a:prstTxWarp prst="textNoShape"/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6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3788" compatLnSpc="1" lIns="87575" numCol="1" rIns="87575" tIns="43788" vert="horz" wrap="none">
            <a:prstTxWarp prst="textNoShape"/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6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3788" compatLnSpc="1" lIns="87575" numCol="1" rIns="87575" tIns="43788" vert="horz" wrap="none">
            <a:prstTxWarp prst="textNoShape"/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6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3788" compatLnSpc="1" lIns="87575" numCol="1" rIns="87575" tIns="43788" vert="horz" wrap="none">
            <a:prstTxWarp prst="textNoShape"/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fld id="{74FE3550-1998-46EC-86B2-FF9F9A248719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5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217" compatLnSpc="1" lIns="92436" numCol="1" rIns="92436" tIns="46217" vert="horz" wrap="none">
            <a:prstTxWarp prst="textNoShape"/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217" compatLnSpc="1" lIns="92436" numCol="1" rIns="92436" tIns="46217" vert="horz" wrap="none">
            <a:prstTxWarp prst="textNoShape"/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fld id="{ECDFB7B4-92E1-4064-B281-CE008F4784FC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defTabSz="923925"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defTabSz="923925"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defTabSz="923925"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defTabSz="923925"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defTabSz="923925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defTabSz="923925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defTabSz="923925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defTabSz="923925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altLang="en-US" lang="en-US">
                <a:latin typeface="Times New Roman" panose="02020603050405020304" pitchFamily="18" charset="0"/>
              </a:rPr>
              <a:t>1</a:t>
            </a:fld>
            <a:endParaRPr altLang="en-US" lang="en-US">
              <a:latin typeface="Times New Roman" panose="02020603050405020304" pitchFamily="18" charset="0"/>
            </a:endParaRPr>
          </a:p>
        </p:txBody>
      </p:sp>
      <p:sp>
        <p:nvSpPr>
          <p:cNvPr id="104859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altLang="en-US"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048583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584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/>
            <a:solidFill>
              <a:srgbClr val="99CCFF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585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</p:grpSp>
      <p:sp>
        <p:nvSpPr>
          <p:cNvPr id="1048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3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MY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79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/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p>
            <a:endParaRPr lang="en-MY"/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/>
          <a:solidFill>
            <a:srgbClr val="99CCFF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1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2" name="Text Box 9"/>
          <p:cNvSpPr txBox="1">
            <a:spLocks noChangeArrowheads="1"/>
          </p:cNvSpPr>
          <p:nvPr/>
        </p:nvSpPr>
        <p:spPr bwMode="auto">
          <a:xfrm>
            <a:off x="8534400" y="6511925"/>
            <a:ext cx="373381" cy="2311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altLang="en-US" b="1" dirty="0" sz="1000" lang="en-US">
                <a:solidFill>
                  <a:srgbClr val="006699"/>
                </a:solidFill>
                <a:latin typeface="Helvetica" panose="020B0604020202020204" pitchFamily="34" charset="0"/>
              </a:rPr>
              <a:t>1.</a:t>
            </a:r>
            <a:fld id="{E99983C7-342B-4F5E-95DC-4A1EEC211AF8}" type="slidenum">
              <a:rPr altLang="en-US" b="1" sz="1000" lang="en-US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altLang="en-US" b="1" dirty="0" sz="1000" lang="en-US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</p:sldLayoutIdLst>
  <p:timing/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algn="ctr" fontAlgn="base" marL="4572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sz="2400"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algn="l" eaLnBrk="0" fontAlgn="base" hangingPunct="0" indent="-285750" marL="742950" rtl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sz="2400" kumimoji="1">
          <a:solidFill>
            <a:schemeClr val="tx1"/>
          </a:solidFill>
          <a:latin typeface="+mn-lt"/>
          <a:ea typeface="MS PGothic" pitchFamily="34" charset="-128"/>
        </a:defRPr>
      </a:lvl2pPr>
      <a:lvl3pPr algn="l" eaLnBrk="0" fontAlgn="base" hangingPunct="0" indent="-228600" marL="1085850" rtl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sz="2400" kumimoji="1">
          <a:solidFill>
            <a:schemeClr val="tx1"/>
          </a:solidFill>
          <a:latin typeface="+mn-lt"/>
          <a:ea typeface="MS PGothic" pitchFamily="34" charset="-128"/>
        </a:defRPr>
      </a:lvl3pPr>
      <a:lvl4pPr algn="l" eaLnBrk="0" fontAlgn="base" hangingPunct="0" indent="-228600" marL="1428750" rtl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sz="2400" kumimoji="1">
          <a:solidFill>
            <a:schemeClr val="tx1"/>
          </a:solidFill>
          <a:latin typeface="+mn-lt"/>
          <a:ea typeface="MS PGothic" pitchFamily="34" charset="-128"/>
        </a:defRPr>
      </a:lvl4pPr>
      <a:lvl5pPr algn="l" eaLnBrk="0" fontAlgn="base" hangingPunct="0" indent="-228600" marL="17716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sz="2400" kumimoji="1">
          <a:solidFill>
            <a:schemeClr val="tx1"/>
          </a:solidFill>
          <a:latin typeface="+mn-lt"/>
          <a:ea typeface="MS PGothic" pitchFamily="34" charset="-128"/>
        </a:defRPr>
      </a:lvl5pPr>
      <a:lvl6pPr algn="l" eaLnBrk="0" fontAlgn="base" hangingPunct="0" indent="-228600" marL="22288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algn="l" eaLnBrk="0" fontAlgn="base" hangingPunct="0" indent="-228600" marL="26860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algn="l" eaLnBrk="0" fontAlgn="base" hangingPunct="0" indent="-228600" marL="31432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algn="l" eaLnBrk="0" fontAlgn="base" hangingPunct="0" indent="-228600" marL="36004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7979" y="1077238"/>
            <a:ext cx="8458200" cy="1002083"/>
          </a:xfrm>
          <a:noFill/>
        </p:spPr>
        <p:txBody>
          <a:bodyPr/>
          <a:p>
            <a:pPr eaLnBrk="1" hangingPunct="1"/>
            <a:r>
              <a:rPr dirty="0" lang="en-US" smtClean="0"/>
              <a:t>Computer Programming</a:t>
            </a:r>
            <a:endParaRPr altLang="en-US" dirty="0" lang="en-US"/>
          </a:p>
        </p:txBody>
      </p:sp>
      <p:sp>
        <p:nvSpPr>
          <p:cNvPr id="1048588" name="Rectangle 4"/>
          <p:cNvSpPr txBox="1">
            <a:spLocks noChangeArrowheads="1"/>
          </p:cNvSpPr>
          <p:nvPr/>
        </p:nvSpPr>
        <p:spPr bwMode="auto">
          <a:xfrm>
            <a:off x="525327" y="3394553"/>
            <a:ext cx="8458200" cy="2254685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4300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dirty="0" kern="0" lang="en-US" smtClean="0"/>
              <a:t>Lecture 1</a:t>
            </a:r>
          </a:p>
          <a:p>
            <a:pPr eaLnBrk="1" hangingPunct="1"/>
            <a:r>
              <a:rPr b="0" dirty="0" lang="en-US" smtClean="0"/>
              <a:t> Quick Review</a:t>
            </a:r>
            <a:endParaRPr dirty="0" kern="0" lang="en-US" smtClean="0"/>
          </a:p>
          <a:p>
            <a:pPr eaLnBrk="1" hangingPunct="1"/>
            <a:endParaRPr altLang="en-US" dirty="0" kern="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ASCII Code for the characters</a:t>
            </a: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2984" y="1946847"/>
            <a:ext cx="8801016" cy="322640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ontent Placeholder 3"/>
          <p:cNvGraphicFramePr>
            <a:graphicFrameLocks noGrp="1"/>
          </p:cNvGraphicFramePr>
          <p:nvPr>
            <p:ph idx="1"/>
          </p:nvPr>
        </p:nvGraphicFramePr>
        <p:xfrm>
          <a:off x="964503" y="2118956"/>
          <a:ext cx="7722297" cy="2703564"/>
        </p:xfrm>
        <a:graphic>
          <a:graphicData uri="http://schemas.openxmlformats.org/drawingml/2006/table">
            <a:tbl>
              <a:tblPr/>
              <a:tblGrid>
                <a:gridCol w="2217109"/>
                <a:gridCol w="2404997"/>
                <a:gridCol w="3100191"/>
              </a:tblGrid>
              <a:tr h="694767">
                <a:tc>
                  <a:txBody>
                    <a:bodyPr/>
                    <a:p>
                      <a:pPr algn="ctr" fontAlgn="t"/>
                      <a:r>
                        <a:rPr b="1" dirty="0" sz="1800" lang="en-US">
                          <a:effectLst/>
                        </a:rPr>
                        <a:t>Data Type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1800" lang="en-US" smtClean="0">
                          <a:effectLst/>
                        </a:rPr>
                        <a:t>Size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1800" lang="en-US">
                          <a:effectLst/>
                        </a:rPr>
                        <a:t>Range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0352">
                <a:tc>
                  <a:txBody>
                    <a:bodyPr/>
                    <a:p>
                      <a:pPr algn="ctr" fontAlgn="t"/>
                      <a:r>
                        <a:rPr b="1" dirty="0" lang="en-US" smtClean="0">
                          <a:effectLst/>
                        </a:rPr>
                        <a:t>Float</a:t>
                      </a:r>
                      <a:endParaRPr dirty="0"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3.4E +/- 38 (7 digits)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520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/>
                        </a:rPr>
                        <a:t>double</a:t>
                      </a:r>
                      <a:endParaRPr dirty="0"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1.7E +/- 308 (15 digits)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4925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/>
                        </a:rPr>
                        <a:t>long double</a:t>
                      </a:r>
                      <a:endParaRPr dirty="0"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same as </a:t>
                      </a:r>
                      <a:r>
                        <a:rPr b="1" dirty="0" lang="en-US">
                          <a:effectLst/>
                        </a:rPr>
                        <a:t>double</a:t>
                      </a:r>
                      <a:endParaRPr dirty="0"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Same as </a:t>
                      </a:r>
                      <a:r>
                        <a:rPr b="1" dirty="0" lang="en-US">
                          <a:effectLst/>
                        </a:rPr>
                        <a:t>double</a:t>
                      </a:r>
                      <a:endParaRPr dirty="0"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860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Float/Double</a:t>
            </a:r>
            <a:r>
              <a:rPr b="0" dirty="0" lang="en-US" smtClean="0"/>
              <a:t> </a:t>
            </a:r>
            <a:r>
              <a:rPr b="0" dirty="0" lang="en-US"/>
              <a:t>Data Types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1"/>
          <p:cNvSpPr>
            <a:spLocks noGrp="1"/>
          </p:cNvSpPr>
          <p:nvPr>
            <p:ph idx="1"/>
          </p:nvPr>
        </p:nvSpPr>
        <p:spPr>
          <a:xfrm>
            <a:off x="568580" y="1067017"/>
            <a:ext cx="8353168" cy="2728369"/>
          </a:xfrm>
        </p:spPr>
        <p:txBody>
          <a:bodyPr/>
          <a:p>
            <a:r>
              <a:rPr dirty="0" sz="2200" lang="en-US"/>
              <a:t>The size of variables might be different from those shown in the above table, depending on the </a:t>
            </a:r>
            <a:r>
              <a:rPr b="1" dirty="0" sz="2200" lang="en-US" u="sng"/>
              <a:t>compiler</a:t>
            </a:r>
            <a:r>
              <a:rPr dirty="0" sz="2200" lang="en-US"/>
              <a:t> and the computer you are using</a:t>
            </a:r>
            <a:r>
              <a:rPr dirty="0" sz="2200" lang="en-US" smtClean="0"/>
              <a:t>.</a:t>
            </a: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izeof</a:t>
            </a:r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dirty="0" sz="2200" lang="en-US" smtClean="0"/>
              <a:t>operator is used to </a:t>
            </a:r>
            <a:r>
              <a:rPr dirty="0" sz="2200" lang="en-US"/>
              <a:t>get size of various data types</a:t>
            </a:r>
            <a:r>
              <a:rPr dirty="0" sz="2200" lang="en-US" smtClean="0"/>
              <a:t>.</a:t>
            </a:r>
          </a:p>
          <a:p>
            <a:r>
              <a:rPr dirty="0" sz="2200" lang="en-US"/>
              <a:t>Following is the example, which will produce correct size of various data types on your computer.</a:t>
            </a:r>
          </a:p>
        </p:txBody>
      </p:sp>
      <p:sp>
        <p:nvSpPr>
          <p:cNvPr id="104861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Size </a:t>
            </a:r>
            <a:r>
              <a:rPr dirty="0" lang="en-US"/>
              <a:t>of </a:t>
            </a:r>
            <a:r>
              <a:rPr dirty="0" lang="en-US" smtClean="0"/>
              <a:t>Variables</a:t>
            </a:r>
            <a:endParaRPr dirty="0" lang="en-US"/>
          </a:p>
        </p:txBody>
      </p:sp>
      <p:sp>
        <p:nvSpPr>
          <p:cNvPr id="1048612" name="Rectangle 4"/>
          <p:cNvSpPr/>
          <p:nvPr/>
        </p:nvSpPr>
        <p:spPr>
          <a:xfrm>
            <a:off x="746992" y="3557392"/>
            <a:ext cx="7169458" cy="2733041"/>
          </a:xfrm>
          <a:prstGeom prst="rect"/>
          <a:solidFill>
            <a:srgbClr val="FFFF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b="1"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b="1"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b="1"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"Size of char : "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"Size of </a:t>
            </a:r>
            <a:r>
              <a:rPr b="1"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"Size of short </a:t>
            </a:r>
            <a:r>
              <a:rPr b="1"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"Size of long </a:t>
            </a:r>
            <a:r>
              <a:rPr b="1"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"Size of float : "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"Size of double : "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endParaRPr b="1"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13" name="Rectangle 5"/>
          <p:cNvSpPr/>
          <p:nvPr/>
        </p:nvSpPr>
        <p:spPr>
          <a:xfrm>
            <a:off x="6363392" y="3168020"/>
            <a:ext cx="2458148" cy="1539241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r>
              <a:rPr b="1" dirty="0" sz="1600" lang="en-US"/>
              <a:t>Size of char : 1</a:t>
            </a:r>
          </a:p>
          <a:p>
            <a:r>
              <a:rPr b="1" dirty="0" sz="1600" lang="en-US"/>
              <a:t>Size of </a:t>
            </a:r>
            <a:r>
              <a:rPr b="1" dirty="0" sz="1600" lang="en-US" err="1"/>
              <a:t>int</a:t>
            </a:r>
            <a:r>
              <a:rPr b="1" dirty="0" sz="1600" lang="en-US"/>
              <a:t> : 4</a:t>
            </a:r>
          </a:p>
          <a:p>
            <a:r>
              <a:rPr b="1" dirty="0" sz="1600" lang="en-US"/>
              <a:t>Size of short </a:t>
            </a:r>
            <a:r>
              <a:rPr b="1" dirty="0" sz="1600" lang="en-US" err="1"/>
              <a:t>int</a:t>
            </a:r>
            <a:r>
              <a:rPr b="1" dirty="0" sz="1600" lang="en-US"/>
              <a:t> : 2</a:t>
            </a:r>
          </a:p>
          <a:p>
            <a:r>
              <a:rPr b="1" dirty="0" sz="1600" lang="en-US"/>
              <a:t>Size of long </a:t>
            </a:r>
            <a:r>
              <a:rPr b="1" dirty="0" sz="1600" lang="en-US" err="1"/>
              <a:t>int</a:t>
            </a:r>
            <a:r>
              <a:rPr b="1" dirty="0" sz="1600" lang="en-US"/>
              <a:t> : 4</a:t>
            </a:r>
          </a:p>
          <a:p>
            <a:r>
              <a:rPr b="1" dirty="0" sz="1600" lang="en-US"/>
              <a:t>Size of float : 4</a:t>
            </a:r>
          </a:p>
          <a:p>
            <a:r>
              <a:rPr b="1" dirty="0" sz="1600" lang="en-US"/>
              <a:t>Size of double : </a:t>
            </a:r>
            <a:r>
              <a:rPr b="1" dirty="0" sz="1600" lang="en-US" smtClean="0"/>
              <a:t>8</a:t>
            </a:r>
            <a:endParaRPr b="1" dirty="0" sz="160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2032602"/>
          </a:xfrm>
        </p:spPr>
        <p:txBody>
          <a:bodyPr/>
          <a:p>
            <a:r>
              <a:rPr dirty="0" lang="en-US"/>
              <a:t>When you do not want others (or yourself) to override existing variable values, use the </a:t>
            </a:r>
            <a:r>
              <a:rPr b="1" dirty="0" lang="en-US" err="1">
                <a:solidFill>
                  <a:srgbClr val="0070C0"/>
                </a:solidFill>
              </a:rPr>
              <a:t>const</a:t>
            </a:r>
            <a:r>
              <a:rPr dirty="0" lang="en-US"/>
              <a:t> keyword (this will declare the variable as "constant", which means unchangeable and read-only</a:t>
            </a:r>
            <a:r>
              <a:rPr dirty="0" lang="en-US" smtClean="0"/>
              <a:t>):</a:t>
            </a:r>
          </a:p>
          <a:p>
            <a:endParaRPr dirty="0" lang="en-US"/>
          </a:p>
          <a:p>
            <a:r>
              <a:rPr dirty="0" lang="en-US" smtClean="0"/>
              <a:t>Example:</a:t>
            </a:r>
            <a:endParaRPr dirty="0" lang="en-US"/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 </a:t>
            </a:r>
            <a:r>
              <a:rPr b="0" dirty="0" lang="en-US" smtClean="0"/>
              <a:t>Constants</a:t>
            </a:r>
            <a:endParaRPr dirty="0" lang="en-US"/>
          </a:p>
        </p:txBody>
      </p:sp>
      <p:sp>
        <p:nvSpPr>
          <p:cNvPr id="1048616" name="Rectangle 4"/>
          <p:cNvSpPr/>
          <p:nvPr/>
        </p:nvSpPr>
        <p:spPr>
          <a:xfrm>
            <a:off x="933443" y="4208172"/>
            <a:ext cx="7598390" cy="1015663"/>
          </a:xfrm>
          <a:prstGeom prst="rect"/>
        </p:spPr>
        <p:txBody>
          <a:bodyPr wrap="square">
            <a:spAutoFit/>
          </a:bodyPr>
          <a:p>
            <a:r>
              <a:rPr b="1" dirty="0" sz="2000" lang="en-US" err="1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dirty="0" sz="2000" lang="en-US" err="1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dirty="0" sz="2000"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no 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dirty="0" sz="2000" lang="en-US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it 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will always be 15</a:t>
            </a:r>
            <a:b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</a:br>
            <a:endParaRPr dirty="0" sz="2000" lang="en-US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dirty="0" sz="2000"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no 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dirty="0" sz="2000" lang="en-US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dirty="0" sz="2000" lang="en-US"/>
          </a:p>
        </p:txBody>
      </p:sp>
      <p:sp>
        <p:nvSpPr>
          <p:cNvPr id="1048617" name="Rectangle 5"/>
          <p:cNvSpPr/>
          <p:nvPr/>
        </p:nvSpPr>
        <p:spPr>
          <a:xfrm>
            <a:off x="956886" y="3701054"/>
            <a:ext cx="2468880" cy="396240"/>
          </a:xfrm>
          <a:prstGeom prst="rect"/>
        </p:spPr>
        <p:txBody>
          <a:bodyPr wrap="none">
            <a:spAutoFit/>
          </a:bodyPr>
          <a:p>
            <a:r>
              <a:rPr b="1" dirty="0" sz="2000" lang="en-US" err="1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dirty="0" sz="2000" lang="en-US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 PI = </a:t>
            </a:r>
            <a:r>
              <a:rPr dirty="0" sz="2000" lang="en-US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dirty="0" sz="2000"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dirty="0" sz="2000" lang="en-US"/>
          </a:p>
        </p:txBody>
      </p:sp>
      <p:sp>
        <p:nvSpPr>
          <p:cNvPr id="1048618" name="Line Callout 2 3"/>
          <p:cNvSpPr/>
          <p:nvPr/>
        </p:nvSpPr>
        <p:spPr bwMode="auto">
          <a:xfrm>
            <a:off x="4244966" y="5473874"/>
            <a:ext cx="4286867" cy="980440"/>
          </a:xfrm>
          <a:prstGeom prst="borderCallout2">
            <a:avLst>
              <a:gd name="adj1" fmla="val 50093"/>
              <a:gd name="adj2" fmla="val -527"/>
              <a:gd name="adj3" fmla="val 50093"/>
              <a:gd name="adj4" fmla="val -17089"/>
              <a:gd name="adj5" fmla="val -31972"/>
              <a:gd name="adj6" fmla="val -48915"/>
            </a:avLst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r>
              <a:rPr b="1" dirty="0" sz="2400" lang="en-US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b="1" dirty="0" sz="24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rror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: assignment of read-only variable ‘no'</a:t>
            </a:r>
            <a:endParaRPr dirty="0" sz="2000" lang="en-US"/>
          </a:p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1"/>
          <p:cNvSpPr>
            <a:spLocks noGrp="1"/>
          </p:cNvSpPr>
          <p:nvPr>
            <p:ph idx="1"/>
          </p:nvPr>
        </p:nvSpPr>
        <p:spPr>
          <a:xfrm>
            <a:off x="457200" y="854076"/>
            <a:ext cx="8229600" cy="3179306"/>
          </a:xfrm>
        </p:spPr>
        <p:txBody>
          <a:bodyPr/>
          <a:p>
            <a:r>
              <a:rPr dirty="0" lang="en-US"/>
              <a:t>Strings are used for storing text.</a:t>
            </a:r>
          </a:p>
          <a:p>
            <a:r>
              <a:rPr dirty="0" lang="en-US" smtClean="0"/>
              <a:t>A </a:t>
            </a:r>
            <a:r>
              <a:rPr dirty="0" lang="en-US"/>
              <a:t>string variable contains a collection of characters surrounded by double </a:t>
            </a:r>
            <a:r>
              <a:rPr dirty="0" lang="en-US" smtClean="0"/>
              <a:t>quotes</a:t>
            </a:r>
            <a:endParaRPr dirty="0" lang="en-US"/>
          </a:p>
          <a:p>
            <a:r>
              <a:rPr dirty="0" lang="en-US" smtClean="0"/>
              <a:t>Example</a:t>
            </a:r>
            <a:endParaRPr dirty="0" lang="en-US"/>
          </a:p>
          <a:p>
            <a:endParaRPr dirty="0" lang="en-US" smtClean="0"/>
          </a:p>
          <a:p>
            <a:r>
              <a:rPr dirty="0" lang="en-US" smtClean="0"/>
              <a:t>To </a:t>
            </a:r>
            <a:r>
              <a:rPr dirty="0" lang="en-US"/>
              <a:t>use strings, you must include an additional header file in the source code, the </a:t>
            </a:r>
            <a:r>
              <a:rPr b="1" dirty="0" lang="en-US">
                <a:solidFill>
                  <a:srgbClr val="0070C0"/>
                </a:solidFill>
              </a:rPr>
              <a:t>&lt;string&gt; </a:t>
            </a:r>
            <a:r>
              <a:rPr dirty="0" lang="en-US"/>
              <a:t>library:</a:t>
            </a:r>
          </a:p>
        </p:txBody>
      </p:sp>
      <p:sp>
        <p:nvSpPr>
          <p:cNvPr id="104862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 </a:t>
            </a:r>
            <a:r>
              <a:rPr b="0" dirty="0" lang="en-US" smtClean="0"/>
              <a:t>Strings</a:t>
            </a:r>
            <a:endParaRPr dirty="0" lang="en-US"/>
          </a:p>
        </p:txBody>
      </p:sp>
      <p:sp>
        <p:nvSpPr>
          <p:cNvPr id="1048621" name="Rectangle 4"/>
          <p:cNvSpPr/>
          <p:nvPr/>
        </p:nvSpPr>
        <p:spPr>
          <a:xfrm>
            <a:off x="2807148" y="2443729"/>
            <a:ext cx="3395980" cy="447040"/>
          </a:xfrm>
          <a:prstGeom prst="rect"/>
        </p:spPr>
        <p:txBody>
          <a:bodyPr wrap="none">
            <a:spAutoFit/>
          </a:bodyPr>
          <a:p>
            <a:r>
              <a:rPr dirty="0" sz="2400" lang="en-US">
                <a:latin typeface="Consolas" panose="020B0609020204030204" pitchFamily="49" charset="0"/>
              </a:rPr>
              <a:t>string greeting = </a:t>
            </a:r>
            <a:r>
              <a:rPr dirty="0" sz="2400" lang="en-US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dirty="0" sz="2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622" name="Rectangle 5"/>
          <p:cNvSpPr/>
          <p:nvPr/>
        </p:nvSpPr>
        <p:spPr>
          <a:xfrm>
            <a:off x="1156456" y="4134892"/>
            <a:ext cx="4467729" cy="2491740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main() {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string </a:t>
            </a:r>
            <a:r>
              <a:rPr dirty="0" lang="en-US">
                <a:latin typeface="Consolas" panose="020B0609020204030204" pitchFamily="49" charset="0"/>
              </a:rPr>
              <a:t>greeting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lang="en-US">
                <a:latin typeface="Consolas" panose="020B0609020204030204" pitchFamily="49" charset="0"/>
              </a:rPr>
              <a:t>greeting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0;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1"/>
          <p:cNvSpPr>
            <a:spLocks noGrp="1"/>
          </p:cNvSpPr>
          <p:nvPr>
            <p:ph idx="1"/>
          </p:nvPr>
        </p:nvSpPr>
        <p:spPr>
          <a:xfrm>
            <a:off x="457200" y="1023749"/>
            <a:ext cx="8229600" cy="5338119"/>
          </a:xfrm>
        </p:spPr>
        <p:txBody>
          <a:bodyPr/>
          <a:p>
            <a:r>
              <a:rPr dirty="0" lang="en-US"/>
              <a:t>Arithmetic operators are used to perform common mathematical operations.</a:t>
            </a:r>
          </a:p>
        </p:txBody>
      </p:sp>
      <p:sp>
        <p:nvSpPr>
          <p:cNvPr id="104862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Arithmetic </a:t>
            </a:r>
            <a:r>
              <a:rPr b="0" dirty="0" lang="en-US" smtClean="0"/>
              <a:t>Operators</a:t>
            </a:r>
            <a:endParaRPr dirty="0" lang="en-US"/>
          </a:p>
        </p:txBody>
      </p:sp>
      <p:graphicFrame>
        <p:nvGraphicFramePr>
          <p:cNvPr id="4194308" name="Table 3"/>
          <p:cNvGraphicFramePr>
            <a:graphicFrameLocks noGrp="1"/>
          </p:cNvGraphicFramePr>
          <p:nvPr/>
        </p:nvGraphicFramePr>
        <p:xfrm>
          <a:off x="531002" y="1833670"/>
          <a:ext cx="8353169" cy="4697872"/>
        </p:xfrm>
        <a:graphic>
          <a:graphicData uri="http://schemas.openxmlformats.org/drawingml/2006/table">
            <a:tbl>
              <a:tblPr/>
              <a:tblGrid>
                <a:gridCol w="1392196"/>
                <a:gridCol w="1672974"/>
                <a:gridCol w="3708619"/>
                <a:gridCol w="1579380"/>
              </a:tblGrid>
              <a:tr h="550372">
                <a:tc>
                  <a:txBody>
                    <a:bodyPr/>
                    <a:p>
                      <a:pPr algn="ctr" fontAlgn="t"/>
                      <a:r>
                        <a:rPr b="1" dirty="0" sz="1800" lang="en-US">
                          <a:effectLst/>
                        </a:rPr>
                        <a:t>Operator</a:t>
                      </a:r>
                    </a:p>
                  </a:txBody>
                  <a:tcPr marL="14918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1800" lang="en-US">
                          <a:effectLst/>
                        </a:rPr>
                        <a:t>Name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1800" lang="en-US">
                          <a:effectLst/>
                        </a:rPr>
                        <a:t>Description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1800" lang="en-US">
                          <a:effectLst/>
                        </a:rPr>
                        <a:t>Example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550372"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+</a:t>
                      </a:r>
                    </a:p>
                  </a:txBody>
                  <a:tcPr marL="14918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Addition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Adds together two values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x + y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0372"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-</a:t>
                      </a:r>
                    </a:p>
                  </a:txBody>
                  <a:tcPr marL="14918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Subtraction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Subtracts one value from another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x - y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372"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*</a:t>
                      </a:r>
                    </a:p>
                  </a:txBody>
                  <a:tcPr marL="14918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Multiplication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Multiplies two values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x * y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0372"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/</a:t>
                      </a:r>
                    </a:p>
                  </a:txBody>
                  <a:tcPr marL="14918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Division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Divides one value by another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x / y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372"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%</a:t>
                      </a:r>
                    </a:p>
                  </a:txBody>
                  <a:tcPr marL="14918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Modulus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Returns the division remainder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x % y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0372"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++</a:t>
                      </a:r>
                    </a:p>
                  </a:txBody>
                  <a:tcPr marL="14918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Increment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Increases the value of a variable by 1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++x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372"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--</a:t>
                      </a:r>
                    </a:p>
                  </a:txBody>
                  <a:tcPr marL="14918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1800" lang="en-US">
                          <a:effectLst/>
                        </a:rPr>
                        <a:t>Decrement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Decreases the value of a variable by 1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--x</a:t>
                      </a:r>
                    </a:p>
                  </a:txBody>
                  <a:tcPr marL="74590" marR="74590" marT="74590" marB="745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1" y="2154477"/>
          <a:ext cx="8448803" cy="3044953"/>
        </p:xfrm>
        <a:graphic>
          <a:graphicData uri="http://schemas.openxmlformats.org/drawingml/2006/table">
            <a:tbl>
              <a:tblPr/>
              <a:tblGrid>
                <a:gridCol w="1408134"/>
                <a:gridCol w="1408134"/>
                <a:gridCol w="3467086"/>
                <a:gridCol w="2165449"/>
              </a:tblGrid>
              <a:tr h="713983"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776990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&amp;&amp; 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 smtClean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endParaRPr dirty="0"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Returns true if both statements are true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x &lt; 5 &amp;&amp;  x &lt; 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76990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|| 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 smtClean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endParaRPr dirty="0"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x &lt; 5 || x &lt; 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990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 smtClean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endParaRPr dirty="0"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!(x &lt; 5 &amp;&amp; x &lt; 10)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04862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Logical </a:t>
            </a:r>
            <a:r>
              <a:rPr b="0" dirty="0" lang="en-US" smtClean="0"/>
              <a:t>Operators</a:t>
            </a:r>
            <a:endParaRPr dirty="0" lang="en-US"/>
          </a:p>
        </p:txBody>
      </p:sp>
      <p:sp>
        <p:nvSpPr>
          <p:cNvPr id="1048626" name="Rectangle 4"/>
          <p:cNvSpPr/>
          <p:nvPr/>
        </p:nvSpPr>
        <p:spPr>
          <a:xfrm>
            <a:off x="457200" y="1150333"/>
            <a:ext cx="8229600" cy="707886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solidFill>
                  <a:srgbClr val="000000"/>
                </a:solidFill>
              </a:rPr>
              <a:t>Logical operators are used to determine the logic between variables or values:</a:t>
            </a:r>
            <a:endParaRPr dirty="0" sz="200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Relational Operators in </a:t>
            </a:r>
            <a:r>
              <a:rPr dirty="0" lang="en-US" smtClean="0"/>
              <a:t>C11</a:t>
            </a:r>
            <a:endParaRPr dirty="0" lang="en-US"/>
          </a:p>
        </p:txBody>
      </p:sp>
      <p:graphicFrame>
        <p:nvGraphicFramePr>
          <p:cNvPr id="4194310" name="Table 4"/>
          <p:cNvGraphicFramePr>
            <a:graphicFrameLocks noGrp="1"/>
          </p:cNvGraphicFramePr>
          <p:nvPr/>
        </p:nvGraphicFramePr>
        <p:xfrm>
          <a:off x="817562" y="1437161"/>
          <a:ext cx="7562349" cy="4700591"/>
        </p:xfrm>
        <a:graphic>
          <a:graphicData uri="http://schemas.openxmlformats.org/drawingml/2006/table">
            <a:tbl>
              <a:tblPr/>
              <a:tblGrid>
                <a:gridCol w="2097122"/>
                <a:gridCol w="2944444"/>
                <a:gridCol w="2520783"/>
              </a:tblGrid>
              <a:tr h="671513"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671513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71513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513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71513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513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71513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x &lt;= 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C++ standard library provides a large number of library functions (under different </a:t>
            </a:r>
            <a:r>
              <a:rPr dirty="0" lang="en-US" err="1"/>
              <a:t>headerfiles</a:t>
            </a:r>
            <a:r>
              <a:rPr dirty="0" lang="en-US"/>
              <a:t>) for performing common </a:t>
            </a:r>
            <a:r>
              <a:rPr dirty="0" lang="en-US" smtClean="0"/>
              <a:t>tasks</a:t>
            </a:r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Common C</a:t>
            </a:r>
            <a:r>
              <a:rPr dirty="0" lang="en-US"/>
              <a:t>++ Header </a:t>
            </a:r>
            <a:r>
              <a:rPr dirty="0" lang="en-US" smtClean="0"/>
              <a:t>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b="1" dirty="0" lang="en-US">
                <a:solidFill>
                  <a:srgbClr val="FF0000"/>
                </a:solidFill>
              </a:rPr>
              <a:t>math</a:t>
            </a:r>
            <a:r>
              <a:rPr dirty="0" lang="en-US"/>
              <a:t> - declares functions for mathematical </a:t>
            </a:r>
            <a:r>
              <a:rPr dirty="0" lang="en-US" smtClean="0"/>
              <a:t>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b="1" dirty="0" lang="en-US" err="1">
                <a:solidFill>
                  <a:srgbClr val="FF0000"/>
                </a:solidFill>
              </a:rPr>
              <a:t>iostream</a:t>
            </a:r>
            <a:r>
              <a:rPr dirty="0" lang="en-US"/>
              <a:t> - functions for standard </a:t>
            </a:r>
            <a:r>
              <a:rPr dirty="0" lang="en-US" smtClean="0"/>
              <a:t>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b="1" dirty="0" lang="en-US" err="1">
                <a:solidFill>
                  <a:srgbClr val="FF0000"/>
                </a:solidFill>
              </a:rPr>
              <a:t>cstring</a:t>
            </a:r>
            <a:r>
              <a:rPr dirty="0" lang="en-US"/>
              <a:t> - functions to manipulate C-style </a:t>
            </a:r>
            <a:r>
              <a:rPr dirty="0" lang="en-US" smtClean="0"/>
              <a:t>string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b="1" dirty="0" lang="en-US" err="1">
                <a:solidFill>
                  <a:srgbClr val="FF0000"/>
                </a:solidFill>
              </a:rPr>
              <a:t>ctime</a:t>
            </a:r>
            <a:r>
              <a:rPr dirty="0" lang="en-US"/>
              <a:t> - functions to work with date and time</a:t>
            </a:r>
          </a:p>
        </p:txBody>
      </p:sp>
      <p:sp>
        <p:nvSpPr>
          <p:cNvPr id="104862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 Standard Library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1"/>
          <p:cNvSpPr>
            <a:spLocks noGrp="1"/>
          </p:cNvSpPr>
          <p:nvPr>
            <p:ph idx="1"/>
          </p:nvPr>
        </p:nvSpPr>
        <p:spPr>
          <a:xfrm>
            <a:off x="556054" y="854076"/>
            <a:ext cx="8353168" cy="1375558"/>
          </a:xfrm>
        </p:spPr>
        <p:txBody>
          <a:bodyPr/>
          <a:p>
            <a:r>
              <a:rPr b="1" dirty="0" sz="2000" lang="en-US">
                <a:solidFill>
                  <a:srgbClr val="FF0000"/>
                </a:solidFill>
              </a:rPr>
              <a:t>math </a:t>
            </a:r>
            <a:r>
              <a:rPr b="1" dirty="0" sz="2000" lang="en-US" smtClean="0">
                <a:solidFill>
                  <a:srgbClr val="FF0000"/>
                </a:solidFill>
              </a:rPr>
              <a:t>- </a:t>
            </a:r>
            <a:r>
              <a:rPr dirty="0" sz="2000" lang="en-US" smtClean="0"/>
              <a:t>It </a:t>
            </a:r>
            <a:r>
              <a:rPr dirty="0" sz="2000" lang="en-US"/>
              <a:t>provides a variety of functions for solving common math </a:t>
            </a:r>
            <a:r>
              <a:rPr dirty="0" sz="2000" lang="en-US" smtClean="0"/>
              <a:t>problems</a:t>
            </a:r>
          </a:p>
          <a:p>
            <a:r>
              <a:rPr dirty="0" sz="2000" lang="en-US"/>
              <a:t>A list of other popular Math functions (from the </a:t>
            </a:r>
            <a:r>
              <a:rPr dirty="0" sz="200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dirty="0" sz="2000" lang="en-US" err="1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cmath</a:t>
            </a:r>
            <a:r>
              <a:rPr dirty="0" sz="200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dirty="0" sz="2000" lang="en-US"/>
              <a:t>library) can be found in the table below:</a:t>
            </a:r>
          </a:p>
        </p:txBody>
      </p:sp>
      <p:sp>
        <p:nvSpPr>
          <p:cNvPr id="104863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C++ Math</a:t>
            </a:r>
          </a:p>
        </p:txBody>
      </p:sp>
      <p:graphicFrame>
        <p:nvGraphicFramePr>
          <p:cNvPr id="4194311" name="Table 3"/>
          <p:cNvGraphicFramePr>
            <a:graphicFrameLocks noGrp="1"/>
          </p:cNvGraphicFramePr>
          <p:nvPr/>
        </p:nvGraphicFramePr>
        <p:xfrm>
          <a:off x="729821" y="2229634"/>
          <a:ext cx="8005634" cy="4267200"/>
        </p:xfrm>
        <a:graphic>
          <a:graphicData uri="http://schemas.openxmlformats.org/drawingml/2006/table">
            <a:tbl>
              <a:tblPr/>
              <a:tblGrid>
                <a:gridCol w="1844386"/>
                <a:gridCol w="6161248"/>
              </a:tblGrid>
              <a:tr h="0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abs(x)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Returns the absolute value of 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cbrt(x)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Returns the cube root of 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lang="en-US">
                          <a:effectLst/>
                        </a:rPr>
                        <a:t>floor(x)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Returns the value of x rounded down to its nearest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ceil(x)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Returns the value of x rounded up to its nearest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dirty="0" lang="en-US" smtClean="0">
                          <a:effectLst/>
                        </a:rPr>
                        <a:t>max(</a:t>
                      </a:r>
                      <a:r>
                        <a:rPr dirty="0" lang="en-US" err="1" smtClean="0">
                          <a:effectLst/>
                        </a:rPr>
                        <a:t>x,y</a:t>
                      </a:r>
                      <a:r>
                        <a:rPr dirty="0" lang="en-US" smtClean="0">
                          <a:effectLst/>
                        </a:rPr>
                        <a:t>)</a:t>
                      </a:r>
                      <a:endParaRPr dirty="0"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 smtClean="0">
                          <a:effectLst/>
                        </a:rPr>
                        <a:t>Returns</a:t>
                      </a:r>
                      <a:r>
                        <a:rPr baseline="0" dirty="0" lang="en-US" smtClean="0">
                          <a:effectLst/>
                        </a:rPr>
                        <a:t> </a:t>
                      </a:r>
                      <a:r>
                        <a:rPr b="0" dirty="0" sz="1800" i="0" kern="1200" lang="en-US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highest value of </a:t>
                      </a:r>
                      <a:r>
                        <a:rPr b="0" dirty="0" sz="1800" i="1" kern="1200" lang="en-US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b="0" dirty="0" sz="1800" i="0" kern="1200" lang="en-US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b="0" dirty="0" sz="1800" i="1" kern="1200" lang="en-US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dirty="0"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sin(x)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Returns the sine of x (x is in radians)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cos(x)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Returns the cosine of x, in radians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pow(x, y)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Returns the value of x to the power of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defTabSz="457200" eaLnBrk="1" fontAlgn="t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kern="1200" lang="en-US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dirty="0" sz="1800" kern="1200" lang="en-US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dirty="0" sz="1800" kern="1200" lang="en-US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457200" eaLnBrk="1" fontAlgn="t" hangingPunct="1" latinLnBrk="0" marL="0" rtl="0"/>
                      <a:r>
                        <a:rPr dirty="0" sz="1800" kern="1200" lang="en-US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square root of a x.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800" lang="en-US" smtClean="0"/>
              <a:t>C</a:t>
            </a:r>
            <a:r>
              <a:rPr dirty="0" sz="2800" lang="en-US"/>
              <a:t>++ is a cross-platform language that can be used to create high-performance applications</a:t>
            </a:r>
            <a:r>
              <a:rPr dirty="0" sz="2800" lang="en-US" smtClean="0"/>
              <a:t>.</a:t>
            </a:r>
          </a:p>
          <a:p>
            <a:endParaRPr dirty="0" sz="2800" lang="en-US"/>
          </a:p>
          <a:p>
            <a:r>
              <a:rPr dirty="0" sz="2800" lang="en-US"/>
              <a:t>C++ was developed by </a:t>
            </a:r>
            <a:r>
              <a:rPr b="1" dirty="0" sz="2800" lang="en-US"/>
              <a:t>Bjarne </a:t>
            </a:r>
            <a:r>
              <a:rPr b="1" dirty="0" sz="2800" lang="en-US" err="1"/>
              <a:t>Stroustrup</a:t>
            </a:r>
            <a:r>
              <a:rPr dirty="0" sz="2800" lang="en-US"/>
              <a:t>, as an extension to the C language</a:t>
            </a:r>
            <a:r>
              <a:rPr dirty="0" sz="2800" lang="en-US" smtClean="0"/>
              <a:t>.</a:t>
            </a:r>
          </a:p>
          <a:p>
            <a:endParaRPr dirty="0" sz="2800" lang="en-US"/>
          </a:p>
          <a:p>
            <a:r>
              <a:rPr dirty="0" sz="2800" lang="en-US"/>
              <a:t>C++ gives programmers a high level of control over system resources and memory</a:t>
            </a:r>
            <a:r>
              <a:rPr dirty="0" sz="2800" lang="en-US" smtClean="0"/>
              <a:t>.</a:t>
            </a:r>
          </a:p>
          <a:p>
            <a:pPr indent="0" marL="0">
              <a:buNone/>
            </a:pPr>
            <a:endParaRPr dirty="0" sz="2800" lang="en-US"/>
          </a:p>
          <a:p>
            <a:endParaRPr dirty="0" sz="2800" lang="en-US"/>
          </a:p>
        </p:txBody>
      </p:sp>
      <p:sp>
        <p:nvSpPr>
          <p:cNvPr id="104859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What is C</a:t>
            </a:r>
            <a:r>
              <a:rPr dirty="0" lang="en-US" smtClean="0"/>
              <a:t>++?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C++ </a:t>
            </a:r>
            <a:r>
              <a:rPr dirty="0" lang="en-US" smtClean="0"/>
              <a:t>Math </a:t>
            </a:r>
            <a:r>
              <a:rPr b="0" dirty="0" sz="2800" lang="en-US" smtClean="0"/>
              <a:t>- Examples</a:t>
            </a:r>
            <a:endParaRPr b="0" dirty="0" sz="2800" lang="en-US"/>
          </a:p>
        </p:txBody>
      </p:sp>
      <p:sp>
        <p:nvSpPr>
          <p:cNvPr id="1048633" name="Rectangle 3"/>
          <p:cNvSpPr/>
          <p:nvPr/>
        </p:nvSpPr>
        <p:spPr>
          <a:xfrm>
            <a:off x="457200" y="977433"/>
            <a:ext cx="8123129" cy="4625340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x = 45.6;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y = 33.4;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sin (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) =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sin(x) 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  cout &lt;&lt; 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dirty="0" lang="fr-FR" err="1">
                <a:solidFill>
                  <a:srgbClr val="A31515"/>
                </a:solidFill>
                <a:latin typeface="Consolas" panose="020B0609020204030204" pitchFamily="49" charset="0"/>
              </a:rPr>
              <a:t>sqrt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( "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" ) = "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fr-FR" err="1">
                <a:solidFill>
                  <a:prstClr val="black"/>
                </a:solidFill>
                <a:latin typeface="Consolas" panose="020B0609020204030204" pitchFamily="49" charset="0"/>
              </a:rPr>
              <a:t>sqrt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(x) &lt;&lt; </a:t>
            </a:r>
            <a:r>
              <a:rPr dirty="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  cout &lt;&lt; 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dirty="0" lang="fr-FR" err="1">
                <a:solidFill>
                  <a:srgbClr val="A31515"/>
                </a:solidFill>
                <a:latin typeface="Consolas" panose="020B0609020204030204" pitchFamily="49" charset="0"/>
              </a:rPr>
              <a:t>ceil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( "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" ) = "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fr-FR" err="1">
                <a:solidFill>
                  <a:prstClr val="black"/>
                </a:solidFill>
                <a:latin typeface="Consolas" panose="020B0609020204030204" pitchFamily="49" charset="0"/>
              </a:rPr>
              <a:t>ceil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(x) &lt;&lt; </a:t>
            </a:r>
            <a:r>
              <a:rPr dirty="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floor(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) =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floor(x)&lt;&lt;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max(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&lt;&lt;y&lt;&lt;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) =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max(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x,y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  cout &lt;&lt; 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" min( "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&lt;&lt;y&lt;&lt;</a:t>
            </a:r>
            <a:r>
              <a:rPr dirty="0" lang="fr-FR">
                <a:solidFill>
                  <a:srgbClr val="A31515"/>
                </a:solidFill>
                <a:latin typeface="Consolas" panose="020B0609020204030204" pitchFamily="49" charset="0"/>
              </a:rPr>
              <a:t>" ) = "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&lt;&lt; min(</a:t>
            </a:r>
            <a:r>
              <a:rPr dirty="0" lang="fr-FR" err="1">
                <a:solidFill>
                  <a:prstClr val="black"/>
                </a:solidFill>
                <a:latin typeface="Consolas" panose="020B0609020204030204" pitchFamily="49" charset="0"/>
              </a:rPr>
              <a:t>x,y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dirty="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34" name="Rectangle 4"/>
          <p:cNvSpPr/>
          <p:nvPr/>
        </p:nvSpPr>
        <p:spPr>
          <a:xfrm>
            <a:off x="4365320" y="4751272"/>
            <a:ext cx="4572000" cy="1691640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p>
            <a:r>
              <a:rPr dirty="0" lang="en-US"/>
              <a:t> sin ( 45.6 ) = 0.9989</a:t>
            </a:r>
          </a:p>
          <a:p>
            <a:r>
              <a:rPr dirty="0" lang="en-US"/>
              <a:t> </a:t>
            </a:r>
            <a:r>
              <a:rPr dirty="0" lang="en-US" err="1"/>
              <a:t>sqrt</a:t>
            </a:r>
            <a:r>
              <a:rPr dirty="0" lang="en-US"/>
              <a:t>( 45.6 ) = 6.75278</a:t>
            </a:r>
          </a:p>
          <a:p>
            <a:r>
              <a:rPr dirty="0" lang="en-US"/>
              <a:t> ceil( 45.6 ) = 46</a:t>
            </a:r>
          </a:p>
          <a:p>
            <a:r>
              <a:rPr dirty="0" lang="en-US"/>
              <a:t> floor( 45.6 ) = 45</a:t>
            </a:r>
          </a:p>
          <a:p>
            <a:r>
              <a:rPr dirty="0" lang="en-US"/>
              <a:t> max( 45.6,33.4 ) = 45.6</a:t>
            </a:r>
          </a:p>
          <a:p>
            <a:r>
              <a:rPr dirty="0" lang="en-US"/>
              <a:t> min( 45.6,33.4 ) = 33.4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Control Statements in C++</a:t>
            </a:r>
            <a:endParaRPr dirty="0" lang="en-US"/>
          </a:p>
        </p:txBody>
      </p:sp>
      <p:grpSp>
        <p:nvGrpSpPr>
          <p:cNvPr id="81" name="Group 6"/>
          <p:cNvGrpSpPr/>
          <p:nvPr/>
        </p:nvGrpSpPr>
        <p:grpSpPr>
          <a:xfrm>
            <a:off x="522961" y="2408160"/>
            <a:ext cx="8098077" cy="4064000"/>
            <a:chOff x="1524000" y="2023301"/>
            <a:chExt cx="6096000" cy="4064000"/>
          </a:xfrm>
        </p:grpSpPr>
        <p:sp>
          <p:nvSpPr>
            <p:cNvPr id="1048636" name="Rectangle 7"/>
            <p:cNvSpPr/>
            <p:nvPr/>
          </p:nvSpPr>
          <p:spPr>
            <a:xfrm>
              <a:off x="1524000" y="2023301"/>
              <a:ext cx="6096000" cy="4064000"/>
            </a:xfrm>
            <a:prstGeom prst="rect"/>
            <a:noFill/>
          </p:spPr>
        </p:sp>
        <p:sp>
          <p:nvSpPr>
            <p:cNvPr id="1048637" name="Freeform 8"/>
            <p:cNvSpPr/>
            <p:nvPr/>
          </p:nvSpPr>
          <p:spPr>
            <a:xfrm>
              <a:off x="1582042" y="2026401"/>
              <a:ext cx="1708546" cy="854273"/>
            </a:xfrm>
            <a:custGeom>
              <a:avLst/>
              <a:gdLst>
                <a:gd name="connsiteX0" fmla="*/ 0 w 1708546"/>
                <a:gd name="connsiteY0" fmla="*/ 85427 h 854273"/>
                <a:gd name="connsiteX1" fmla="*/ 85427 w 1708546"/>
                <a:gd name="connsiteY1" fmla="*/ 0 h 854273"/>
                <a:gd name="connsiteX2" fmla="*/ 1623119 w 1708546"/>
                <a:gd name="connsiteY2" fmla="*/ 0 h 854273"/>
                <a:gd name="connsiteX3" fmla="*/ 1708546 w 1708546"/>
                <a:gd name="connsiteY3" fmla="*/ 85427 h 854273"/>
                <a:gd name="connsiteX4" fmla="*/ 1708546 w 1708546"/>
                <a:gd name="connsiteY4" fmla="*/ 768846 h 854273"/>
                <a:gd name="connsiteX5" fmla="*/ 1623119 w 1708546"/>
                <a:gd name="connsiteY5" fmla="*/ 854273 h 854273"/>
                <a:gd name="connsiteX6" fmla="*/ 85427 w 1708546"/>
                <a:gd name="connsiteY6" fmla="*/ 854273 h 854273"/>
                <a:gd name="connsiteX7" fmla="*/ 0 w 1708546"/>
                <a:gd name="connsiteY7" fmla="*/ 768846 h 854273"/>
                <a:gd name="connsiteX8" fmla="*/ 0 w 1708546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8546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623119" y="0"/>
                  </a:lnTo>
                  <a:cubicBezTo>
                    <a:pt x="1670299" y="0"/>
                    <a:pt x="1708546" y="38247"/>
                    <a:pt x="1708546" y="85427"/>
                  </a:cubicBezTo>
                  <a:lnTo>
                    <a:pt x="1708546" y="768846"/>
                  </a:lnTo>
                  <a:cubicBezTo>
                    <a:pt x="1708546" y="816026"/>
                    <a:pt x="1670299" y="854273"/>
                    <a:pt x="1623119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b="0" cap="none" sz="1900" kern="1200" lang="en-US" spc="0" smtClean="0">
                  <a:ln w="0"/>
                  <a:effectLst>
                    <a:outerShdw algn="tl" blurRad="38100" dir="2700000" dist="19050" rotWithShape="0">
                      <a:schemeClr val="dk1">
                        <a:alpha val="40000"/>
                      </a:schemeClr>
                    </a:outerShdw>
                  </a:effectLst>
                </a:rPr>
                <a:t>Decision Making statements</a:t>
              </a:r>
              <a:endParaRPr b="0" cap="none" dirty="0" sz="1900" kern="1200" lang="en-US" spc="0">
                <a:ln w="0"/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48638" name="Freeform 9"/>
            <p:cNvSpPr/>
            <p:nvPr/>
          </p:nvSpPr>
          <p:spPr>
            <a:xfrm>
              <a:off x="1752897" y="2880675"/>
              <a:ext cx="170854" cy="640705"/>
            </a:xfrm>
            <a:custGeom>
              <a:avLst/>
              <a:ahLst/>
              <a:rect l="0" t="0" r="0" b="0"/>
              <a:pathLst>
                <a:path>
                  <a:moveTo>
                    <a:pt x="0" y="0"/>
                  </a:moveTo>
                  <a:lnTo>
                    <a:pt x="0" y="640705"/>
                  </a:lnTo>
                  <a:lnTo>
                    <a:pt x="170854" y="64070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39" name="Freeform 10"/>
            <p:cNvSpPr/>
            <p:nvPr/>
          </p:nvSpPr>
          <p:spPr>
            <a:xfrm>
              <a:off x="1923752" y="3094243"/>
              <a:ext cx="1196147" cy="854273"/>
            </a:xfrm>
            <a:custGeom>
              <a:avLst/>
              <a:gdLst>
                <a:gd name="connsiteX0" fmla="*/ 0 w 1366837"/>
                <a:gd name="connsiteY0" fmla="*/ 85427 h 854273"/>
                <a:gd name="connsiteX1" fmla="*/ 85427 w 1366837"/>
                <a:gd name="connsiteY1" fmla="*/ 0 h 854273"/>
                <a:gd name="connsiteX2" fmla="*/ 1281410 w 1366837"/>
                <a:gd name="connsiteY2" fmla="*/ 0 h 854273"/>
                <a:gd name="connsiteX3" fmla="*/ 1366837 w 1366837"/>
                <a:gd name="connsiteY3" fmla="*/ 85427 h 854273"/>
                <a:gd name="connsiteX4" fmla="*/ 1366837 w 1366837"/>
                <a:gd name="connsiteY4" fmla="*/ 768846 h 854273"/>
                <a:gd name="connsiteX5" fmla="*/ 1281410 w 1366837"/>
                <a:gd name="connsiteY5" fmla="*/ 854273 h 854273"/>
                <a:gd name="connsiteX6" fmla="*/ 85427 w 1366837"/>
                <a:gd name="connsiteY6" fmla="*/ 854273 h 854273"/>
                <a:gd name="connsiteX7" fmla="*/ 0 w 1366837"/>
                <a:gd name="connsiteY7" fmla="*/ 768846 h 854273"/>
                <a:gd name="connsiteX8" fmla="*/ 0 w 1366837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837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281410" y="0"/>
                  </a:lnTo>
                  <a:cubicBezTo>
                    <a:pt x="1328590" y="0"/>
                    <a:pt x="1366837" y="38247"/>
                    <a:pt x="1366837" y="85427"/>
                  </a:cubicBezTo>
                  <a:lnTo>
                    <a:pt x="1366837" y="768846"/>
                  </a:lnTo>
                  <a:cubicBezTo>
                    <a:pt x="1366837" y="816026"/>
                    <a:pt x="1328590" y="854273"/>
                    <a:pt x="1281410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>
                  <a:solidFill>
                    <a:srgbClr val="0070C0"/>
                  </a:solidFill>
                </a:rPr>
                <a:t>if</a:t>
              </a:r>
              <a:r>
                <a:rPr dirty="0" sz="1900" kern="1200" lang="en-US" smtClean="0"/>
                <a:t> statements</a:t>
              </a:r>
              <a:endParaRPr dirty="0" sz="1900" kern="1200" lang="en-US"/>
            </a:p>
          </p:txBody>
        </p:sp>
        <p:sp>
          <p:nvSpPr>
            <p:cNvPr id="1048640" name="Freeform 11"/>
            <p:cNvSpPr/>
            <p:nvPr/>
          </p:nvSpPr>
          <p:spPr>
            <a:xfrm>
              <a:off x="1752897" y="2880675"/>
              <a:ext cx="170854" cy="1708546"/>
            </a:xfrm>
            <a:custGeom>
              <a:avLst/>
              <a:ahLst/>
              <a:rect l="0" t="0" r="0" b="0"/>
              <a:pathLst>
                <a:path>
                  <a:moveTo>
                    <a:pt x="0" y="0"/>
                  </a:moveTo>
                  <a:lnTo>
                    <a:pt x="0" y="1708546"/>
                  </a:lnTo>
                  <a:lnTo>
                    <a:pt x="170854" y="170854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41" name="Freeform 12"/>
            <p:cNvSpPr/>
            <p:nvPr/>
          </p:nvSpPr>
          <p:spPr>
            <a:xfrm>
              <a:off x="1923752" y="4162085"/>
              <a:ext cx="1196147" cy="854273"/>
            </a:xfrm>
            <a:custGeom>
              <a:avLst/>
              <a:gdLst>
                <a:gd name="connsiteX0" fmla="*/ 0 w 1366837"/>
                <a:gd name="connsiteY0" fmla="*/ 85427 h 854273"/>
                <a:gd name="connsiteX1" fmla="*/ 85427 w 1366837"/>
                <a:gd name="connsiteY1" fmla="*/ 0 h 854273"/>
                <a:gd name="connsiteX2" fmla="*/ 1281410 w 1366837"/>
                <a:gd name="connsiteY2" fmla="*/ 0 h 854273"/>
                <a:gd name="connsiteX3" fmla="*/ 1366837 w 1366837"/>
                <a:gd name="connsiteY3" fmla="*/ 85427 h 854273"/>
                <a:gd name="connsiteX4" fmla="*/ 1366837 w 1366837"/>
                <a:gd name="connsiteY4" fmla="*/ 768846 h 854273"/>
                <a:gd name="connsiteX5" fmla="*/ 1281410 w 1366837"/>
                <a:gd name="connsiteY5" fmla="*/ 854273 h 854273"/>
                <a:gd name="connsiteX6" fmla="*/ 85427 w 1366837"/>
                <a:gd name="connsiteY6" fmla="*/ 854273 h 854273"/>
                <a:gd name="connsiteX7" fmla="*/ 0 w 1366837"/>
                <a:gd name="connsiteY7" fmla="*/ 768846 h 854273"/>
                <a:gd name="connsiteX8" fmla="*/ 0 w 1366837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837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281410" y="0"/>
                  </a:lnTo>
                  <a:cubicBezTo>
                    <a:pt x="1328590" y="0"/>
                    <a:pt x="1366837" y="38247"/>
                    <a:pt x="1366837" y="85427"/>
                  </a:cubicBezTo>
                  <a:lnTo>
                    <a:pt x="1366837" y="768846"/>
                  </a:lnTo>
                  <a:cubicBezTo>
                    <a:pt x="1366837" y="816026"/>
                    <a:pt x="1328590" y="854273"/>
                    <a:pt x="1281410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0" lIns="0" numCol="1" rIns="0" spcCol="1270" spcFirstLastPara="0" tIns="0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>
                  <a:solidFill>
                    <a:srgbClr val="0070C0"/>
                  </a:solidFill>
                </a:rPr>
                <a:t>switch</a:t>
              </a:r>
              <a:r>
                <a:rPr dirty="0" sz="1900" kern="1200" lang="en-US" smtClean="0"/>
                <a:t> statement</a:t>
              </a:r>
              <a:endParaRPr dirty="0" sz="1900" kern="1200" lang="en-US"/>
            </a:p>
          </p:txBody>
        </p:sp>
        <p:sp>
          <p:nvSpPr>
            <p:cNvPr id="1048642" name="Freeform 13"/>
            <p:cNvSpPr/>
            <p:nvPr/>
          </p:nvSpPr>
          <p:spPr>
            <a:xfrm>
              <a:off x="3717726" y="2026401"/>
              <a:ext cx="1708546" cy="854273"/>
            </a:xfrm>
            <a:custGeom>
              <a:avLst/>
              <a:gdLst>
                <a:gd name="connsiteX0" fmla="*/ 0 w 1708546"/>
                <a:gd name="connsiteY0" fmla="*/ 85427 h 854273"/>
                <a:gd name="connsiteX1" fmla="*/ 85427 w 1708546"/>
                <a:gd name="connsiteY1" fmla="*/ 0 h 854273"/>
                <a:gd name="connsiteX2" fmla="*/ 1623119 w 1708546"/>
                <a:gd name="connsiteY2" fmla="*/ 0 h 854273"/>
                <a:gd name="connsiteX3" fmla="*/ 1708546 w 1708546"/>
                <a:gd name="connsiteY3" fmla="*/ 85427 h 854273"/>
                <a:gd name="connsiteX4" fmla="*/ 1708546 w 1708546"/>
                <a:gd name="connsiteY4" fmla="*/ 768846 h 854273"/>
                <a:gd name="connsiteX5" fmla="*/ 1623119 w 1708546"/>
                <a:gd name="connsiteY5" fmla="*/ 854273 h 854273"/>
                <a:gd name="connsiteX6" fmla="*/ 85427 w 1708546"/>
                <a:gd name="connsiteY6" fmla="*/ 854273 h 854273"/>
                <a:gd name="connsiteX7" fmla="*/ 0 w 1708546"/>
                <a:gd name="connsiteY7" fmla="*/ 768846 h 854273"/>
                <a:gd name="connsiteX8" fmla="*/ 0 w 1708546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8546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623119" y="0"/>
                  </a:lnTo>
                  <a:cubicBezTo>
                    <a:pt x="1670299" y="0"/>
                    <a:pt x="1708546" y="38247"/>
                    <a:pt x="1708546" y="85427"/>
                  </a:cubicBezTo>
                  <a:lnTo>
                    <a:pt x="1708546" y="768846"/>
                  </a:lnTo>
                  <a:cubicBezTo>
                    <a:pt x="1708546" y="816026"/>
                    <a:pt x="1670299" y="854273"/>
                    <a:pt x="1623119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/>
                <a:t>Iterative Statements</a:t>
              </a:r>
              <a:endParaRPr dirty="0" sz="1900" kern="1200" lang="en-US"/>
            </a:p>
          </p:txBody>
        </p:sp>
        <p:sp>
          <p:nvSpPr>
            <p:cNvPr id="1048643" name="Freeform 14"/>
            <p:cNvSpPr/>
            <p:nvPr/>
          </p:nvSpPr>
          <p:spPr>
            <a:xfrm>
              <a:off x="3888581" y="2880675"/>
              <a:ext cx="170854" cy="640705"/>
            </a:xfrm>
            <a:custGeom>
              <a:avLst/>
              <a:ahLst/>
              <a:rect l="0" t="0" r="0" b="0"/>
              <a:pathLst>
                <a:path>
                  <a:moveTo>
                    <a:pt x="0" y="0"/>
                  </a:moveTo>
                  <a:lnTo>
                    <a:pt x="0" y="640705"/>
                  </a:lnTo>
                  <a:lnTo>
                    <a:pt x="170854" y="64070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44" name="Freeform 15"/>
            <p:cNvSpPr/>
            <p:nvPr/>
          </p:nvSpPr>
          <p:spPr>
            <a:xfrm>
              <a:off x="4059435" y="3094243"/>
              <a:ext cx="1144325" cy="854273"/>
            </a:xfrm>
            <a:custGeom>
              <a:avLst/>
              <a:gdLst>
                <a:gd name="connsiteX0" fmla="*/ 0 w 1366837"/>
                <a:gd name="connsiteY0" fmla="*/ 85427 h 854273"/>
                <a:gd name="connsiteX1" fmla="*/ 85427 w 1366837"/>
                <a:gd name="connsiteY1" fmla="*/ 0 h 854273"/>
                <a:gd name="connsiteX2" fmla="*/ 1281410 w 1366837"/>
                <a:gd name="connsiteY2" fmla="*/ 0 h 854273"/>
                <a:gd name="connsiteX3" fmla="*/ 1366837 w 1366837"/>
                <a:gd name="connsiteY3" fmla="*/ 85427 h 854273"/>
                <a:gd name="connsiteX4" fmla="*/ 1366837 w 1366837"/>
                <a:gd name="connsiteY4" fmla="*/ 768846 h 854273"/>
                <a:gd name="connsiteX5" fmla="*/ 1281410 w 1366837"/>
                <a:gd name="connsiteY5" fmla="*/ 854273 h 854273"/>
                <a:gd name="connsiteX6" fmla="*/ 85427 w 1366837"/>
                <a:gd name="connsiteY6" fmla="*/ 854273 h 854273"/>
                <a:gd name="connsiteX7" fmla="*/ 0 w 1366837"/>
                <a:gd name="connsiteY7" fmla="*/ 768846 h 854273"/>
                <a:gd name="connsiteX8" fmla="*/ 0 w 1366837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837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281410" y="0"/>
                  </a:lnTo>
                  <a:cubicBezTo>
                    <a:pt x="1328590" y="0"/>
                    <a:pt x="1366837" y="38247"/>
                    <a:pt x="1366837" y="85427"/>
                  </a:cubicBezTo>
                  <a:lnTo>
                    <a:pt x="1366837" y="768846"/>
                  </a:lnTo>
                  <a:cubicBezTo>
                    <a:pt x="1366837" y="816026"/>
                    <a:pt x="1328590" y="854273"/>
                    <a:pt x="1281410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>
                  <a:solidFill>
                    <a:srgbClr val="0070C0"/>
                  </a:solidFill>
                </a:rPr>
                <a:t>while</a:t>
              </a:r>
              <a:r>
                <a:rPr dirty="0" sz="1900" kern="1200" lang="en-US" smtClean="0"/>
                <a:t> Statement</a:t>
              </a:r>
              <a:endParaRPr dirty="0" sz="1900" kern="1200" lang="en-US"/>
            </a:p>
          </p:txBody>
        </p:sp>
        <p:sp>
          <p:nvSpPr>
            <p:cNvPr id="1048645" name="Freeform 16"/>
            <p:cNvSpPr/>
            <p:nvPr/>
          </p:nvSpPr>
          <p:spPr>
            <a:xfrm>
              <a:off x="3888581" y="2880675"/>
              <a:ext cx="170854" cy="1708546"/>
            </a:xfrm>
            <a:custGeom>
              <a:avLst/>
              <a:ahLst/>
              <a:rect l="0" t="0" r="0" b="0"/>
              <a:pathLst>
                <a:path>
                  <a:moveTo>
                    <a:pt x="0" y="0"/>
                  </a:moveTo>
                  <a:lnTo>
                    <a:pt x="0" y="1708546"/>
                  </a:lnTo>
                  <a:lnTo>
                    <a:pt x="170854" y="170854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46" name="Freeform 17"/>
            <p:cNvSpPr/>
            <p:nvPr/>
          </p:nvSpPr>
          <p:spPr>
            <a:xfrm>
              <a:off x="4059435" y="4162085"/>
              <a:ext cx="1144325" cy="854273"/>
            </a:xfrm>
            <a:custGeom>
              <a:avLst/>
              <a:gdLst>
                <a:gd name="connsiteX0" fmla="*/ 0 w 1366837"/>
                <a:gd name="connsiteY0" fmla="*/ 85427 h 854273"/>
                <a:gd name="connsiteX1" fmla="*/ 85427 w 1366837"/>
                <a:gd name="connsiteY1" fmla="*/ 0 h 854273"/>
                <a:gd name="connsiteX2" fmla="*/ 1281410 w 1366837"/>
                <a:gd name="connsiteY2" fmla="*/ 0 h 854273"/>
                <a:gd name="connsiteX3" fmla="*/ 1366837 w 1366837"/>
                <a:gd name="connsiteY3" fmla="*/ 85427 h 854273"/>
                <a:gd name="connsiteX4" fmla="*/ 1366837 w 1366837"/>
                <a:gd name="connsiteY4" fmla="*/ 768846 h 854273"/>
                <a:gd name="connsiteX5" fmla="*/ 1281410 w 1366837"/>
                <a:gd name="connsiteY5" fmla="*/ 854273 h 854273"/>
                <a:gd name="connsiteX6" fmla="*/ 85427 w 1366837"/>
                <a:gd name="connsiteY6" fmla="*/ 854273 h 854273"/>
                <a:gd name="connsiteX7" fmla="*/ 0 w 1366837"/>
                <a:gd name="connsiteY7" fmla="*/ 768846 h 854273"/>
                <a:gd name="connsiteX8" fmla="*/ 0 w 1366837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837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281410" y="0"/>
                  </a:lnTo>
                  <a:cubicBezTo>
                    <a:pt x="1328590" y="0"/>
                    <a:pt x="1366837" y="38247"/>
                    <a:pt x="1366837" y="85427"/>
                  </a:cubicBezTo>
                  <a:lnTo>
                    <a:pt x="1366837" y="768846"/>
                  </a:lnTo>
                  <a:cubicBezTo>
                    <a:pt x="1366837" y="816026"/>
                    <a:pt x="1328590" y="854273"/>
                    <a:pt x="1281410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>
                  <a:solidFill>
                    <a:srgbClr val="0070C0"/>
                  </a:solidFill>
                </a:rPr>
                <a:t>do</a:t>
              </a:r>
              <a:r>
                <a:rPr dirty="0" sz="1900" kern="1200" lang="en-US" smtClean="0"/>
                <a:t> … </a:t>
              </a:r>
              <a:r>
                <a:rPr dirty="0" sz="1900" kern="1200" lang="en-US" smtClean="0">
                  <a:solidFill>
                    <a:srgbClr val="0070C0"/>
                  </a:solidFill>
                </a:rPr>
                <a:t>while</a:t>
              </a:r>
              <a:r>
                <a:rPr dirty="0" sz="1900" kern="1200" lang="en-US" smtClean="0"/>
                <a:t> statement</a:t>
              </a:r>
              <a:endParaRPr dirty="0" sz="1900" kern="1200" lang="en-US"/>
            </a:p>
          </p:txBody>
        </p:sp>
        <p:sp>
          <p:nvSpPr>
            <p:cNvPr id="1048647" name="Freeform 18"/>
            <p:cNvSpPr/>
            <p:nvPr/>
          </p:nvSpPr>
          <p:spPr>
            <a:xfrm>
              <a:off x="3888581" y="2880675"/>
              <a:ext cx="170854" cy="2776388"/>
            </a:xfrm>
            <a:custGeom>
              <a:avLst/>
              <a:ahLst/>
              <a:rect l="0" t="0" r="0" b="0"/>
              <a:pathLst>
                <a:path>
                  <a:moveTo>
                    <a:pt x="0" y="0"/>
                  </a:moveTo>
                  <a:lnTo>
                    <a:pt x="0" y="2776388"/>
                  </a:lnTo>
                  <a:lnTo>
                    <a:pt x="170854" y="27763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48" name="Freeform 19"/>
            <p:cNvSpPr/>
            <p:nvPr/>
          </p:nvSpPr>
          <p:spPr>
            <a:xfrm>
              <a:off x="4059435" y="5229926"/>
              <a:ext cx="1144325" cy="854273"/>
            </a:xfrm>
            <a:custGeom>
              <a:avLst/>
              <a:gdLst>
                <a:gd name="connsiteX0" fmla="*/ 0 w 1366837"/>
                <a:gd name="connsiteY0" fmla="*/ 85427 h 854273"/>
                <a:gd name="connsiteX1" fmla="*/ 85427 w 1366837"/>
                <a:gd name="connsiteY1" fmla="*/ 0 h 854273"/>
                <a:gd name="connsiteX2" fmla="*/ 1281410 w 1366837"/>
                <a:gd name="connsiteY2" fmla="*/ 0 h 854273"/>
                <a:gd name="connsiteX3" fmla="*/ 1366837 w 1366837"/>
                <a:gd name="connsiteY3" fmla="*/ 85427 h 854273"/>
                <a:gd name="connsiteX4" fmla="*/ 1366837 w 1366837"/>
                <a:gd name="connsiteY4" fmla="*/ 768846 h 854273"/>
                <a:gd name="connsiteX5" fmla="*/ 1281410 w 1366837"/>
                <a:gd name="connsiteY5" fmla="*/ 854273 h 854273"/>
                <a:gd name="connsiteX6" fmla="*/ 85427 w 1366837"/>
                <a:gd name="connsiteY6" fmla="*/ 854273 h 854273"/>
                <a:gd name="connsiteX7" fmla="*/ 0 w 1366837"/>
                <a:gd name="connsiteY7" fmla="*/ 768846 h 854273"/>
                <a:gd name="connsiteX8" fmla="*/ 0 w 1366837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837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281410" y="0"/>
                  </a:lnTo>
                  <a:cubicBezTo>
                    <a:pt x="1328590" y="0"/>
                    <a:pt x="1366837" y="38247"/>
                    <a:pt x="1366837" y="85427"/>
                  </a:cubicBezTo>
                  <a:lnTo>
                    <a:pt x="1366837" y="768846"/>
                  </a:lnTo>
                  <a:cubicBezTo>
                    <a:pt x="1366837" y="816026"/>
                    <a:pt x="1328590" y="854273"/>
                    <a:pt x="1281410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>
                  <a:solidFill>
                    <a:srgbClr val="0070C0"/>
                  </a:solidFill>
                </a:rPr>
                <a:t>for</a:t>
              </a:r>
              <a:r>
                <a:rPr dirty="0" sz="1900" kern="1200" lang="en-US" smtClean="0"/>
                <a:t> statement</a:t>
              </a:r>
              <a:endParaRPr dirty="0" sz="1900" kern="1200" lang="en-US"/>
            </a:p>
          </p:txBody>
        </p:sp>
        <p:sp>
          <p:nvSpPr>
            <p:cNvPr id="1048649" name="Freeform 20"/>
            <p:cNvSpPr/>
            <p:nvPr/>
          </p:nvSpPr>
          <p:spPr>
            <a:xfrm>
              <a:off x="5853411" y="2026401"/>
              <a:ext cx="1708545" cy="854273"/>
            </a:xfrm>
            <a:custGeom>
              <a:avLst/>
              <a:gdLst>
                <a:gd name="connsiteX0" fmla="*/ 0 w 1708546"/>
                <a:gd name="connsiteY0" fmla="*/ 85427 h 854273"/>
                <a:gd name="connsiteX1" fmla="*/ 85427 w 1708546"/>
                <a:gd name="connsiteY1" fmla="*/ 0 h 854273"/>
                <a:gd name="connsiteX2" fmla="*/ 1623119 w 1708546"/>
                <a:gd name="connsiteY2" fmla="*/ 0 h 854273"/>
                <a:gd name="connsiteX3" fmla="*/ 1708546 w 1708546"/>
                <a:gd name="connsiteY3" fmla="*/ 85427 h 854273"/>
                <a:gd name="connsiteX4" fmla="*/ 1708546 w 1708546"/>
                <a:gd name="connsiteY4" fmla="*/ 768846 h 854273"/>
                <a:gd name="connsiteX5" fmla="*/ 1623119 w 1708546"/>
                <a:gd name="connsiteY5" fmla="*/ 854273 h 854273"/>
                <a:gd name="connsiteX6" fmla="*/ 85427 w 1708546"/>
                <a:gd name="connsiteY6" fmla="*/ 854273 h 854273"/>
                <a:gd name="connsiteX7" fmla="*/ 0 w 1708546"/>
                <a:gd name="connsiteY7" fmla="*/ 768846 h 854273"/>
                <a:gd name="connsiteX8" fmla="*/ 0 w 1708546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8546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623119" y="0"/>
                  </a:lnTo>
                  <a:cubicBezTo>
                    <a:pt x="1670299" y="0"/>
                    <a:pt x="1708546" y="38247"/>
                    <a:pt x="1708546" y="85427"/>
                  </a:cubicBezTo>
                  <a:lnTo>
                    <a:pt x="1708546" y="768846"/>
                  </a:lnTo>
                  <a:cubicBezTo>
                    <a:pt x="1708546" y="816026"/>
                    <a:pt x="1670299" y="854273"/>
                    <a:pt x="1623119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/>
                <a:t>Jump Statements</a:t>
              </a:r>
              <a:endParaRPr dirty="0" sz="1900" kern="1200" lang="en-US"/>
            </a:p>
          </p:txBody>
        </p:sp>
        <p:sp>
          <p:nvSpPr>
            <p:cNvPr id="1048650" name="Freeform 21"/>
            <p:cNvSpPr/>
            <p:nvPr/>
          </p:nvSpPr>
          <p:spPr>
            <a:xfrm>
              <a:off x="6024264" y="2880675"/>
              <a:ext cx="170854" cy="640705"/>
            </a:xfrm>
            <a:custGeom>
              <a:avLst/>
              <a:ahLst/>
              <a:rect l="0" t="0" r="0" b="0"/>
              <a:pathLst>
                <a:path>
                  <a:moveTo>
                    <a:pt x="0" y="0"/>
                  </a:moveTo>
                  <a:lnTo>
                    <a:pt x="0" y="640705"/>
                  </a:lnTo>
                  <a:lnTo>
                    <a:pt x="170854" y="64070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51" name="Freeform 22"/>
            <p:cNvSpPr/>
            <p:nvPr/>
          </p:nvSpPr>
          <p:spPr>
            <a:xfrm>
              <a:off x="6195119" y="3094243"/>
              <a:ext cx="1158505" cy="854273"/>
            </a:xfrm>
            <a:custGeom>
              <a:avLst/>
              <a:gdLst>
                <a:gd name="connsiteX0" fmla="*/ 0 w 1366837"/>
                <a:gd name="connsiteY0" fmla="*/ 85427 h 854273"/>
                <a:gd name="connsiteX1" fmla="*/ 85427 w 1366837"/>
                <a:gd name="connsiteY1" fmla="*/ 0 h 854273"/>
                <a:gd name="connsiteX2" fmla="*/ 1281410 w 1366837"/>
                <a:gd name="connsiteY2" fmla="*/ 0 h 854273"/>
                <a:gd name="connsiteX3" fmla="*/ 1366837 w 1366837"/>
                <a:gd name="connsiteY3" fmla="*/ 85427 h 854273"/>
                <a:gd name="connsiteX4" fmla="*/ 1366837 w 1366837"/>
                <a:gd name="connsiteY4" fmla="*/ 768846 h 854273"/>
                <a:gd name="connsiteX5" fmla="*/ 1281410 w 1366837"/>
                <a:gd name="connsiteY5" fmla="*/ 854273 h 854273"/>
                <a:gd name="connsiteX6" fmla="*/ 85427 w 1366837"/>
                <a:gd name="connsiteY6" fmla="*/ 854273 h 854273"/>
                <a:gd name="connsiteX7" fmla="*/ 0 w 1366837"/>
                <a:gd name="connsiteY7" fmla="*/ 768846 h 854273"/>
                <a:gd name="connsiteX8" fmla="*/ 0 w 1366837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837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281410" y="0"/>
                  </a:lnTo>
                  <a:cubicBezTo>
                    <a:pt x="1328590" y="0"/>
                    <a:pt x="1366837" y="38247"/>
                    <a:pt x="1366837" y="85427"/>
                  </a:cubicBezTo>
                  <a:lnTo>
                    <a:pt x="1366837" y="768846"/>
                  </a:lnTo>
                  <a:cubicBezTo>
                    <a:pt x="1366837" y="816026"/>
                    <a:pt x="1328590" y="854273"/>
                    <a:pt x="1281410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>
                  <a:solidFill>
                    <a:srgbClr val="0070C0"/>
                  </a:solidFill>
                </a:rPr>
                <a:t>break</a:t>
              </a:r>
              <a:endParaRPr dirty="0" sz="1900" kern="1200" lang="en-US">
                <a:solidFill>
                  <a:srgbClr val="0070C0"/>
                </a:solidFill>
              </a:endParaRPr>
            </a:p>
          </p:txBody>
        </p:sp>
        <p:sp>
          <p:nvSpPr>
            <p:cNvPr id="1048652" name="Freeform 23"/>
            <p:cNvSpPr/>
            <p:nvPr/>
          </p:nvSpPr>
          <p:spPr>
            <a:xfrm>
              <a:off x="6024264" y="2880675"/>
              <a:ext cx="170854" cy="1708546"/>
            </a:xfrm>
            <a:custGeom>
              <a:avLst/>
              <a:ahLst/>
              <a:rect l="0" t="0" r="0" b="0"/>
              <a:pathLst>
                <a:path>
                  <a:moveTo>
                    <a:pt x="0" y="0"/>
                  </a:moveTo>
                  <a:lnTo>
                    <a:pt x="0" y="1708546"/>
                  </a:lnTo>
                  <a:lnTo>
                    <a:pt x="170854" y="170854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53" name="Freeform 24"/>
            <p:cNvSpPr/>
            <p:nvPr/>
          </p:nvSpPr>
          <p:spPr>
            <a:xfrm>
              <a:off x="6195119" y="4162085"/>
              <a:ext cx="1158505" cy="854273"/>
            </a:xfrm>
            <a:custGeom>
              <a:avLst/>
              <a:gdLst>
                <a:gd name="connsiteX0" fmla="*/ 0 w 1366837"/>
                <a:gd name="connsiteY0" fmla="*/ 85427 h 854273"/>
                <a:gd name="connsiteX1" fmla="*/ 85427 w 1366837"/>
                <a:gd name="connsiteY1" fmla="*/ 0 h 854273"/>
                <a:gd name="connsiteX2" fmla="*/ 1281410 w 1366837"/>
                <a:gd name="connsiteY2" fmla="*/ 0 h 854273"/>
                <a:gd name="connsiteX3" fmla="*/ 1366837 w 1366837"/>
                <a:gd name="connsiteY3" fmla="*/ 85427 h 854273"/>
                <a:gd name="connsiteX4" fmla="*/ 1366837 w 1366837"/>
                <a:gd name="connsiteY4" fmla="*/ 768846 h 854273"/>
                <a:gd name="connsiteX5" fmla="*/ 1281410 w 1366837"/>
                <a:gd name="connsiteY5" fmla="*/ 854273 h 854273"/>
                <a:gd name="connsiteX6" fmla="*/ 85427 w 1366837"/>
                <a:gd name="connsiteY6" fmla="*/ 854273 h 854273"/>
                <a:gd name="connsiteX7" fmla="*/ 0 w 1366837"/>
                <a:gd name="connsiteY7" fmla="*/ 768846 h 854273"/>
                <a:gd name="connsiteX8" fmla="*/ 0 w 1366837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837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281410" y="0"/>
                  </a:lnTo>
                  <a:cubicBezTo>
                    <a:pt x="1328590" y="0"/>
                    <a:pt x="1366837" y="38247"/>
                    <a:pt x="1366837" y="85427"/>
                  </a:cubicBezTo>
                  <a:lnTo>
                    <a:pt x="1366837" y="768846"/>
                  </a:lnTo>
                  <a:cubicBezTo>
                    <a:pt x="1366837" y="816026"/>
                    <a:pt x="1328590" y="854273"/>
                    <a:pt x="1281410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smtClean="0">
                  <a:solidFill>
                    <a:srgbClr val="0070C0"/>
                  </a:solidFill>
                </a:rPr>
                <a:t>continue</a:t>
              </a:r>
              <a:endParaRPr dirty="0" sz="1900" kern="1200" lang="en-US">
                <a:solidFill>
                  <a:srgbClr val="0070C0"/>
                </a:solidFill>
              </a:endParaRPr>
            </a:p>
          </p:txBody>
        </p:sp>
        <p:sp>
          <p:nvSpPr>
            <p:cNvPr id="1048654" name="Freeform 25"/>
            <p:cNvSpPr/>
            <p:nvPr/>
          </p:nvSpPr>
          <p:spPr>
            <a:xfrm>
              <a:off x="6024264" y="2880675"/>
              <a:ext cx="170854" cy="2776388"/>
            </a:xfrm>
            <a:custGeom>
              <a:avLst/>
              <a:ahLst/>
              <a:rect l="0" t="0" r="0" b="0"/>
              <a:pathLst>
                <a:path>
                  <a:moveTo>
                    <a:pt x="0" y="0"/>
                  </a:moveTo>
                  <a:lnTo>
                    <a:pt x="0" y="2776388"/>
                  </a:lnTo>
                  <a:lnTo>
                    <a:pt x="170854" y="27763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8655" name="Freeform 26"/>
            <p:cNvSpPr/>
            <p:nvPr/>
          </p:nvSpPr>
          <p:spPr>
            <a:xfrm>
              <a:off x="6195119" y="5229926"/>
              <a:ext cx="1158505" cy="854273"/>
            </a:xfrm>
            <a:custGeom>
              <a:avLst/>
              <a:gdLst>
                <a:gd name="connsiteX0" fmla="*/ 0 w 1366837"/>
                <a:gd name="connsiteY0" fmla="*/ 85427 h 854273"/>
                <a:gd name="connsiteX1" fmla="*/ 85427 w 1366837"/>
                <a:gd name="connsiteY1" fmla="*/ 0 h 854273"/>
                <a:gd name="connsiteX2" fmla="*/ 1281410 w 1366837"/>
                <a:gd name="connsiteY2" fmla="*/ 0 h 854273"/>
                <a:gd name="connsiteX3" fmla="*/ 1366837 w 1366837"/>
                <a:gd name="connsiteY3" fmla="*/ 85427 h 854273"/>
                <a:gd name="connsiteX4" fmla="*/ 1366837 w 1366837"/>
                <a:gd name="connsiteY4" fmla="*/ 768846 h 854273"/>
                <a:gd name="connsiteX5" fmla="*/ 1281410 w 1366837"/>
                <a:gd name="connsiteY5" fmla="*/ 854273 h 854273"/>
                <a:gd name="connsiteX6" fmla="*/ 85427 w 1366837"/>
                <a:gd name="connsiteY6" fmla="*/ 854273 h 854273"/>
                <a:gd name="connsiteX7" fmla="*/ 0 w 1366837"/>
                <a:gd name="connsiteY7" fmla="*/ 768846 h 854273"/>
                <a:gd name="connsiteX8" fmla="*/ 0 w 1366837"/>
                <a:gd name="connsiteY8" fmla="*/ 85427 h 85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837" h="854273">
                  <a:moveTo>
                    <a:pt x="0" y="85427"/>
                  </a:moveTo>
                  <a:cubicBezTo>
                    <a:pt x="0" y="38247"/>
                    <a:pt x="38247" y="0"/>
                    <a:pt x="85427" y="0"/>
                  </a:cubicBezTo>
                  <a:lnTo>
                    <a:pt x="1281410" y="0"/>
                  </a:lnTo>
                  <a:cubicBezTo>
                    <a:pt x="1328590" y="0"/>
                    <a:pt x="1366837" y="38247"/>
                    <a:pt x="1366837" y="85427"/>
                  </a:cubicBezTo>
                  <a:lnTo>
                    <a:pt x="1366837" y="768846"/>
                  </a:lnTo>
                  <a:cubicBezTo>
                    <a:pt x="1366837" y="816026"/>
                    <a:pt x="1328590" y="854273"/>
                    <a:pt x="1281410" y="854273"/>
                  </a:cubicBezTo>
                  <a:lnTo>
                    <a:pt x="85427" y="854273"/>
                  </a:lnTo>
                  <a:cubicBezTo>
                    <a:pt x="38247" y="854273"/>
                    <a:pt x="0" y="816026"/>
                    <a:pt x="0" y="768846"/>
                  </a:cubicBezTo>
                  <a:lnTo>
                    <a:pt x="0" y="854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0" bIns="49151" lIns="61216" numCol="1" rIns="61216" spcCol="1270" spcFirstLastPara="0" tIns="49151" vert="horz" wrap="square">
              <a:noAutofit/>
            </a:bodyPr>
            <a:p>
              <a:pPr algn="ctr" defTabSz="844550"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dirty="0" sz="1900" kern="1200" lang="en-US" err="1" smtClean="0">
                  <a:solidFill>
                    <a:srgbClr val="0070C0"/>
                  </a:solidFill>
                </a:rPr>
                <a:t>goto</a:t>
              </a:r>
              <a:endParaRPr dirty="0" sz="1900" kern="1200" lang="en-US">
                <a:solidFill>
                  <a:srgbClr val="0070C0"/>
                </a:solidFill>
              </a:endParaRPr>
            </a:p>
          </p:txBody>
        </p:sp>
      </p:grpSp>
      <p:sp>
        <p:nvSpPr>
          <p:cNvPr id="1048656" name="Freeform 27"/>
          <p:cNvSpPr/>
          <p:nvPr/>
        </p:nvSpPr>
        <p:spPr>
          <a:xfrm>
            <a:off x="3437160" y="1067643"/>
            <a:ext cx="2269675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 bIns="49151" lIns="61216" numCol="1" rIns="61216" spcCol="1270" spcFirstLastPara="0" tIns="49151" vert="horz" wrap="square">
            <a:noAutofit/>
          </a:bodyPr>
          <a:p>
            <a:pPr algn="ctr" defTabSz="844550" lvl="0">
              <a:lnSpc>
                <a:spcPct val="90000"/>
              </a:lnSpc>
              <a:spcAft>
                <a:spcPct val="35000"/>
              </a:spcAft>
            </a:pPr>
            <a:r>
              <a:rPr b="1" dirty="0" sz="2400" lang="en-US"/>
              <a:t>Control </a:t>
            </a:r>
            <a:r>
              <a:rPr b="1" dirty="0" sz="2400" lang="en-US" smtClean="0"/>
              <a:t>Statements</a:t>
            </a:r>
            <a:endParaRPr b="1" dirty="0" sz="2000" kern="1200" lang="en-US"/>
          </a:p>
        </p:txBody>
      </p:sp>
      <p:cxnSp>
        <p:nvCxnSpPr>
          <p:cNvPr id="3145728" name="Straight Connector 30"/>
          <p:cNvCxnSpPr>
            <a:cxnSpLocks/>
          </p:cNvCxnSpPr>
          <p:nvPr/>
        </p:nvCxnSpPr>
        <p:spPr bwMode="auto">
          <a:xfrm>
            <a:off x="4571997" y="1921916"/>
            <a:ext cx="0" cy="486244"/>
          </a:xfrm>
          <a:prstGeom prst="line"/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33"/>
          <p:cNvCxnSpPr>
            <a:cxnSpLocks/>
          </p:cNvCxnSpPr>
          <p:nvPr/>
        </p:nvCxnSpPr>
        <p:spPr bwMode="auto">
          <a:xfrm>
            <a:off x="7409093" y="2165038"/>
            <a:ext cx="0" cy="236460"/>
          </a:xfrm>
          <a:prstGeom prst="line"/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5"/>
          <p:cNvCxnSpPr>
            <a:cxnSpLocks/>
          </p:cNvCxnSpPr>
          <p:nvPr/>
        </p:nvCxnSpPr>
        <p:spPr bwMode="auto">
          <a:xfrm>
            <a:off x="1734902" y="2171700"/>
            <a:ext cx="0" cy="236460"/>
          </a:xfrm>
          <a:prstGeom prst="line"/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36"/>
          <p:cNvCxnSpPr>
            <a:cxnSpLocks/>
          </p:cNvCxnSpPr>
          <p:nvPr/>
        </p:nvCxnSpPr>
        <p:spPr bwMode="auto">
          <a:xfrm>
            <a:off x="1715852" y="2165038"/>
            <a:ext cx="5693241" cy="20242"/>
          </a:xfrm>
          <a:prstGeom prst="line"/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5026322"/>
          </a:xfrm>
        </p:spPr>
        <p:txBody>
          <a:bodyPr/>
          <a:p>
            <a:pPr>
              <a:lnSpc>
                <a:spcPct val="150000"/>
              </a:lnSpc>
            </a:pPr>
            <a:r>
              <a:rPr dirty="0" lang="en-US"/>
              <a:t>There are three forms of if...else statements in C++.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b="1" dirty="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dirty="0" lang="en-US" smtClean="0"/>
              <a:t> </a:t>
            </a:r>
            <a:r>
              <a:rPr dirty="0" lang="en-US"/>
              <a:t>statement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b="1" dirty="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if...else </a:t>
            </a:r>
            <a:r>
              <a:rPr dirty="0" lang="en-US"/>
              <a:t>statement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b="1" dirty="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if...</a:t>
            </a:r>
            <a:r>
              <a:rPr b="1" dirty="0" lang="en-US" smtClean="0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else </a:t>
            </a:r>
            <a:r>
              <a:rPr b="1" dirty="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if...else </a:t>
            </a:r>
            <a:r>
              <a:rPr dirty="0" lang="en-US" smtClean="0"/>
              <a:t>statement</a:t>
            </a:r>
          </a:p>
        </p:txBody>
      </p:sp>
      <p:sp>
        <p:nvSpPr>
          <p:cNvPr id="104865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Decision-making</a:t>
            </a:r>
            <a:endParaRPr dirty="0" lang="en-US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>
          <a:xfrm>
            <a:off x="457200" y="218139"/>
            <a:ext cx="8229600" cy="576262"/>
          </a:xfrm>
        </p:spPr>
        <p:txBody>
          <a:bodyPr/>
          <a:p>
            <a:r>
              <a:rPr dirty="0" lang="en-US" smtClean="0"/>
              <a:t>Control Statements – Example 1</a:t>
            </a:r>
            <a:endParaRPr dirty="0" lang="en-US"/>
          </a:p>
        </p:txBody>
      </p:sp>
      <p:sp>
        <p:nvSpPr>
          <p:cNvPr id="1048660" name="Rectangle 5"/>
          <p:cNvSpPr/>
          <p:nvPr/>
        </p:nvSpPr>
        <p:spPr>
          <a:xfrm>
            <a:off x="457200" y="724464"/>
            <a:ext cx="8229600" cy="707886"/>
          </a:xfrm>
          <a:prstGeom prst="rect"/>
          <a:solidFill>
            <a:schemeClr val="bg1"/>
          </a:solidFill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/>
              <a:t>Program </a:t>
            </a:r>
            <a:r>
              <a:rPr dirty="0" sz="2000" lang="en-US"/>
              <a:t>to print </a:t>
            </a:r>
            <a:r>
              <a:rPr dirty="0" sz="2000" lang="en-US" u="sng"/>
              <a:t>positive</a:t>
            </a:r>
            <a:r>
              <a:rPr dirty="0" sz="2000" lang="en-US"/>
              <a:t> number entered by the </a:t>
            </a:r>
            <a:r>
              <a:rPr dirty="0" sz="2000" lang="en-US" smtClean="0"/>
              <a:t>user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/>
              <a:t>If the user enters a negative number, it is skipped</a:t>
            </a:r>
            <a:endParaRPr dirty="0" sz="2000" lang="en-US"/>
          </a:p>
        </p:txBody>
      </p:sp>
      <p:sp>
        <p:nvSpPr>
          <p:cNvPr id="1048661" name="Rectangle 13"/>
          <p:cNvSpPr/>
          <p:nvPr/>
        </p:nvSpPr>
        <p:spPr>
          <a:xfrm>
            <a:off x="482252" y="1432350"/>
            <a:ext cx="8229600" cy="4625340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number;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"Enter an integer: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&gt;&gt; number;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checks if the number is positive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 (number &gt; 0)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You entered a positive integer: </a:t>
            </a:r>
            <a:r>
              <a:rPr dirty="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&lt;&lt;number&lt;&lt;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"This statement is always executed."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system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62" name="Rectangle 15"/>
          <p:cNvSpPr/>
          <p:nvPr/>
        </p:nvSpPr>
        <p:spPr>
          <a:xfrm>
            <a:off x="4572000" y="5487125"/>
            <a:ext cx="4240060" cy="891541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r>
              <a:rPr dirty="0" lang="en-US"/>
              <a:t>Enter an integer: 5</a:t>
            </a:r>
          </a:p>
          <a:p>
            <a:r>
              <a:rPr dirty="0" lang="en-US"/>
              <a:t>You entered a positive number: 5</a:t>
            </a:r>
          </a:p>
          <a:p>
            <a:r>
              <a:rPr dirty="0" lang="en-US"/>
              <a:t>This statement is always executed.</a:t>
            </a:r>
          </a:p>
        </p:txBody>
      </p:sp>
      <p:sp>
        <p:nvSpPr>
          <p:cNvPr id="1048663" name="Rectangle 19"/>
          <p:cNvSpPr/>
          <p:nvPr/>
        </p:nvSpPr>
        <p:spPr>
          <a:xfrm>
            <a:off x="6199747" y="6413512"/>
            <a:ext cx="868681" cy="358140"/>
          </a:xfrm>
          <a:prstGeom prst="rect"/>
        </p:spPr>
        <p:txBody>
          <a:bodyPr wrap="none">
            <a:spAutoFit/>
          </a:bodyPr>
          <a:p>
            <a:r>
              <a:rPr dirty="0" lang="en-US"/>
              <a:t>Output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2"/>
          <p:cNvSpPr>
            <a:spLocks noGrp="1"/>
          </p:cNvSpPr>
          <p:nvPr>
            <p:ph type="title"/>
          </p:nvPr>
        </p:nvSpPr>
        <p:spPr>
          <a:xfrm>
            <a:off x="457200" y="218139"/>
            <a:ext cx="8229600" cy="576262"/>
          </a:xfrm>
        </p:spPr>
        <p:txBody>
          <a:bodyPr/>
          <a:p>
            <a:r>
              <a:rPr dirty="0" lang="en-US" smtClean="0"/>
              <a:t>Control Statements – Example 2</a:t>
            </a:r>
            <a:endParaRPr dirty="0" lang="en-US"/>
          </a:p>
        </p:txBody>
      </p:sp>
      <p:sp>
        <p:nvSpPr>
          <p:cNvPr id="1048665" name="Rectangle 5"/>
          <p:cNvSpPr/>
          <p:nvPr/>
        </p:nvSpPr>
        <p:spPr>
          <a:xfrm>
            <a:off x="457200" y="724464"/>
            <a:ext cx="8229600" cy="396240"/>
          </a:xfrm>
          <a:prstGeom prst="rect"/>
          <a:solidFill>
            <a:schemeClr val="bg1"/>
          </a:solidFill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Program to check whether an integer is positive, negative or zero</a:t>
            </a:r>
          </a:p>
        </p:txBody>
      </p:sp>
      <p:sp>
        <p:nvSpPr>
          <p:cNvPr id="1048666" name="Rectangle 1"/>
          <p:cNvSpPr/>
          <p:nvPr/>
        </p:nvSpPr>
        <p:spPr>
          <a:xfrm>
            <a:off x="682668" y="1394772"/>
            <a:ext cx="7759874" cy="4892040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b="1" dirty="0" sz="155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55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b="1" dirty="0" sz="155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b="1" dirty="0" sz="155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b="1" dirty="0" sz="155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55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55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55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b="1" dirty="0" sz="155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55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55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number;</a:t>
            </a:r>
          </a:p>
          <a:p>
            <a:endParaRPr b="1" dirty="0" sz="155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sz="155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550" lang="en-US">
                <a:solidFill>
                  <a:srgbClr val="A31515"/>
                </a:solidFill>
                <a:latin typeface="Consolas" panose="020B0609020204030204" pitchFamily="49" charset="0"/>
              </a:rPr>
              <a:t>"Enter an integer: "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sz="155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&gt;&gt; number;</a:t>
            </a:r>
          </a:p>
          <a:p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sz="155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(number &gt; 0) {</a:t>
            </a:r>
          </a:p>
          <a:p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b="1" dirty="0" sz="155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55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"You entered a positive integer: "</a:t>
            </a:r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 number&lt;&lt;</a:t>
            </a:r>
            <a:r>
              <a:rPr b="1" dirty="0" sz="155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b="1" dirty="0" sz="155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55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(number &lt; 0) {</a:t>
            </a:r>
          </a:p>
          <a:p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55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550" lang="en-US">
                <a:solidFill>
                  <a:srgbClr val="A31515"/>
                </a:solidFill>
                <a:latin typeface="Consolas" panose="020B0609020204030204" pitchFamily="49" charset="0"/>
              </a:rPr>
              <a:t>"You entered a negative integer: "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&lt;&lt; number &lt;&lt; </a:t>
            </a:r>
            <a:r>
              <a:rPr b="1" dirty="0" sz="155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    } </a:t>
            </a:r>
          </a:p>
          <a:p>
            <a:r>
              <a:rPr b="1" dirty="0" sz="155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b="1" dirty="0" sz="155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550" lang="en-US">
                <a:solidFill>
                  <a:srgbClr val="A31515"/>
                </a:solidFill>
                <a:latin typeface="Consolas" panose="020B0609020204030204" pitchFamily="49" charset="0"/>
              </a:rPr>
              <a:t>"You entered 0."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55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b="1" dirty="0" sz="155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b="1" dirty="0" sz="155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sz="155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b="1" dirty="0" sz="155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b="1" dirty="0" sz="155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b="1" dirty="0" sz="155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67" name="Rectangle 3"/>
          <p:cNvSpPr/>
          <p:nvPr/>
        </p:nvSpPr>
        <p:spPr>
          <a:xfrm>
            <a:off x="3920646" y="1157572"/>
            <a:ext cx="4991622" cy="984885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bIns="182880" lIns="182880" rIns="182880" tIns="182880" wrap="square">
            <a:spAutoFit/>
          </a:bodyPr>
          <a:p>
            <a:r>
              <a:rPr dirty="0" sz="2000" lang="en-US"/>
              <a:t>Enter an integer: -2</a:t>
            </a:r>
          </a:p>
          <a:p>
            <a:r>
              <a:rPr dirty="0" sz="2000" lang="en-US"/>
              <a:t>You entered a negative integer: -2.</a:t>
            </a:r>
          </a:p>
        </p:txBody>
      </p:sp>
      <p:sp>
        <p:nvSpPr>
          <p:cNvPr id="1048668" name="Rectangle 19"/>
          <p:cNvSpPr/>
          <p:nvPr/>
        </p:nvSpPr>
        <p:spPr>
          <a:xfrm>
            <a:off x="6274903" y="2117152"/>
            <a:ext cx="868681" cy="358140"/>
          </a:xfrm>
          <a:prstGeom prst="rect"/>
        </p:spPr>
        <p:txBody>
          <a:bodyPr wrap="none">
            <a:spAutoFit/>
          </a:bodyPr>
          <a:p>
            <a:r>
              <a:rPr dirty="0" lang="en-US"/>
              <a:t>Output</a:t>
            </a: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EXERCISE</a:t>
            </a:r>
            <a:endParaRPr dirty="0" lang="en-US"/>
          </a:p>
        </p:txBody>
      </p:sp>
      <p:sp>
        <p:nvSpPr>
          <p:cNvPr id="1048670" name="Rectangle 3"/>
          <p:cNvSpPr/>
          <p:nvPr/>
        </p:nvSpPr>
        <p:spPr>
          <a:xfrm>
            <a:off x="663879" y="1166843"/>
            <a:ext cx="8279705" cy="3977641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Select the correct statements:</a:t>
            </a:r>
          </a:p>
          <a:p>
            <a:endParaRPr dirty="0" sz="2000" lang="en-US"/>
          </a:p>
          <a:p>
            <a:r>
              <a:rPr b="1" dirty="0" sz="2000" lang="en-US" smtClean="0"/>
              <a:t>- Consider </a:t>
            </a:r>
            <a:r>
              <a:rPr b="1" dirty="0" sz="2000" lang="en-US"/>
              <a:t>the following code segment:</a:t>
            </a:r>
          </a:p>
          <a:p>
            <a:pPr lvl="1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(a &gt; b)</a:t>
            </a:r>
          </a:p>
          <a:p>
            <a:pPr lvl="1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++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a;</a:t>
            </a:r>
          </a:p>
          <a:p>
            <a:pPr lvl="1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b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+= 10;</a:t>
            </a:r>
          </a:p>
          <a:p>
            <a:pPr lvl="1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a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 0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457200" marL="457200">
              <a:lnSpc>
                <a:spcPct val="150000"/>
              </a:lnSpc>
              <a:buFont typeface="+mj-lt"/>
              <a:buAutoNum type="arabicParenR"/>
            </a:pPr>
            <a:r>
              <a:rPr dirty="0" sz="2000" lang="en-US" smtClean="0"/>
              <a:t>If, a </a:t>
            </a:r>
            <a:r>
              <a:rPr dirty="0" sz="2000" lang="en-US"/>
              <a:t>is 10 and b is 7, then </a:t>
            </a:r>
            <a:r>
              <a:rPr dirty="0" sz="2000" lang="en-US" smtClean="0"/>
              <a:t>when</a:t>
            </a:r>
            <a:r>
              <a:rPr dirty="0" sz="2000" lang="en-US"/>
              <a:t> the program </a:t>
            </a:r>
            <a:r>
              <a:rPr dirty="0" sz="2000" lang="en-US" smtClean="0"/>
              <a:t>ends</a:t>
            </a:r>
            <a:r>
              <a:rPr dirty="0" sz="2000" lang="en-US"/>
              <a:t>, a is 11.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arenR"/>
            </a:pPr>
            <a:r>
              <a:rPr dirty="0" sz="2000" lang="en-US" smtClean="0"/>
              <a:t>If, </a:t>
            </a:r>
            <a:r>
              <a:rPr dirty="0" sz="2000" lang="en-US"/>
              <a:t>a is 2 and b is 4, then when the program</a:t>
            </a:r>
            <a:r>
              <a:rPr dirty="0" sz="2000" lang="en-US" smtClean="0"/>
              <a:t> </a:t>
            </a:r>
            <a:r>
              <a:rPr dirty="0" sz="2000" lang="en-US"/>
              <a:t>ends, b is 14.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arenR"/>
            </a:pPr>
            <a:r>
              <a:rPr dirty="0" sz="2000" lang="en-US" smtClean="0"/>
              <a:t>If, </a:t>
            </a:r>
            <a:r>
              <a:rPr dirty="0" sz="2000" lang="en-US"/>
              <a:t>a is 12 and b is 9, then when </a:t>
            </a:r>
            <a:r>
              <a:rPr dirty="0" sz="2000" lang="en-US" smtClean="0"/>
              <a:t>the program </a:t>
            </a:r>
            <a:r>
              <a:rPr dirty="0" sz="2000" lang="en-US"/>
              <a:t>ends, a is 0.</a:t>
            </a:r>
          </a:p>
        </p:txBody>
      </p:sp>
      <p:sp>
        <p:nvSpPr>
          <p:cNvPr id="1048764" name=""/>
          <p:cNvSpPr/>
          <p:nvPr/>
        </p:nvSpPr>
        <p:spPr>
          <a:xfrm>
            <a:off x="663879" y="4206657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  <p:sp>
        <p:nvSpPr>
          <p:cNvPr id="1048766" name=""/>
          <p:cNvSpPr/>
          <p:nvPr/>
        </p:nvSpPr>
        <p:spPr>
          <a:xfrm>
            <a:off x="663878" y="4675570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EXERCISE</a:t>
            </a:r>
            <a:endParaRPr dirty="0" lang="en-US"/>
          </a:p>
        </p:txBody>
      </p:sp>
      <p:sp>
        <p:nvSpPr>
          <p:cNvPr id="1048672" name="Rectangle 3"/>
          <p:cNvSpPr/>
          <p:nvPr/>
        </p:nvSpPr>
        <p:spPr>
          <a:xfrm>
            <a:off x="701457" y="870916"/>
            <a:ext cx="8279705" cy="1292662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Select the correct statements:</a:t>
            </a:r>
          </a:p>
          <a:p>
            <a:endParaRPr dirty="0" sz="2000" lang="en-US" smtClean="0"/>
          </a:p>
          <a:p>
            <a:r>
              <a:rPr b="1" dirty="0" sz="2000" lang="en-US" smtClean="0"/>
              <a:t>- Consider </a:t>
            </a:r>
            <a:r>
              <a:rPr b="1" dirty="0" sz="2000" lang="en-US"/>
              <a:t>the following code segment:</a:t>
            </a:r>
          </a:p>
          <a:p>
            <a:pPr lvl="1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73" name="Rectangle 1"/>
          <p:cNvSpPr/>
          <p:nvPr/>
        </p:nvSpPr>
        <p:spPr>
          <a:xfrm>
            <a:off x="1546963" y="1872642"/>
            <a:ext cx="4572000" cy="2758441"/>
          </a:xfrm>
          <a:prstGeom prst="rect"/>
        </p:spPr>
        <p:txBody>
          <a:bodyPr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(a &gt; b)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++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a;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(a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 b)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--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{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b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+= 2;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a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-= 2;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74" name="Rectangle 4"/>
          <p:cNvSpPr/>
          <p:nvPr/>
        </p:nvSpPr>
        <p:spPr>
          <a:xfrm>
            <a:off x="457200" y="4734964"/>
            <a:ext cx="7997870" cy="1691641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+mj-lt"/>
              <a:buAutoNum type="arabicParenR"/>
            </a:pPr>
            <a:r>
              <a:rPr dirty="0" lang="en-US" smtClean="0"/>
              <a:t>If</a:t>
            </a:r>
            <a:r>
              <a:rPr dirty="0" lang="en-US"/>
              <a:t>, when this code segment starts, a is 12 and b is 9, then when it ends, b is </a:t>
            </a:r>
            <a:r>
              <a:rPr dirty="0" lang="en-US" smtClean="0"/>
              <a:t>9.</a:t>
            </a:r>
          </a:p>
          <a:p>
            <a:pPr indent="-342900" marL="342900">
              <a:buFont typeface="+mj-lt"/>
              <a:buAutoNum type="arabicParenR"/>
            </a:pPr>
            <a:r>
              <a:rPr dirty="0" lang="en-US" smtClean="0"/>
              <a:t>If</a:t>
            </a:r>
            <a:r>
              <a:rPr dirty="0" lang="en-US"/>
              <a:t>, when this code segment starts, a is 4 and b is 5, then when it ends, b is </a:t>
            </a:r>
            <a:r>
              <a:rPr dirty="0" lang="en-US" smtClean="0"/>
              <a:t>4.</a:t>
            </a:r>
          </a:p>
          <a:p>
            <a:pPr indent="-342900" marL="342900">
              <a:buFont typeface="+mj-lt"/>
              <a:buAutoNum type="arabicParenR"/>
            </a:pPr>
            <a:r>
              <a:rPr dirty="0" lang="en-US" smtClean="0"/>
              <a:t>If</a:t>
            </a:r>
            <a:r>
              <a:rPr dirty="0" lang="en-US"/>
              <a:t>, when this code segment starts, a is 7 and b is 7, then when it ends, b is 7.</a:t>
            </a:r>
          </a:p>
        </p:txBody>
      </p:sp>
      <p:sp>
        <p:nvSpPr>
          <p:cNvPr id="1048767" name=""/>
          <p:cNvSpPr/>
          <p:nvPr/>
        </p:nvSpPr>
        <p:spPr>
          <a:xfrm>
            <a:off x="457200" y="4734963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  <p:sp>
        <p:nvSpPr>
          <p:cNvPr id="1048768" name=""/>
          <p:cNvSpPr/>
          <p:nvPr/>
        </p:nvSpPr>
        <p:spPr>
          <a:xfrm>
            <a:off x="457199" y="5250919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491901"/>
          </a:xfrm>
        </p:spPr>
        <p:txBody>
          <a:bodyPr/>
          <a:p>
            <a:r>
              <a:rPr dirty="0" lang="en-US"/>
              <a:t>What is the output of the following code segment?</a:t>
            </a:r>
          </a:p>
        </p:txBody>
      </p:sp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EXERCISE</a:t>
            </a:r>
            <a:endParaRPr dirty="0" lang="en-US"/>
          </a:p>
        </p:txBody>
      </p:sp>
      <p:sp>
        <p:nvSpPr>
          <p:cNvPr id="1048677" name="Rectangle 3"/>
          <p:cNvSpPr/>
          <p:nvPr/>
        </p:nvSpPr>
        <p:spPr>
          <a:xfrm>
            <a:off x="1378820" y="1816680"/>
            <a:ext cx="4572000" cy="2225041"/>
          </a:xfrm>
          <a:prstGeom prst="rect"/>
        </p:spPr>
        <p:txBody>
          <a:bodyPr>
            <a:spAutoFit/>
          </a:bodyPr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x = 20;</a:t>
            </a: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y = 1;</a:t>
            </a:r>
          </a:p>
          <a:p>
            <a:r>
              <a:rPr dirty="0" lang="es-ES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s-ES">
                <a:solidFill>
                  <a:prstClr val="black"/>
                </a:solidFill>
                <a:latin typeface="Consolas" panose="020B0609020204030204" pitchFamily="49" charset="0"/>
              </a:rPr>
              <a:t>(x &lt; 0 || x &gt; y &amp;&amp; y != 9 )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--x;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--y;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y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678" name="Rectangle 4"/>
          <p:cNvSpPr/>
          <p:nvPr/>
        </p:nvSpPr>
        <p:spPr>
          <a:xfrm>
            <a:off x="895612" y="4590789"/>
            <a:ext cx="4572000" cy="1698285"/>
          </a:xfrm>
          <a:prstGeom prst="rect"/>
        </p:spPr>
        <p:txBody>
          <a:bodyPr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20 1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19 </a:t>
            </a:r>
            <a:r>
              <a:rPr dirty="0" lang="en-US"/>
              <a:t>0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19 1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20 </a:t>
            </a:r>
            <a:r>
              <a:rPr dirty="0" lang="en-US"/>
              <a:t>0</a:t>
            </a:r>
          </a:p>
        </p:txBody>
      </p:sp>
      <p:sp>
        <p:nvSpPr>
          <p:cNvPr id="1048769" name=""/>
          <p:cNvSpPr/>
          <p:nvPr/>
        </p:nvSpPr>
        <p:spPr>
          <a:xfrm>
            <a:off x="895611" y="5055482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Switch Statements - </a:t>
            </a:r>
            <a:r>
              <a:rPr dirty="0" lang="en-US" smtClean="0"/>
              <a:t>Example</a:t>
            </a:r>
            <a:endParaRPr dirty="0" lang="en-US"/>
          </a:p>
        </p:txBody>
      </p:sp>
      <p:cxnSp>
        <p:nvCxnSpPr>
          <p:cNvPr id="3145732" name="Straight Connector 30"/>
          <p:cNvCxnSpPr>
            <a:cxnSpLocks/>
          </p:cNvCxnSpPr>
          <p:nvPr/>
        </p:nvCxnSpPr>
        <p:spPr bwMode="auto">
          <a:xfrm flipH="1">
            <a:off x="4571996" y="1933821"/>
            <a:ext cx="2" cy="249784"/>
          </a:xfrm>
          <a:prstGeom prst="line"/>
          <a:ln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80" name="Rectangle 1"/>
          <p:cNvSpPr/>
          <p:nvPr/>
        </p:nvSpPr>
        <p:spPr>
          <a:xfrm>
            <a:off x="604026" y="1192966"/>
            <a:ext cx="6185082" cy="48920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grade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(grade)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"Excellent!"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"Well done"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"You passed"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"Better try again"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"Invalid grade"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"Your grade is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grade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dirty="0" lang="en-US"/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sz="2800" lang="en-US"/>
              <a:t>There are 3 types of loops in C++.</a:t>
            </a:r>
          </a:p>
          <a:p>
            <a:pPr lvl="1">
              <a:lnSpc>
                <a:spcPct val="150000"/>
              </a:lnSpc>
            </a:pPr>
            <a:r>
              <a:rPr dirty="0" sz="2800" lang="en-US" smtClean="0"/>
              <a:t> for </a:t>
            </a:r>
            <a:r>
              <a:rPr dirty="0" sz="2800" lang="en-US"/>
              <a:t>loop</a:t>
            </a:r>
          </a:p>
          <a:p>
            <a:pPr lvl="1">
              <a:lnSpc>
                <a:spcPct val="150000"/>
              </a:lnSpc>
            </a:pPr>
            <a:r>
              <a:rPr dirty="0" sz="2800" lang="en-US" smtClean="0"/>
              <a:t> while </a:t>
            </a:r>
            <a:r>
              <a:rPr dirty="0" sz="2800" lang="en-US"/>
              <a:t>loop</a:t>
            </a:r>
          </a:p>
          <a:p>
            <a:pPr lvl="1">
              <a:lnSpc>
                <a:spcPct val="150000"/>
              </a:lnSpc>
            </a:pPr>
            <a:r>
              <a:rPr dirty="0" sz="2800" lang="en-US" smtClean="0"/>
              <a:t> do</a:t>
            </a:r>
            <a:r>
              <a:rPr dirty="0" sz="2800" lang="en-US"/>
              <a:t>...while loop</a:t>
            </a:r>
          </a:p>
        </p:txBody>
      </p:sp>
      <p:sp>
        <p:nvSpPr>
          <p:cNvPr id="104868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 smtClean="0"/>
              <a:t>Loops </a:t>
            </a:r>
            <a:r>
              <a:rPr b="0" dirty="0" lang="en-US"/>
              <a:t>in C++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130746" cy="5338119"/>
          </a:xfrm>
        </p:spPr>
        <p:txBody>
          <a:bodyPr/>
          <a:p>
            <a:pPr algn="just"/>
            <a:r>
              <a:rPr dirty="0" lang="en-US"/>
              <a:t>C++ is one of the world's most popular programming languages.</a:t>
            </a:r>
          </a:p>
          <a:p>
            <a:pPr algn="just"/>
            <a:r>
              <a:rPr dirty="0" lang="en-US"/>
              <a:t>C++ can be found in today's </a:t>
            </a:r>
            <a:r>
              <a:rPr b="1" dirty="0" lang="en-US"/>
              <a:t>operating systems</a:t>
            </a:r>
            <a:r>
              <a:rPr dirty="0" lang="en-US"/>
              <a:t>, </a:t>
            </a:r>
            <a:r>
              <a:rPr b="1" dirty="0" lang="en-US"/>
              <a:t>Graphical User Interfaces</a:t>
            </a:r>
            <a:r>
              <a:rPr dirty="0" lang="en-US"/>
              <a:t>, and </a:t>
            </a:r>
            <a:r>
              <a:rPr b="1" dirty="0" lang="en-US"/>
              <a:t>embedded systems</a:t>
            </a:r>
            <a:r>
              <a:rPr dirty="0" lang="en-US"/>
              <a:t>.</a:t>
            </a:r>
          </a:p>
          <a:p>
            <a:pPr algn="just"/>
            <a:r>
              <a:rPr dirty="0" lang="en-US"/>
              <a:t>C++ is an object-oriented programming language which gives a clear structure to programs and allows code to be reused, lowering development costs.</a:t>
            </a:r>
          </a:p>
          <a:p>
            <a:pPr algn="just"/>
            <a:r>
              <a:rPr dirty="0" lang="en-US"/>
              <a:t>C++ is portable and can be used to develop applications that can be adapted to multiple platforms.</a:t>
            </a:r>
          </a:p>
          <a:p>
            <a:pPr algn="just"/>
            <a:r>
              <a:rPr dirty="0" lang="en-US"/>
              <a:t>C++ is fun and easy to learn!</a:t>
            </a:r>
          </a:p>
        </p:txBody>
      </p:sp>
      <p:sp>
        <p:nvSpPr>
          <p:cNvPr id="104859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Why Use C</a:t>
            </a:r>
            <a:r>
              <a:rPr dirty="0" lang="en-US" smtClean="0"/>
              <a:t>++</a:t>
            </a:r>
            <a:endParaRPr dirty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1065338"/>
          </a:xfrm>
        </p:spPr>
        <p:txBody>
          <a:bodyPr/>
          <a:p>
            <a:r>
              <a:rPr dirty="0" lang="en-US"/>
              <a:t>When you know exactly how many times you want to loop through a block of code, use the </a:t>
            </a:r>
            <a:r>
              <a:rPr b="1" dirty="0" lang="en-US"/>
              <a:t>for </a:t>
            </a:r>
            <a:r>
              <a:rPr b="1" dirty="0" lang="en-US" smtClean="0"/>
              <a:t>loop</a:t>
            </a:r>
            <a:endParaRPr b="1" dirty="0" lang="en-US"/>
          </a:p>
        </p:txBody>
      </p:sp>
      <p:sp>
        <p:nvSpPr>
          <p:cNvPr id="104868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 For Loop</a:t>
            </a:r>
          </a:p>
        </p:txBody>
      </p:sp>
      <p:sp>
        <p:nvSpPr>
          <p:cNvPr id="1048685" name="Rectangle 4"/>
          <p:cNvSpPr/>
          <p:nvPr/>
        </p:nvSpPr>
        <p:spPr>
          <a:xfrm>
            <a:off x="1128273" y="2226873"/>
            <a:ext cx="7208729" cy="16027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>
                <a:latin typeface="Consolas" panose="020B0609020204030204" pitchFamily="49" charset="0"/>
              </a:rPr>
              <a:t>Syntax</a:t>
            </a:r>
          </a:p>
          <a:p>
            <a:endParaRPr b="1" dirty="0" sz="2400" lang="en-US">
              <a:latin typeface="Consolas" panose="020B0609020204030204" pitchFamily="49" charset="0"/>
            </a:endParaRPr>
          </a:p>
          <a:p>
            <a:pPr lvl="1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statement 1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statement 2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statement 3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code block to be executed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86" name="Rectangle 5"/>
          <p:cNvSpPr/>
          <p:nvPr/>
        </p:nvSpPr>
        <p:spPr>
          <a:xfrm>
            <a:off x="570864" y="4379211"/>
            <a:ext cx="8323545" cy="891540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>
                <a:solidFill>
                  <a:srgbClr val="C00000"/>
                </a:solidFill>
              </a:rPr>
              <a:t>Statement 1</a:t>
            </a:r>
            <a:r>
              <a:rPr dirty="0" lang="en-US">
                <a:solidFill>
                  <a:srgbClr val="000000"/>
                </a:solidFill>
              </a:rPr>
              <a:t> is executed (one time) before the execution of the code block.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>
                <a:solidFill>
                  <a:srgbClr val="C00000"/>
                </a:solidFill>
              </a:rPr>
              <a:t>Statement 2</a:t>
            </a:r>
            <a:r>
              <a:rPr dirty="0" lang="en-US">
                <a:solidFill>
                  <a:srgbClr val="000000"/>
                </a:solidFill>
              </a:rPr>
              <a:t> defines the condition for executing the code block.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>
                <a:solidFill>
                  <a:srgbClr val="C00000"/>
                </a:solidFill>
              </a:rPr>
              <a:t>Statement 3</a:t>
            </a:r>
            <a:r>
              <a:rPr dirty="0" lang="en-US">
                <a:solidFill>
                  <a:srgbClr val="000000"/>
                </a:solidFill>
              </a:rPr>
              <a:t> is executed (every time) after the code block has been executed.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 For Loop</a:t>
            </a:r>
            <a:endParaRPr dirty="0" lang="en-US"/>
          </a:p>
        </p:txBody>
      </p:sp>
      <p:sp>
        <p:nvSpPr>
          <p:cNvPr id="1048688" name="Rectangle 4"/>
          <p:cNvSpPr/>
          <p:nvPr/>
        </p:nvSpPr>
        <p:spPr>
          <a:xfrm>
            <a:off x="757824" y="1439252"/>
            <a:ext cx="6707687" cy="369332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Example 1: Printing Numbers From 1 to 5</a:t>
            </a:r>
          </a:p>
        </p:txBody>
      </p:sp>
      <p:sp>
        <p:nvSpPr>
          <p:cNvPr id="1048689" name="Rectangle 5"/>
          <p:cNvSpPr/>
          <p:nvPr/>
        </p:nvSpPr>
        <p:spPr>
          <a:xfrm>
            <a:off x="1233813" y="2090513"/>
            <a:ext cx="5354877" cy="8915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i = 1; i &lt;= 5; ++i)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048690" name="Rectangle 1"/>
          <p:cNvSpPr>
            <a:spLocks noChangeArrowheads="1"/>
          </p:cNvSpPr>
          <p:nvPr/>
        </p:nvSpPr>
        <p:spPr bwMode="auto">
          <a:xfrm>
            <a:off x="6350695" y="1439252"/>
            <a:ext cx="1703541" cy="1430499"/>
          </a:xfrm>
          <a:prstGeom prst="rect"/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 anchorCtr="0" bIns="0" compatLnSpc="1" lIns="182880" numCol="1" rIns="91440" tIns="0" vert="horz" wrap="square">
            <a:prstTxWarp prst="textNoShape"/>
            <a:no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1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2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3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4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5 </a:t>
            </a:r>
            <a:endParaRPr altLang="en-US" dirty="0" lang="en-US"/>
          </a:p>
        </p:txBody>
      </p:sp>
      <p:sp>
        <p:nvSpPr>
          <p:cNvPr id="1048691" name="Rectangle 8"/>
          <p:cNvSpPr/>
          <p:nvPr/>
        </p:nvSpPr>
        <p:spPr>
          <a:xfrm>
            <a:off x="1233813" y="4067978"/>
            <a:ext cx="5354877" cy="8915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i = 5; i &gt;= 1; --i)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048692" name="Rectangle 1"/>
          <p:cNvSpPr>
            <a:spLocks noChangeArrowheads="1"/>
          </p:cNvSpPr>
          <p:nvPr/>
        </p:nvSpPr>
        <p:spPr bwMode="auto">
          <a:xfrm>
            <a:off x="6350694" y="3295772"/>
            <a:ext cx="1703541" cy="1430499"/>
          </a:xfrm>
          <a:prstGeom prst="rect"/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 anchorCtr="0" bIns="0" compatLnSpc="1" lIns="182880" numCol="1" rIns="91440" tIns="0" vert="horz" wrap="square">
            <a:prstTxWarp prst="textNoShape"/>
            <a:no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5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4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3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2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/>
              <a:t>1</a:t>
            </a:r>
            <a:endParaRPr altLang="en-US" dirty="0" lang="en-US" smtClean="0"/>
          </a:p>
        </p:txBody>
      </p:sp>
      <p:sp>
        <p:nvSpPr>
          <p:cNvPr id="1048693" name="Rectangle 10"/>
          <p:cNvSpPr/>
          <p:nvPr/>
        </p:nvSpPr>
        <p:spPr>
          <a:xfrm>
            <a:off x="757824" y="3560809"/>
            <a:ext cx="6707687" cy="369332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Example </a:t>
            </a:r>
            <a:r>
              <a:rPr dirty="0" lang="en-US" smtClean="0"/>
              <a:t>2: </a:t>
            </a:r>
            <a:r>
              <a:rPr dirty="0" lang="en-US"/>
              <a:t>Printing Numbers From </a:t>
            </a:r>
            <a:r>
              <a:rPr dirty="0" lang="en-US" smtClean="0"/>
              <a:t>5 </a:t>
            </a:r>
            <a:r>
              <a:rPr dirty="0" lang="en-US"/>
              <a:t>to </a:t>
            </a:r>
            <a:r>
              <a:rPr dirty="0" lang="en-US" smtClean="0"/>
              <a:t>1</a:t>
            </a:r>
            <a:endParaRPr dirty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 For Loop</a:t>
            </a:r>
            <a:endParaRPr dirty="0" lang="en-US"/>
          </a:p>
        </p:txBody>
      </p:sp>
      <p:sp>
        <p:nvSpPr>
          <p:cNvPr id="1048695" name="Rectangle 3"/>
          <p:cNvSpPr/>
          <p:nvPr/>
        </p:nvSpPr>
        <p:spPr>
          <a:xfrm>
            <a:off x="642045" y="1038112"/>
            <a:ext cx="4196080" cy="396241"/>
          </a:xfrm>
          <a:prstGeom prst="rect"/>
        </p:spPr>
        <p:txBody>
          <a:bodyPr wrap="none">
            <a:spAutoFit/>
          </a:bodyPr>
          <a:p>
            <a:r>
              <a:rPr dirty="0" sz="2000" lang="en-US"/>
              <a:t>Print all even number from 1 to 100</a:t>
            </a:r>
          </a:p>
        </p:txBody>
      </p:sp>
      <p:sp>
        <p:nvSpPr>
          <p:cNvPr id="1048696" name="Rectangle 6"/>
          <p:cNvSpPr/>
          <p:nvPr/>
        </p:nvSpPr>
        <p:spPr>
          <a:xfrm>
            <a:off x="1471808" y="1605549"/>
            <a:ext cx="4572000" cy="19583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=1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&lt;=100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{      </a:t>
            </a:r>
          </a:p>
          <a:p>
            <a:pPr lvl="1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 i%2 == 0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b="1"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;      </a:t>
            </a:r>
          </a:p>
          <a:p>
            <a:pPr lvl="2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97" name="Rectangle 7"/>
          <p:cNvSpPr/>
          <p:nvPr/>
        </p:nvSpPr>
        <p:spPr>
          <a:xfrm>
            <a:off x="5073042" y="1462943"/>
            <a:ext cx="3382027" cy="646331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b="1" dirty="0" lang="en-US">
                <a:solidFill>
                  <a:srgbClr val="008000"/>
                </a:solidFill>
                <a:latin typeface="verdana" panose="020B0604030504040204" pitchFamily="34" charset="0"/>
              </a:rPr>
              <a:t>Output :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solidFill>
                  <a:srgbClr val="495057"/>
                </a:solidFill>
                <a:latin typeface="verdana" panose="020B0604030504040204" pitchFamily="34" charset="0"/>
              </a:rPr>
              <a:t>2 4 6 8 10 12........... 100</a:t>
            </a:r>
            <a:endParaRPr dirty="0" lang="en-US"/>
          </a:p>
        </p:txBody>
      </p:sp>
      <p:sp>
        <p:nvSpPr>
          <p:cNvPr id="1048698" name="Rectangle 8"/>
          <p:cNvSpPr/>
          <p:nvPr/>
        </p:nvSpPr>
        <p:spPr>
          <a:xfrm>
            <a:off x="1471808" y="4518144"/>
            <a:ext cx="4572000" cy="19583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=1;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&lt;=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     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j=1;j&lt;=2;j++)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{      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b="1"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b="1" dirty="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 j &lt;&lt;</a:t>
            </a:r>
            <a:r>
              <a:rPr b="1" dirty="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b="1" dirty="0" lang="en-US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;      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}     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99" name="Rectangle 9"/>
          <p:cNvSpPr/>
          <p:nvPr/>
        </p:nvSpPr>
        <p:spPr>
          <a:xfrm>
            <a:off x="5073041" y="3779480"/>
            <a:ext cx="3382027" cy="1424941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b="1" dirty="0" lang="en-US">
                <a:solidFill>
                  <a:srgbClr val="008000"/>
                </a:solidFill>
                <a:latin typeface="verdana" panose="020B0604030504040204" pitchFamily="34" charset="0"/>
              </a:rPr>
              <a:t>Output :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solidFill>
                  <a:srgbClr val="495057"/>
                </a:solidFill>
                <a:latin typeface="verdana" panose="020B0604030504040204" pitchFamily="34" charset="0"/>
              </a:rPr>
              <a:t>1 1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solidFill>
                  <a:srgbClr val="495057"/>
                </a:solidFill>
                <a:latin typeface="verdana" panose="020B0604030504040204" pitchFamily="34" charset="0"/>
              </a:rPr>
              <a:t>1 2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solidFill>
                  <a:srgbClr val="495057"/>
                </a:solidFill>
                <a:latin typeface="verdana" panose="020B0604030504040204" pitchFamily="34" charset="0"/>
              </a:rPr>
              <a:t>2 1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solidFill>
                  <a:srgbClr val="495057"/>
                </a:solidFill>
                <a:latin typeface="verdana" panose="020B0604030504040204" pitchFamily="34" charset="0"/>
              </a:rPr>
              <a:t>2 2</a:t>
            </a:r>
            <a:endParaRPr dirty="0" lang="en-US"/>
          </a:p>
        </p:txBody>
      </p:sp>
      <p:sp>
        <p:nvSpPr>
          <p:cNvPr id="1048700" name="Rectangle 10"/>
          <p:cNvSpPr/>
          <p:nvPr/>
        </p:nvSpPr>
        <p:spPr>
          <a:xfrm>
            <a:off x="642045" y="3964146"/>
            <a:ext cx="3637280" cy="358140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An </a:t>
            </a:r>
            <a:r>
              <a:rPr dirty="0" lang="en-US"/>
              <a:t>example of the nested For loop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1014521"/>
          </a:xfrm>
        </p:spPr>
        <p:txBody>
          <a:bodyPr/>
          <a:p>
            <a:r>
              <a:rPr dirty="0" lang="en-US"/>
              <a:t>Loops can execute a block of code as long as a specified condition is reached.</a:t>
            </a:r>
          </a:p>
        </p:txBody>
      </p:sp>
      <p:sp>
        <p:nvSpPr>
          <p:cNvPr id="104870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 While Loop</a:t>
            </a:r>
          </a:p>
        </p:txBody>
      </p:sp>
      <p:sp>
        <p:nvSpPr>
          <p:cNvPr id="1048703" name="Rectangle 3"/>
          <p:cNvSpPr/>
          <p:nvPr/>
        </p:nvSpPr>
        <p:spPr>
          <a:xfrm>
            <a:off x="1246341" y="2483516"/>
            <a:ext cx="5993704" cy="1780541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kumimoji="1" lang="en-US">
                <a:latin typeface="+mn-lt"/>
                <a:cs typeface="ＭＳ Ｐゴシック" charset="-128"/>
              </a:rPr>
              <a:t>The syntax of the while loop is: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(condition) {</a:t>
            </a:r>
          </a:p>
          <a:p>
            <a:pPr lvl="2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body of the loop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1854478"/>
          </a:xfrm>
        </p:spPr>
        <p:txBody>
          <a:bodyPr/>
          <a:p>
            <a:r>
              <a:rPr dirty="0" lang="en-US"/>
              <a:t>The do/while loop is a variant of the while loop. </a:t>
            </a:r>
            <a:endParaRPr dirty="0" lang="en-US" smtClean="0"/>
          </a:p>
          <a:p>
            <a:r>
              <a:rPr dirty="0" lang="en-US" smtClean="0"/>
              <a:t>This </a:t>
            </a:r>
            <a:r>
              <a:rPr dirty="0" lang="en-US"/>
              <a:t>loop will execute the code block once, before checking if the condition is true, then it will repeat the loop as long as the condition is true.</a:t>
            </a:r>
          </a:p>
        </p:txBody>
      </p:sp>
      <p:sp>
        <p:nvSpPr>
          <p:cNvPr id="10487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 Do/While </a:t>
            </a:r>
            <a:r>
              <a:rPr b="0" dirty="0" lang="en-US" smtClean="0"/>
              <a:t>Loop</a:t>
            </a:r>
            <a:endParaRPr dirty="0" lang="en-US"/>
          </a:p>
        </p:txBody>
      </p:sp>
      <p:sp>
        <p:nvSpPr>
          <p:cNvPr id="1048706" name="Rectangle 4"/>
          <p:cNvSpPr/>
          <p:nvPr/>
        </p:nvSpPr>
        <p:spPr>
          <a:xfrm>
            <a:off x="1434230" y="3016013"/>
            <a:ext cx="5743183" cy="2021841"/>
          </a:xfrm>
          <a:prstGeom prst="rect"/>
        </p:spPr>
        <p:txBody>
          <a:bodyPr wrap="square">
            <a:spAutoFit/>
          </a:bodyPr>
          <a:p>
            <a:r>
              <a:rPr dirty="0" sz="2400" kumimoji="1" lang="en-US" smtClean="0">
                <a:latin typeface="+mn-lt"/>
                <a:cs typeface="ＭＳ Ｐゴシック" charset="-128"/>
              </a:rPr>
              <a:t>Syntax</a:t>
            </a:r>
          </a:p>
          <a:p>
            <a:endParaRPr dirty="0" sz="2400" kumimoji="1" lang="en-US">
              <a:latin typeface="+mn-lt"/>
              <a:cs typeface="ＭＳ Ｐゴシック" charset="-128"/>
            </a:endParaRPr>
          </a:p>
          <a:p>
            <a:pPr lvl="1"/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// code block to be executed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(condition);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 Do/While </a:t>
            </a:r>
            <a:r>
              <a:rPr b="0" dirty="0" lang="en-US" smtClean="0"/>
              <a:t>Loop</a:t>
            </a:r>
            <a:endParaRPr dirty="0" lang="en-US"/>
          </a:p>
        </p:txBody>
      </p:sp>
      <p:sp>
        <p:nvSpPr>
          <p:cNvPr id="1048708" name="Rectangle 5"/>
          <p:cNvSpPr/>
          <p:nvPr/>
        </p:nvSpPr>
        <p:spPr>
          <a:xfrm>
            <a:off x="1709803" y="2100901"/>
            <a:ext cx="4572000" cy="19583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do...while loop from 1 to 5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dirty="0" lang="en-US" err="1"/>
              <a:t>i</a:t>
            </a:r>
            <a:r>
              <a:rPr dirty="0" lang="en-US"/>
              <a:t> =1;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do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++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&lt;= 5);</a:t>
            </a:r>
          </a:p>
        </p:txBody>
      </p:sp>
      <p:sp>
        <p:nvSpPr>
          <p:cNvPr id="1048709" name="Rectangle 6"/>
          <p:cNvSpPr/>
          <p:nvPr/>
        </p:nvSpPr>
        <p:spPr>
          <a:xfrm>
            <a:off x="986415" y="1292822"/>
            <a:ext cx="3078481" cy="396241"/>
          </a:xfrm>
          <a:prstGeom prst="rect"/>
        </p:spPr>
        <p:txBody>
          <a:bodyPr wrap="none">
            <a:spAutoFit/>
          </a:bodyPr>
          <a:p>
            <a:r>
              <a:rPr dirty="0" sz="2000" lang="en-US" smtClean="0"/>
              <a:t>Example: loop </a:t>
            </a:r>
            <a:r>
              <a:rPr dirty="0" sz="2000" lang="en-US"/>
              <a:t>from 1 to 5</a:t>
            </a:r>
          </a:p>
        </p:txBody>
      </p:sp>
      <p:sp>
        <p:nvSpPr>
          <p:cNvPr id="1048710" name="Rectangle 1"/>
          <p:cNvSpPr>
            <a:spLocks noChangeArrowheads="1"/>
          </p:cNvSpPr>
          <p:nvPr/>
        </p:nvSpPr>
        <p:spPr bwMode="auto">
          <a:xfrm>
            <a:off x="5824603" y="1928048"/>
            <a:ext cx="2304789" cy="646331"/>
          </a:xfrm>
          <a:prstGeom prst="rect"/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0" bIns="182880" compatLnSpc="1" lIns="0" numCol="1" rIns="0" tIns="18288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 smtClean="0"/>
              <a:t> 1 </a:t>
            </a:r>
            <a:r>
              <a:rPr altLang="en-US" dirty="0" lang="en-US"/>
              <a:t>2 3 4 5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 While Loop</a:t>
            </a:r>
          </a:p>
        </p:txBody>
      </p:sp>
      <p:sp>
        <p:nvSpPr>
          <p:cNvPr id="1048712" name="Rectangle 5"/>
          <p:cNvSpPr/>
          <p:nvPr/>
        </p:nvSpPr>
        <p:spPr>
          <a:xfrm>
            <a:off x="657615" y="1213692"/>
            <a:ext cx="7860083" cy="646331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In the example below, the code in the loop will run, over and over again, as long as a variable (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/>
              <a:t>) is less than 5:</a:t>
            </a:r>
          </a:p>
        </p:txBody>
      </p:sp>
      <p:sp>
        <p:nvSpPr>
          <p:cNvPr id="1048713" name="Rectangle 6"/>
          <p:cNvSpPr/>
          <p:nvPr/>
        </p:nvSpPr>
        <p:spPr>
          <a:xfrm>
            <a:off x="1133605" y="2219640"/>
            <a:ext cx="5918547" cy="14249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 5)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714" name="Rectangle 7"/>
          <p:cNvSpPr/>
          <p:nvPr/>
        </p:nvSpPr>
        <p:spPr>
          <a:xfrm>
            <a:off x="6197250" y="1950216"/>
            <a:ext cx="1709803" cy="1424941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0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latin typeface="consolas" panose="020B0609020204030204" pitchFamily="49" charset="0"/>
              </a:rPr>
              <a:t>1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latin typeface="consolas" panose="020B0609020204030204" pitchFamily="49" charset="0"/>
              </a:rPr>
              <a:t>2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latin typeface="consolas" panose="020B0609020204030204" pitchFamily="49" charset="0"/>
              </a:rPr>
              <a:t>3</a:t>
            </a:r>
            <a:r>
              <a:rPr dirty="0" lang="en-US"/>
              <a:t/>
            </a:r>
            <a:br>
              <a:rPr dirty="0" lang="en-US"/>
            </a:br>
            <a:r>
              <a:rPr dirty="0" lang="en-US">
                <a:latin typeface="consolas" panose="020B0609020204030204" pitchFamily="49" charset="0"/>
              </a:rPr>
              <a:t>4</a:t>
            </a:r>
            <a:endParaRPr dirty="0" lang="en-US"/>
          </a:p>
        </p:txBody>
      </p:sp>
      <p:sp>
        <p:nvSpPr>
          <p:cNvPr id="1048715" name="Rectangle 8"/>
          <p:cNvSpPr/>
          <p:nvPr/>
        </p:nvSpPr>
        <p:spPr>
          <a:xfrm>
            <a:off x="657615" y="4396728"/>
            <a:ext cx="3726181" cy="358141"/>
          </a:xfrm>
          <a:prstGeom prst="rect"/>
        </p:spPr>
        <p:txBody>
          <a:bodyPr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An example of </a:t>
            </a:r>
            <a:r>
              <a:rPr dirty="0" lang="en-US" u="sng">
                <a:solidFill>
                  <a:srgbClr val="FF0000"/>
                </a:solidFill>
              </a:rPr>
              <a:t>infinite</a:t>
            </a:r>
            <a:r>
              <a:rPr dirty="0" lang="en-US"/>
              <a:t> while loop</a:t>
            </a:r>
          </a:p>
        </p:txBody>
      </p:sp>
      <p:sp>
        <p:nvSpPr>
          <p:cNvPr id="1048716" name="Rectangle 9"/>
          <p:cNvSpPr/>
          <p:nvPr/>
        </p:nvSpPr>
        <p:spPr>
          <a:xfrm>
            <a:off x="1133604" y="4915759"/>
            <a:ext cx="6356960" cy="14249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=1; </a:t>
            </a:r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&lt;=6)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"Value of variable 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 is: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487738" cy="805051"/>
          </a:xfrm>
        </p:spPr>
        <p:txBody>
          <a:bodyPr/>
          <a:p>
            <a:r>
              <a:rPr dirty="0" lang="en-US"/>
              <a:t>How many </a:t>
            </a:r>
            <a:r>
              <a:rPr b="1" dirty="0" lang="en-US" u="sng"/>
              <a:t>times</a:t>
            </a:r>
            <a:r>
              <a:rPr dirty="0" lang="en-US"/>
              <a:t> does the </a:t>
            </a:r>
            <a:r>
              <a:rPr dirty="0" kern="1200" lang="en-US" err="1" u="sng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cout</a:t>
            </a:r>
            <a:r>
              <a:rPr dirty="0" lang="en-US"/>
              <a:t> statement in the following code execute?</a:t>
            </a:r>
          </a:p>
        </p:txBody>
      </p:sp>
      <p:sp>
        <p:nvSpPr>
          <p:cNvPr id="104871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EXERCISE</a:t>
            </a:r>
            <a:endParaRPr dirty="0" lang="en-US"/>
          </a:p>
        </p:txBody>
      </p:sp>
      <p:sp>
        <p:nvSpPr>
          <p:cNvPr id="1048719" name="Rectangle 3"/>
          <p:cNvSpPr/>
          <p:nvPr/>
        </p:nvSpPr>
        <p:spPr>
          <a:xfrm>
            <a:off x="1371600" y="2234390"/>
            <a:ext cx="5116882" cy="2225040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b = 6;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(a &lt; 10)</a:t>
            </a: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b = 0; b &lt; 4; ++b)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a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b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++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a;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720" name="Rectangle 4"/>
          <p:cNvSpPr/>
          <p:nvPr/>
        </p:nvSpPr>
        <p:spPr>
          <a:xfrm>
            <a:off x="770351" y="4746745"/>
            <a:ext cx="4572000" cy="1717041"/>
          </a:xfrm>
          <a:prstGeom prst="rect"/>
        </p:spPr>
        <p:txBody>
          <a:bodyPr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8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12</a:t>
            </a:r>
            <a:endParaRPr dirty="0" lang="en-US"/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10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infinitely</a:t>
            </a:r>
            <a:endParaRPr dirty="0" lang="en-US"/>
          </a:p>
        </p:txBody>
      </p:sp>
      <p:sp>
        <p:nvSpPr>
          <p:cNvPr id="1048770" name=""/>
          <p:cNvSpPr/>
          <p:nvPr/>
        </p:nvSpPr>
        <p:spPr>
          <a:xfrm>
            <a:off x="770350" y="4810788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830103"/>
          </a:xfrm>
        </p:spPr>
        <p:txBody>
          <a:bodyPr/>
          <a:p>
            <a:r>
              <a:rPr dirty="0" lang="en-US"/>
              <a:t>How many </a:t>
            </a:r>
            <a:r>
              <a:rPr b="1" dirty="0" lang="en-US" u="sng"/>
              <a:t>times</a:t>
            </a:r>
            <a:r>
              <a:rPr dirty="0" lang="en-US"/>
              <a:t> does the loop body in the following code execute?</a:t>
            </a:r>
          </a:p>
        </p:txBody>
      </p:sp>
      <p:sp>
        <p:nvSpPr>
          <p:cNvPr id="104872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  <p:sp>
        <p:nvSpPr>
          <p:cNvPr id="1048723" name="Rectangle 3"/>
          <p:cNvSpPr/>
          <p:nvPr/>
        </p:nvSpPr>
        <p:spPr>
          <a:xfrm>
            <a:off x="1384125" y="2330985"/>
            <a:ext cx="6118965" cy="1158241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a = 0; a &lt; 4; ++a)</a:t>
            </a: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b = 0; b &lt; 4; ++b)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a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b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724" name="Rectangle 4"/>
          <p:cNvSpPr/>
          <p:nvPr/>
        </p:nvSpPr>
        <p:spPr>
          <a:xfrm>
            <a:off x="1070974" y="4070340"/>
            <a:ext cx="4572000" cy="1717040"/>
          </a:xfrm>
          <a:prstGeom prst="rect"/>
        </p:spPr>
        <p:txBody>
          <a:bodyPr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0 </a:t>
            </a:r>
            <a:endParaRPr dirty="0" lang="en-US"/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16</a:t>
            </a:r>
            <a:endParaRPr dirty="0" lang="en-US"/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4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arenR"/>
            </a:pPr>
            <a:r>
              <a:rPr dirty="0" lang="en-US" smtClean="0"/>
              <a:t>25</a:t>
            </a:r>
            <a:endParaRPr dirty="0" lang="en-US"/>
          </a:p>
        </p:txBody>
      </p:sp>
      <p:sp>
        <p:nvSpPr>
          <p:cNvPr id="1048771" name=""/>
          <p:cNvSpPr/>
          <p:nvPr/>
        </p:nvSpPr>
        <p:spPr>
          <a:xfrm>
            <a:off x="1070973" y="4544411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754947"/>
          </a:xfrm>
        </p:spPr>
        <p:txBody>
          <a:bodyPr/>
          <a:p>
            <a:r>
              <a:rPr dirty="0" lang="en-US"/>
              <a:t>What is the output produced by the following code?</a:t>
            </a:r>
          </a:p>
        </p:txBody>
      </p:sp>
      <p:sp>
        <p:nvSpPr>
          <p:cNvPr id="104872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  <p:sp>
        <p:nvSpPr>
          <p:cNvPr id="1048727" name="Rectangle 3"/>
          <p:cNvSpPr/>
          <p:nvPr/>
        </p:nvSpPr>
        <p:spPr>
          <a:xfrm>
            <a:off x="1409178" y="2064035"/>
            <a:ext cx="4572000" cy="1691641"/>
          </a:xfrm>
          <a:prstGeom prst="rect"/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x = 0;</a:t>
            </a:r>
          </a:p>
          <a:p>
            <a:endParaRPr dirty="0"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(x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 7)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x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++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dirty="0" lang="en-US"/>
          </a:p>
        </p:txBody>
      </p:sp>
      <p:sp>
        <p:nvSpPr>
          <p:cNvPr id="1048728" name="Rectangle 4"/>
          <p:cNvSpPr/>
          <p:nvPr/>
        </p:nvSpPr>
        <p:spPr>
          <a:xfrm>
            <a:off x="1083501" y="4333385"/>
            <a:ext cx="4572000" cy="1938992"/>
          </a:xfrm>
          <a:prstGeom prst="rect"/>
        </p:spPr>
        <p:txBody>
          <a:bodyPr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lphaLcParenR"/>
            </a:pPr>
            <a:r>
              <a:rPr dirty="0" sz="2000" lang="en-US" smtClean="0"/>
              <a:t>0 </a:t>
            </a:r>
            <a:r>
              <a:rPr dirty="0" sz="2000" lang="en-US"/>
              <a:t>1 2 3 4 5 </a:t>
            </a:r>
            <a:r>
              <a:rPr dirty="0" sz="2000" lang="en-US" smtClean="0"/>
              <a:t>6</a:t>
            </a:r>
          </a:p>
          <a:p>
            <a:pPr indent="-457200" marL="457200">
              <a:lnSpc>
                <a:spcPct val="150000"/>
              </a:lnSpc>
              <a:buFont typeface="+mj-lt"/>
              <a:buAutoNum type="alphaLcParenR"/>
            </a:pPr>
            <a:r>
              <a:rPr dirty="0" sz="2000" lang="en-US" smtClean="0"/>
              <a:t>0 </a:t>
            </a:r>
            <a:r>
              <a:rPr dirty="0" sz="2000" lang="en-US"/>
              <a:t>0 0 0 0 . . .</a:t>
            </a:r>
          </a:p>
          <a:p>
            <a:pPr indent="-457200" marL="457200">
              <a:lnSpc>
                <a:spcPct val="150000"/>
              </a:lnSpc>
              <a:buFont typeface="+mj-lt"/>
              <a:buAutoNum type="alphaLcParenR"/>
            </a:pPr>
            <a:r>
              <a:rPr dirty="0" sz="2000" lang="en-US" smtClean="0"/>
              <a:t>0 </a:t>
            </a:r>
            <a:r>
              <a:rPr dirty="0" sz="2000" lang="en-US"/>
              <a:t>1 2 3 4 5 6 </a:t>
            </a:r>
            <a:r>
              <a:rPr dirty="0" sz="2000" lang="en-US" smtClean="0"/>
              <a:t>7</a:t>
            </a:r>
          </a:p>
          <a:p>
            <a:pPr indent="-457200" marL="457200">
              <a:lnSpc>
                <a:spcPct val="150000"/>
              </a:lnSpc>
              <a:buFont typeface="+mj-lt"/>
              <a:buAutoNum type="alphaLcParenR"/>
            </a:pPr>
            <a:r>
              <a:rPr dirty="0" sz="2000" lang="en-US" smtClean="0"/>
              <a:t>nothing</a:t>
            </a:r>
            <a:endParaRPr dirty="0" sz="2000" lang="en-US"/>
          </a:p>
        </p:txBody>
      </p:sp>
      <p:sp>
        <p:nvSpPr>
          <p:cNvPr id="1048772" name=""/>
          <p:cNvSpPr/>
          <p:nvPr/>
        </p:nvSpPr>
        <p:spPr>
          <a:xfrm>
            <a:off x="1083500" y="4875341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sz="2800" lang="en-US" smtClean="0"/>
              <a:t> Fast prototyping</a:t>
            </a:r>
            <a:endParaRPr dirty="0" sz="2800" lang="en-US"/>
          </a:p>
          <a:p>
            <a:pPr>
              <a:lnSpc>
                <a:spcPct val="150000"/>
              </a:lnSpc>
            </a:pPr>
            <a:r>
              <a:rPr dirty="0" sz="2800" lang="en-US" smtClean="0"/>
              <a:t> Web-based applications</a:t>
            </a:r>
          </a:p>
          <a:p>
            <a:pPr>
              <a:lnSpc>
                <a:spcPct val="150000"/>
              </a:lnSpc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???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When not to use C++?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 Which is not a correct variable type</a:t>
            </a:r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float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 err="1"/>
              <a:t>int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double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real</a:t>
            </a:r>
            <a:endParaRPr b="1" dirty="0" lang="en-US"/>
          </a:p>
          <a:p>
            <a:pPr indent="0" marL="0">
              <a:buNone/>
            </a:pPr>
            <a:endParaRPr dirty="0" lang="en-US" smtClean="0"/>
          </a:p>
          <a:p>
            <a:r>
              <a:rPr dirty="0" lang="en-US"/>
              <a:t>Which is </a:t>
            </a:r>
            <a:r>
              <a:rPr dirty="0" lang="en-US" err="1"/>
              <a:t>boolean</a:t>
            </a:r>
            <a:r>
              <a:rPr dirty="0" lang="en-US"/>
              <a:t> operator for logical </a:t>
            </a:r>
            <a:r>
              <a:rPr dirty="0" lang="en-US" smtClean="0"/>
              <a:t>“</a:t>
            </a:r>
            <a:r>
              <a:rPr b="1" dirty="0" lang="en-US" u="sng" smtClean="0">
                <a:solidFill>
                  <a:srgbClr val="FF0000"/>
                </a:solidFill>
              </a:rPr>
              <a:t>and</a:t>
            </a:r>
            <a:r>
              <a:rPr dirty="0" lang="en-US" smtClean="0"/>
              <a:t>”</a:t>
            </a:r>
            <a:endParaRPr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&amp;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||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&amp;|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&amp;&amp;</a:t>
            </a:r>
            <a:endParaRPr b="1" dirty="0" lang="en-US"/>
          </a:p>
          <a:p>
            <a:pPr indent="0" marL="0">
              <a:buNone/>
            </a:pPr>
            <a:endParaRPr dirty="0" lang="en-US"/>
          </a:p>
        </p:txBody>
      </p:sp>
      <p:sp>
        <p:nvSpPr>
          <p:cNvPr id="104873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  <p:sp>
        <p:nvSpPr>
          <p:cNvPr id="1048773" name=""/>
          <p:cNvSpPr/>
          <p:nvPr/>
        </p:nvSpPr>
        <p:spPr>
          <a:xfrm>
            <a:off x="556053" y="3124157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  <p:sp>
        <p:nvSpPr>
          <p:cNvPr id="1048774" name=""/>
          <p:cNvSpPr/>
          <p:nvPr/>
        </p:nvSpPr>
        <p:spPr>
          <a:xfrm>
            <a:off x="556052" y="6019209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How we mark the end of </a:t>
            </a:r>
            <a:r>
              <a:rPr dirty="0" lang="en-US" err="1"/>
              <a:t>c++</a:t>
            </a:r>
            <a:r>
              <a:rPr dirty="0" lang="en-US"/>
              <a:t> statement</a:t>
            </a:r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;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: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&gt;&gt;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&lt;&lt;</a:t>
            </a:r>
            <a:endParaRPr b="1" dirty="0" lang="en-US"/>
          </a:p>
          <a:p>
            <a:r>
              <a:rPr dirty="0" lang="en-US"/>
              <a:t>Which type of variables can be referred from anywhere in the </a:t>
            </a:r>
            <a:r>
              <a:rPr dirty="0" lang="en-US" err="1"/>
              <a:t>c++</a:t>
            </a:r>
            <a:r>
              <a:rPr dirty="0" lang="en-US"/>
              <a:t> code</a:t>
            </a:r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All variables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Local variables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Universal variables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Global variables</a:t>
            </a:r>
            <a:endParaRPr b="1" dirty="0" lang="en-US"/>
          </a:p>
          <a:p>
            <a:endParaRPr dirty="0" lang="en-US"/>
          </a:p>
        </p:txBody>
      </p:sp>
      <p:sp>
        <p:nvSpPr>
          <p:cNvPr id="104873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  <p:sp>
        <p:nvSpPr>
          <p:cNvPr id="1048775" name=""/>
          <p:cNvSpPr/>
          <p:nvPr/>
        </p:nvSpPr>
        <p:spPr>
          <a:xfrm>
            <a:off x="556054" y="1696513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  <p:sp>
        <p:nvSpPr>
          <p:cNvPr id="1048776" name=""/>
          <p:cNvSpPr/>
          <p:nvPr/>
        </p:nvSpPr>
        <p:spPr>
          <a:xfrm>
            <a:off x="556054" y="5904014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What is the value of </a:t>
            </a:r>
            <a:r>
              <a:rPr dirty="0" lang="en-US" err="1"/>
              <a:t>sizeof</a:t>
            </a:r>
            <a:r>
              <a:rPr dirty="0" lang="en-US"/>
              <a:t>(char)</a:t>
            </a:r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1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2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4</a:t>
            </a:r>
            <a:endParaRPr b="1" dirty="0" lang="en-US"/>
          </a:p>
          <a:p>
            <a:pPr indent="-457200" marL="457200">
              <a:buFont typeface="+mj-lt"/>
              <a:buAutoNum type="alphaLcParenR"/>
            </a:pPr>
            <a:r>
              <a:rPr dirty="0" lang="en-US"/>
              <a:t>8</a:t>
            </a:r>
            <a:endParaRPr b="1" dirty="0" lang="en-US"/>
          </a:p>
          <a:p>
            <a:endParaRPr dirty="0" lang="en-US"/>
          </a:p>
        </p:txBody>
      </p:sp>
      <p:sp>
        <p:nvSpPr>
          <p:cNvPr id="104873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  <p:sp>
        <p:nvSpPr>
          <p:cNvPr id="1048777" name=""/>
          <p:cNvSpPr/>
          <p:nvPr/>
        </p:nvSpPr>
        <p:spPr>
          <a:xfrm>
            <a:off x="556054" y="1696513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  <p:sp>
        <p:nvSpPr>
          <p:cNvPr id="1048736" name="Rectangle 3"/>
          <p:cNvSpPr/>
          <p:nvPr/>
        </p:nvSpPr>
        <p:spPr>
          <a:xfrm>
            <a:off x="457199" y="803971"/>
            <a:ext cx="8348597" cy="5704840"/>
          </a:xfrm>
          <a:prstGeom prst="rect"/>
        </p:spPr>
        <p:txBody>
          <a:bodyPr wrap="square">
            <a:spAutoFit/>
          </a:bodyPr>
          <a:p>
            <a:r>
              <a:rPr b="1" dirty="0" sz="1600" lang="en-US"/>
              <a:t>Find the error(s) in each of the following code segments and explain how to correct it (them).</a:t>
            </a:r>
          </a:p>
          <a:p>
            <a:endParaRPr dirty="0" sz="1200" lang="en-US">
              <a:latin typeface="Consolas" panose="020B0609020204030204" pitchFamily="49" charset="0"/>
            </a:endParaRPr>
          </a:p>
          <a:p>
            <a:pPr lvl="1"/>
            <a:r>
              <a:rPr b="1" dirty="0" sz="1300" lang="en-US">
                <a:latin typeface="Consolas" panose="020B0609020204030204" pitchFamily="49" charset="0"/>
              </a:rPr>
              <a:t>x = 1;</a:t>
            </a:r>
          </a:p>
          <a:p>
            <a:pPr lvl="1"/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( x &lt;= 10 );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x++;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dirty="0" sz="13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_________________________________________________</a:t>
            </a:r>
            <a:endParaRPr dirty="0" sz="13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b="1" dirty="0" sz="1300" lang="es-E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300" lang="es-ES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b="1" dirty="0" sz="1300" lang="es-E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300" lang="es-ES">
                <a:solidFill>
                  <a:prstClr val="black"/>
                </a:solidFill>
                <a:latin typeface="Consolas" panose="020B0609020204030204" pitchFamily="49" charset="0"/>
              </a:rPr>
              <a:t>( y = .1; y != 1.0; y += .1 )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y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3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__________________________________________________</a:t>
            </a:r>
            <a:endParaRPr b="1" dirty="0" sz="13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( n )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1: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>
                <a:solidFill>
                  <a:srgbClr val="A31515"/>
                </a:solidFill>
                <a:latin typeface="Consolas" panose="020B0609020204030204" pitchFamily="49" charset="0"/>
              </a:rPr>
              <a:t>"The number is 1"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2: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>
                <a:solidFill>
                  <a:srgbClr val="A31515"/>
                </a:solidFill>
                <a:latin typeface="Consolas" panose="020B0609020204030204" pitchFamily="49" charset="0"/>
              </a:rPr>
              <a:t>"The number is 2"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>
                <a:solidFill>
                  <a:srgbClr val="A31515"/>
                </a:solidFill>
                <a:latin typeface="Consolas" panose="020B0609020204030204" pitchFamily="49" charset="0"/>
              </a:rPr>
              <a:t>"The number is not 1 or 2"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dirty="0" sz="13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___________________________________________________</a:t>
            </a:r>
            <a:endParaRPr dirty="0" sz="13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The following code should print the values 1 to 10.</a:t>
            </a:r>
          </a:p>
          <a:p>
            <a:endParaRPr dirty="0" sz="13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n = 1;</a:t>
            </a:r>
          </a:p>
          <a:p>
            <a:pPr lvl="1"/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( n &lt; 10 )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n++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778" name=""/>
          <p:cNvSpPr/>
          <p:nvPr/>
        </p:nvSpPr>
        <p:spPr>
          <a:xfrm>
            <a:off x="896251" y="2055077"/>
            <a:ext cx="268301" cy="258376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  <p:sp>
        <p:nvSpPr>
          <p:cNvPr id="1048738" name="Rectangle 3"/>
          <p:cNvSpPr/>
          <p:nvPr/>
        </p:nvSpPr>
        <p:spPr>
          <a:xfrm>
            <a:off x="457199" y="803971"/>
            <a:ext cx="8348597" cy="5717540"/>
          </a:xfrm>
          <a:prstGeom prst="rect"/>
        </p:spPr>
        <p:txBody>
          <a:bodyPr wrap="square">
            <a:spAutoFit/>
          </a:bodyPr>
          <a:p>
            <a:r>
              <a:rPr b="1" dirty="0" sz="1600" lang="en-US"/>
              <a:t>Find the error(s) in each of the following code segments and explain how to correct it (them).</a:t>
            </a:r>
          </a:p>
          <a:p>
            <a:pPr lvl="1"/>
            <a:r>
              <a:rPr b="1" dirty="0" sz="1300" lang="en-US" smtClean="0">
                <a:latin typeface="Consolas" panose="020B0609020204030204" pitchFamily="49" charset="0"/>
              </a:rPr>
              <a:t>x </a:t>
            </a:r>
            <a:r>
              <a:rPr b="1" dirty="0" sz="1300" lang="en-US">
                <a:latin typeface="Consolas" panose="020B0609020204030204" pitchFamily="49" charset="0"/>
              </a:rPr>
              <a:t>= 1;</a:t>
            </a:r>
          </a:p>
          <a:p>
            <a:pPr lvl="1"/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( x &lt;= 10 );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x++;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dirty="0" sz="13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_________________________________________________</a:t>
            </a:r>
            <a:endParaRPr dirty="0" sz="13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b="1" dirty="0" sz="1300" lang="es-E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endParaRPr b="1" dirty="0" sz="1300" lang="es-E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300" lang="es-ES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b="1" dirty="0" sz="1300" lang="es-E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300" lang="es-ES">
                <a:solidFill>
                  <a:prstClr val="black"/>
                </a:solidFill>
                <a:latin typeface="Consolas" panose="020B0609020204030204" pitchFamily="49" charset="0"/>
              </a:rPr>
              <a:t>( y = .1; y != 1.0; y += .1 )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y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b="1" dirty="0" sz="13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3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__________________________________________________</a:t>
            </a:r>
            <a:endParaRPr b="1" dirty="0" sz="13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( n )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1: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>
                <a:solidFill>
                  <a:srgbClr val="A31515"/>
                </a:solidFill>
                <a:latin typeface="Consolas" panose="020B0609020204030204" pitchFamily="49" charset="0"/>
              </a:rPr>
              <a:t>"The number is 1"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2: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>
                <a:solidFill>
                  <a:srgbClr val="A31515"/>
                </a:solidFill>
                <a:latin typeface="Consolas" panose="020B0609020204030204" pitchFamily="49" charset="0"/>
              </a:rPr>
              <a:t>"The number is 2"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>
                <a:solidFill>
                  <a:srgbClr val="A31515"/>
                </a:solidFill>
                <a:latin typeface="Consolas" panose="020B0609020204030204" pitchFamily="49" charset="0"/>
              </a:rPr>
              <a:t>"The number is not 1 or 2"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dirty="0" sz="13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___________________________________________________</a:t>
            </a:r>
            <a:endParaRPr dirty="0" sz="13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The following code should print the values 1 to 10.</a:t>
            </a:r>
          </a:p>
          <a:p>
            <a:pPr lvl="1"/>
            <a:r>
              <a:rPr b="1" dirty="0" sz="13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n 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= 1;</a:t>
            </a:r>
          </a:p>
          <a:p>
            <a:pPr lvl="1"/>
            <a:r>
              <a:rPr b="1" dirty="0" sz="130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( n &lt; 10 )</a:t>
            </a:r>
          </a:p>
          <a:p>
            <a:pPr lvl="1"/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n++ &lt;&lt; </a:t>
            </a:r>
            <a:r>
              <a:rPr b="1" dirty="0" sz="13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3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739" name="Rectangle 1"/>
          <p:cNvSpPr/>
          <p:nvPr/>
        </p:nvSpPr>
        <p:spPr>
          <a:xfrm>
            <a:off x="4114800" y="1491243"/>
            <a:ext cx="4572000" cy="802640"/>
          </a:xfrm>
          <a:prstGeom prst="rect"/>
        </p:spPr>
        <p:txBody>
          <a:bodyPr>
            <a:spAutoFit/>
          </a:bodyPr>
          <a:p>
            <a:pPr lvl="0"/>
            <a:r>
              <a:rPr altLang="en-US" b="1" dirty="0" sz="1200" lang="en-US">
                <a:solidFill>
                  <a:srgbClr val="FF0000"/>
                </a:solidFill>
              </a:rPr>
              <a:t>Error</a:t>
            </a:r>
            <a:r>
              <a:rPr altLang="en-US" dirty="0" sz="1200" lang="en-US"/>
              <a:t>: The semicolon after the while header causes an infinite loop.</a:t>
            </a:r>
          </a:p>
          <a:p>
            <a:pPr lvl="0"/>
            <a:r>
              <a:rPr altLang="en-US" b="1" dirty="0" sz="1200" lang="en-US">
                <a:solidFill>
                  <a:srgbClr val="0070C0"/>
                </a:solidFill>
              </a:rPr>
              <a:t>Correction</a:t>
            </a:r>
            <a:r>
              <a:rPr altLang="en-US" dirty="0" sz="1200" lang="en-US"/>
              <a:t>: Replace the semicolon by a {, or remove both the ; and the }.</a:t>
            </a:r>
          </a:p>
        </p:txBody>
      </p:sp>
      <p:sp>
        <p:nvSpPr>
          <p:cNvPr id="1048740" name="Rectangle 4"/>
          <p:cNvSpPr/>
          <p:nvPr/>
        </p:nvSpPr>
        <p:spPr>
          <a:xfrm>
            <a:off x="4114800" y="2297221"/>
            <a:ext cx="4878888" cy="599440"/>
          </a:xfrm>
          <a:prstGeom prst="rect"/>
        </p:spPr>
        <p:txBody>
          <a:bodyPr wrap="square">
            <a:spAutoFit/>
          </a:bodyPr>
          <a:p>
            <a:pPr lvl="0"/>
            <a:r>
              <a:rPr altLang="en-US" b="1" dirty="0" sz="1100" lang="en-US">
                <a:solidFill>
                  <a:srgbClr val="FF0000"/>
                </a:solidFill>
              </a:rPr>
              <a:t>Error</a:t>
            </a:r>
            <a:r>
              <a:rPr altLang="en-US" dirty="0" sz="1100" lang="en-US"/>
              <a:t>: Using a floating-point number to control a for repetition statement.</a:t>
            </a:r>
          </a:p>
          <a:p>
            <a:pPr lvl="0"/>
            <a:r>
              <a:rPr altLang="en-US" b="1" dirty="0" sz="1200" lang="en-US">
                <a:solidFill>
                  <a:srgbClr val="0070C0"/>
                </a:solidFill>
              </a:rPr>
              <a:t>Correction</a:t>
            </a:r>
            <a:r>
              <a:rPr altLang="en-US" dirty="0" sz="1100" lang="en-US"/>
              <a:t>: Use an </a:t>
            </a:r>
            <a:r>
              <a:rPr altLang="en-US" b="1" dirty="0" sz="1100" lang="en-US"/>
              <a:t>integer</a:t>
            </a:r>
            <a:r>
              <a:rPr altLang="en-US" dirty="0" sz="1100" lang="en-US"/>
              <a:t> and perform the proper calculation in order to get the values you desire.</a:t>
            </a:r>
          </a:p>
        </p:txBody>
      </p:sp>
      <p:sp>
        <p:nvSpPr>
          <p:cNvPr id="1048741" name="Rectangle 6"/>
          <p:cNvSpPr/>
          <p:nvPr/>
        </p:nvSpPr>
        <p:spPr>
          <a:xfrm>
            <a:off x="5555293" y="3670913"/>
            <a:ext cx="3438395" cy="1158240"/>
          </a:xfrm>
          <a:prstGeom prst="rect"/>
        </p:spPr>
        <p:txBody>
          <a:bodyPr wrap="square">
            <a:spAutoFit/>
          </a:bodyPr>
          <a:p>
            <a:pPr lvl="0"/>
            <a:r>
              <a:rPr altLang="en-US" b="1" dirty="0" sz="1100" lang="en-US">
                <a:solidFill>
                  <a:srgbClr val="FF0000"/>
                </a:solidFill>
              </a:rPr>
              <a:t>Error</a:t>
            </a:r>
            <a:r>
              <a:rPr altLang="en-US" dirty="0" sz="1200" lang="en-US"/>
              <a:t>: Missing break statement in the first case.</a:t>
            </a:r>
          </a:p>
          <a:p>
            <a:pPr lvl="0"/>
            <a:r>
              <a:rPr altLang="en-US" b="1" dirty="0" sz="1200" lang="en-US">
                <a:solidFill>
                  <a:srgbClr val="0070C0"/>
                </a:solidFill>
              </a:rPr>
              <a:t>Correction</a:t>
            </a:r>
            <a:r>
              <a:rPr altLang="en-US" dirty="0" sz="1200" lang="en-US"/>
              <a:t>: Add a break statement at the end of the statements for the first case. Note that this is not an error if the programmer wants the statement of case 2: to execute every time the case 1: statement executes.</a:t>
            </a:r>
          </a:p>
        </p:txBody>
      </p:sp>
      <p:sp>
        <p:nvSpPr>
          <p:cNvPr id="1048742" name="Rectangle 7"/>
          <p:cNvSpPr/>
          <p:nvPr/>
        </p:nvSpPr>
        <p:spPr>
          <a:xfrm>
            <a:off x="4146113" y="6093508"/>
            <a:ext cx="4697261" cy="646331"/>
          </a:xfrm>
          <a:prstGeom prst="rect"/>
        </p:spPr>
        <p:txBody>
          <a:bodyPr wrap="square">
            <a:spAutoFit/>
          </a:bodyPr>
          <a:p>
            <a:pPr lvl="0"/>
            <a:r>
              <a:rPr altLang="en-US" b="1" dirty="0" sz="1100" lang="en-US">
                <a:solidFill>
                  <a:srgbClr val="FF0000"/>
                </a:solidFill>
              </a:rPr>
              <a:t>Error</a:t>
            </a:r>
            <a:r>
              <a:rPr altLang="en-US" dirty="0" sz="1200" lang="en-US"/>
              <a:t>: Improper relational operator used in the while repetition-continuation condition.</a:t>
            </a:r>
          </a:p>
          <a:p>
            <a:pPr lvl="0"/>
            <a:r>
              <a:rPr altLang="en-US" b="1" dirty="0" sz="1200" lang="en-US">
                <a:solidFill>
                  <a:srgbClr val="0070C0"/>
                </a:solidFill>
              </a:rPr>
              <a:t>Correction</a:t>
            </a:r>
            <a:r>
              <a:rPr altLang="en-US" dirty="0" sz="1200" lang="en-US"/>
              <a:t>: Use &lt;= rather than &lt;, or change 10 to 11.</a:t>
            </a:r>
          </a:p>
        </p:txBody>
      </p:sp>
      <p:sp>
        <p:nvSpPr>
          <p:cNvPr id="1048743" name="Rectangle 8"/>
          <p:cNvSpPr/>
          <p:nvPr/>
        </p:nvSpPr>
        <p:spPr>
          <a:xfrm>
            <a:off x="4158641" y="3016256"/>
            <a:ext cx="4747363" cy="461665"/>
          </a:xfrm>
          <a:prstGeom prst="rect"/>
        </p:spPr>
        <p:txBody>
          <a:bodyPr wrap="square">
            <a:spAutoFit/>
          </a:bodyPr>
          <a:p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( y = 1; y != 10; y++ </a:t>
            </a:r>
            <a:r>
              <a:rPr dirty="0" sz="12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dirty="0" sz="12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2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( </a:t>
            </a:r>
            <a:r>
              <a:rPr dirty="0" sz="12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dirty="0" sz="12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dirty="0" sz="12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dirty="0" sz="12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&gt;( y ) / 10 ) &lt;&lt; </a:t>
            </a:r>
            <a:r>
              <a:rPr dirty="0" sz="12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lvl="0"/>
            <a:r>
              <a:rPr altLang="en-US" dirty="0" sz="1800" lang="en-US" smtClean="0"/>
              <a:t>Error: The semicolon after the while header causes an infinite loop.</a:t>
            </a:r>
          </a:p>
          <a:p>
            <a:pPr lvl="0"/>
            <a:r>
              <a:rPr altLang="en-US" dirty="0" sz="1800" lang="en-US" smtClean="0"/>
              <a:t>Correction: Replace the semicolon by a {, or remove both the ; and the }.</a:t>
            </a:r>
          </a:p>
          <a:p>
            <a:pPr lvl="0"/>
            <a:r>
              <a:rPr altLang="en-US" dirty="0" sz="1800" lang="en-US" smtClean="0"/>
              <a:t>Error: Using a floating-point number to control a for repetition statement.</a:t>
            </a:r>
          </a:p>
          <a:p>
            <a:pPr lvl="0"/>
            <a:r>
              <a:rPr altLang="en-US" dirty="0" sz="1800" lang="en-US" smtClean="0"/>
              <a:t>Correction: Use an integer and perform the proper calculation in order to get the values you desire.</a:t>
            </a:r>
          </a:p>
          <a:p>
            <a:pPr lvl="0"/>
            <a:r>
              <a:rPr altLang="en-US" dirty="0" sz="1800" lang="en-US" smtClean="0"/>
              <a:t>for ( y = 1; y != 10; y++ ) </a:t>
            </a: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</a:t>
            </a:r>
            <a:r>
              <a:rPr altLang="en-US" dirty="0" sz="1800" lang="en-US" err="1" smtClean="0"/>
              <a:t>static_cast</a:t>
            </a:r>
            <a:r>
              <a:rPr altLang="en-US" dirty="0" sz="1800" lang="en-US" smtClean="0"/>
              <a:t>&lt; double &gt;( y ) / 10 )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 </a:t>
            </a:r>
          </a:p>
          <a:p>
            <a:pPr lvl="0"/>
            <a:r>
              <a:rPr altLang="en-US" dirty="0" sz="1800" lang="en-US" smtClean="0"/>
              <a:t>Error: Missing break statement in the first case.</a:t>
            </a:r>
          </a:p>
          <a:p>
            <a:pPr lvl="0"/>
            <a:r>
              <a:rPr altLang="en-US" dirty="0" sz="1800" lang="en-US" smtClean="0"/>
              <a:t>Correction: Add a break statement at the end of the statements for the first case. Note that this is not an error if the programmer wants the statement of case 2: to execute every time the case 1: statement executes.</a:t>
            </a:r>
          </a:p>
          <a:p>
            <a:pPr lvl="0"/>
            <a:r>
              <a:rPr altLang="en-US" dirty="0" sz="1800" lang="en-US" smtClean="0"/>
              <a:t>Error: Improper relational operator used in the while repetition-continuation condition.</a:t>
            </a:r>
          </a:p>
          <a:p>
            <a:pPr lvl="0"/>
            <a:r>
              <a:rPr altLang="en-US" dirty="0" sz="1800" lang="en-US" smtClean="0"/>
              <a:t>Correction: Use &lt;= rather than &lt;, or change 10 to 11.</a:t>
            </a:r>
          </a:p>
          <a:p>
            <a:pPr lvl="0"/>
            <a:endParaRPr altLang="en-US" dirty="0" sz="1800" lang="en-US"/>
          </a:p>
        </p:txBody>
      </p:sp>
      <p:sp>
        <p:nvSpPr>
          <p:cNvPr id="1048745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973644"/>
            <a:ext cx="8353168" cy="5338119"/>
          </a:xfrm>
        </p:spPr>
        <p:txBody>
          <a:bodyPr/>
          <a:p>
            <a:pPr lvl="0"/>
            <a:r>
              <a:rPr altLang="en-US" dirty="0" lang="en-US" smtClean="0"/>
              <a:t>Assume </a:t>
            </a:r>
            <a:r>
              <a:rPr altLang="en-US" dirty="0" lang="en-US" err="1" smtClean="0"/>
              <a:t>i</a:t>
            </a:r>
            <a:r>
              <a:rPr altLang="en-US" dirty="0" lang="en-US" smtClean="0"/>
              <a:t> = 1, j = 2, k = 3 and m = 2. What does each of the following statements print? Are the parentheses necessary in each case?</a:t>
            </a:r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</a:t>
            </a:r>
            <a:r>
              <a:rPr altLang="en-US" dirty="0" sz="1800" lang="en-US" err="1" smtClean="0"/>
              <a:t>i</a:t>
            </a:r>
            <a:r>
              <a:rPr altLang="en-US" dirty="0" sz="1800" lang="en-US" smtClean="0"/>
              <a:t> == 1 )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1</a:t>
            </a:r>
            <a:endParaRPr altLang="en-US" lang="zh-CN"/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j == 3 )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0</a:t>
            </a:r>
            <a:endParaRPr altLang="en-US" lang="zh-CN"/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</a:t>
            </a:r>
            <a:r>
              <a:rPr altLang="en-US" dirty="0" sz="1800" lang="en-US" err="1" smtClean="0"/>
              <a:t>i</a:t>
            </a:r>
            <a:r>
              <a:rPr altLang="en-US" dirty="0" sz="1800" lang="en-US" smtClean="0"/>
              <a:t> &gt;= 1 &amp;&amp; j &lt; 4 )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1</a:t>
            </a:r>
            <a:endParaRPr altLang="en-US" lang="zh-CN"/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m &lt;= 99 &amp;&amp; k &lt; m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0</a:t>
            </a:r>
            <a:endParaRPr altLang="en-US" lang="zh-CN"/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j &gt;= </a:t>
            </a:r>
            <a:r>
              <a:rPr altLang="en-US" dirty="0" sz="1800" lang="en-US" err="1" smtClean="0"/>
              <a:t>i</a:t>
            </a:r>
            <a:r>
              <a:rPr altLang="en-US" dirty="0" sz="1800" lang="en-US" smtClean="0"/>
              <a:t> || k == m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1</a:t>
            </a:r>
            <a:endParaRPr altLang="en-US" lang="zh-CN"/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k + m &lt; j || 3 - j &gt;= k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0</a:t>
            </a:r>
            <a:endParaRPr altLang="en-US" lang="zh-CN"/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!m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0</a:t>
            </a:r>
            <a:endParaRPr altLang="en-US" lang="zh-CN"/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!( j - m )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1</a:t>
            </a:r>
            <a:endParaRPr altLang="en-US" lang="zh-CN"/>
          </a:p>
          <a:p>
            <a:pPr indent="-457200" lvl="0" marL="457200">
              <a:buFont typeface="+mj-lt"/>
              <a:buAutoNum type="alphaLcParenR"/>
            </a:pPr>
            <a:r>
              <a:rPr altLang="en-US" dirty="0" sz="1800" lang="en-US" err="1" smtClean="0"/>
              <a:t>cout</a:t>
            </a:r>
            <a:r>
              <a:rPr altLang="en-US" dirty="0" sz="1800" lang="en-US" smtClean="0"/>
              <a:t> &lt;&lt; ( !( k &gt; m ) ) &lt;&lt; </a:t>
            </a:r>
            <a:r>
              <a:rPr altLang="en-US" dirty="0" sz="1800" lang="en-US" err="1" smtClean="0"/>
              <a:t>endl</a:t>
            </a:r>
            <a:r>
              <a:rPr altLang="en-US" dirty="0" sz="1800" lang="en-US" smtClean="0"/>
              <a:t>;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 </a:t>
            </a:r>
            <a:r>
              <a:rPr altLang="ar-EG" dirty="0" sz="1800" lang="en-US" smtClean="0"/>
              <a:t>0</a:t>
            </a:r>
            <a:endParaRPr altLang="en-US" lang="zh-CN"/>
          </a:p>
          <a:p>
            <a:pPr lvl="0"/>
            <a:endParaRPr altLang="en-US" dirty="0" lang="en-US" smtClean="0"/>
          </a:p>
        </p:txBody>
      </p:sp>
      <p:sp>
        <p:nvSpPr>
          <p:cNvPr id="1048747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973644"/>
            <a:ext cx="8353168" cy="5338119"/>
          </a:xfrm>
        </p:spPr>
        <p:txBody>
          <a:bodyPr/>
          <a:p>
            <a:pPr lvl="0"/>
            <a:r>
              <a:rPr altLang="en-US" dirty="0" sz="1800" lang="en-US"/>
              <a:t>Consider the following code fragment carefully, then answer the question: how many times will the </a:t>
            </a:r>
            <a:r>
              <a:rPr altLang="en-US" dirty="0" sz="1800" lang="en-US" err="1"/>
              <a:t>cout</a:t>
            </a:r>
            <a:r>
              <a:rPr altLang="en-US" dirty="0" sz="1800" lang="en-US"/>
              <a:t> statement execute:</a:t>
            </a:r>
          </a:p>
          <a:p>
            <a:pPr indent="0" lvl="2" marL="742950">
              <a:buNone/>
            </a:pPr>
            <a:r>
              <a:rPr altLang="en-US" b="1" dirty="0" sz="1800"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altLang="en-US" b="1" dirty="0" sz="1800"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altLang="en-US" b="1" dirty="0" sz="1800" lang="en-US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altLang="en-US" b="1" dirty="0" sz="1800"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altLang="en-US" b="1" dirty="0" sz="1800" lang="en-US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altLang="en-US" b="1" dirty="0" sz="1800"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5; </a:t>
            </a:r>
            <a:r>
              <a:rPr altLang="en-US" b="1" dirty="0" sz="1800" lang="en-US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altLang="en-US" b="1" dirty="0" sz="1800"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pPr indent="0" lvl="2" marL="742950">
              <a:buNone/>
            </a:pPr>
            <a:r>
              <a:rPr altLang="en-US" b="1" dirty="0" sz="1800"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altLang="en-US" b="1" dirty="0" sz="1800" lang="en-US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altLang="en-US" b="1" dirty="0" sz="1800"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r>
              <a:rPr altLang="en-US" b="1" dirty="0" sz="1800" lang="en-US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altLang="en-US" b="1" dirty="0" sz="1800"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>
              <a:buFont typeface="+mj-lt"/>
              <a:buAutoNum type="alphaLcParenR"/>
            </a:pPr>
            <a:r>
              <a:rPr altLang="en-US" dirty="0" sz="1800" lang="en-US"/>
              <a:t>5 times</a:t>
            </a:r>
          </a:p>
          <a:p>
            <a:pPr lvl="0">
              <a:buFont typeface="+mj-lt"/>
              <a:buAutoNum type="alphaLcParenR"/>
            </a:pPr>
            <a:r>
              <a:rPr altLang="en-US" dirty="0" sz="1800" lang="en-US"/>
              <a:t>4 times</a:t>
            </a:r>
          </a:p>
          <a:p>
            <a:pPr lvl="0">
              <a:buFont typeface="+mj-lt"/>
              <a:buAutoNum type="alphaLcParenR"/>
            </a:pPr>
            <a:r>
              <a:rPr altLang="en-US" dirty="0" sz="1800" lang="en-US"/>
              <a:t>6 times</a:t>
            </a:r>
          </a:p>
          <a:p>
            <a:pPr lvl="0">
              <a:buFont typeface="+mj-lt"/>
              <a:buAutoNum type="alphaLcParenR"/>
            </a:pPr>
            <a:r>
              <a:rPr altLang="en-US" dirty="0" sz="1800" lang="en-US"/>
              <a:t>0 times</a:t>
            </a:r>
          </a:p>
          <a:p>
            <a:pPr lvl="0">
              <a:buFont typeface="+mj-lt"/>
              <a:buAutoNum type="alphaLcParenR"/>
            </a:pPr>
            <a:r>
              <a:rPr altLang="en-US" b="1" dirty="0" sz="1800" lang="en-US">
                <a:solidFill>
                  <a:srgbClr val="FF0000"/>
                </a:solidFill>
              </a:rPr>
              <a:t>1 time</a:t>
            </a:r>
          </a:p>
          <a:p>
            <a:pPr indent="0" lvl="0" marL="0">
              <a:buNone/>
            </a:pPr>
            <a:endParaRPr altLang="en-US" dirty="0" sz="1800" lang="en-US" smtClean="0"/>
          </a:p>
          <a:p>
            <a:pPr indent="0" lvl="0" marL="0">
              <a:buNone/>
            </a:pPr>
            <a:r>
              <a:rPr altLang="en-US" dirty="0" sz="1800" lang="en-US" smtClean="0"/>
              <a:t>The </a:t>
            </a:r>
            <a:r>
              <a:rPr altLang="en-US" b="1" dirty="0" sz="1800" lang="en-US" u="sng"/>
              <a:t>semi-colon</a:t>
            </a:r>
            <a:r>
              <a:rPr altLang="en-US" dirty="0" sz="1800" lang="en-US"/>
              <a:t> at the end of the for loop </a:t>
            </a:r>
            <a:r>
              <a:rPr altLang="en-US" dirty="0" sz="1800" lang="en-US" u="sng">
                <a:solidFill>
                  <a:srgbClr val="FF0000"/>
                </a:solidFill>
              </a:rPr>
              <a:t>causes the loop to simply increment </a:t>
            </a:r>
            <a:r>
              <a:rPr altLang="en-US" dirty="0" sz="1800" lang="en-US"/>
              <a:t>the variable </a:t>
            </a:r>
            <a:r>
              <a:rPr altLang="en-US" dirty="0" sz="1800" lang="en-US" err="1"/>
              <a:t>i</a:t>
            </a:r>
            <a:r>
              <a:rPr altLang="en-US" dirty="0" sz="1800" lang="en-US"/>
              <a:t> from 0 to 5. Once </a:t>
            </a:r>
            <a:r>
              <a:rPr altLang="en-US" dirty="0" sz="1800" lang="en-US" err="1"/>
              <a:t>i</a:t>
            </a:r>
            <a:r>
              <a:rPr altLang="en-US" dirty="0" sz="1800" lang="en-US"/>
              <a:t> has the value 5, the condition is no longer true and program control moves to the next line of executable code, which is the </a:t>
            </a:r>
            <a:r>
              <a:rPr altLang="en-US" dirty="0" sz="1800" lang="en-US" err="1"/>
              <a:t>cout</a:t>
            </a:r>
            <a:r>
              <a:rPr altLang="en-US" dirty="0" sz="1800" lang="en-US"/>
              <a:t> statement.</a:t>
            </a:r>
            <a:endParaRPr altLang="en-US" dirty="0" sz="1800" lang="en-US" smtClean="0"/>
          </a:p>
        </p:txBody>
      </p:sp>
      <p:sp>
        <p:nvSpPr>
          <p:cNvPr id="1048749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</a:t>
            </a:r>
          </a:p>
        </p:txBody>
      </p:sp>
      <p:sp>
        <p:nvSpPr>
          <p:cNvPr id="1048779" name=""/>
          <p:cNvSpPr/>
          <p:nvPr/>
        </p:nvSpPr>
        <p:spPr>
          <a:xfrm>
            <a:off x="457200" y="3784526"/>
            <a:ext cx="391837" cy="384449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a program that allows the user to enter two integer values. Display every </a:t>
            </a:r>
            <a:r>
              <a:rPr dirty="0" lang="en-US" smtClean="0"/>
              <a:t>whole number </a:t>
            </a:r>
            <a:r>
              <a:rPr dirty="0" lang="en-US"/>
              <a:t>that falls between these values. </a:t>
            </a: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(Save </a:t>
            </a:r>
            <a:r>
              <a:rPr dirty="0" lang="en-US"/>
              <a:t>the file as </a:t>
            </a:r>
            <a:r>
              <a:rPr b="1" dirty="0" lang="en-US" smtClean="0"/>
              <a:t>01InBetween.cpp</a:t>
            </a:r>
            <a:r>
              <a:rPr b="1" dirty="0" lang="en-US" smtClean="0"/>
              <a:t>)</a:t>
            </a:r>
            <a:endParaRPr b="1" dirty="0" lang="en-US"/>
          </a:p>
          <a:p>
            <a:pPr indent="0" marL="0">
              <a:buNone/>
            </a:pPr>
            <a:endParaRPr b="1" dirty="0" lang="en-US"/>
          </a:p>
          <a:p>
            <a:pPr indent="0" marL="0">
              <a:buNone/>
            </a:pPr>
            <a:r>
              <a:rPr b="0" dirty="0" lang="en-US"/>
              <a:t>i</a:t>
            </a:r>
            <a:r>
              <a:rPr b="0" dirty="0" lang="en-US"/>
              <a:t>n</a:t>
            </a:r>
            <a:r>
              <a:rPr b="0" dirty="0" lang="en-US"/>
              <a:t>t</a:t>
            </a:r>
            <a:r>
              <a:rPr b="0" dirty="0" lang="en-US"/>
              <a:t> </a:t>
            </a:r>
            <a:r>
              <a:rPr b="0" dirty="0" lang="en-US"/>
              <a:t>a</a:t>
            </a:r>
            <a:r>
              <a:rPr b="0" dirty="0" lang="en-US"/>
              <a:t>,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;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i</a:t>
            </a:r>
            <a:r>
              <a:rPr b="0" dirty="0" lang="en-US"/>
              <a:t>n</a:t>
            </a:r>
            <a:r>
              <a:rPr b="0" dirty="0" lang="en-US"/>
              <a:t>t</a:t>
            </a:r>
            <a:r>
              <a:rPr b="0" dirty="0" lang="en-US"/>
              <a:t> </a:t>
            </a:r>
            <a:r>
              <a:rPr b="0" dirty="0" lang="en-US"/>
              <a:t>a</a:t>
            </a:r>
            <a:r>
              <a:rPr b="0" dirty="0" lang="en-US"/>
              <a:t>,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;</a:t>
            </a:r>
            <a:endParaRPr b="1" dirty="0" lang="en-US"/>
          </a:p>
          <a:p>
            <a:pPr indent="0" marL="0">
              <a:buNone/>
            </a:pPr>
            <a:r>
              <a:rPr b="0" dirty="0" lang="en-US"/>
              <a:t>c</a:t>
            </a:r>
            <a:r>
              <a:rPr b="0" dirty="0" lang="en-US"/>
              <a:t>i</a:t>
            </a:r>
            <a:r>
              <a:rPr b="0" dirty="0" lang="en-US"/>
              <a:t>n</a:t>
            </a:r>
            <a:r>
              <a:rPr b="0" dirty="0" lang="en-US"/>
              <a:t> </a:t>
            </a:r>
            <a:r>
              <a:rPr b="0" dirty="0" lang="en-US"/>
              <a:t>&gt;</a:t>
            </a:r>
            <a:r>
              <a:rPr b="0" dirty="0" lang="en-US"/>
              <a:t>&gt;</a:t>
            </a:r>
            <a:r>
              <a:rPr b="0" dirty="0" lang="en-US"/>
              <a:t> </a:t>
            </a:r>
            <a:r>
              <a:rPr b="0" dirty="0" lang="en-US"/>
              <a:t>a</a:t>
            </a:r>
            <a:r>
              <a:rPr b="0" dirty="0" lang="en-US"/>
              <a:t> </a:t>
            </a:r>
            <a:r>
              <a:rPr b="0" dirty="0" lang="en-US"/>
              <a:t>&gt;</a:t>
            </a:r>
            <a:r>
              <a:rPr b="0" dirty="0" lang="en-US"/>
              <a:t>&gt;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;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	</a:t>
            </a:r>
            <a:r>
              <a:rPr b="0" dirty="0" lang="en-US"/>
              <a:t>c</a:t>
            </a:r>
            <a:r>
              <a:rPr b="0" dirty="0" lang="en-US"/>
              <a:t>i</a:t>
            </a:r>
            <a:r>
              <a:rPr b="0" dirty="0" lang="en-US"/>
              <a:t>n</a:t>
            </a:r>
            <a:r>
              <a:rPr b="0" dirty="0" lang="en-US"/>
              <a:t> </a:t>
            </a:r>
            <a:r>
              <a:rPr b="0" dirty="0" lang="en-US"/>
              <a:t>&gt;</a:t>
            </a:r>
            <a:r>
              <a:rPr b="0" dirty="0" lang="en-US"/>
              <a:t>&gt;</a:t>
            </a:r>
            <a:r>
              <a:rPr b="0" dirty="0" lang="en-US"/>
              <a:t> </a:t>
            </a:r>
            <a:r>
              <a:rPr b="0" dirty="0" lang="en-US"/>
              <a:t>a</a:t>
            </a:r>
            <a:r>
              <a:rPr b="0" dirty="0" lang="en-US"/>
              <a:t> </a:t>
            </a:r>
            <a:r>
              <a:rPr b="0" dirty="0" lang="en-US"/>
              <a:t>&gt;</a:t>
            </a:r>
            <a:r>
              <a:rPr b="0" dirty="0" lang="en-US"/>
              <a:t>&gt;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;</a:t>
            </a:r>
            <a:endParaRPr b="1" dirty="0" lang="en-US"/>
          </a:p>
          <a:p>
            <a:pPr indent="0" marL="0">
              <a:buNone/>
            </a:pPr>
            <a:r>
              <a:rPr b="0" dirty="0" lang="en-US"/>
              <a:t>i</a:t>
            </a:r>
            <a:r>
              <a:rPr b="0" dirty="0" lang="en-US"/>
              <a:t>f</a:t>
            </a:r>
            <a:r>
              <a:rPr b="0" dirty="0" lang="en-US"/>
              <a:t> </a:t>
            </a:r>
            <a:r>
              <a:rPr b="0" dirty="0" lang="en-US"/>
              <a:t>(</a:t>
            </a:r>
            <a:r>
              <a:rPr b="0" dirty="0" lang="en-US"/>
              <a:t>a</a:t>
            </a:r>
            <a:r>
              <a:rPr b="0" dirty="0" lang="en-US"/>
              <a:t> </a:t>
            </a:r>
            <a:r>
              <a:rPr b="0" dirty="0" lang="en-US"/>
              <a:t>&lt;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)</a:t>
            </a:r>
            <a:r>
              <a:rPr b="0" dirty="0" lang="en-US"/>
              <a:t> </a:t>
            </a:r>
            <a:r>
              <a:rPr b="0" dirty="0" lang="en-US"/>
              <a:t>{</a:t>
            </a:r>
            <a:r>
              <a:rPr b="0" dirty="0" lang="en-US"/>
              <a:t>	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	</a:t>
            </a:r>
            <a:r>
              <a:rPr b="0" dirty="0" lang="en-US"/>
              <a:t>i</a:t>
            </a:r>
            <a:r>
              <a:rPr b="0" dirty="0" lang="en-US"/>
              <a:t>f</a:t>
            </a:r>
            <a:r>
              <a:rPr b="0" dirty="0" lang="en-US"/>
              <a:t>(</a:t>
            </a:r>
            <a:r>
              <a:rPr b="0" dirty="0" lang="en-US"/>
              <a:t>a</a:t>
            </a:r>
            <a:r>
              <a:rPr b="0" dirty="0" lang="en-US"/>
              <a:t> </a:t>
            </a:r>
            <a:r>
              <a:rPr b="0" dirty="0" lang="en-US"/>
              <a:t>&gt;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)</a:t>
            </a:r>
            <a:r>
              <a:rPr b="0" dirty="0" lang="en-US"/>
              <a:t> </a:t>
            </a:r>
            <a:r>
              <a:rPr b="0" dirty="0" lang="en-US"/>
              <a:t>{</a:t>
            </a:r>
            <a:r>
              <a:rPr b="0" dirty="0" lang="en-US"/>
              <a:t> 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r>
              <a:rPr b="0" dirty="0" lang="en-US"/>
              <a:t>	</a:t>
            </a:r>
            <a:endParaRPr b="1" dirty="0" lang="en-US"/>
          </a:p>
          <a:p>
            <a:pPr indent="0" marL="0">
              <a:buNone/>
            </a:pPr>
            <a:r>
              <a:rPr b="0" dirty="0" lang="en-US"/>
              <a:t>f</a:t>
            </a:r>
            <a:r>
              <a:rPr b="0" dirty="0" lang="en-US"/>
              <a:t>o</a:t>
            </a:r>
            <a:r>
              <a:rPr b="0" dirty="0" lang="en-US"/>
              <a:t>r</a:t>
            </a:r>
            <a:r>
              <a:rPr b="0" dirty="0" lang="en-US"/>
              <a:t>(</a:t>
            </a:r>
            <a:r>
              <a:rPr b="0" dirty="0" lang="en-US"/>
              <a:t>i</a:t>
            </a:r>
            <a:r>
              <a:rPr b="0" dirty="0" lang="en-US"/>
              <a:t>n</a:t>
            </a:r>
            <a:r>
              <a:rPr b="0" dirty="0" lang="en-US"/>
              <a:t>t</a:t>
            </a:r>
            <a:r>
              <a:rPr b="0" dirty="0" lang="en-US"/>
              <a:t> </a:t>
            </a:r>
            <a:r>
              <a:rPr b="0" dirty="0" lang="en-US"/>
              <a:t>i</a:t>
            </a:r>
            <a:r>
              <a:rPr b="0" dirty="0" lang="en-US"/>
              <a:t> </a:t>
            </a:r>
            <a:r>
              <a:rPr b="0" dirty="0" lang="en-US"/>
              <a:t>=</a:t>
            </a:r>
            <a:r>
              <a:rPr b="0" dirty="0" lang="en-US"/>
              <a:t> </a:t>
            </a:r>
            <a:r>
              <a:rPr b="0" dirty="0" lang="en-US"/>
              <a:t>a</a:t>
            </a:r>
            <a:r>
              <a:rPr b="0" dirty="0" lang="en-US"/>
              <a:t>;</a:t>
            </a:r>
            <a:r>
              <a:rPr b="0" dirty="0" lang="en-US"/>
              <a:t> </a:t>
            </a:r>
            <a:r>
              <a:rPr b="0" dirty="0" lang="en-US"/>
              <a:t>i</a:t>
            </a:r>
            <a:r>
              <a:rPr b="0" dirty="0" lang="en-US"/>
              <a:t> </a:t>
            </a:r>
            <a:r>
              <a:rPr b="0" dirty="0" lang="en-US"/>
              <a:t>&lt;</a:t>
            </a:r>
            <a:r>
              <a:rPr b="0" dirty="0" lang="en-US"/>
              <a:t>=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;</a:t>
            </a:r>
            <a:r>
              <a:rPr b="0" dirty="0" lang="en-US"/>
              <a:t> </a:t>
            </a:r>
            <a:r>
              <a:rPr b="0" dirty="0" lang="en-US"/>
              <a:t>+</a:t>
            </a:r>
            <a:r>
              <a:rPr b="0" dirty="0" lang="en-US"/>
              <a:t>+</a:t>
            </a:r>
            <a:r>
              <a:rPr b="0" dirty="0" lang="en-US"/>
              <a:t>i</a:t>
            </a:r>
            <a:r>
              <a:rPr b="0" dirty="0" lang="en-US"/>
              <a:t>)</a:t>
            </a:r>
            <a:r>
              <a:rPr b="0" dirty="0" lang="en-US"/>
              <a:t> </a:t>
            </a:r>
            <a:r>
              <a:rPr b="0" dirty="0" lang="en-US"/>
              <a:t>{</a:t>
            </a:r>
            <a:r>
              <a:rPr b="0" dirty="0" lang="en-US"/>
              <a:t>	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	</a:t>
            </a:r>
            <a:r>
              <a:rPr b="0" dirty="0" lang="en-US"/>
              <a:t>f</a:t>
            </a:r>
            <a:r>
              <a:rPr b="0" dirty="0" lang="en-US"/>
              <a:t>o</a:t>
            </a:r>
            <a:r>
              <a:rPr b="0" dirty="0" lang="en-US"/>
              <a:t>r</a:t>
            </a:r>
            <a:r>
              <a:rPr b="0" dirty="0" lang="en-US"/>
              <a:t>(</a:t>
            </a:r>
            <a:r>
              <a:rPr b="0" dirty="0" lang="en-US"/>
              <a:t>i</a:t>
            </a:r>
            <a:r>
              <a:rPr b="0" dirty="0" lang="en-US"/>
              <a:t>n</a:t>
            </a:r>
            <a:r>
              <a:rPr b="0" dirty="0" lang="en-US"/>
              <a:t>t</a:t>
            </a:r>
            <a:r>
              <a:rPr b="0" dirty="0" lang="en-US"/>
              <a:t> </a:t>
            </a:r>
            <a:r>
              <a:rPr b="0" dirty="0" lang="en-US"/>
              <a:t>i</a:t>
            </a:r>
            <a:r>
              <a:rPr b="0" dirty="0" lang="en-US"/>
              <a:t> </a:t>
            </a:r>
            <a:r>
              <a:rPr b="0" dirty="0" lang="en-US"/>
              <a:t>=</a:t>
            </a:r>
            <a:r>
              <a:rPr b="0" dirty="0" lang="en-US"/>
              <a:t> </a:t>
            </a:r>
            <a:r>
              <a:rPr b="0" dirty="0" lang="en-US"/>
              <a:t>a</a:t>
            </a:r>
            <a:r>
              <a:rPr b="0" dirty="0" lang="en-US"/>
              <a:t>;</a:t>
            </a:r>
            <a:r>
              <a:rPr b="0" dirty="0" lang="en-US"/>
              <a:t> </a:t>
            </a:r>
            <a:r>
              <a:rPr b="0" dirty="0" lang="en-US"/>
              <a:t>i</a:t>
            </a:r>
            <a:r>
              <a:rPr b="0" dirty="0" lang="en-US"/>
              <a:t> </a:t>
            </a:r>
            <a:r>
              <a:rPr b="0" dirty="0" lang="en-US"/>
              <a:t>&gt;</a:t>
            </a:r>
            <a:r>
              <a:rPr b="0" dirty="0" lang="en-US"/>
              <a:t>=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;</a:t>
            </a:r>
            <a:r>
              <a:rPr b="0" dirty="0" lang="en-US"/>
              <a:t> </a:t>
            </a:r>
            <a:r>
              <a:rPr b="0" dirty="0" lang="en-US"/>
              <a:t>-</a:t>
            </a:r>
            <a:r>
              <a:rPr b="0" dirty="0" lang="en-US"/>
              <a:t>-</a:t>
            </a:r>
            <a:r>
              <a:rPr b="0" dirty="0" lang="en-US"/>
              <a:t>i</a:t>
            </a:r>
            <a:r>
              <a:rPr b="0" dirty="0" lang="en-US"/>
              <a:t>)</a:t>
            </a:r>
            <a:r>
              <a:rPr b="0" dirty="0" lang="en-US"/>
              <a:t> </a:t>
            </a:r>
            <a:r>
              <a:rPr b="0" dirty="0" lang="en-US"/>
              <a:t>{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endParaRPr b="1" dirty="0" lang="en-US"/>
          </a:p>
          <a:p>
            <a:pPr indent="0" marL="0">
              <a:buNone/>
            </a:pP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c</a:t>
            </a:r>
            <a:r>
              <a:rPr b="0" dirty="0" lang="en-US"/>
              <a:t>o</a:t>
            </a:r>
            <a:r>
              <a:rPr b="0" dirty="0" lang="en-US"/>
              <a:t>u</a:t>
            </a:r>
            <a:r>
              <a:rPr b="0" dirty="0" lang="en-US"/>
              <a:t>t</a:t>
            </a:r>
            <a:r>
              <a:rPr b="0" dirty="0" lang="en-US"/>
              <a:t> </a:t>
            </a:r>
            <a:r>
              <a:rPr b="0" dirty="0" lang="en-US"/>
              <a:t>&lt;</a:t>
            </a:r>
            <a:r>
              <a:rPr b="0" dirty="0" lang="en-US"/>
              <a:t>&lt;</a:t>
            </a:r>
            <a:r>
              <a:rPr b="0" dirty="0" lang="en-US"/>
              <a:t> </a:t>
            </a:r>
            <a:r>
              <a:rPr b="0" dirty="0" lang="en-US"/>
              <a:t>i</a:t>
            </a:r>
            <a:r>
              <a:rPr b="0" dirty="0" lang="en-US"/>
              <a:t> </a:t>
            </a:r>
            <a:r>
              <a:rPr b="0" dirty="0" lang="en-US"/>
              <a:t>&lt;</a:t>
            </a:r>
            <a:r>
              <a:rPr b="0" dirty="0" lang="en-US"/>
              <a:t>&lt;</a:t>
            </a:r>
            <a:r>
              <a:rPr b="0" dirty="0" lang="en-US"/>
              <a:t> </a:t>
            </a:r>
            <a:r>
              <a:rPr b="0" dirty="0" lang="en-US"/>
              <a:t>"</a:t>
            </a:r>
            <a:r>
              <a:rPr b="0" dirty="0" lang="en-US"/>
              <a:t> </a:t>
            </a:r>
            <a:r>
              <a:rPr b="0" dirty="0" lang="en-US"/>
              <a:t>"</a:t>
            </a:r>
            <a:r>
              <a:rPr b="0" dirty="0" lang="en-US"/>
              <a:t>;</a:t>
            </a:r>
            <a:r>
              <a:rPr b="0" dirty="0" lang="en-US"/>
              <a:t> </a:t>
            </a:r>
            <a:r>
              <a:rPr b="0" dirty="0" lang="en-US"/>
              <a:t>}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c</a:t>
            </a:r>
            <a:r>
              <a:rPr b="0" dirty="0" lang="en-US"/>
              <a:t>o</a:t>
            </a:r>
            <a:r>
              <a:rPr b="0" dirty="0" lang="en-US"/>
              <a:t>u</a:t>
            </a:r>
            <a:r>
              <a:rPr b="0" dirty="0" lang="en-US"/>
              <a:t>t</a:t>
            </a:r>
            <a:r>
              <a:rPr b="0" dirty="0" lang="en-US"/>
              <a:t> </a:t>
            </a:r>
            <a:r>
              <a:rPr b="0" dirty="0" lang="en-US"/>
              <a:t>&lt;</a:t>
            </a:r>
            <a:r>
              <a:rPr b="0" dirty="0" lang="en-US"/>
              <a:t>&lt;</a:t>
            </a:r>
            <a:r>
              <a:rPr b="0" dirty="0" lang="en-US"/>
              <a:t> </a:t>
            </a:r>
            <a:r>
              <a:rPr b="0" dirty="0" lang="en-US"/>
              <a:t>i</a:t>
            </a:r>
            <a:r>
              <a:rPr b="0" dirty="0" lang="en-US"/>
              <a:t> </a:t>
            </a:r>
            <a:r>
              <a:rPr b="0" dirty="0" lang="en-US"/>
              <a:t>&lt;</a:t>
            </a:r>
            <a:r>
              <a:rPr b="0" dirty="0" lang="en-US"/>
              <a:t>&lt;</a:t>
            </a:r>
            <a:r>
              <a:rPr b="0" dirty="0" lang="en-US"/>
              <a:t> </a:t>
            </a:r>
            <a:r>
              <a:rPr b="0" dirty="0" lang="en-US"/>
              <a:t>"</a:t>
            </a:r>
            <a:r>
              <a:rPr b="0" dirty="0" lang="en-US"/>
              <a:t> </a:t>
            </a:r>
            <a:r>
              <a:rPr b="0" dirty="0" lang="en-US"/>
              <a:t>"</a:t>
            </a:r>
            <a:r>
              <a:rPr b="0" dirty="0" lang="en-US"/>
              <a:t>;</a:t>
            </a:r>
            <a:r>
              <a:rPr b="0" dirty="0" lang="en-US"/>
              <a:t> </a:t>
            </a:r>
            <a:r>
              <a:rPr b="0" dirty="0" lang="en-US"/>
              <a:t>}</a:t>
            </a:r>
            <a:endParaRPr b="1" dirty="0" lang="en-US"/>
          </a:p>
          <a:p>
            <a:pPr indent="0" marL="0">
              <a:buNone/>
            </a:pPr>
            <a:r>
              <a:rPr b="0" dirty="0" lang="en-US"/>
              <a:t>}</a:t>
            </a:r>
            <a:r>
              <a:rPr b="0" dirty="0" lang="en-US"/>
              <a:t>	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	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}</a:t>
            </a:r>
            <a:endParaRPr b="1" dirty="0" lang="en-US"/>
          </a:p>
        </p:txBody>
      </p:sp>
      <p:sp>
        <p:nvSpPr>
          <p:cNvPr id="104875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Assignment 1</a:t>
            </a:r>
            <a:endParaRPr dirty="0"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a C++ program to solve the difference </a:t>
            </a:r>
            <a:r>
              <a:rPr dirty="0" lang="en-US" smtClean="0"/>
              <a:t>equation</a:t>
            </a:r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endParaRPr dirty="0" lang="en-US"/>
          </a:p>
          <a:p>
            <a:pPr indent="0" marL="0">
              <a:buNone/>
            </a:pPr>
            <a:r>
              <a:rPr dirty="0" lang="en-US"/>
              <a:t>(Save the file </a:t>
            </a:r>
            <a:r>
              <a:rPr dirty="0" lang="en-US" smtClean="0"/>
              <a:t>as </a:t>
            </a:r>
            <a:r>
              <a:rPr b="1" dirty="0" lang="en-US" smtClean="0"/>
              <a:t>01difference_eq.cpp</a:t>
            </a:r>
            <a:r>
              <a:rPr b="1" dirty="0" lang="en-US"/>
              <a:t>)</a:t>
            </a:r>
          </a:p>
          <a:p>
            <a:endParaRPr dirty="0" lang="en-US" smtClean="0"/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75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Bonus Assignment </a:t>
            </a:r>
            <a:r>
              <a:rPr b="0" dirty="0" lang="en-US"/>
              <a:t>(1+)</a:t>
            </a:r>
            <a:endParaRPr dirty="0" lang="en-US"/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81524" y="2432203"/>
            <a:ext cx="4380952" cy="106666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2"/>
          <p:cNvSpPr>
            <a:spLocks noGrp="1"/>
          </p:cNvSpPr>
          <p:nvPr>
            <p:ph type="title"/>
          </p:nvPr>
        </p:nvSpPr>
        <p:spPr>
          <a:xfrm>
            <a:off x="647049" y="277813"/>
            <a:ext cx="7607604" cy="576262"/>
          </a:xfrm>
        </p:spPr>
        <p:txBody>
          <a:bodyPr/>
          <a:p>
            <a:r>
              <a:rPr b="0" dirty="0" lang="en-US"/>
              <a:t>Basic Data </a:t>
            </a:r>
            <a:r>
              <a:rPr b="0" dirty="0" lang="en-US" smtClean="0"/>
              <a:t>Types</a:t>
            </a:r>
            <a:endParaRPr dirty="0" lang="en-US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647048" y="1135704"/>
          <a:ext cx="8039752" cy="5330638"/>
        </p:xfrm>
        <a:graphic>
          <a:graphicData uri="http://schemas.openxmlformats.org/drawingml/2006/table">
            <a:tbl>
              <a:tblPr/>
              <a:tblGrid>
                <a:gridCol w="1731727"/>
                <a:gridCol w="1341329"/>
                <a:gridCol w="4966696"/>
              </a:tblGrid>
              <a:tr h="592888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Type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892677">
                <a:tc>
                  <a:txBody>
                    <a:bodyPr/>
                    <a:p>
                      <a:pPr algn="ctr" fontAlgn="t"/>
                      <a:r>
                        <a:rPr b="1" dirty="0" lang="en-US" err="1">
                          <a:effectLst/>
                        </a:rPr>
                        <a:t>int</a:t>
                      </a:r>
                      <a:endParaRPr b="1" dirty="0" lang="en-US">
                        <a:effectLst/>
                      </a:endParaRP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4 bytes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Stores whole numbers, without decimals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177447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/>
                        </a:rPr>
                        <a:t>float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4 bytes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Stores fractional numbers, containing one or more decimals. Sufficient for storing 7 decimal digits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7550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/>
                        </a:rPr>
                        <a:t>double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Stores fractional numbers, containing one or more decimals. Sufficient for storing 15 decimal digits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39036">
                <a:tc>
                  <a:txBody>
                    <a:bodyPr/>
                    <a:p>
                      <a:pPr algn="ctr" fontAlgn="t"/>
                      <a:r>
                        <a:rPr b="1" dirty="0" lang="en-US" err="1">
                          <a:effectLst/>
                        </a:rPr>
                        <a:t>boolean</a:t>
                      </a:r>
                      <a:endParaRPr b="1" dirty="0" lang="en-US">
                        <a:effectLst/>
                      </a:endParaRP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Stores true or false values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fontAlgn="t"/>
                      <a:r>
                        <a:rPr b="1" dirty="0" lang="en-US">
                          <a:effectLst/>
                        </a:rPr>
                        <a:t>char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lang="en-US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Stores a single character/letter/number, or ASCII values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We can further modify some of the fundamental data types by using type modifiers. There are 4 type modifiers in C++. They are</a:t>
            </a:r>
            <a:r>
              <a:rPr dirty="0" lang="en-US" smtClean="0"/>
              <a:t>:</a:t>
            </a:r>
          </a:p>
          <a:p>
            <a:pPr lvl="1"/>
            <a:r>
              <a:rPr dirty="0" lang="en-US" smtClean="0"/>
              <a:t>signed</a:t>
            </a:r>
            <a:endParaRPr dirty="0" lang="en-US"/>
          </a:p>
          <a:p>
            <a:pPr lvl="1"/>
            <a:r>
              <a:rPr dirty="0" lang="en-US"/>
              <a:t>unsigned</a:t>
            </a:r>
          </a:p>
          <a:p>
            <a:pPr lvl="1"/>
            <a:r>
              <a:rPr dirty="0" lang="en-US"/>
              <a:t>short</a:t>
            </a:r>
          </a:p>
          <a:p>
            <a:pPr lvl="1"/>
            <a:r>
              <a:rPr dirty="0" lang="en-US"/>
              <a:t>long</a:t>
            </a:r>
          </a:p>
          <a:p>
            <a:endParaRPr dirty="0" lang="en-US"/>
          </a:p>
        </p:txBody>
      </p:sp>
      <p:sp>
        <p:nvSpPr>
          <p:cNvPr id="104860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C++ Type </a:t>
            </a:r>
            <a:r>
              <a:rPr dirty="0" lang="en-US" smtClean="0"/>
              <a:t>Modifiers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557408" y="1253685"/>
          <a:ext cx="8353425" cy="5046908"/>
        </p:xfrm>
        <a:graphic>
          <a:graphicData uri="http://schemas.openxmlformats.org/drawingml/2006/table">
            <a:tbl>
              <a:tblPr/>
              <a:tblGrid>
                <a:gridCol w="2311052"/>
                <a:gridCol w="2005948"/>
                <a:gridCol w="4036425"/>
              </a:tblGrid>
              <a:tr h="729190">
                <a:tc>
                  <a:txBody>
                    <a:bodyPr/>
                    <a:p>
                      <a:pPr algn="ctr" fontAlgn="t"/>
                      <a:r>
                        <a:rPr b="1" dirty="0" sz="1800" lang="en-US">
                          <a:effectLst/>
                        </a:rPr>
                        <a:t>Data Type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1800" lang="en-US" smtClean="0">
                          <a:effectLst/>
                        </a:rPr>
                        <a:t>Size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1800" lang="en-US">
                          <a:effectLst/>
                        </a:rPr>
                        <a:t>Range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8113"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short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2 bytes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-32,768 to +32,767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676"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unsigned short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2 bytes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0 to +65,535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301">
                <a:tc>
                  <a:txBody>
                    <a:bodyPr/>
                    <a:p>
                      <a:pPr algn="ctr" fontAlgn="t"/>
                      <a:r>
                        <a:rPr dirty="0" sz="1800" lang="en-US" err="1">
                          <a:effectLst/>
                        </a:rPr>
                        <a:t>int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4 bytes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-2,147,483,648 to +2,147,483,647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428"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unsigned </a:t>
                      </a:r>
                      <a:r>
                        <a:rPr dirty="0" sz="1800" lang="en-US" err="1">
                          <a:effectLst/>
                        </a:rPr>
                        <a:t>int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4 bytes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0 to +4,294,967,295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864"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long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4 bytes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-2,147,483,648 to +2,147,483,647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362"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unsigned long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4 bytes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0 to +4,294,967,295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3423"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long </a:t>
                      </a:r>
                      <a:r>
                        <a:rPr dirty="0" sz="1800" lang="en-US" err="1">
                          <a:effectLst/>
                        </a:rPr>
                        <a:t>long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8 bytes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-9,223,372,036,854,775,808 to +9,223,372,036,854,775,807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551"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unsigned long </a:t>
                      </a:r>
                      <a:r>
                        <a:rPr dirty="0" sz="1800" lang="en-US" err="1">
                          <a:effectLst/>
                        </a:rPr>
                        <a:t>long</a:t>
                      </a:r>
                      <a:endParaRPr dirty="0" sz="1800" lang="en-US">
                        <a:effectLst/>
                      </a:endParaRP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8 bytes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800" lang="en-US">
                          <a:effectLst/>
                        </a:rPr>
                        <a:t>0 to +8,446,744,073,709,551,615</a:t>
                      </a:r>
                    </a:p>
                  </a:txBody>
                  <a:tcPr marL="35698" marR="35698" marT="35698" marB="356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Integer D</a:t>
            </a:r>
            <a:r>
              <a:rPr b="0" dirty="0" lang="en-US" smtClean="0"/>
              <a:t>ata </a:t>
            </a:r>
            <a:r>
              <a:rPr b="0" dirty="0" lang="en-US"/>
              <a:t>T</a:t>
            </a:r>
            <a:r>
              <a:rPr b="0" dirty="0" lang="en-US" smtClean="0"/>
              <a:t>ypes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C++ allows a shorthand notation for declaring </a:t>
            </a:r>
            <a:r>
              <a:rPr b="1" dirty="0" lang="en-US">
                <a:solidFill>
                  <a:srgbClr val="FF0000"/>
                </a:solidFill>
              </a:rPr>
              <a:t>unsigned</a:t>
            </a:r>
            <a:r>
              <a:rPr dirty="0" lang="en-US"/>
              <a:t>, </a:t>
            </a:r>
            <a:r>
              <a:rPr b="1" dirty="0" lang="en-US">
                <a:solidFill>
                  <a:srgbClr val="FF0000"/>
                </a:solidFill>
              </a:rPr>
              <a:t>short</a:t>
            </a:r>
            <a:r>
              <a:rPr dirty="0" lang="en-US"/>
              <a:t>, or </a:t>
            </a:r>
            <a:r>
              <a:rPr b="1" dirty="0" lang="en-US">
                <a:solidFill>
                  <a:srgbClr val="FF0000"/>
                </a:solidFill>
              </a:rPr>
              <a:t>long</a:t>
            </a:r>
            <a:r>
              <a:rPr dirty="0" lang="en-US"/>
              <a:t> integers. </a:t>
            </a:r>
            <a:endParaRPr dirty="0" lang="en-US" smtClean="0"/>
          </a:p>
          <a:p>
            <a:r>
              <a:rPr dirty="0" lang="en-US" smtClean="0"/>
              <a:t>You </a:t>
            </a:r>
            <a:r>
              <a:rPr dirty="0" lang="en-US"/>
              <a:t>can simply use the word </a:t>
            </a:r>
            <a:r>
              <a:rPr b="1" dirty="0" lang="en-US">
                <a:solidFill>
                  <a:srgbClr val="FF0000"/>
                </a:solidFill>
              </a:rPr>
              <a:t>unsigned</a:t>
            </a:r>
            <a:r>
              <a:rPr dirty="0" lang="en-US"/>
              <a:t>, </a:t>
            </a:r>
            <a:r>
              <a:rPr b="1" dirty="0" lang="en-US">
                <a:solidFill>
                  <a:srgbClr val="FF0000"/>
                </a:solidFill>
              </a:rPr>
              <a:t>short</a:t>
            </a:r>
            <a:r>
              <a:rPr dirty="0" lang="en-US"/>
              <a:t>, or </a:t>
            </a:r>
            <a:r>
              <a:rPr b="1" dirty="0" lang="en-US">
                <a:solidFill>
                  <a:srgbClr val="FF0000"/>
                </a:solidFill>
              </a:rPr>
              <a:t>long</a:t>
            </a:r>
            <a:r>
              <a:rPr dirty="0" lang="en-US"/>
              <a:t>, without int. </a:t>
            </a:r>
            <a:endParaRPr dirty="0" lang="en-US" smtClean="0"/>
          </a:p>
          <a:p>
            <a:r>
              <a:rPr dirty="0" lang="en-US" smtClean="0"/>
              <a:t>It </a:t>
            </a:r>
            <a:r>
              <a:rPr dirty="0" lang="en-US"/>
              <a:t>automatically implies int. </a:t>
            </a:r>
            <a:endParaRPr dirty="0" lang="en-US" smtClean="0"/>
          </a:p>
          <a:p>
            <a:r>
              <a:rPr dirty="0" lang="en-US" smtClean="0"/>
              <a:t>For </a:t>
            </a:r>
            <a:r>
              <a:rPr dirty="0" lang="en-US"/>
              <a:t>example, the following two statements both declare unsigned integer variables.</a:t>
            </a:r>
          </a:p>
          <a:p>
            <a:endParaRPr dirty="0" lang="en-US"/>
          </a:p>
          <a:p>
            <a:pPr indent="0" lvl="1" marL="457200">
              <a:buNone/>
            </a:pPr>
            <a:r>
              <a:rPr dirty="0" lang="en-US">
                <a:solidFill>
                  <a:srgbClr val="0070C0"/>
                </a:solidFill>
                <a:latin typeface="Bookman Old Style" panose="02050604050505020204" pitchFamily="18" charset="0"/>
              </a:rPr>
              <a:t>unsigned</a:t>
            </a:r>
            <a:r>
              <a:rPr dirty="0" lang="en-US">
                <a:latin typeface="Bookman Old Style" panose="02050604050505020204" pitchFamily="18" charset="0"/>
              </a:rPr>
              <a:t> x;</a:t>
            </a:r>
          </a:p>
          <a:p>
            <a:pPr indent="0" lvl="1" marL="457200">
              <a:buNone/>
            </a:pPr>
            <a:r>
              <a:rPr dirty="0" lang="en-US">
                <a:solidFill>
                  <a:srgbClr val="0070C0"/>
                </a:solidFill>
                <a:latin typeface="Bookman Old Style" panose="02050604050505020204" pitchFamily="18" charset="0"/>
              </a:rPr>
              <a:t>unsigned</a:t>
            </a:r>
            <a:r>
              <a:rPr dirty="0" lang="en-US">
                <a:latin typeface="Bookman Old Style" panose="02050604050505020204" pitchFamily="18" charset="0"/>
              </a:rPr>
              <a:t> </a:t>
            </a:r>
            <a:r>
              <a:rPr dirty="0" lang="en-US" err="1">
                <a:solidFill>
                  <a:srgbClr val="0070C0"/>
                </a:solidFill>
                <a:latin typeface="Bookman Old Style" panose="02050604050505020204" pitchFamily="18" charset="0"/>
              </a:rPr>
              <a:t>int</a:t>
            </a:r>
            <a:r>
              <a:rPr dirty="0" lang="en-US">
                <a:latin typeface="Bookman Old Style" panose="02050604050505020204" pitchFamily="18" charset="0"/>
              </a:rPr>
              <a:t> y;</a:t>
            </a:r>
          </a:p>
        </p:txBody>
      </p:sp>
      <p:sp>
        <p:nvSpPr>
          <p:cNvPr id="10486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Integer Data Types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Character types</a:t>
            </a:r>
          </a:p>
        </p:txBody>
      </p:sp>
      <p:sp>
        <p:nvSpPr>
          <p:cNvPr id="1048607" name="Rectangle 5"/>
          <p:cNvSpPr/>
          <p:nvPr/>
        </p:nvSpPr>
        <p:spPr>
          <a:xfrm>
            <a:off x="638828" y="1301719"/>
            <a:ext cx="8047972" cy="1869441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kumimoji="1" lang="en-US" smtClean="0">
                <a:latin typeface="+mn-lt"/>
                <a:cs typeface="ＭＳ Ｐゴシック" charset="-128"/>
              </a:rPr>
              <a:t>The </a:t>
            </a:r>
            <a:r>
              <a:rPr dirty="0" sz="2400" kumimoji="1" lang="en-US">
                <a:latin typeface="+mn-lt"/>
                <a:cs typeface="ＭＳ Ｐゴシック" charset="-128"/>
              </a:rPr>
              <a:t>C++ compiler treats variables of type </a:t>
            </a:r>
            <a:r>
              <a:rPr b="1" dirty="0" sz="2400" kumimoji="1" lang="en-US">
                <a:latin typeface="+mn-lt"/>
                <a:cs typeface="ＭＳ Ｐゴシック" charset="-128"/>
              </a:rPr>
              <a:t>char</a:t>
            </a:r>
            <a:r>
              <a:rPr dirty="0" sz="2400" kumimoji="1" lang="en-US">
                <a:latin typeface="+mn-lt"/>
                <a:cs typeface="ＭＳ Ｐゴシック" charset="-128"/>
              </a:rPr>
              <a:t>, </a:t>
            </a:r>
            <a:r>
              <a:rPr b="1" dirty="0" sz="2400" kumimoji="1" lang="en-US">
                <a:latin typeface="+mn-lt"/>
                <a:cs typeface="ＭＳ Ｐゴシック" charset="-128"/>
              </a:rPr>
              <a:t>signed char</a:t>
            </a:r>
            <a:r>
              <a:rPr dirty="0" sz="2400" kumimoji="1" lang="en-US">
                <a:latin typeface="+mn-lt"/>
                <a:cs typeface="ＭＳ Ｐゴシック" charset="-128"/>
              </a:rPr>
              <a:t>, and </a:t>
            </a:r>
            <a:r>
              <a:rPr b="1" dirty="0" sz="2400" kumimoji="1" lang="en-US">
                <a:latin typeface="+mn-lt"/>
                <a:cs typeface="ＭＳ Ｐゴシック" charset="-128"/>
              </a:rPr>
              <a:t>unsigned char </a:t>
            </a:r>
            <a:r>
              <a:rPr dirty="0" sz="2400" kumimoji="1" lang="en-US">
                <a:latin typeface="+mn-lt"/>
                <a:cs typeface="ＭＳ Ｐゴシック" charset="-128"/>
              </a:rPr>
              <a:t>as having different types</a:t>
            </a:r>
            <a:r>
              <a:rPr dirty="0" sz="2400" kumimoji="1" lang="en-US" smtClean="0">
                <a:latin typeface="+mn-lt"/>
                <a:cs typeface="ＭＳ Ｐゴシック" charset="-128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kumimoji="1" lang="en-US">
                <a:latin typeface="+mn-lt"/>
                <a:cs typeface="ＭＳ Ｐゴシック" charset="-128"/>
              </a:rPr>
              <a:t>They can represent a single character, such as 'A' </a:t>
            </a:r>
            <a:r>
              <a:rPr dirty="0" sz="2400" kumimoji="1" lang="en-US" smtClean="0">
                <a:latin typeface="+mn-lt"/>
                <a:cs typeface="ＭＳ Ｐゴシック" charset="-128"/>
              </a:rPr>
              <a:t>or '$'. </a:t>
            </a:r>
            <a:r>
              <a:rPr dirty="0" sz="2400" kumimoji="1" lang="en-US">
                <a:latin typeface="+mn-lt"/>
                <a:cs typeface="ＭＳ Ｐゴシック" charset="-128"/>
              </a:rPr>
              <a:t>The most basic type is char, which is a </a:t>
            </a:r>
            <a:r>
              <a:rPr dirty="0" sz="2400" kumimoji="1" lang="en-US" smtClean="0">
                <a:latin typeface="+mn-lt"/>
                <a:cs typeface="ＭＳ Ｐゴシック" charset="-128"/>
              </a:rPr>
              <a:t>one-byte character</a:t>
            </a:r>
            <a:r>
              <a:rPr dirty="0" sz="2400" kumimoji="1" lang="en-US">
                <a:latin typeface="+mn-lt"/>
                <a:cs typeface="ＭＳ Ｐゴシック" charset="-128"/>
              </a:rPr>
              <a:t>.</a:t>
            </a:r>
          </a:p>
        </p:txBody>
      </p:sp>
      <p:graphicFrame>
        <p:nvGraphicFramePr>
          <p:cNvPr id="4194306" name="Table 6"/>
          <p:cNvGraphicFramePr>
            <a:graphicFrameLocks noGrp="1"/>
          </p:cNvGraphicFramePr>
          <p:nvPr/>
        </p:nvGraphicFramePr>
        <p:xfrm>
          <a:off x="836591" y="3531512"/>
          <a:ext cx="7702550" cy="2932432"/>
        </p:xfrm>
        <a:graphic>
          <a:graphicData uri="http://schemas.openxmlformats.org/drawingml/2006/table">
            <a:tbl>
              <a:tblPr/>
              <a:tblGrid>
                <a:gridCol w="2567517"/>
                <a:gridCol w="1876917"/>
                <a:gridCol w="3258116"/>
              </a:tblGrid>
              <a:tr h="403145"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2000" lang="en-US" smtClean="0"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</a:t>
                      </a:r>
                      <a:endParaRPr dirty="0" sz="2000" lang="en-US"/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b="1" dirty="0" sz="2000" lang="en-US"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Typical Range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858132">
                <a:tc>
                  <a:txBody>
                    <a:bodyPr/>
                    <a:p>
                      <a:pPr algn="ctr" fontAlgn="t"/>
                      <a:r>
                        <a:rPr b="1" dirty="0" sz="2000" lang="en-US"/>
                        <a:t>char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2000" lang="en-US"/>
                        <a:t>1byte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2000" kern="1200" lang="en-US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-128 to 127 by default</a:t>
                      </a:r>
                      <a:br>
                        <a:rPr dirty="0" sz="2000" kern="1200" lang="en-US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dirty="0" sz="2000" kern="1200" lang="en-US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to 255 when compiled by using /J </a:t>
                      </a:r>
                      <a:r>
                        <a:rPr b="0" dirty="0" sz="1800" i="0" kern="1200" lang="en-US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endParaRPr dirty="0" sz="2000" kern="1200" lang="en-US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147">
                <a:tc>
                  <a:txBody>
                    <a:bodyPr/>
                    <a:p>
                      <a:pPr algn="ctr" fontAlgn="t"/>
                      <a:r>
                        <a:rPr dirty="0" sz="2000" lang="en-US"/>
                        <a:t>unsigned </a:t>
                      </a:r>
                      <a:r>
                        <a:rPr b="1" dirty="0" sz="2000" lang="en-US"/>
                        <a:t>char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2000" lang="en-US"/>
                        <a:t>1byte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2000" lang="en-US"/>
                        <a:t>0 to 255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8132">
                <a:tc>
                  <a:txBody>
                    <a:bodyPr/>
                    <a:p>
                      <a:pPr algn="ctr" fontAlgn="t"/>
                      <a:r>
                        <a:rPr dirty="0" sz="2000" lang="en-US"/>
                        <a:t>signed </a:t>
                      </a:r>
                      <a:r>
                        <a:rPr b="1" dirty="0" sz="2000" lang="en-US"/>
                        <a:t>char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endParaRPr dirty="0" sz="2000" lang="en-US" smtClean="0"/>
                    </a:p>
                    <a:p>
                      <a:pPr algn="ctr" fontAlgn="t"/>
                      <a:r>
                        <a:rPr dirty="0" sz="2000" lang="en-US" smtClean="0"/>
                        <a:t>1byte</a:t>
                      </a:r>
                    </a:p>
                    <a:p>
                      <a:pPr algn="ctr" fontAlgn="t"/>
                      <a:endParaRPr dirty="0" sz="2000" lang="en-US"/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2000" lang="en-US"/>
                        <a:t>-127 to 127</a:t>
                      </a:r>
                    </a:p>
                  </a:txBody>
                  <a:tcPr marL="37835" marR="37835" marT="37835" marB="37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rtlCol="0" tIns="45720" vert="horz" wrap="square">
        <a:prstTxWarp prst="textNoShape"/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none">
        <a:prstTxWarp prst="textNoShape"/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1800" i="0" kumimoji="0" lang="en-US" normalizeH="0" strike="noStrike" u="none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Lucent Technologies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2.01</dc:title>
  <dc:creator>Lucent End User</dc:creator>
  <cp:lastModifiedBy>Admin</cp:lastModifiedBy>
  <dcterms:created xsi:type="dcterms:W3CDTF">٢٠١١-٠١-١٣T١٧:٤٣:٣٨Z</dcterms:created>
  <dcterms:modified xsi:type="dcterms:W3CDTF">٢٠٢٣-٠٥-٠٥T١١:٥٦:٠٨Z</dcterms:modified>
</cp:coreProperties>
</file>