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type="screen4x3" cy="6858000" cx="9144000"/>
  <p:notesSz cx="9309100" cy="7053263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FFE7"/>
    <a:srgbClr val="FFFFD9"/>
    <a:srgbClr val="F7FFFF"/>
    <a:srgbClr val="FF0000"/>
    <a:srgbClr val="FFFFC9"/>
    <a:srgbClr val="DDF2FF"/>
    <a:srgbClr val="CCECFF"/>
    <a:srgbClr val="EFFFFF"/>
    <a:srgbClr val="EAEAEA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9419" autoAdjust="0"/>
    <p:restoredTop sz="94646" autoAdjust="0"/>
  </p:normalViewPr>
  <p:slideViewPr>
    <p:cSldViewPr snapToGrid="0">
      <p:cViewPr varScale="1">
        <p:scale>
          <a:sx n="77" d="100"/>
          <a:sy n="77" d="100"/>
        </p:scale>
        <p:origin x="1224" y="9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tableStyles" Target="tableStyles.xml"/><Relationship Id="rId49" Type="http://schemas.openxmlformats.org/officeDocument/2006/relationships/presProps" Target="presProps.xml"/><Relationship Id="rId50" Type="http://schemas.openxmlformats.org/officeDocument/2006/relationships/viewProps" Target="viewProps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0112" cy="33604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4283" compatLnSpc="1" lIns="88565" numCol="1" rIns="88565" tIns="44283" vert="horz" wrap="none">
            <a:prstTxWarp prst="textNoShape"/>
          </a:bodyPr>
          <a:lstStyle>
            <a:lvl1pPr defTabSz="88620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50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46167" y="0"/>
            <a:ext cx="4080112" cy="33604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4283" compatLnSpc="1" lIns="88565" numCol="1" rIns="88565" tIns="44283" vert="horz" wrap="none">
            <a:prstTxWarp prst="textNoShape"/>
          </a:bodyPr>
          <a:lstStyle>
            <a:lvl1pPr algn="r" defTabSz="88620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5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26857"/>
            <a:ext cx="4080112" cy="336041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4283" compatLnSpc="1" lIns="88565" numCol="1" rIns="88565" tIns="44283" vert="horz" wrap="none">
            <a:prstTxWarp prst="textNoShape"/>
          </a:bodyPr>
          <a:lstStyle>
            <a:lvl1pPr defTabSz="88620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5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46167" y="6726857"/>
            <a:ext cx="4080112" cy="336041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4283" compatLnSpc="1" lIns="88565" numCol="1" rIns="88565" tIns="44283" vert="horz" wrap="none">
            <a:prstTxWarp prst="textNoShape"/>
          </a:bodyPr>
          <a:lstStyle>
            <a:lvl1pPr algn="r" defTabSz="886202">
              <a:defRPr sz="1100" smtClean="0">
                <a:latin typeface="Helvetica" panose="020B0604020202020204" pitchFamily="34" charset="0"/>
              </a:defRPr>
            </a:lvl1pPr>
          </a:lstStyle>
          <a:p>
            <a:fld id="{74FE3550-1998-46EC-86B2-FF9F9A248719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032869" cy="3517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739" compatLnSpc="1" lIns="93481" numCol="1" rIns="93481" tIns="46739" vert="horz" wrap="none">
            <a:prstTxWarp prst="textNoShape"/>
          </a:bodyPr>
          <a:lstStyle>
            <a:lvl1pPr defTabSz="93436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6232" y="1"/>
            <a:ext cx="4032869" cy="3517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739" compatLnSpc="1" lIns="93481" numCol="1" rIns="93481" tIns="46739" vert="horz" wrap="none">
            <a:prstTxWarp prst="textNoShape"/>
          </a:bodyPr>
          <a:lstStyle>
            <a:lvl1pPr algn="r" defTabSz="93436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2892425" y="530225"/>
            <a:ext cx="3525838" cy="26447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7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1215" y="3350782"/>
            <a:ext cx="6826673" cy="317252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739" compatLnSpc="1" lIns="93481" numCol="1" rIns="93481" tIns="46739" vert="horz" wrap="none">
            <a:prstTxWarp prst="textNoShape"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01563"/>
            <a:ext cx="4032869" cy="3517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739" compatLnSpc="1" lIns="93481" numCol="1" rIns="93481" tIns="46739" vert="horz" wrap="none">
            <a:prstTxWarp prst="textNoShape"/>
          </a:bodyPr>
          <a:lstStyle>
            <a:lvl1pPr defTabSz="93436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6232" y="6701563"/>
            <a:ext cx="4032869" cy="3517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739" compatLnSpc="1" lIns="93481" numCol="1" rIns="93481" tIns="46739" vert="horz" wrap="none">
            <a:prstTxWarp prst="textNoShape"/>
          </a:bodyPr>
          <a:lstStyle>
            <a:lvl1pPr algn="r" defTabSz="934365">
              <a:defRPr sz="1200" smtClean="0">
                <a:latin typeface="Times New Roman" panose="02020603050405020304" pitchFamily="18" charset="0"/>
              </a:defRPr>
            </a:lvl1pPr>
          </a:lstStyle>
          <a:p>
            <a:fld id="{ECDFB7B4-92E1-4064-B281-CE008F4784FC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algn="l" defTabSz="4572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436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defTabSz="934365" indent="-288979" marL="75134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defTabSz="934365" indent="-231183" marL="1155916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defTabSz="934365" indent="-231183" marL="1618282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defTabSz="934365" indent="-231183" marL="2080649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defTabSz="934365" eaLnBrk="0" fontAlgn="base" hangingPunct="0" indent="-231183" marL="2543015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defTabSz="934365" eaLnBrk="0" fontAlgn="base" hangingPunct="0" indent="-231183" marL="300538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defTabSz="934365" eaLnBrk="0" fontAlgn="base" hangingPunct="0" indent="-231183" marL="3467748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defTabSz="934365" eaLnBrk="0" fontAlgn="base" hangingPunct="0" indent="-231183" marL="3930114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altLang="en-US" lang="en-US">
                <a:latin typeface="Times New Roman" panose="02020603050405020304" pitchFamily="18" charset="0"/>
              </a:rPr>
              <a:t>1</a:t>
            </a:fld>
            <a:endParaRPr altLang="en-US" lang="en-US">
              <a:latin typeface="Times New Roman" panose="02020603050405020304" pitchFamily="18" charset="0"/>
            </a:endParaRPr>
          </a:p>
        </p:txBody>
      </p:sp>
      <p:sp>
        <p:nvSpPr>
          <p:cNvPr id="104861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altLang="en-US"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048607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608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/>
            <a:solidFill>
              <a:srgbClr val="99CCFF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609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</p:grpSp>
      <p:sp>
        <p:nvSpPr>
          <p:cNvPr id="104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MY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79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/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p>
            <a:endParaRPr lang="en-MY"/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/>
          <a:solidFill>
            <a:srgbClr val="99CCFF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1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2" name="Text Box 9"/>
          <p:cNvSpPr txBox="1">
            <a:spLocks noChangeArrowheads="1"/>
          </p:cNvSpPr>
          <p:nvPr/>
        </p:nvSpPr>
        <p:spPr bwMode="auto">
          <a:xfrm>
            <a:off x="8532871" y="6511925"/>
            <a:ext cx="447559" cy="24622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altLang="en-US" b="1" dirty="0" sz="1000" lang="en-US" smtClean="0">
                <a:solidFill>
                  <a:srgbClr val="006699"/>
                </a:solidFill>
                <a:latin typeface="Helvetica" panose="020B0604020202020204" pitchFamily="34" charset="0"/>
              </a:rPr>
              <a:t>2.</a:t>
            </a:r>
            <a:fld id="{E99983C7-342B-4F5E-95DC-4A1EEC211AF8}" type="slidenum">
              <a:rPr altLang="en-US" b="1" sz="1000" lang="en-US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altLang="en-US" b="1" dirty="0" sz="1000" lang="en-US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</p:sldLayoutIdLst>
  <p:timing/>
  <p:txStyles>
    <p:titleStyle>
      <a:lvl1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algn="ctr" fontAlgn="base" marL="4572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sz="2400"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algn="l" eaLnBrk="0" fontAlgn="base" hangingPunct="0" indent="-285750" marL="742950" rtl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sz="2400" kumimoji="1">
          <a:solidFill>
            <a:schemeClr val="tx1"/>
          </a:solidFill>
          <a:latin typeface="+mn-lt"/>
          <a:ea typeface="MS PGothic" pitchFamily="34" charset="-128"/>
        </a:defRPr>
      </a:lvl2pPr>
      <a:lvl3pPr algn="l" eaLnBrk="0" fontAlgn="base" hangingPunct="0" indent="-228600" marL="1085850" rtl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sz="2400" kumimoji="1">
          <a:solidFill>
            <a:schemeClr val="tx1"/>
          </a:solidFill>
          <a:latin typeface="+mn-lt"/>
          <a:ea typeface="MS PGothic" pitchFamily="34" charset="-128"/>
        </a:defRPr>
      </a:lvl3pPr>
      <a:lvl4pPr algn="l" eaLnBrk="0" fontAlgn="base" hangingPunct="0" indent="-228600" marL="1428750" rtl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sz="2400" kumimoji="1">
          <a:solidFill>
            <a:schemeClr val="tx1"/>
          </a:solidFill>
          <a:latin typeface="+mn-lt"/>
          <a:ea typeface="MS PGothic" pitchFamily="34" charset="-128"/>
        </a:defRPr>
      </a:lvl4pPr>
      <a:lvl5pPr algn="l" eaLnBrk="0" fontAlgn="base" hangingPunct="0" indent="-228600" marL="17716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sz="2400" kumimoji="1">
          <a:solidFill>
            <a:schemeClr val="tx1"/>
          </a:solidFill>
          <a:latin typeface="+mn-lt"/>
          <a:ea typeface="MS PGothic" pitchFamily="34" charset="-128"/>
        </a:defRPr>
      </a:lvl5pPr>
      <a:lvl6pPr algn="l" eaLnBrk="0" fontAlgn="base" hangingPunct="0" indent="-228600" marL="22288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algn="l" eaLnBrk="0" fontAlgn="base" hangingPunct="0" indent="-228600" marL="26860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algn="l" eaLnBrk="0" fontAlgn="base" hangingPunct="0" indent="-228600" marL="31432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algn="l" eaLnBrk="0" fontAlgn="base" hangingPunct="0" indent="-228600" marL="36004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p>
            <a:pPr eaLnBrk="1" hangingPunct="1"/>
            <a:r>
              <a:rPr dirty="0" lang="en-US" smtClean="0"/>
              <a:t>Computer Programming</a:t>
            </a:r>
            <a:endParaRPr altLang="en-US" dirty="0" lang="en-US"/>
          </a:p>
        </p:txBody>
      </p:sp>
      <p:sp>
        <p:nvSpPr>
          <p:cNvPr id="1048612" name="Rectangle 4"/>
          <p:cNvSpPr txBox="1">
            <a:spLocks noChangeArrowheads="1"/>
          </p:cNvSpPr>
          <p:nvPr/>
        </p:nvSpPr>
        <p:spPr bwMode="auto">
          <a:xfrm>
            <a:off x="525327" y="3394553"/>
            <a:ext cx="8458200" cy="2254685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4300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dirty="0" kern="0" lang="en-US" smtClean="0"/>
              <a:t>Lecture 2</a:t>
            </a:r>
          </a:p>
          <a:p>
            <a:pPr eaLnBrk="1" hangingPunct="1"/>
            <a:r>
              <a:rPr b="0" dirty="0" lang="en-US" smtClean="0"/>
              <a:t>Arrays in C++</a:t>
            </a:r>
            <a:endParaRPr dirty="0" kern="0" lang="en-US" smtClean="0"/>
          </a:p>
          <a:p>
            <a:pPr eaLnBrk="1" hangingPunct="1"/>
            <a:endParaRPr altLang="en-US" dirty="0" kern="0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Content Placeholder 1"/>
          <p:cNvSpPr>
            <a:spLocks noGrp="1"/>
          </p:cNvSpPr>
          <p:nvPr>
            <p:ph idx="1"/>
          </p:nvPr>
        </p:nvSpPr>
        <p:spPr>
          <a:xfrm>
            <a:off x="457200" y="1050333"/>
            <a:ext cx="8353168" cy="2077015"/>
          </a:xfrm>
        </p:spPr>
        <p:txBody>
          <a:bodyPr/>
          <a:p>
            <a:pPr indent="-342900" lvl="1" marL="342900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b="1" dirty="0" sz="2000" lang="en-US" smtClean="0"/>
              <a:t>Method 2: </a:t>
            </a:r>
            <a:r>
              <a:rPr altLang="en-US" dirty="0" sz="2000" lang="en-US" smtClean="0"/>
              <a:t>Initializer </a:t>
            </a:r>
            <a:r>
              <a:rPr altLang="en-US" dirty="0" sz="2000" lang="en-US"/>
              <a:t>list</a:t>
            </a:r>
          </a:p>
          <a:p>
            <a:endParaRPr b="1" dirty="0" sz="2000" lang="en-US" smtClean="0"/>
          </a:p>
          <a:p>
            <a:endParaRPr b="1" dirty="0" sz="2000" lang="en-US" smtClean="0"/>
          </a:p>
          <a:p>
            <a:endParaRPr b="1" dirty="0" sz="2000" lang="en-US" smtClean="0"/>
          </a:p>
          <a:p>
            <a:r>
              <a:rPr b="1" dirty="0" sz="2000" lang="en-US" smtClean="0"/>
              <a:t>Method 3: </a:t>
            </a:r>
            <a:r>
              <a:rPr altLang="en-US" dirty="0" sz="2000" lang="en-US" smtClean="0"/>
              <a:t>initializers determine </a:t>
            </a:r>
            <a:r>
              <a:rPr altLang="en-US" dirty="0" sz="2000" lang="en-US"/>
              <a:t>size</a:t>
            </a:r>
            <a:endParaRPr b="1" dirty="0" sz="2000" lang="en-US" smtClean="0"/>
          </a:p>
          <a:p>
            <a:endParaRPr dirty="0" sz="2000" lang="en-US"/>
          </a:p>
        </p:txBody>
      </p:sp>
      <p:sp>
        <p:nvSpPr>
          <p:cNvPr id="104864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Initialization During </a:t>
            </a:r>
            <a:r>
              <a:rPr dirty="0" lang="en-US" smtClean="0"/>
              <a:t>Declaration</a:t>
            </a:r>
            <a:endParaRPr dirty="0" lang="en-US"/>
          </a:p>
        </p:txBody>
      </p:sp>
      <p:sp>
        <p:nvSpPr>
          <p:cNvPr id="1048646" name="Rectangle 5"/>
          <p:cNvSpPr/>
          <p:nvPr/>
        </p:nvSpPr>
        <p:spPr>
          <a:xfrm>
            <a:off x="906466" y="3218788"/>
            <a:ext cx="5496376" cy="400110"/>
          </a:xfrm>
          <a:prstGeom prst="rect"/>
          <a:ln>
            <a:solidFill>
              <a:schemeClr val="tx1"/>
            </a:solidFill>
          </a:ln>
        </p:spPr>
        <p:txBody>
          <a:bodyPr anchor="ctr" wrap="none">
            <a:spAutoFit/>
          </a:bodyPr>
          <a:p>
            <a:pPr marL="91440">
              <a:spcBef>
                <a:spcPts val="3000"/>
              </a:spcBef>
              <a:spcAft>
                <a:spcPts val="2400"/>
              </a:spcAft>
            </a:pPr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salary[]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= {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100, 300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600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200};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47" name="Rectangle 7"/>
          <p:cNvSpPr/>
          <p:nvPr/>
        </p:nvSpPr>
        <p:spPr>
          <a:xfrm>
            <a:off x="835934" y="1531541"/>
            <a:ext cx="5637441" cy="400110"/>
          </a:xfrm>
          <a:prstGeom prst="rect"/>
          <a:ln>
            <a:solidFill>
              <a:schemeClr val="tx1"/>
            </a:solidFill>
          </a:ln>
        </p:spPr>
        <p:txBody>
          <a:bodyPr anchor="ctr" wrap="none">
            <a:spAutoFit/>
          </a:bodyPr>
          <a:p>
            <a:pPr marL="91440">
              <a:spcBef>
                <a:spcPts val="3000"/>
              </a:spcBef>
              <a:spcAft>
                <a:spcPts val="2400"/>
              </a:spcAft>
            </a:pPr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salary[4]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= {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100, 300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600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200};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48" name="Rectangle 6"/>
          <p:cNvSpPr/>
          <p:nvPr/>
        </p:nvSpPr>
        <p:spPr>
          <a:xfrm>
            <a:off x="6589992" y="1546930"/>
            <a:ext cx="2387192" cy="369332"/>
          </a:xfrm>
          <a:prstGeom prst="rect"/>
        </p:spPr>
        <p:txBody>
          <a:bodyPr wrap="none">
            <a:spAutoFit/>
          </a:bodyPr>
          <a:p>
            <a:pPr indent="0" marL="0">
              <a:buNone/>
            </a:pPr>
            <a:r>
              <a:rPr dirty="0" lang="en-US">
                <a:solidFill>
                  <a:srgbClr val="00B050"/>
                </a:solidFill>
              </a:rPr>
              <a:t>// salary has 4 </a:t>
            </a:r>
            <a:r>
              <a:rPr dirty="0" lang="en-US" err="1">
                <a:solidFill>
                  <a:srgbClr val="00B050"/>
                </a:solidFill>
              </a:rPr>
              <a:t>ints</a:t>
            </a:r>
            <a:endParaRPr dirty="0" lang="en-US">
              <a:solidFill>
                <a:srgbClr val="00B050"/>
              </a:solidFill>
            </a:endParaRPr>
          </a:p>
        </p:txBody>
      </p:sp>
      <p:sp>
        <p:nvSpPr>
          <p:cNvPr id="1048649" name="Rectangle 16"/>
          <p:cNvSpPr/>
          <p:nvPr/>
        </p:nvSpPr>
        <p:spPr>
          <a:xfrm>
            <a:off x="6473375" y="3218788"/>
            <a:ext cx="2387192" cy="369332"/>
          </a:xfrm>
          <a:prstGeom prst="rect"/>
        </p:spPr>
        <p:txBody>
          <a:bodyPr wrap="none">
            <a:spAutoFit/>
          </a:bodyPr>
          <a:p>
            <a:pPr indent="0" marL="0">
              <a:buNone/>
            </a:pPr>
            <a:r>
              <a:rPr dirty="0" lang="en-US">
                <a:solidFill>
                  <a:srgbClr val="00B050"/>
                </a:solidFill>
              </a:rPr>
              <a:t>// salary has 4 </a:t>
            </a:r>
            <a:r>
              <a:rPr dirty="0" lang="en-US" err="1">
                <a:solidFill>
                  <a:srgbClr val="00B050"/>
                </a:solidFill>
              </a:rPr>
              <a:t>ints</a:t>
            </a:r>
            <a:endParaRPr dirty="0" lang="en-US">
              <a:solidFill>
                <a:srgbClr val="00B050"/>
              </a:solidFill>
            </a:endParaRPr>
          </a:p>
        </p:txBody>
      </p:sp>
      <p:sp>
        <p:nvSpPr>
          <p:cNvPr id="1048650" name="Rectangle 17"/>
          <p:cNvSpPr/>
          <p:nvPr/>
        </p:nvSpPr>
        <p:spPr>
          <a:xfrm>
            <a:off x="751483" y="5121849"/>
            <a:ext cx="7764602" cy="954107"/>
          </a:xfrm>
          <a:prstGeom prst="rect"/>
        </p:spPr>
        <p:txBody>
          <a:bodyPr wrap="square">
            <a:spAutoFit/>
          </a:bodyPr>
          <a:p>
            <a:pPr algn="just"/>
            <a:r>
              <a:rPr dirty="0" sz="2000" lang="en-US" u="sng" smtClean="0">
                <a:solidFill>
                  <a:srgbClr val="FF0000"/>
                </a:solidFill>
              </a:rPr>
              <a:t>Note</a:t>
            </a:r>
            <a:r>
              <a:rPr dirty="0" lang="en-US" smtClean="0"/>
              <a:t>: If </a:t>
            </a:r>
            <a:r>
              <a:rPr dirty="0" lang="en-US"/>
              <a:t>you declare an array </a:t>
            </a:r>
            <a:r>
              <a:rPr b="1" dirty="0" lang="en-US" u="sng"/>
              <a:t>without</a:t>
            </a:r>
            <a:r>
              <a:rPr dirty="0" lang="en-US"/>
              <a:t> a </a:t>
            </a:r>
            <a:r>
              <a:rPr dirty="0" lang="en-US" smtClean="0"/>
              <a:t>size, </a:t>
            </a:r>
            <a:r>
              <a:rPr dirty="0" lang="en-US"/>
              <a:t>but provide initialization values, C++ creates an </a:t>
            </a:r>
            <a:r>
              <a:rPr dirty="0" lang="en-US" smtClean="0"/>
              <a:t>array with </a:t>
            </a:r>
            <a:r>
              <a:rPr dirty="0" lang="en-US"/>
              <a:t>the exact size you need.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More about Array </a:t>
            </a:r>
            <a:r>
              <a:rPr dirty="0" lang="en-US"/>
              <a:t>Initialization</a:t>
            </a:r>
          </a:p>
        </p:txBody>
      </p:sp>
      <p:sp>
        <p:nvSpPr>
          <p:cNvPr id="1048652" name="Rectangle 3"/>
          <p:cNvSpPr/>
          <p:nvPr/>
        </p:nvSpPr>
        <p:spPr>
          <a:xfrm>
            <a:off x="614974" y="1083542"/>
            <a:ext cx="8300426" cy="3939540"/>
          </a:xfrm>
          <a:prstGeom prst="rect"/>
        </p:spPr>
        <p:txBody>
          <a:bodyPr wrap="square">
            <a:spAutoFit/>
          </a:bodyPr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x[] = {1,2,3};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x has type </a:t>
            </a:r>
            <a:r>
              <a:rPr dirty="0" lang="en-US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[3] and holds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1,2,3</a:t>
            </a: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y[5] = {1,2,3};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only initialize first 3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elements</a:t>
            </a:r>
          </a:p>
          <a:p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		        // y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has type </a:t>
            </a:r>
            <a:r>
              <a:rPr dirty="0" lang="en-US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[5] and holds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1,2,3,0,0</a:t>
            </a:r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z[3] = {0};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z has type </a:t>
            </a:r>
            <a:r>
              <a:rPr dirty="0" lang="en-US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[3] and holds all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zeroes</a:t>
            </a:r>
          </a:p>
          <a:p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70C0"/>
                </a:solidFill>
              </a:rPr>
              <a:t>int</a:t>
            </a:r>
            <a:r>
              <a:rPr dirty="0" lang="en-US"/>
              <a:t> a[2] = {0, 1, 2};  </a:t>
            </a:r>
            <a:r>
              <a:rPr dirty="0" lang="en-US" smtClean="0"/>
              <a:t>  </a:t>
            </a:r>
            <a:r>
              <a:rPr dirty="0" sz="1400" lang="en-US">
                <a:solidFill>
                  <a:srgbClr val="00B050"/>
                </a:solidFill>
              </a:rPr>
              <a:t>// </a:t>
            </a:r>
            <a:r>
              <a:rPr b="1" dirty="0" sz="1400" lang="en-US">
                <a:solidFill>
                  <a:srgbClr val="FF0000"/>
                </a:solidFill>
              </a:rPr>
              <a:t>Error</a:t>
            </a:r>
            <a:r>
              <a:rPr dirty="0" sz="1400" lang="en-US">
                <a:solidFill>
                  <a:srgbClr val="00B050"/>
                </a:solidFill>
              </a:rPr>
              <a:t>: too many </a:t>
            </a:r>
            <a:r>
              <a:rPr dirty="0" sz="1400" lang="en-US" smtClean="0">
                <a:solidFill>
                  <a:srgbClr val="00B050"/>
                </a:solidFill>
              </a:rPr>
              <a:t>initializers</a:t>
            </a:r>
          </a:p>
          <a:p>
            <a:endParaRPr dirty="0" sz="1400" lang="en-US">
              <a:solidFill>
                <a:srgbClr val="00B050"/>
              </a:solidFill>
            </a:endParaRPr>
          </a:p>
          <a:p>
            <a:endParaRPr dirty="0" sz="1400" lang="en-US" smtClean="0">
              <a:solidFill>
                <a:srgbClr val="00B050"/>
              </a:solidFill>
            </a:endParaRPr>
          </a:p>
          <a:p>
            <a:r>
              <a:rPr dirty="0" lang="fr-FR">
                <a:solidFill>
                  <a:srgbClr val="0070C0"/>
                </a:solidFill>
              </a:rPr>
              <a:t>double</a:t>
            </a:r>
            <a:r>
              <a:rPr dirty="0" lang="fr-FR"/>
              <a:t> distance[5] = {44.14, 720.52, 96.08, 468.78, 6.28};</a:t>
            </a:r>
          </a:p>
          <a:p>
            <a:endParaRPr dirty="0" sz="1400" lang="en-US">
              <a:solidFill>
                <a:srgbClr val="00B050"/>
              </a:solidFill>
            </a:endParaRPr>
          </a:p>
          <a:p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653" name="Multiply 28"/>
          <p:cNvSpPr/>
          <p:nvPr/>
        </p:nvSpPr>
        <p:spPr bwMode="auto">
          <a:xfrm>
            <a:off x="156575" y="3384537"/>
            <a:ext cx="601250" cy="528996"/>
          </a:xfrm>
          <a:prstGeom prst="mathMultiply">
            <a:avLst>
              <a:gd name="adj1" fmla="val 923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More about Array </a:t>
            </a:r>
            <a:r>
              <a:rPr dirty="0" lang="en-US"/>
              <a:t>Initialization</a:t>
            </a:r>
          </a:p>
        </p:txBody>
      </p:sp>
      <p:sp>
        <p:nvSpPr>
          <p:cNvPr id="1048655" name="Rectangle 3"/>
          <p:cNvSpPr/>
          <p:nvPr/>
        </p:nvSpPr>
        <p:spPr>
          <a:xfrm>
            <a:off x="614974" y="1083542"/>
            <a:ext cx="5589345" cy="5386090"/>
          </a:xfrm>
          <a:prstGeom prst="rect"/>
        </p:spPr>
        <p:txBody>
          <a:bodyPr wrap="square">
            <a:spAutoFit/>
          </a:bodyPr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x[] = {1,2,3}; </a:t>
            </a:r>
            <a:endParaRPr dirty="0" sz="20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x has type </a:t>
            </a:r>
            <a:r>
              <a:rPr dirty="0" lang="en-US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[3] and holds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1,2,3</a:t>
            </a:r>
          </a:p>
          <a:p>
            <a:endParaRPr dirty="0" sz="20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y[5] = {1,2,3}; </a:t>
            </a:r>
            <a:endParaRPr dirty="0" sz="20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only initialize first 3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elements</a:t>
            </a:r>
          </a:p>
          <a:p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y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has type </a:t>
            </a:r>
            <a:r>
              <a:rPr dirty="0" lang="en-US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[5] and holds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1,2,3,0,0</a:t>
            </a:r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sz="20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sz="20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z[3] = {0};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z has type </a:t>
            </a:r>
            <a:r>
              <a:rPr dirty="0" lang="en-US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[3] and holds all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zeroes</a:t>
            </a:r>
          </a:p>
          <a:p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70C0"/>
                </a:solidFill>
              </a:rPr>
              <a:t>int</a:t>
            </a:r>
            <a:r>
              <a:rPr dirty="0" lang="en-US"/>
              <a:t> a[2] = {0, 1, 2};  </a:t>
            </a:r>
            <a:r>
              <a:rPr dirty="0" lang="en-US" smtClean="0"/>
              <a:t>  </a:t>
            </a:r>
            <a:r>
              <a:rPr dirty="0" sz="1400" lang="en-US">
                <a:solidFill>
                  <a:srgbClr val="00B050"/>
                </a:solidFill>
              </a:rPr>
              <a:t>// </a:t>
            </a:r>
            <a:r>
              <a:rPr b="1" dirty="0" sz="1400" lang="en-US">
                <a:solidFill>
                  <a:srgbClr val="FF0000"/>
                </a:solidFill>
              </a:rPr>
              <a:t>Error</a:t>
            </a:r>
            <a:r>
              <a:rPr dirty="0" sz="1400" lang="en-US">
                <a:solidFill>
                  <a:srgbClr val="00B050"/>
                </a:solidFill>
              </a:rPr>
              <a:t>: too many initializers</a:t>
            </a:r>
          </a:p>
          <a:p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194312" name="Table 4"/>
          <p:cNvGraphicFramePr>
            <a:graphicFrameLocks noGrp="1"/>
          </p:cNvGraphicFramePr>
          <p:nvPr/>
        </p:nvGraphicFramePr>
        <p:xfrm>
          <a:off x="7505013" y="944909"/>
          <a:ext cx="5574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408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194313" name="Table 6"/>
          <p:cNvGraphicFramePr>
            <a:graphicFrameLocks noGrp="1"/>
          </p:cNvGraphicFramePr>
          <p:nvPr/>
        </p:nvGraphicFramePr>
        <p:xfrm>
          <a:off x="6331908" y="945276"/>
          <a:ext cx="106521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219"/>
              </a:tblGrid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pSp>
        <p:nvGrpSpPr>
          <p:cNvPr id="76" name="Group 7"/>
          <p:cNvGrpSpPr/>
          <p:nvPr/>
        </p:nvGrpSpPr>
        <p:grpSpPr>
          <a:xfrm>
            <a:off x="7075693" y="1127963"/>
            <a:ext cx="213548" cy="746412"/>
            <a:chOff x="6071897" y="4019550"/>
            <a:chExt cx="213548" cy="746412"/>
          </a:xfrm>
          <a:effectLst/>
        </p:grpSpPr>
        <p:cxnSp>
          <p:nvCxnSpPr>
            <p:cNvPr id="3145742" name="Straight Arrow Connector 8"/>
            <p:cNvCxnSpPr>
              <a:cxnSpLocks/>
            </p:cNvCxnSpPr>
            <p:nvPr/>
          </p:nvCxnSpPr>
          <p:spPr bwMode="auto">
            <a:xfrm flipV="1">
              <a:off x="6071897" y="4019550"/>
              <a:ext cx="213548" cy="695"/>
            </a:xfrm>
            <a:prstGeom prst="straightConnector1"/>
            <a:ln w="28575">
              <a:headEnd type="none" w="med" len="me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43" name="Straight Arrow Connector 9"/>
            <p:cNvCxnSpPr>
              <a:cxnSpLocks/>
            </p:cNvCxnSpPr>
            <p:nvPr/>
          </p:nvCxnSpPr>
          <p:spPr bwMode="auto">
            <a:xfrm flipV="1">
              <a:off x="6071897" y="4396152"/>
              <a:ext cx="213548" cy="695"/>
            </a:xfrm>
            <a:prstGeom prst="straightConnector1"/>
            <a:ln w="28575">
              <a:headEnd type="none" w="med" len="me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44" name="Straight Arrow Connector 10"/>
            <p:cNvCxnSpPr>
              <a:cxnSpLocks/>
            </p:cNvCxnSpPr>
            <p:nvPr/>
          </p:nvCxnSpPr>
          <p:spPr bwMode="auto">
            <a:xfrm flipV="1">
              <a:off x="6071897" y="4765267"/>
              <a:ext cx="213548" cy="695"/>
            </a:xfrm>
            <a:prstGeom prst="straightConnector1"/>
            <a:ln w="28575">
              <a:headEnd type="none" w="med" len="me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94314" name="Table 14"/>
          <p:cNvGraphicFramePr>
            <a:graphicFrameLocks noGrp="1"/>
          </p:cNvGraphicFramePr>
          <p:nvPr/>
        </p:nvGraphicFramePr>
        <p:xfrm>
          <a:off x="7524716" y="2377380"/>
          <a:ext cx="55740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408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b="1" dirty="0" lang="en-US" smtClean="0"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b="1" dirty="0" lang="en-US"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b="1" dirty="0" lang="en-US" smtClean="0"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b="1" dirty="0" lang="en-US"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194315" name="Table 15"/>
          <p:cNvGraphicFramePr>
            <a:graphicFrameLocks noGrp="1"/>
          </p:cNvGraphicFramePr>
          <p:nvPr/>
        </p:nvGraphicFramePr>
        <p:xfrm>
          <a:off x="6331908" y="2418800"/>
          <a:ext cx="10652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219"/>
              </a:tblGrid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l" defTabSz="4572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l" defTabSz="4572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pSp>
        <p:nvGrpSpPr>
          <p:cNvPr id="77" name="Group 16"/>
          <p:cNvGrpSpPr/>
          <p:nvPr/>
        </p:nvGrpSpPr>
        <p:grpSpPr>
          <a:xfrm>
            <a:off x="7075693" y="2601487"/>
            <a:ext cx="213548" cy="746412"/>
            <a:chOff x="6071897" y="4019550"/>
            <a:chExt cx="213548" cy="746412"/>
          </a:xfrm>
          <a:effectLst/>
        </p:grpSpPr>
        <p:cxnSp>
          <p:nvCxnSpPr>
            <p:cNvPr id="3145745" name="Straight Arrow Connector 17"/>
            <p:cNvCxnSpPr>
              <a:cxnSpLocks/>
            </p:cNvCxnSpPr>
            <p:nvPr/>
          </p:nvCxnSpPr>
          <p:spPr bwMode="auto">
            <a:xfrm flipV="1">
              <a:off x="6071897" y="4019550"/>
              <a:ext cx="213548" cy="695"/>
            </a:xfrm>
            <a:prstGeom prst="straightConnector1"/>
            <a:ln w="28575">
              <a:headEnd type="none" w="med" len="me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46" name="Straight Arrow Connector 18"/>
            <p:cNvCxnSpPr>
              <a:cxnSpLocks/>
            </p:cNvCxnSpPr>
            <p:nvPr/>
          </p:nvCxnSpPr>
          <p:spPr bwMode="auto">
            <a:xfrm flipV="1">
              <a:off x="6071897" y="4396152"/>
              <a:ext cx="213548" cy="695"/>
            </a:xfrm>
            <a:prstGeom prst="straightConnector1"/>
            <a:ln w="28575">
              <a:headEnd type="none" w="med" len="me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47" name="Straight Arrow Connector 19"/>
            <p:cNvCxnSpPr>
              <a:cxnSpLocks/>
            </p:cNvCxnSpPr>
            <p:nvPr/>
          </p:nvCxnSpPr>
          <p:spPr bwMode="auto">
            <a:xfrm flipV="1">
              <a:off x="6071897" y="4765267"/>
              <a:ext cx="213548" cy="695"/>
            </a:xfrm>
            <a:prstGeom prst="straightConnector1"/>
            <a:ln w="28575">
              <a:headEnd type="none" w="med" len="me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45748" name="Straight Arrow Connector 20"/>
          <p:cNvCxnSpPr>
            <a:cxnSpLocks/>
          </p:cNvCxnSpPr>
          <p:nvPr/>
        </p:nvCxnSpPr>
        <p:spPr bwMode="auto">
          <a:xfrm flipV="1">
            <a:off x="7062055" y="3713312"/>
            <a:ext cx="213548" cy="695"/>
          </a:xfrm>
          <a:prstGeom prst="straightConnector1"/>
          <a:ln w="28575">
            <a:headEnd type="none" w="med" len="me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49" name="Straight Arrow Connector 21"/>
          <p:cNvCxnSpPr>
            <a:cxnSpLocks/>
          </p:cNvCxnSpPr>
          <p:nvPr/>
        </p:nvCxnSpPr>
        <p:spPr bwMode="auto">
          <a:xfrm flipV="1">
            <a:off x="7077063" y="4003154"/>
            <a:ext cx="213548" cy="695"/>
          </a:xfrm>
          <a:prstGeom prst="straightConnector1"/>
          <a:ln w="28575">
            <a:headEnd type="none" w="med" len="med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94316" name="Table 22"/>
          <p:cNvGraphicFramePr>
            <a:graphicFrameLocks noGrp="1"/>
          </p:cNvGraphicFramePr>
          <p:nvPr/>
        </p:nvGraphicFramePr>
        <p:xfrm>
          <a:off x="7486921" y="4633637"/>
          <a:ext cx="5574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408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194317" name="Table 23"/>
          <p:cNvGraphicFramePr>
            <a:graphicFrameLocks noGrp="1"/>
          </p:cNvGraphicFramePr>
          <p:nvPr/>
        </p:nvGraphicFramePr>
        <p:xfrm>
          <a:off x="6313816" y="4634004"/>
          <a:ext cx="106521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219"/>
              </a:tblGrid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z[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z[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z[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pSp>
        <p:nvGrpSpPr>
          <p:cNvPr id="78" name="Group 24"/>
          <p:cNvGrpSpPr/>
          <p:nvPr/>
        </p:nvGrpSpPr>
        <p:grpSpPr>
          <a:xfrm>
            <a:off x="7057601" y="4816691"/>
            <a:ext cx="213548" cy="746412"/>
            <a:chOff x="6071897" y="4019550"/>
            <a:chExt cx="213548" cy="746412"/>
          </a:xfrm>
          <a:effectLst/>
        </p:grpSpPr>
        <p:cxnSp>
          <p:nvCxnSpPr>
            <p:cNvPr id="3145750" name="Straight Arrow Connector 25"/>
            <p:cNvCxnSpPr>
              <a:cxnSpLocks/>
            </p:cNvCxnSpPr>
            <p:nvPr/>
          </p:nvCxnSpPr>
          <p:spPr bwMode="auto">
            <a:xfrm flipV="1">
              <a:off x="6071897" y="4019550"/>
              <a:ext cx="213548" cy="695"/>
            </a:xfrm>
            <a:prstGeom prst="straightConnector1"/>
            <a:ln w="28575">
              <a:headEnd type="none" w="med" len="me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51" name="Straight Arrow Connector 26"/>
            <p:cNvCxnSpPr>
              <a:cxnSpLocks/>
            </p:cNvCxnSpPr>
            <p:nvPr/>
          </p:nvCxnSpPr>
          <p:spPr bwMode="auto">
            <a:xfrm flipV="1">
              <a:off x="6071897" y="4396152"/>
              <a:ext cx="213548" cy="695"/>
            </a:xfrm>
            <a:prstGeom prst="straightConnector1"/>
            <a:ln w="28575">
              <a:headEnd type="none" w="med" len="me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52" name="Straight Arrow Connector 27"/>
            <p:cNvCxnSpPr>
              <a:cxnSpLocks/>
            </p:cNvCxnSpPr>
            <p:nvPr/>
          </p:nvCxnSpPr>
          <p:spPr bwMode="auto">
            <a:xfrm flipV="1">
              <a:off x="6071897" y="4765267"/>
              <a:ext cx="213548" cy="695"/>
            </a:xfrm>
            <a:prstGeom prst="straightConnector1"/>
            <a:ln w="28575">
              <a:headEnd type="none" w="med" len="me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8656" name="Multiply 28"/>
          <p:cNvSpPr/>
          <p:nvPr/>
        </p:nvSpPr>
        <p:spPr bwMode="auto">
          <a:xfrm>
            <a:off x="191524" y="5734037"/>
            <a:ext cx="601250" cy="528996"/>
          </a:xfrm>
          <a:prstGeom prst="mathMultiply">
            <a:avLst>
              <a:gd name="adj1" fmla="val 923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657" name="Line Callout 2 29"/>
          <p:cNvSpPr/>
          <p:nvPr/>
        </p:nvSpPr>
        <p:spPr bwMode="auto">
          <a:xfrm>
            <a:off x="6117212" y="5832769"/>
            <a:ext cx="2939681" cy="738664"/>
          </a:xfrm>
          <a:prstGeom prst="borderCallout2">
            <a:avLst>
              <a:gd name="adj1" fmla="val 55379"/>
              <a:gd name="adj2" fmla="val -290"/>
              <a:gd name="adj3" fmla="val 54856"/>
              <a:gd name="adj4" fmla="val -51228"/>
              <a:gd name="adj5" fmla="val 37392"/>
              <a:gd name="adj6" fmla="val -104623"/>
            </a:avLst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r>
              <a:rPr dirty="0" sz="1400" lang="en-US" smtClean="0"/>
              <a:t>It causes </a:t>
            </a:r>
            <a:r>
              <a:rPr dirty="0" sz="1400" lang="en-US"/>
              <a:t>a compilation error, because there are </a:t>
            </a:r>
            <a:r>
              <a:rPr dirty="0" sz="1400" lang="en-US" smtClean="0"/>
              <a:t>3 </a:t>
            </a:r>
            <a:r>
              <a:rPr dirty="0" sz="1400" lang="en-US"/>
              <a:t>initializers and only </a:t>
            </a:r>
            <a:r>
              <a:rPr dirty="0" sz="1400" lang="en-US" smtClean="0"/>
              <a:t>2 </a:t>
            </a:r>
            <a:r>
              <a:rPr dirty="0" sz="1400" lang="en-US"/>
              <a:t>array elements</a:t>
            </a:r>
            <a:r>
              <a:rPr dirty="0" sz="1400" lang="en-US" smtClean="0"/>
              <a:t>.</a:t>
            </a:r>
            <a:endParaRPr dirty="0" sz="140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3235711"/>
          </a:xfrm>
        </p:spPr>
        <p:txBody>
          <a:bodyPr/>
          <a:p>
            <a:r>
              <a:rPr dirty="0" lang="en-US"/>
              <a:t>You can </a:t>
            </a:r>
            <a:r>
              <a:rPr dirty="0" lang="en-US" smtClean="0"/>
              <a:t>use the </a:t>
            </a:r>
            <a:r>
              <a:rPr b="1" dirty="0" lang="en-US" u="sng" smtClean="0">
                <a:solidFill>
                  <a:srgbClr val="FF0000"/>
                </a:solidFill>
              </a:rPr>
              <a:t>loop</a:t>
            </a:r>
            <a:r>
              <a:rPr dirty="0" lang="en-US" smtClean="0"/>
              <a:t> to fill up </a:t>
            </a:r>
            <a:r>
              <a:rPr dirty="0" lang="en-US"/>
              <a:t>an </a:t>
            </a:r>
            <a:r>
              <a:rPr dirty="0" lang="en-US" smtClean="0"/>
              <a:t>array, </a:t>
            </a:r>
            <a:r>
              <a:rPr dirty="0" lang="en-US"/>
              <a:t>one element at a time</a:t>
            </a:r>
          </a:p>
        </p:txBody>
      </p:sp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Filling Up an </a:t>
            </a:r>
            <a:r>
              <a:rPr dirty="0" lang="en-US" smtClean="0"/>
              <a:t>Array – Using Loop</a:t>
            </a:r>
            <a:endParaRPr dirty="0" lang="en-US"/>
          </a:p>
        </p:txBody>
      </p:sp>
      <p:sp>
        <p:nvSpPr>
          <p:cNvPr id="1048660" name="Rectangle 3"/>
          <p:cNvSpPr/>
          <p:nvPr/>
        </p:nvSpPr>
        <p:spPr>
          <a:xfrm>
            <a:off x="1537991" y="2261490"/>
            <a:ext cx="4572000" cy="2031325"/>
          </a:xfrm>
          <a:prstGeom prst="rect"/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a[6];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i = 0; i &lt; 6</a:t>
            </a:r>
            <a:r>
              <a:rPr dirty="0" lang="nn-NO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++i)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a[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] =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194318" name="Table 4"/>
          <p:cNvGraphicFramePr>
            <a:graphicFrameLocks noGrp="1"/>
          </p:cNvGraphicFramePr>
          <p:nvPr/>
        </p:nvGraphicFramePr>
        <p:xfrm>
          <a:off x="7760381" y="2172206"/>
          <a:ext cx="55740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408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6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194319" name="Table 5"/>
          <p:cNvGraphicFramePr>
            <a:graphicFrameLocks noGrp="1"/>
          </p:cNvGraphicFramePr>
          <p:nvPr/>
        </p:nvGraphicFramePr>
        <p:xfrm>
          <a:off x="6701424" y="2164633"/>
          <a:ext cx="106521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219"/>
              </a:tblGrid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a[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a[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a[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a[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a[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l" defTabSz="4572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a[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pSp>
        <p:nvGrpSpPr>
          <p:cNvPr id="80" name="Group 6"/>
          <p:cNvGrpSpPr/>
          <p:nvPr/>
        </p:nvGrpSpPr>
        <p:grpSpPr>
          <a:xfrm>
            <a:off x="7418444" y="2353589"/>
            <a:ext cx="213548" cy="1472061"/>
            <a:chOff x="6071897" y="4019550"/>
            <a:chExt cx="213548" cy="1472061"/>
          </a:xfrm>
        </p:grpSpPr>
        <p:cxnSp>
          <p:nvCxnSpPr>
            <p:cNvPr id="3145753" name="Straight Arrow Connector 7"/>
            <p:cNvCxnSpPr>
              <a:cxnSpLocks/>
            </p:cNvCxnSpPr>
            <p:nvPr/>
          </p:nvCxnSpPr>
          <p:spPr bwMode="auto">
            <a:xfrm flipV="1">
              <a:off x="6071897" y="4019550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54" name="Straight Arrow Connector 8"/>
            <p:cNvCxnSpPr>
              <a:cxnSpLocks/>
            </p:cNvCxnSpPr>
            <p:nvPr/>
          </p:nvCxnSpPr>
          <p:spPr bwMode="auto">
            <a:xfrm flipV="1">
              <a:off x="6071897" y="4396152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55" name="Straight Arrow Connector 9"/>
            <p:cNvCxnSpPr>
              <a:cxnSpLocks/>
            </p:cNvCxnSpPr>
            <p:nvPr/>
          </p:nvCxnSpPr>
          <p:spPr bwMode="auto">
            <a:xfrm flipV="1">
              <a:off x="6071897" y="4765267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56" name="Straight Arrow Connector 10"/>
            <p:cNvCxnSpPr>
              <a:cxnSpLocks/>
            </p:cNvCxnSpPr>
            <p:nvPr/>
          </p:nvCxnSpPr>
          <p:spPr bwMode="auto">
            <a:xfrm flipV="1">
              <a:off x="6071897" y="5139869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57" name="Straight Arrow Connector 11"/>
            <p:cNvCxnSpPr>
              <a:cxnSpLocks/>
            </p:cNvCxnSpPr>
            <p:nvPr/>
          </p:nvCxnSpPr>
          <p:spPr bwMode="auto">
            <a:xfrm flipV="1">
              <a:off x="6071897" y="5490916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45758" name="Straight Arrow Connector 12"/>
          <p:cNvCxnSpPr>
            <a:cxnSpLocks/>
          </p:cNvCxnSpPr>
          <p:nvPr/>
        </p:nvCxnSpPr>
        <p:spPr bwMode="auto">
          <a:xfrm flipV="1">
            <a:off x="7445061" y="4176002"/>
            <a:ext cx="213548" cy="695"/>
          </a:xfrm>
          <a:prstGeom prst="straightConnector1"/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2"/>
          <p:cNvSpPr>
            <a:spLocks noGrp="1"/>
          </p:cNvSpPr>
          <p:nvPr>
            <p:ph type="title"/>
          </p:nvPr>
        </p:nvSpPr>
        <p:spPr>
          <a:xfrm>
            <a:off x="432148" y="177605"/>
            <a:ext cx="8229600" cy="576262"/>
          </a:xfrm>
        </p:spPr>
        <p:txBody>
          <a:bodyPr/>
          <a:p>
            <a:r>
              <a:rPr dirty="0" sz="2800" lang="en-US" smtClean="0"/>
              <a:t>Example: </a:t>
            </a:r>
            <a:r>
              <a:rPr b="0" dirty="0" sz="1800" lang="en-US" smtClean="0"/>
              <a:t>Initializing </a:t>
            </a:r>
            <a:r>
              <a:rPr b="0" dirty="0" sz="1800" lang="en-US"/>
              <a:t>an array's elements to zeros and printing the array</a:t>
            </a:r>
          </a:p>
        </p:txBody>
      </p:sp>
      <p:sp>
        <p:nvSpPr>
          <p:cNvPr id="1048662" name="Rectangle 3"/>
          <p:cNvSpPr/>
          <p:nvPr/>
        </p:nvSpPr>
        <p:spPr>
          <a:xfrm>
            <a:off x="338203" y="1305013"/>
            <a:ext cx="8323545" cy="5339923"/>
          </a:xfrm>
          <a:prstGeom prst="rect"/>
          <a:solidFill>
            <a:schemeClr val="tx2">
              <a:lumMod val="20000"/>
              <a:lumOff val="80000"/>
            </a:schemeClr>
          </a:solidFill>
        </p:spPr>
        <p:txBody>
          <a:bodyPr lIns="274320" rIns="91440" tIns="0" wrap="square">
            <a:spAutoFit/>
          </a:bodyPr>
          <a:p>
            <a:r>
              <a:rPr b="1" dirty="0" sz="1600"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sz="1600"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b="1" dirty="0" sz="1600" lang="en-US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b="1" dirty="0" sz="1600"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b="1" dirty="0" sz="1600"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b="1" dirty="0" sz="1600"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sz="1600"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b="1" dirty="0" sz="1600" lang="en-US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b="1" dirty="0" sz="1600"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b="1" dirty="0" sz="1600"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sz="1600"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b="1" dirty="0" sz="1600" lang="en-US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b="1" dirty="0" sz="1600" lang="en-US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n[ 10 ]; </a:t>
            </a:r>
            <a:r>
              <a:rPr b="1" dirty="0" sz="1600"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is an array of 10 integers</a:t>
            </a:r>
            <a:endParaRPr b="1" dirty="0" sz="1600"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b="1" dirty="0" sz="1600"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b="1" dirty="0" sz="1600"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elements of array n to 0          </a:t>
            </a:r>
            <a:endParaRPr b="1" dirty="0" sz="1600"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b="1" dirty="0" sz="1600" lang="nn-NO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b="1" dirty="0" sz="1600" lang="nn-NO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b="1" dirty="0" sz="1600" lang="nn-NO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b="1" dirty="0" sz="1600" lang="nn-NO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b="1" dirty="0" sz="1600" lang="nn-NO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10; i++ )                  </a:t>
            </a:r>
          </a:p>
          <a:p>
            <a:r>
              <a:rPr b="1" dirty="0" sz="1600" lang="da-DK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n[ i ] = 0; </a:t>
            </a:r>
            <a:r>
              <a:rPr b="1" dirty="0" sz="1600" lang="da-DK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element at location i to 0</a:t>
            </a:r>
            <a:endParaRPr b="1" dirty="0" sz="1600" lang="da-DK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b="1" dirty="0" sz="1600"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b="1" dirty="0" sz="1600"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"Element"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( 13 ) &lt;&lt; </a:t>
            </a:r>
            <a:r>
              <a:rPr b="1" dirty="0" sz="1600"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b="1" dirty="0" sz="1600"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b="1" dirty="0" sz="1600"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 each array element's value                      </a:t>
            </a:r>
            <a:endParaRPr b="1" dirty="0" sz="1600"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b="1" dirty="0" sz="1600"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b="1" dirty="0" sz="1600" lang="en-US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10; </a:t>
            </a:r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                         </a:t>
            </a:r>
          </a:p>
          <a:p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( 7 ) &lt;&lt; j &lt;&lt; </a:t>
            </a:r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( 13 ) &lt;&lt; n[ j ] &lt;&lt; </a:t>
            </a:r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b="1" dirty="0" sz="1600"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b="1" dirty="0" sz="1600" lang="en-US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b="1" dirty="0" sz="1600"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b="1" dirty="0" sz="1600"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48663" name="Line Callout 2 5"/>
          <p:cNvSpPr/>
          <p:nvPr/>
        </p:nvSpPr>
        <p:spPr bwMode="auto">
          <a:xfrm>
            <a:off x="3407079" y="1841325"/>
            <a:ext cx="2571824" cy="646331"/>
          </a:xfrm>
          <a:prstGeom prst="borderCallout2">
            <a:avLst>
              <a:gd name="adj1" fmla="val 45882"/>
              <a:gd name="adj2" fmla="val -2488"/>
              <a:gd name="adj3" fmla="val 45883"/>
              <a:gd name="adj4" fmla="val -19102"/>
              <a:gd name="adj5" fmla="val 140746"/>
              <a:gd name="adj6" fmla="val -58492"/>
            </a:avLst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r>
              <a:rPr altLang="en-US" dirty="0" lang="en-US">
                <a:latin typeface="Times New Roman" panose="02020603050405020304" pitchFamily="18" charset="0"/>
              </a:rPr>
              <a:t>Declare a 10-element array of integers</a:t>
            </a:r>
            <a:r>
              <a:rPr altLang="en-US" dirty="0" lang="en-US" smtClean="0">
                <a:latin typeface="Times New Roman" panose="02020603050405020304" pitchFamily="18" charset="0"/>
              </a:rPr>
              <a:t>.</a:t>
            </a:r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2097155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7858" y="914498"/>
            <a:ext cx="2859921" cy="2811310"/>
          </a:xfrm>
          <a:prstGeom prst="rect"/>
          <a:effectLst>
            <a:outerShdw algn="tr" blurRad="50800" dir="8100000" dist="38100" rotWithShape="0" sx="101000" sy="101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Content Placeholder 1"/>
          <p:cNvSpPr>
            <a:spLocks noGrp="1"/>
          </p:cNvSpPr>
          <p:nvPr>
            <p:ph idx="1"/>
          </p:nvPr>
        </p:nvSpPr>
        <p:spPr>
          <a:xfrm>
            <a:off x="457200" y="986171"/>
            <a:ext cx="8353168" cy="4557613"/>
          </a:xfrm>
        </p:spPr>
        <p:txBody>
          <a:bodyPr/>
          <a:p>
            <a:r>
              <a:rPr altLang="en-US" dirty="0" lang="en-US" smtClean="0"/>
              <a:t>Example:</a:t>
            </a:r>
          </a:p>
          <a:p>
            <a:endParaRPr altLang="en-US" dirty="0" lang="en-US" smtClean="0"/>
          </a:p>
          <a:p>
            <a:r>
              <a:rPr altLang="en-US" dirty="0" lang="en-US" smtClean="0"/>
              <a:t>Invalid array assignments:</a:t>
            </a:r>
          </a:p>
          <a:p>
            <a:endParaRPr altLang="en-US" dirty="0" lang="en-US" smtClean="0"/>
          </a:p>
          <a:p>
            <a:endParaRPr altLang="en-US" dirty="0" lang="en-US"/>
          </a:p>
          <a:p>
            <a:endParaRPr altLang="en-US" dirty="0" lang="en-US" smtClean="0"/>
          </a:p>
          <a:p>
            <a:endParaRPr altLang="en-US" dirty="0" lang="en-US"/>
          </a:p>
          <a:p>
            <a:endParaRPr altLang="en-US" dirty="0" lang="en-US" smtClean="0"/>
          </a:p>
          <a:p>
            <a:endParaRPr altLang="en-US" dirty="0" lang="en-US" smtClean="0"/>
          </a:p>
          <a:p>
            <a:r>
              <a:rPr altLang="en-US" dirty="0" lang="en-US" smtClean="0"/>
              <a:t>Conversion will still occur:</a:t>
            </a:r>
          </a:p>
        </p:txBody>
      </p:sp>
      <p:sp>
        <p:nvSpPr>
          <p:cNvPr id="104866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US" smtClean="0"/>
              <a:t>Invalid Array Usage</a:t>
            </a:r>
            <a:endParaRPr dirty="0" lang="en-US"/>
          </a:p>
        </p:txBody>
      </p:sp>
      <p:sp>
        <p:nvSpPr>
          <p:cNvPr id="1048666" name="Rectangle 5"/>
          <p:cNvSpPr/>
          <p:nvPr/>
        </p:nvSpPr>
        <p:spPr>
          <a:xfrm>
            <a:off x="2419359" y="1483527"/>
            <a:ext cx="2441694" cy="40011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p>
            <a:r>
              <a:rPr dirty="0" sz="2000"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Sales[10];</a:t>
            </a:r>
          </a:p>
        </p:txBody>
      </p:sp>
      <p:sp>
        <p:nvSpPr>
          <p:cNvPr id="1048667" name="Rectangle 6"/>
          <p:cNvSpPr/>
          <p:nvPr/>
        </p:nvSpPr>
        <p:spPr>
          <a:xfrm>
            <a:off x="1253046" y="2569421"/>
            <a:ext cx="7216014" cy="2769989"/>
          </a:xfrm>
          <a:prstGeom prst="rect"/>
        </p:spPr>
        <p:txBody>
          <a:bodyPr bIns="0" lIns="0" rIns="0" tIns="0"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US">
                <a:latin typeface="Consolas" panose="020B0609020204030204" pitchFamily="49" charset="0"/>
              </a:rPr>
              <a:t>Sales </a:t>
            </a:r>
            <a:r>
              <a:rPr dirty="0" sz="2000" lang="en-US" smtClean="0">
                <a:latin typeface="Consolas" panose="020B0609020204030204" pitchFamily="49" charset="0"/>
              </a:rPr>
              <a:t>= </a:t>
            </a:r>
            <a:r>
              <a:rPr dirty="0" sz="2000" lang="en-US">
                <a:latin typeface="Consolas" panose="020B0609020204030204" pitchFamily="49" charset="0"/>
              </a:rPr>
              <a:t>17.50</a:t>
            </a:r>
            <a:r>
              <a:rPr dirty="0" sz="2000" lang="en-US" smtClean="0">
                <a:latin typeface="Consolas" panose="020B0609020204030204" pitchFamily="49" charset="0"/>
              </a:rPr>
              <a:t>;     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sz="200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: missing index </a:t>
            </a:r>
            <a:r>
              <a:rPr dirty="0" sz="2000" lang="en-US" smtClean="0">
                <a:latin typeface="Consolas" panose="020B0609020204030204" pitchFamily="49" charset="0"/>
              </a:rPr>
              <a:t>[]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Sales[-1]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17.50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sz="200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index, 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out of range 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Sales[10]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17.50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sz="200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index, 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out of range 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Sales[7.0] = 17.50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sz="200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wrong 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index type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Sales[</a:t>
            </a:r>
            <a:r>
              <a:rPr dirty="0" sz="2000" lang="en-US"/>
              <a:t>'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a</a:t>
            </a:r>
            <a:r>
              <a:rPr dirty="0" sz="2000" lang="en-US"/>
              <a:t>'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= 17.50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sz="200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: wrong index type   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Sales[7] = </a:t>
            </a:r>
            <a:r>
              <a:rPr dirty="0" lang="en-US"/>
              <a:t>'A</a:t>
            </a:r>
            <a:r>
              <a:rPr dirty="0" lang="en-US" smtClean="0"/>
              <a:t>'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   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sz="200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: data 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is wrong type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endParaRPr dirty="0" sz="200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668" name="Rectangle 7"/>
          <p:cNvSpPr/>
          <p:nvPr/>
        </p:nvSpPr>
        <p:spPr>
          <a:xfrm>
            <a:off x="1171404" y="6018062"/>
            <a:ext cx="7638963" cy="400110"/>
          </a:xfrm>
          <a:prstGeom prst="rect"/>
        </p:spPr>
        <p:txBody>
          <a:bodyPr wrap="square">
            <a:spAutoFit/>
          </a:bodyPr>
          <a:p>
            <a:r>
              <a:rPr dirty="0" sz="2000" lang="en-US">
                <a:latin typeface="Consolas" panose="020B0609020204030204" pitchFamily="49" charset="0"/>
              </a:rPr>
              <a:t>Sales[7] = 17</a:t>
            </a:r>
            <a:r>
              <a:rPr dirty="0" sz="2000" lang="en-US" smtClean="0">
                <a:latin typeface="Consolas" panose="020B0609020204030204" pitchFamily="49" charset="0"/>
              </a:rPr>
              <a:t>;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     // </a:t>
            </a:r>
            <a:r>
              <a:rPr dirty="0" sz="2000" lang="en-US">
                <a:solidFill>
                  <a:srgbClr val="008000"/>
                </a:solidFill>
                <a:latin typeface="Consolas" panose="020B0609020204030204" pitchFamily="49" charset="0"/>
              </a:rPr>
              <a:t>17 </a:t>
            </a:r>
            <a:r>
              <a:rPr dirty="0" sz="200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is converted to float: 17.0 </a:t>
            </a:r>
            <a:endParaRPr dirty="0" sz="200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669" name="Multiply 8"/>
          <p:cNvSpPr/>
          <p:nvPr/>
        </p:nvSpPr>
        <p:spPr bwMode="auto">
          <a:xfrm>
            <a:off x="284941" y="2632198"/>
            <a:ext cx="911738" cy="2707212"/>
          </a:xfrm>
          <a:prstGeom prst="mathMultiply">
            <a:avLst>
              <a:gd name="adj1" fmla="val 923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Content Placeholder 1"/>
          <p:cNvSpPr>
            <a:spLocks noGrp="1"/>
          </p:cNvSpPr>
          <p:nvPr>
            <p:ph idx="1"/>
          </p:nvPr>
        </p:nvSpPr>
        <p:spPr>
          <a:xfrm>
            <a:off x="556054" y="1123958"/>
            <a:ext cx="8353168" cy="1080624"/>
          </a:xfrm>
        </p:spPr>
        <p:txBody>
          <a:bodyPr/>
          <a:p>
            <a:r>
              <a:rPr dirty="0" lang="en-US"/>
              <a:t>We cannot initialize an array as a copy of another array, nor is it legal to assign </a:t>
            </a:r>
            <a:r>
              <a:rPr dirty="0" lang="en-US" smtClean="0"/>
              <a:t>one array </a:t>
            </a:r>
            <a:r>
              <a:rPr dirty="0" lang="en-US"/>
              <a:t>to another</a:t>
            </a:r>
          </a:p>
        </p:txBody>
      </p:sp>
      <p:sp>
        <p:nvSpPr>
          <p:cNvPr id="104867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No Copy or Assignment</a:t>
            </a:r>
          </a:p>
        </p:txBody>
      </p:sp>
      <p:sp>
        <p:nvSpPr>
          <p:cNvPr id="1048672" name="Rectangle 4"/>
          <p:cNvSpPr/>
          <p:nvPr/>
        </p:nvSpPr>
        <p:spPr>
          <a:xfrm>
            <a:off x="598541" y="2301316"/>
            <a:ext cx="8487738" cy="2462213"/>
          </a:xfrm>
          <a:prstGeom prst="rect"/>
        </p:spPr>
        <p:txBody>
          <a:bodyPr bIns="0" lIns="0" rIns="0" tIns="0" wrap="square">
            <a:spAutoFit/>
          </a:bodyPr>
          <a:p>
            <a:r>
              <a:rPr dirty="0" sz="2400" lang="en-US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dirty="0" sz="2400" lang="en-US">
                <a:latin typeface="Consolas" panose="020B0609020204030204" pitchFamily="49" charset="0"/>
              </a:rPr>
              <a:t> </a:t>
            </a:r>
            <a:r>
              <a:rPr dirty="0" sz="2400" lang="en-US" smtClean="0">
                <a:latin typeface="Consolas" panose="020B0609020204030204" pitchFamily="49" charset="0"/>
              </a:rPr>
              <a:t>x[] </a:t>
            </a:r>
            <a:r>
              <a:rPr dirty="0" sz="2400" lang="en-US">
                <a:latin typeface="Consolas" panose="020B0609020204030204" pitchFamily="49" charset="0"/>
              </a:rPr>
              <a:t>= {0, 1, 2}; </a:t>
            </a:r>
            <a:r>
              <a:rPr dirty="0" lang="en-US">
                <a:solidFill>
                  <a:srgbClr val="00B050"/>
                </a:solidFill>
              </a:rPr>
              <a:t>// </a:t>
            </a:r>
            <a:r>
              <a:rPr dirty="0" lang="en-US" smtClean="0">
                <a:solidFill>
                  <a:srgbClr val="00B050"/>
                </a:solidFill>
              </a:rPr>
              <a:t>the array x has 3 elements 0,1,2</a:t>
            </a:r>
          </a:p>
          <a:p>
            <a:endParaRPr dirty="0" sz="2000" lang="en-US" smtClean="0"/>
          </a:p>
          <a:p>
            <a:endParaRPr dirty="0" sz="2000" lang="en-US"/>
          </a:p>
          <a:p>
            <a:r>
              <a:rPr dirty="0" sz="2400" lang="en-US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dirty="0" sz="2400" lang="en-US">
                <a:latin typeface="Consolas" panose="020B0609020204030204" pitchFamily="49" charset="0"/>
              </a:rPr>
              <a:t> </a:t>
            </a:r>
            <a:r>
              <a:rPr dirty="0" sz="2400" lang="en-US" smtClean="0">
                <a:latin typeface="Consolas" panose="020B0609020204030204" pitchFamily="49" charset="0"/>
              </a:rPr>
              <a:t>y[] </a:t>
            </a:r>
            <a:r>
              <a:rPr dirty="0" sz="2400" lang="en-US">
                <a:latin typeface="Consolas" panose="020B0609020204030204" pitchFamily="49" charset="0"/>
              </a:rPr>
              <a:t>= </a:t>
            </a:r>
            <a:r>
              <a:rPr dirty="0" sz="2400" lang="en-US" smtClean="0">
                <a:latin typeface="Consolas" panose="020B0609020204030204" pitchFamily="49" charset="0"/>
              </a:rPr>
              <a:t>x;   </a:t>
            </a:r>
            <a:r>
              <a:rPr dirty="0" lang="en-US" smtClean="0">
                <a:solidFill>
                  <a:srgbClr val="00B050"/>
                </a:solidFill>
              </a:rPr>
              <a:t>// </a:t>
            </a:r>
            <a:r>
              <a:rPr b="1" dirty="0" lang="en-US" smtClean="0">
                <a:solidFill>
                  <a:srgbClr val="FF0000"/>
                </a:solidFill>
              </a:rPr>
              <a:t>Error</a:t>
            </a:r>
            <a:r>
              <a:rPr dirty="0" lang="en-US">
                <a:solidFill>
                  <a:srgbClr val="00B050"/>
                </a:solidFill>
              </a:rPr>
              <a:t>: cannot initialize one array </a:t>
            </a:r>
            <a:r>
              <a:rPr dirty="0" lang="en-US" smtClean="0">
                <a:solidFill>
                  <a:srgbClr val="00B050"/>
                </a:solidFill>
              </a:rPr>
              <a:t>with </a:t>
            </a:r>
            <a:r>
              <a:rPr dirty="0" lang="en-US">
                <a:solidFill>
                  <a:srgbClr val="00B050"/>
                </a:solidFill>
              </a:rPr>
              <a:t>another</a:t>
            </a:r>
          </a:p>
          <a:p>
            <a:endParaRPr dirty="0" sz="2400" lang="en-US" smtClean="0">
              <a:latin typeface="Consolas" panose="020B0609020204030204" pitchFamily="49" charset="0"/>
            </a:endParaRPr>
          </a:p>
          <a:p>
            <a:endParaRPr dirty="0" sz="2400" lang="en-US" smtClean="0">
              <a:latin typeface="Consolas" panose="020B0609020204030204" pitchFamily="49" charset="0"/>
            </a:endParaRPr>
          </a:p>
          <a:p>
            <a:r>
              <a:rPr dirty="0" sz="2400" lang="en-US" smtClean="0">
                <a:latin typeface="Consolas" panose="020B0609020204030204" pitchFamily="49" charset="0"/>
              </a:rPr>
              <a:t>  x </a:t>
            </a:r>
            <a:r>
              <a:rPr dirty="0" sz="2400" lang="en-US">
                <a:latin typeface="Consolas" panose="020B0609020204030204" pitchFamily="49" charset="0"/>
              </a:rPr>
              <a:t>= </a:t>
            </a:r>
            <a:r>
              <a:rPr dirty="0" sz="2400" lang="en-US" smtClean="0">
                <a:latin typeface="Consolas" panose="020B0609020204030204" pitchFamily="49" charset="0"/>
              </a:rPr>
              <a:t>y;       </a:t>
            </a:r>
            <a:r>
              <a:rPr dirty="0" lang="en-US" smtClean="0">
                <a:solidFill>
                  <a:srgbClr val="00B050"/>
                </a:solidFill>
              </a:rPr>
              <a:t>// </a:t>
            </a:r>
            <a:r>
              <a:rPr b="1" dirty="0" lang="en-US" smtClean="0">
                <a:solidFill>
                  <a:srgbClr val="FF0000"/>
                </a:solidFill>
              </a:rPr>
              <a:t>Error</a:t>
            </a:r>
            <a:r>
              <a:rPr dirty="0" lang="en-US">
                <a:solidFill>
                  <a:srgbClr val="00B050"/>
                </a:solidFill>
              </a:rPr>
              <a:t>: cannot assign one array to another</a:t>
            </a:r>
          </a:p>
        </p:txBody>
      </p:sp>
      <p:sp>
        <p:nvSpPr>
          <p:cNvPr id="1048673" name="Rectangle 5"/>
          <p:cNvSpPr/>
          <p:nvPr/>
        </p:nvSpPr>
        <p:spPr>
          <a:xfrm>
            <a:off x="794049" y="5611752"/>
            <a:ext cx="5370381" cy="400110"/>
          </a:xfrm>
          <a:prstGeom prst="rect"/>
        </p:spPr>
        <p:txBody>
          <a:bodyPr wrap="non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How to copy an array to another?</a:t>
            </a:r>
            <a:endParaRPr b="1" dirty="0" sz="2000" lang="en-US"/>
          </a:p>
        </p:txBody>
      </p:sp>
      <p:sp>
        <p:nvSpPr>
          <p:cNvPr id="1048674" name="Freeform 30"/>
          <p:cNvSpPr/>
          <p:nvPr/>
        </p:nvSpPr>
        <p:spPr bwMode="auto">
          <a:xfrm>
            <a:off x="1352811" y="2727127"/>
            <a:ext cx="939452" cy="651353"/>
          </a:xfrm>
          <a:custGeom>
            <a:avLst/>
            <a:gdLst>
              <a:gd name="connsiteX0" fmla="*/ 0 w 1110162"/>
              <a:gd name="connsiteY0" fmla="*/ 0 h 651353"/>
              <a:gd name="connsiteX1" fmla="*/ 263046 w 1110162"/>
              <a:gd name="connsiteY1" fmla="*/ 263047 h 651353"/>
              <a:gd name="connsiteX2" fmla="*/ 926926 w 1110162"/>
              <a:gd name="connsiteY2" fmla="*/ 438411 h 651353"/>
              <a:gd name="connsiteX3" fmla="*/ 1089764 w 1110162"/>
              <a:gd name="connsiteY3" fmla="*/ 613775 h 651353"/>
              <a:gd name="connsiteX4" fmla="*/ 1102290 w 1110162"/>
              <a:gd name="connsiteY4" fmla="*/ 651353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2" h="651353">
                <a:moveTo>
                  <a:pt x="0" y="0"/>
                </a:moveTo>
                <a:cubicBezTo>
                  <a:pt x="54279" y="94989"/>
                  <a:pt x="108558" y="189979"/>
                  <a:pt x="263046" y="263047"/>
                </a:cubicBezTo>
                <a:cubicBezTo>
                  <a:pt x="417534" y="336116"/>
                  <a:pt x="789140" y="379956"/>
                  <a:pt x="926926" y="438411"/>
                </a:cubicBezTo>
                <a:cubicBezTo>
                  <a:pt x="1064712" y="496866"/>
                  <a:pt x="1060537" y="578285"/>
                  <a:pt x="1089764" y="613775"/>
                </a:cubicBezTo>
                <a:cubicBezTo>
                  <a:pt x="1118991" y="649265"/>
                  <a:pt x="1110640" y="650309"/>
                  <a:pt x="1102290" y="651353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t" anchorCtr="0" bIns="45720" compatLnSpc="1" lIns="91440" numCol="1" rIns="91440" rtlCol="0" tIns="45720" vert="horz" wrap="none">
            <a:prstTxWarp prst="textNoShape"/>
          </a:bodyPr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spcBef>
                <a:spcPts val="1800"/>
              </a:spcBef>
              <a:spcAft>
                <a:spcPts val="1800"/>
              </a:spcAft>
            </a:pPr>
            <a:r>
              <a:rPr altLang="en-US" dirty="0" lang="en-US" smtClean="0">
                <a:cs typeface="Courier New" panose="02070309020205020404" pitchFamily="49" charset="0"/>
              </a:rPr>
              <a:t>You must </a:t>
            </a:r>
            <a:r>
              <a:rPr altLang="en-US" dirty="0" lang="en-US">
                <a:cs typeface="Courier New" panose="02070309020205020404" pitchFamily="49" charset="0"/>
              </a:rPr>
              <a:t>use a loop to copy element by element:</a:t>
            </a:r>
          </a:p>
          <a:p>
            <a:pPr eaLnBrk="1" hangingPunct="1" lvl="2">
              <a:buFontTx/>
              <a:buNone/>
            </a:pPr>
            <a:r>
              <a:rPr dirty="0" lang="en-US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latin typeface="Consolas" panose="020B0609020204030204" pitchFamily="49" charset="0"/>
              </a:rPr>
              <a:t> </a:t>
            </a:r>
            <a:r>
              <a:rPr dirty="0" lang="en-US" smtClean="0">
                <a:latin typeface="Consolas" panose="020B0609020204030204" pitchFamily="49" charset="0"/>
              </a:rPr>
              <a:t>x[3] </a:t>
            </a:r>
            <a:r>
              <a:rPr dirty="0" lang="en-US">
                <a:latin typeface="Consolas" panose="020B0609020204030204" pitchFamily="49" charset="0"/>
              </a:rPr>
              <a:t>= </a:t>
            </a:r>
            <a:r>
              <a:rPr dirty="0" lang="en-US" smtClean="0">
                <a:latin typeface="Consolas" panose="020B0609020204030204" pitchFamily="49" charset="0"/>
              </a:rPr>
              <a:t>{10</a:t>
            </a:r>
            <a:r>
              <a:rPr dirty="0" lang="en-US">
                <a:latin typeface="Consolas" panose="020B0609020204030204" pitchFamily="49" charset="0"/>
              </a:rPr>
              <a:t>, </a:t>
            </a:r>
            <a:r>
              <a:rPr dirty="0" lang="en-US" smtClean="0">
                <a:latin typeface="Consolas" panose="020B0609020204030204" pitchFamily="49" charset="0"/>
              </a:rPr>
              <a:t>13, 99}; </a:t>
            </a:r>
          </a:p>
          <a:p>
            <a:pPr eaLnBrk="1" hangingPunct="1" lvl="2">
              <a:buFontTx/>
              <a:buNone/>
            </a:pPr>
            <a:r>
              <a:rPr dirty="0" lang="en-US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latin typeface="Consolas" panose="020B0609020204030204" pitchFamily="49" charset="0"/>
              </a:rPr>
              <a:t> </a:t>
            </a:r>
            <a:r>
              <a:rPr dirty="0" lang="en-US" smtClean="0">
                <a:latin typeface="Consolas" panose="020B0609020204030204" pitchFamily="49" charset="0"/>
              </a:rPr>
              <a:t>y[3];</a:t>
            </a:r>
          </a:p>
          <a:p>
            <a:pPr eaLnBrk="1" hangingPunct="1" lvl="2">
              <a:buFontTx/>
              <a:buNone/>
            </a:pPr>
            <a:endParaRPr altLang="en-US" dirty="0" kern="1200" lang="en-US">
              <a:latin typeface="Consolas" panose="020B0609020204030204" pitchFamily="49" charset="0"/>
              <a:cs typeface="+mn-cs"/>
            </a:endParaRPr>
          </a:p>
          <a:p>
            <a:pPr eaLnBrk="1" hangingPunct="1" lvl="2">
              <a:buFontTx/>
              <a:buNone/>
            </a:pPr>
            <a:r>
              <a:rPr altLang="en-US" dirty="0" kern="1200" lang="en-US" smtClean="0">
                <a:latin typeface="Consolas" panose="020B0609020204030204" pitchFamily="49" charset="0"/>
                <a:cs typeface="+mn-cs"/>
              </a:rPr>
              <a:t>for </a:t>
            </a:r>
            <a:r>
              <a:rPr altLang="en-US" dirty="0" kern="1200" lang="en-US">
                <a:latin typeface="Consolas" panose="020B0609020204030204" pitchFamily="49" charset="0"/>
                <a:cs typeface="+mn-cs"/>
              </a:rPr>
              <a:t>(</a:t>
            </a:r>
            <a:r>
              <a:rPr altLang="en-US" dirty="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altLang="en-US" dirty="0" kern="1200" lang="en-US">
                <a:latin typeface="Consolas" panose="020B0609020204030204" pitchFamily="49" charset="0"/>
                <a:cs typeface="+mn-cs"/>
              </a:rPr>
              <a:t> </a:t>
            </a:r>
            <a:r>
              <a:rPr altLang="en-US" dirty="0" kern="1200" lang="en-US" err="1" smtClean="0">
                <a:latin typeface="Consolas" panose="020B0609020204030204" pitchFamily="49" charset="0"/>
                <a:cs typeface="+mn-cs"/>
              </a:rPr>
              <a:t>i</a:t>
            </a:r>
            <a:r>
              <a:rPr altLang="en-US" dirty="0" kern="1200" lang="en-US" smtClean="0">
                <a:latin typeface="Consolas" panose="020B0609020204030204" pitchFamily="49" charset="0"/>
                <a:cs typeface="+mn-cs"/>
              </a:rPr>
              <a:t>=0</a:t>
            </a:r>
            <a:r>
              <a:rPr altLang="en-US" dirty="0" kern="1200" lang="en-US">
                <a:latin typeface="Consolas" panose="020B0609020204030204" pitchFamily="49" charset="0"/>
                <a:cs typeface="+mn-cs"/>
              </a:rPr>
              <a:t>; </a:t>
            </a:r>
            <a:r>
              <a:rPr altLang="en-US" dirty="0" kern="1200" lang="en-US" err="1" smtClean="0">
                <a:latin typeface="Consolas" panose="020B0609020204030204" pitchFamily="49" charset="0"/>
                <a:cs typeface="+mn-cs"/>
              </a:rPr>
              <a:t>i</a:t>
            </a:r>
            <a:r>
              <a:rPr altLang="en-US" dirty="0" kern="1200" lang="en-US" smtClean="0">
                <a:latin typeface="Consolas" panose="020B0609020204030204" pitchFamily="49" charset="0"/>
                <a:cs typeface="+mn-cs"/>
              </a:rPr>
              <a:t> </a:t>
            </a:r>
            <a:r>
              <a:rPr altLang="en-US" dirty="0" kern="1200" lang="en-US">
                <a:latin typeface="Consolas" panose="020B0609020204030204" pitchFamily="49" charset="0"/>
                <a:cs typeface="+mn-cs"/>
              </a:rPr>
              <a:t>&lt; </a:t>
            </a:r>
            <a:r>
              <a:rPr altLang="en-US" dirty="0" kern="1200" lang="en-US" smtClean="0">
                <a:latin typeface="Consolas" panose="020B0609020204030204" pitchFamily="49" charset="0"/>
                <a:cs typeface="+mn-cs"/>
              </a:rPr>
              <a:t>3; </a:t>
            </a:r>
            <a:r>
              <a:rPr altLang="en-US" dirty="0" kern="1200" lang="en-US" err="1" smtClean="0">
                <a:latin typeface="Consolas" panose="020B0609020204030204" pitchFamily="49" charset="0"/>
                <a:cs typeface="+mn-cs"/>
              </a:rPr>
              <a:t>i</a:t>
            </a:r>
            <a:r>
              <a:rPr altLang="en-US" dirty="0" kern="1200" lang="en-US" smtClean="0">
                <a:latin typeface="Consolas" panose="020B0609020204030204" pitchFamily="49" charset="0"/>
                <a:cs typeface="+mn-cs"/>
              </a:rPr>
              <a:t>++)</a:t>
            </a:r>
            <a:endParaRPr altLang="en-US" dirty="0" kern="1200" lang="en-US">
              <a:latin typeface="Consolas" panose="020B0609020204030204" pitchFamily="49" charset="0"/>
              <a:cs typeface="+mn-cs"/>
            </a:endParaRPr>
          </a:p>
          <a:p>
            <a:pPr eaLnBrk="1" hangingPunct="1" lvl="2">
              <a:buFontTx/>
              <a:buNone/>
            </a:pPr>
            <a:r>
              <a:rPr altLang="en-US" dirty="0" kern="1200" lang="en-US">
                <a:latin typeface="Consolas" panose="020B0609020204030204" pitchFamily="49" charset="0"/>
                <a:cs typeface="+mn-cs"/>
              </a:rPr>
              <a:t>   </a:t>
            </a:r>
            <a:r>
              <a:rPr altLang="en-US" dirty="0" kern="1200" lang="en-US" smtClean="0">
                <a:latin typeface="Consolas" panose="020B0609020204030204" pitchFamily="49" charset="0"/>
                <a:cs typeface="+mn-cs"/>
              </a:rPr>
              <a:t>y[</a:t>
            </a:r>
            <a:r>
              <a:rPr altLang="en-US" dirty="0" kern="1200" lang="en-US" err="1" smtClean="0">
                <a:latin typeface="Consolas" panose="020B0609020204030204" pitchFamily="49" charset="0"/>
                <a:cs typeface="+mn-cs"/>
              </a:rPr>
              <a:t>i</a:t>
            </a:r>
            <a:r>
              <a:rPr altLang="en-US" dirty="0" kern="1200" lang="en-US" smtClean="0">
                <a:latin typeface="Consolas" panose="020B0609020204030204" pitchFamily="49" charset="0"/>
                <a:cs typeface="+mn-cs"/>
              </a:rPr>
              <a:t>] </a:t>
            </a:r>
            <a:r>
              <a:rPr altLang="en-US" dirty="0" kern="1200" lang="en-US">
                <a:latin typeface="Consolas" panose="020B0609020204030204" pitchFamily="49" charset="0"/>
                <a:cs typeface="+mn-cs"/>
              </a:rPr>
              <a:t>= </a:t>
            </a:r>
            <a:r>
              <a:rPr altLang="en-US" dirty="0" kern="1200" lang="en-US" smtClean="0">
                <a:latin typeface="Consolas" panose="020B0609020204030204" pitchFamily="49" charset="0"/>
                <a:cs typeface="+mn-cs"/>
              </a:rPr>
              <a:t>x[</a:t>
            </a:r>
            <a:r>
              <a:rPr altLang="en-US" dirty="0" kern="1200" lang="en-US" err="1" smtClean="0">
                <a:latin typeface="Consolas" panose="020B0609020204030204" pitchFamily="49" charset="0"/>
                <a:cs typeface="+mn-cs"/>
              </a:rPr>
              <a:t>i</a:t>
            </a:r>
            <a:r>
              <a:rPr altLang="en-US" dirty="0" kern="1200" lang="en-US" smtClean="0">
                <a:latin typeface="Consolas" panose="020B0609020204030204" pitchFamily="49" charset="0"/>
                <a:cs typeface="+mn-cs"/>
              </a:rPr>
              <a:t>];</a:t>
            </a:r>
            <a:endParaRPr altLang="en-US" dirty="0" kern="1200" lang="en-US">
              <a:latin typeface="Consolas" panose="020B0609020204030204" pitchFamily="49" charset="0"/>
              <a:cs typeface="+mn-cs"/>
            </a:endParaRPr>
          </a:p>
          <a:p>
            <a:endParaRPr dirty="0" lang="en-US"/>
          </a:p>
        </p:txBody>
      </p:sp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Copying One Array to Another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1343670"/>
          </a:xfrm>
        </p:spPr>
        <p:txBody>
          <a:bodyPr/>
          <a:p>
            <a:r>
              <a:rPr dirty="0" lang="en-US"/>
              <a:t>The following loop inputs the data </a:t>
            </a:r>
            <a:r>
              <a:rPr dirty="0" lang="en-US" smtClean="0"/>
              <a:t>into the </a:t>
            </a:r>
            <a:r>
              <a:rPr dirty="0" lang="en-US"/>
              <a:t>array </a:t>
            </a:r>
            <a:r>
              <a:rPr dirty="0" lang="en-US" smtClean="0"/>
              <a:t>x. </a:t>
            </a:r>
            <a:r>
              <a:rPr dirty="0" lang="en-US"/>
              <a:t>For simplicity, we assume that the data is </a:t>
            </a:r>
            <a:r>
              <a:rPr dirty="0" lang="en-US" smtClean="0"/>
              <a:t>entered from </a:t>
            </a:r>
            <a:r>
              <a:rPr dirty="0" lang="en-US"/>
              <a:t>the keyboard.</a:t>
            </a:r>
          </a:p>
        </p:txBody>
      </p:sp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Reading data into an array</a:t>
            </a:r>
          </a:p>
        </p:txBody>
      </p:sp>
      <p:sp>
        <p:nvSpPr>
          <p:cNvPr id="1048679" name="Rectangle 3"/>
          <p:cNvSpPr/>
          <p:nvPr/>
        </p:nvSpPr>
        <p:spPr>
          <a:xfrm>
            <a:off x="1309901" y="2751172"/>
            <a:ext cx="6845473" cy="1938992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endParaRPr dirty="0" sz="2000" lang="en-US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dirty="0" sz="2000" lang="en-US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 smtClean="0">
                <a:latin typeface="Consolas" panose="020B0609020204030204" pitchFamily="49" charset="0"/>
              </a:rPr>
              <a:t> x[3]; </a:t>
            </a:r>
          </a:p>
          <a:p>
            <a:endParaRPr dirty="0" sz="2000"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dirty="0" sz="20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index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= 0; </a:t>
            </a:r>
            <a:r>
              <a:rPr b="1"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index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&lt; 3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b="1"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index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20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&gt;&gt;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x[</a:t>
            </a:r>
            <a:r>
              <a:rPr b="1"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index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80" name="Rectangle 6"/>
          <p:cNvSpPr/>
          <p:nvPr/>
        </p:nvSpPr>
        <p:spPr>
          <a:xfrm>
            <a:off x="708652" y="5264691"/>
            <a:ext cx="7220324" cy="400110"/>
          </a:xfrm>
          <a:prstGeom prst="rect"/>
        </p:spPr>
        <p:txBody>
          <a:bodyPr wrap="square">
            <a:spAutoFit/>
          </a:bodyPr>
          <a:p>
            <a:r>
              <a:rPr dirty="0" sz="2000" lang="en-US">
                <a:solidFill>
                  <a:srgbClr val="FF0000"/>
                </a:solidFill>
                <a:latin typeface="verdana" panose="020B0604030504040204" pitchFamily="34" charset="0"/>
              </a:rPr>
              <a:t> </a:t>
            </a:r>
            <a:r>
              <a:rPr dirty="0" sz="2000" lang="en-US" smtClean="0">
                <a:solidFill>
                  <a:srgbClr val="FF0000"/>
                </a:solidFill>
                <a:latin typeface="verdana" panose="020B0604030504040204" pitchFamily="34" charset="0"/>
              </a:rPr>
              <a:t>Note</a:t>
            </a:r>
            <a:r>
              <a:rPr dirty="0"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: Each element </a:t>
            </a:r>
            <a:r>
              <a:rPr dirty="0" lang="en-US">
                <a:solidFill>
                  <a:srgbClr val="000000"/>
                </a:solidFill>
                <a:latin typeface="verdana" panose="020B0604030504040204" pitchFamily="34" charset="0"/>
              </a:rPr>
              <a:t>can be assigned a value individually</a:t>
            </a:r>
            <a:endParaRPr dirty="0" lang="en-US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395416" y="926956"/>
            <a:ext cx="8353168" cy="980063"/>
          </a:xfrm>
        </p:spPr>
        <p:txBody>
          <a:bodyPr/>
          <a:p>
            <a:r>
              <a:rPr dirty="0" sz="2000" lang="en-US"/>
              <a:t>Finding the sum and average of </a:t>
            </a:r>
            <a:r>
              <a:rPr dirty="0" sz="2000" lang="en-US" smtClean="0"/>
              <a:t>the following array:</a:t>
            </a:r>
          </a:p>
          <a:p>
            <a:pPr indent="0" marL="0">
              <a:buNone/>
            </a:pPr>
            <a:endParaRPr dirty="0" sz="2000" lang="en-US"/>
          </a:p>
          <a:p>
            <a:pPr indent="0" marL="0">
              <a:buNone/>
            </a:pPr>
            <a:endParaRPr dirty="0" sz="2000" lang="en-US"/>
          </a:p>
        </p:txBody>
      </p:sp>
      <p:sp>
        <p:nvSpPr>
          <p:cNvPr id="104868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Example of using array</a:t>
            </a:r>
            <a:endParaRPr dirty="0" lang="en-US"/>
          </a:p>
        </p:txBody>
      </p:sp>
      <p:sp>
        <p:nvSpPr>
          <p:cNvPr id="1048683" name="Rectangle 3"/>
          <p:cNvSpPr/>
          <p:nvPr/>
        </p:nvSpPr>
        <p:spPr>
          <a:xfrm>
            <a:off x="1168137" y="1344432"/>
            <a:ext cx="5686172" cy="400110"/>
          </a:xfrm>
          <a:prstGeom prst="rect"/>
        </p:spPr>
        <p:txBody>
          <a:bodyPr wrap="none">
            <a:spAutoFit/>
          </a:bodyPr>
          <a:p>
            <a:r>
              <a:rPr dirty="0" sz="2000"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sales[5] = {33, 44, 23, 91, 52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84" name="Rectangle 5"/>
          <p:cNvSpPr/>
          <p:nvPr/>
        </p:nvSpPr>
        <p:spPr>
          <a:xfrm>
            <a:off x="457200" y="1932071"/>
            <a:ext cx="8019588" cy="4524315"/>
          </a:xfrm>
          <a:prstGeom prst="rect"/>
          <a:solidFill>
            <a:srgbClr val="FFFFC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main () {</a:t>
            </a:r>
          </a:p>
          <a:p>
            <a:pPr lvl="1"/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sales[5] = {33, 44, 23, 91, 52};</a:t>
            </a:r>
          </a:p>
          <a:p>
            <a:pPr lvl="1"/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sum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, average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sum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 0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index = 0; index &lt; 5; index++)</a:t>
            </a:r>
          </a:p>
          <a:p>
            <a:pPr lvl="1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sum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 sum + sales[index];</a:t>
            </a:r>
          </a:p>
          <a:p>
            <a:pPr lvl="1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average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 sum / 5;</a:t>
            </a:r>
          </a:p>
          <a:p>
            <a:pPr lvl="1"/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"The Sum =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sum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"The Average =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average;</a:t>
            </a:r>
          </a:p>
          <a:p>
            <a:pPr lvl="1"/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06914" y="1744541"/>
            <a:ext cx="3043968" cy="1662537"/>
          </a:xfrm>
          <a:prstGeom prst="rect"/>
          <a:effectLst>
            <a:outerShdw algn="tr" blurRad="50800" dir="8100000" dist="38100" rotWithShape="0" sx="101000" sy="101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>
          <a:xfrm>
            <a:off x="556054" y="1390389"/>
            <a:ext cx="8353168" cy="5109265"/>
          </a:xfrm>
        </p:spPr>
        <p:txBody>
          <a:bodyPr/>
          <a:p>
            <a:r>
              <a:rPr dirty="0" lang="en-US"/>
              <a:t>An array is a </a:t>
            </a:r>
            <a:r>
              <a:rPr b="1" dirty="0" lang="en-US" u="sng"/>
              <a:t>collection</a:t>
            </a:r>
            <a:r>
              <a:rPr dirty="0" lang="en-US"/>
              <a:t> of values that have the same data </a:t>
            </a:r>
            <a:r>
              <a:rPr b="1" dirty="0" lang="en-US" u="sng">
                <a:solidFill>
                  <a:srgbClr val="FF0000"/>
                </a:solidFill>
              </a:rPr>
              <a:t>type</a:t>
            </a:r>
            <a:r>
              <a:rPr dirty="0" lang="en-US"/>
              <a:t> which are </a:t>
            </a:r>
            <a:r>
              <a:rPr dirty="0" lang="en-US" smtClean="0"/>
              <a:t>stored </a:t>
            </a:r>
            <a:r>
              <a:rPr b="1" dirty="0" lang="en-US" u="sng" smtClean="0"/>
              <a:t>contiguously</a:t>
            </a:r>
            <a:r>
              <a:rPr dirty="0" lang="en-US" smtClean="0"/>
              <a:t> </a:t>
            </a:r>
            <a:r>
              <a:rPr dirty="0" lang="en-US"/>
              <a:t>in memory</a:t>
            </a:r>
          </a:p>
          <a:p>
            <a:pPr eaLnBrk="1" hangingPunct="1" indent="0" marL="0">
              <a:lnSpc>
                <a:spcPct val="80000"/>
              </a:lnSpc>
              <a:buNone/>
            </a:pPr>
            <a:endParaRPr dirty="0" lang="en-US" smtClean="0"/>
          </a:p>
          <a:p>
            <a:pPr eaLnBrk="1" hangingPunct="1" indent="0" marL="0">
              <a:lnSpc>
                <a:spcPct val="80000"/>
              </a:lnSpc>
              <a:buNone/>
            </a:pPr>
            <a:r>
              <a:rPr dirty="0" lang="en-US" smtClean="0"/>
              <a:t>Example: </a:t>
            </a:r>
            <a:endParaRPr dirty="0" lang="en-US"/>
          </a:p>
          <a:p>
            <a:pPr eaLnBrk="1" hangingPunct="1" lvl="1">
              <a:spcBef>
                <a:spcPts val="0"/>
              </a:spcBef>
            </a:pPr>
            <a:r>
              <a:rPr dirty="0" sz="2000" lang="en-US"/>
              <a:t>A collection of </a:t>
            </a:r>
            <a:r>
              <a:rPr b="1" dirty="0" sz="2000" lang="en-US" err="1">
                <a:solidFill>
                  <a:srgbClr val="0070C0"/>
                </a:solidFill>
              </a:rPr>
              <a:t>int</a:t>
            </a:r>
            <a:r>
              <a:rPr dirty="0" sz="2000" lang="en-US"/>
              <a:t> data values </a:t>
            </a:r>
            <a:endParaRPr dirty="0" sz="2000" lang="en-US" smtClean="0"/>
          </a:p>
          <a:p>
            <a:pPr eaLnBrk="1" hangingPunct="1" indent="0" marL="57150">
              <a:spcBef>
                <a:spcPts val="0"/>
              </a:spcBef>
              <a:buNone/>
            </a:pPr>
            <a:r>
              <a:rPr dirty="0" sz="2000" lang="en-US"/>
              <a:t> </a:t>
            </a:r>
            <a:r>
              <a:rPr dirty="0" sz="2000" lang="en-US" smtClean="0"/>
              <a:t> or </a:t>
            </a:r>
            <a:endParaRPr dirty="0" sz="2000" lang="en-US"/>
          </a:p>
          <a:p>
            <a:pPr eaLnBrk="1" hangingPunct="1" lvl="1">
              <a:spcBef>
                <a:spcPts val="0"/>
              </a:spcBef>
            </a:pPr>
            <a:r>
              <a:rPr dirty="0" sz="2000" lang="en-US"/>
              <a:t>A collection of </a:t>
            </a:r>
            <a:r>
              <a:rPr b="1" dirty="0" sz="2000" lang="en-US">
                <a:solidFill>
                  <a:srgbClr val="0070C0"/>
                </a:solidFill>
              </a:rPr>
              <a:t>bool</a:t>
            </a:r>
            <a:r>
              <a:rPr dirty="0" sz="2000" lang="en-US"/>
              <a:t> data </a:t>
            </a:r>
            <a:r>
              <a:rPr dirty="0" sz="2000" lang="en-US" smtClean="0"/>
              <a:t>values</a:t>
            </a:r>
          </a:p>
          <a:p>
            <a:pPr eaLnBrk="1" hangingPunct="1" indent="0" marL="57150">
              <a:spcBef>
                <a:spcPts val="0"/>
              </a:spcBef>
              <a:buNone/>
            </a:pPr>
            <a:r>
              <a:rPr dirty="0" sz="2000" lang="en-US" smtClean="0"/>
              <a:t>  or</a:t>
            </a:r>
          </a:p>
          <a:p>
            <a:pPr eaLnBrk="1" hangingPunct="1" lvl="1">
              <a:spcBef>
                <a:spcPts val="0"/>
              </a:spcBef>
            </a:pPr>
            <a:r>
              <a:rPr dirty="0" sz="2000" lang="en-US"/>
              <a:t>A collection of </a:t>
            </a:r>
            <a:r>
              <a:rPr b="1" dirty="0" sz="2000" lang="en-US" smtClean="0">
                <a:solidFill>
                  <a:srgbClr val="0070C0"/>
                </a:solidFill>
              </a:rPr>
              <a:t>double</a:t>
            </a:r>
            <a:r>
              <a:rPr dirty="0" sz="2000" lang="en-US" smtClean="0"/>
              <a:t> </a:t>
            </a:r>
            <a:r>
              <a:rPr dirty="0" sz="2000" lang="en-US"/>
              <a:t>data </a:t>
            </a:r>
            <a:r>
              <a:rPr dirty="0" sz="2000" lang="en-US" smtClean="0"/>
              <a:t>values </a:t>
            </a:r>
          </a:p>
          <a:p>
            <a:pPr eaLnBrk="1" hangingPunct="1" lvl="1">
              <a:spcBef>
                <a:spcPts val="0"/>
              </a:spcBef>
            </a:pPr>
            <a:r>
              <a:rPr dirty="0" sz="2000" lang="en-US" smtClean="0"/>
              <a:t>…</a:t>
            </a:r>
            <a:r>
              <a:rPr dirty="0" sz="2000" lang="en-US" err="1" smtClean="0"/>
              <a:t>etc</a:t>
            </a:r>
            <a:endParaRPr dirty="0" sz="2000" lang="en-US" smtClean="0"/>
          </a:p>
          <a:p>
            <a:pPr eaLnBrk="1" hangingPunct="1" lvl="1">
              <a:spcBef>
                <a:spcPts val="0"/>
              </a:spcBef>
            </a:pPr>
            <a:endParaRPr dirty="0" sz="2000" lang="en-US"/>
          </a:p>
          <a:p>
            <a:pPr eaLnBrk="1" hangingPunct="1">
              <a:lnSpc>
                <a:spcPct val="80000"/>
              </a:lnSpc>
            </a:pPr>
            <a:r>
              <a:rPr dirty="0" lang="en-US"/>
              <a:t>We refer to all stored values in an array by its name</a:t>
            </a:r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What Is An Array?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6"/>
          <p:cNvSpPr/>
          <p:nvPr/>
        </p:nvSpPr>
        <p:spPr bwMode="auto">
          <a:xfrm>
            <a:off x="939452" y="4233797"/>
            <a:ext cx="3081403" cy="330340"/>
          </a:xfrm>
          <a:prstGeom prst="rect"/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686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1063584"/>
          </a:xfrm>
        </p:spPr>
        <p:txBody>
          <a:bodyPr/>
          <a:p>
            <a:r>
              <a:rPr dirty="0" lang="en-US"/>
              <a:t>Displaying the array </a:t>
            </a:r>
            <a:r>
              <a:rPr dirty="0" lang="en-US" smtClean="0"/>
              <a:t>requires </a:t>
            </a:r>
            <a:r>
              <a:rPr dirty="0" lang="en-US"/>
              <a:t>the for-loop. </a:t>
            </a:r>
            <a:endParaRPr dirty="0" lang="en-US" smtClean="0"/>
          </a:p>
          <a:p>
            <a:r>
              <a:rPr dirty="0" lang="en-US" smtClean="0"/>
              <a:t>We </a:t>
            </a:r>
            <a:r>
              <a:rPr dirty="0" lang="en-US"/>
              <a:t>traverse to the entire array and display the elements of the array. </a:t>
            </a:r>
          </a:p>
        </p:txBody>
      </p:sp>
      <p:sp>
        <p:nvSpPr>
          <p:cNvPr id="104868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Displaying the </a:t>
            </a:r>
            <a:r>
              <a:rPr dirty="0" lang="en-US" smtClean="0"/>
              <a:t>Array</a:t>
            </a:r>
            <a:endParaRPr dirty="0" lang="en-US"/>
          </a:p>
        </p:txBody>
      </p:sp>
      <p:sp>
        <p:nvSpPr>
          <p:cNvPr id="1048688" name="Rectangle 4"/>
          <p:cNvSpPr/>
          <p:nvPr/>
        </p:nvSpPr>
        <p:spPr>
          <a:xfrm>
            <a:off x="819101" y="2532581"/>
            <a:ext cx="4554565" cy="2585323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marL="91440"/>
            <a:endParaRPr dirty="0"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1440"/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x[5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] = {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22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, 35, 10, 41, 77};</a:t>
            </a:r>
          </a:p>
          <a:p>
            <a:pPr marL="91440"/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"Array elements are:"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91440"/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1440"/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=0;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&lt;5;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++)</a:t>
            </a:r>
          </a:p>
          <a:p>
            <a:pPr marL="91440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91440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&lt;&lt; x[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] &lt;&lt; </a:t>
            </a:r>
            <a:r>
              <a:rPr dirty="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t"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91440"/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91440"/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2097157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38575" y="4761932"/>
            <a:ext cx="4848225" cy="1781175"/>
          </a:xfrm>
          <a:prstGeom prst="rect"/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2533642"/>
          </a:xfrm>
        </p:spPr>
        <p:txBody>
          <a:bodyPr/>
          <a:p>
            <a:pPr eaLnBrk="1" hangingPunct="1"/>
            <a:r>
              <a:rPr altLang="en-US" dirty="0" lang="en-US"/>
              <a:t>Array size</a:t>
            </a:r>
          </a:p>
          <a:p>
            <a:pPr eaLnBrk="1" hangingPunct="1" lvl="1"/>
            <a:r>
              <a:rPr altLang="en-US" dirty="0" lang="en-US"/>
              <a:t>Can be specified with constant variable (</a:t>
            </a:r>
            <a:r>
              <a:rPr altLang="en-US" b="1" dirty="0" lang="en-US" err="1" smtClean="0">
                <a:latin typeface="Courier New" panose="02070309020205020404" pitchFamily="49" charset="0"/>
              </a:rPr>
              <a:t>const</a:t>
            </a:r>
            <a:r>
              <a:rPr altLang="en-US" dirty="0" lang="en-US" smtClean="0"/>
              <a:t>)</a:t>
            </a:r>
          </a:p>
          <a:p>
            <a:pPr algn="ctr" eaLnBrk="1" hangingPunct="1" indent="0" lvl="1" marL="457200">
              <a:buNone/>
            </a:pPr>
            <a:r>
              <a:rPr altLang="en-US" b="1" dirty="0" lang="en-US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const</a:t>
            </a:r>
            <a:r>
              <a:rPr altLang="en-US" b="1" dirty="0" lang="en-US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altLang="en-US" b="1" dirty="0" lang="en-US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altLang="en-US" b="1" dirty="0" lang="en-US" smtClean="0">
                <a:solidFill>
                  <a:srgbClr val="0070C0"/>
                </a:solidFill>
                <a:latin typeface="Courier New" panose="02070309020205020404" pitchFamily="49" charset="0"/>
              </a:rPr>
              <a:t> size = 20;</a:t>
            </a:r>
          </a:p>
          <a:p>
            <a:pPr eaLnBrk="1" hangingPunct="1" lvl="1"/>
            <a:r>
              <a:rPr altLang="en-US" dirty="0" lang="en-US" smtClean="0"/>
              <a:t>Constants </a:t>
            </a:r>
            <a:r>
              <a:rPr altLang="en-US" dirty="0" lang="en-US"/>
              <a:t>cannot be changed</a:t>
            </a:r>
          </a:p>
          <a:p>
            <a:pPr eaLnBrk="1" hangingPunct="1" lvl="1"/>
            <a:r>
              <a:rPr altLang="en-US" dirty="0" lang="en-US"/>
              <a:t>Constants must be initialized when declared</a:t>
            </a:r>
          </a:p>
          <a:p>
            <a:pPr indent="0" marL="0">
              <a:buNone/>
            </a:pPr>
            <a:r>
              <a:rPr dirty="0" lang="en-US" smtClean="0"/>
              <a:t>Example 1: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Example 2:</a:t>
            </a:r>
            <a:endParaRPr dirty="0" lang="en-US"/>
          </a:p>
        </p:txBody>
      </p:sp>
      <p:sp>
        <p:nvSpPr>
          <p:cNvPr id="1048690" name="Title 2"/>
          <p:cNvSpPr>
            <a:spLocks noGrp="1"/>
          </p:cNvSpPr>
          <p:nvPr>
            <p:ph type="title"/>
          </p:nvPr>
        </p:nvSpPr>
        <p:spPr>
          <a:xfrm>
            <a:off x="457198" y="585274"/>
            <a:ext cx="8229600" cy="576262"/>
          </a:xfrm>
          <a:solidFill>
            <a:schemeClr val="bg1"/>
          </a:solidFill>
        </p:spPr>
        <p:txBody>
          <a:bodyPr/>
          <a:p>
            <a:r>
              <a:rPr dirty="0" lang="en-US"/>
              <a:t>Specifying an Array's Size with a Constant Variable</a:t>
            </a:r>
          </a:p>
        </p:txBody>
      </p:sp>
      <p:sp>
        <p:nvSpPr>
          <p:cNvPr id="1048691" name="Rectangle 3"/>
          <p:cNvSpPr/>
          <p:nvPr/>
        </p:nvSpPr>
        <p:spPr>
          <a:xfrm>
            <a:off x="2539652" y="3844824"/>
            <a:ext cx="4064695" cy="1292662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bIns="182880" lIns="182880" tIns="182880" wrap="square">
            <a:spAutoFit/>
          </a:bodyPr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= 20;</a:t>
            </a: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salary[</a:t>
            </a:r>
            <a:r>
              <a:rPr b="1"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048692" name="Rectangle 4"/>
          <p:cNvSpPr/>
          <p:nvPr/>
        </p:nvSpPr>
        <p:spPr>
          <a:xfrm>
            <a:off x="2539651" y="5412391"/>
            <a:ext cx="4064695" cy="1292662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bIns="182880" lIns="182880" tIns="182880" wrap="square">
            <a:spAutoFit/>
          </a:bodyPr>
          <a:p>
            <a:r>
              <a:rPr dirty="0" sz="20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= 20;</a:t>
            </a: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salary[</a:t>
            </a:r>
            <a:r>
              <a:rPr b="1"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]; </a:t>
            </a:r>
            <a:r>
              <a:rPr dirty="0" sz="200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  <a:endParaRPr dirty="0" sz="2000"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48693" name="Multiply 5"/>
          <p:cNvSpPr/>
          <p:nvPr/>
        </p:nvSpPr>
        <p:spPr bwMode="auto">
          <a:xfrm>
            <a:off x="6652295" y="5794224"/>
            <a:ext cx="601250" cy="528996"/>
          </a:xfrm>
          <a:prstGeom prst="mathMultiply">
            <a:avLst>
              <a:gd name="adj1" fmla="val 923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694" name="L-Shape 7"/>
          <p:cNvSpPr/>
          <p:nvPr/>
        </p:nvSpPr>
        <p:spPr bwMode="auto">
          <a:xfrm rot="19160925">
            <a:off x="6733754" y="4382570"/>
            <a:ext cx="405213" cy="172876"/>
          </a:xfrm>
          <a:prstGeom prst="corner">
            <a:avLst>
              <a:gd name="adj1" fmla="val 31386"/>
              <a:gd name="adj2" fmla="val 381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641339"/>
          </a:xfrm>
        </p:spPr>
        <p:txBody>
          <a:bodyPr/>
          <a:p>
            <a:r>
              <a:rPr dirty="0" lang="en-US" smtClean="0"/>
              <a:t>How to find the </a:t>
            </a:r>
            <a:r>
              <a:rPr dirty="0" lang="en-US"/>
              <a:t>m</a:t>
            </a:r>
            <a:r>
              <a:rPr altLang="en-US" dirty="0" lang="en-US" smtClean="0"/>
              <a:t>aximum element </a:t>
            </a:r>
            <a:r>
              <a:rPr altLang="en-US" dirty="0" lang="en-US"/>
              <a:t>of an </a:t>
            </a:r>
            <a:r>
              <a:rPr altLang="en-US" dirty="0" lang="en-US" smtClean="0"/>
              <a:t>array?</a:t>
            </a:r>
          </a:p>
          <a:p>
            <a:endParaRPr dirty="0" lang="en-US"/>
          </a:p>
          <a:p>
            <a:pPr indent="0" marL="0">
              <a:buNone/>
            </a:pPr>
            <a:endParaRPr dirty="0" lang="en-US"/>
          </a:p>
        </p:txBody>
      </p:sp>
      <p:sp>
        <p:nvSpPr>
          <p:cNvPr id="104869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altLang="en-US" dirty="0" lang="en-US" smtClean="0"/>
              <a:t>Example: </a:t>
            </a:r>
            <a:r>
              <a:rPr altLang="en-US" b="0" dirty="0" sz="2400" lang="en-US" smtClean="0"/>
              <a:t>Maximum Element</a:t>
            </a:r>
            <a:endParaRPr b="0" dirty="0" lang="en-US"/>
          </a:p>
        </p:txBody>
      </p:sp>
      <p:graphicFrame>
        <p:nvGraphicFramePr>
          <p:cNvPr id="4194320" name="Table 3"/>
          <p:cNvGraphicFramePr>
            <a:graphicFrameLocks noGrp="1"/>
          </p:cNvGraphicFramePr>
          <p:nvPr/>
        </p:nvGraphicFramePr>
        <p:xfrm>
          <a:off x="7886019" y="2234506"/>
          <a:ext cx="52001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19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22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23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67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82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19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54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1048697" name="Rectangle 4"/>
          <p:cNvSpPr/>
          <p:nvPr/>
        </p:nvSpPr>
        <p:spPr>
          <a:xfrm>
            <a:off x="7834542" y="1802874"/>
            <a:ext cx="530915" cy="369332"/>
          </a:xfrm>
          <a:prstGeom prst="rect"/>
        </p:spPr>
        <p:txBody>
          <a:bodyPr wrap="none">
            <a:spAutoFit/>
          </a:bodyPr>
          <a:p>
            <a:r>
              <a:rPr dirty="0" lang="en-US"/>
              <a:t>a</a:t>
            </a:r>
            <a:r>
              <a:rPr dirty="0" lang="en-US" smtClean="0"/>
              <a:t>[]</a:t>
            </a:r>
            <a:endParaRPr dirty="0" lang="en-US"/>
          </a:p>
        </p:txBody>
      </p:sp>
      <p:sp>
        <p:nvSpPr>
          <p:cNvPr id="1048698" name="Rectangle 5"/>
          <p:cNvSpPr/>
          <p:nvPr/>
        </p:nvSpPr>
        <p:spPr>
          <a:xfrm>
            <a:off x="784138" y="1987540"/>
            <a:ext cx="4572000" cy="3693319"/>
          </a:xfrm>
          <a:prstGeom prst="rect"/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lIns="274320">
            <a:spAutoFit/>
          </a:bodyPr>
          <a:p>
            <a:endParaRPr dirty="0"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b="1"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a[] = {22,23,67,82,19,54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max = a[0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i = 1; i &lt; 6; i++)</a:t>
            </a: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(a[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] &gt; max)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max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 a[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max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altLang="en-US" b="1" dirty="0" lang="en-US">
                <a:solidFill>
                  <a:srgbClr val="00B050"/>
                </a:solidFill>
                <a:latin typeface="Courier New" panose="02070309020205020404" pitchFamily="49" charset="0"/>
              </a:rPr>
              <a:t>/* Note </a:t>
            </a:r>
            <a:r>
              <a:rPr altLang="en-US" b="1" dirty="0" lang="en-US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altLang="en-US" b="1" dirty="0" lang="en-US">
                <a:solidFill>
                  <a:srgbClr val="00B050"/>
                </a:solidFill>
                <a:latin typeface="Courier New" panose="02070309020205020404" pitchFamily="49" charset="0"/>
              </a:rPr>
              <a:t> starts at 1 */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99" name="Line Callout 2 7"/>
          <p:cNvSpPr/>
          <p:nvPr/>
        </p:nvSpPr>
        <p:spPr bwMode="auto">
          <a:xfrm>
            <a:off x="5026232" y="1664375"/>
            <a:ext cx="2571824" cy="646331"/>
          </a:xfrm>
          <a:prstGeom prst="borderCallout2">
            <a:avLst>
              <a:gd name="adj1" fmla="val 45882"/>
              <a:gd name="adj2" fmla="val -2488"/>
              <a:gd name="adj3" fmla="val 45883"/>
              <a:gd name="adj4" fmla="val -19102"/>
              <a:gd name="adj5" fmla="val 87881"/>
              <a:gd name="adj6" fmla="val -70100"/>
            </a:avLst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r>
              <a:rPr altLang="en-US" dirty="0" lang="en-US" smtClean="0">
                <a:latin typeface="Times New Roman" panose="02020603050405020304" pitchFamily="18" charset="0"/>
              </a:rPr>
              <a:t>Initializing the  array with 6 elements</a:t>
            </a:r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dirty="0" sz="2000" lang="en-US"/>
              <a:t>Each member of an array is a </a:t>
            </a:r>
            <a:r>
              <a:rPr dirty="0" sz="2000" lang="en-US" smtClean="0"/>
              <a:t>variable </a:t>
            </a:r>
            <a:r>
              <a:rPr dirty="0" sz="2000" lang="en-US"/>
              <a:t>and can be processed as such. This means that you can add the values of two members of the </a:t>
            </a:r>
            <a:r>
              <a:rPr dirty="0" sz="2000" lang="en-US" smtClean="0"/>
              <a:t>array(Number[2</a:t>
            </a:r>
            <a:r>
              <a:rPr dirty="0" sz="2000" lang="en-US"/>
              <a:t>]+Number[0]), you can subtract the value of one of the members from another member(member[1]-Number[4]). In the same way, you can perform multiplication, division, or remainder operations on members of an array.</a:t>
            </a:r>
          </a:p>
        </p:txBody>
      </p:sp>
      <p:sp>
        <p:nvSpPr>
          <p:cNvPr id="104870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Operations on Arrays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Rectangle 5"/>
          <p:cNvSpPr/>
          <p:nvPr/>
        </p:nvSpPr>
        <p:spPr>
          <a:xfrm>
            <a:off x="457200" y="1491321"/>
            <a:ext cx="7677584" cy="5262979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1400" lang="en-US">
                <a:solidFill>
                  <a:srgbClr val="008000"/>
                </a:solidFill>
                <a:latin typeface="Consolas" panose="020B0609020204030204" pitchFamily="49" charset="0"/>
              </a:rPr>
              <a:t>// We know that we need a constant number of elements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max = 10;</a:t>
            </a:r>
          </a:p>
          <a:p>
            <a:pPr lvl="1"/>
            <a:r>
              <a:rPr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number[max];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srgbClr val="008000"/>
                </a:solidFill>
                <a:latin typeface="Consolas" panose="020B0609020204030204" pitchFamily="49" charset="0"/>
              </a:rPr>
              <a:t>// We will calculate their sum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sum = 0;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"Please type 10 integers.\n"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sz="1400" lang="nn-NO">
                <a:solidFill>
                  <a:prstClr val="black"/>
                </a:solidFill>
                <a:latin typeface="Consolas" panose="020B0609020204030204" pitchFamily="49" charset="0"/>
              </a:rPr>
              <a:t>( </a:t>
            </a:r>
            <a:r>
              <a:rPr dirty="0" sz="1400"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nn-NO">
                <a:solidFill>
                  <a:prstClr val="black"/>
                </a:solidFill>
                <a:latin typeface="Consolas" panose="020B0609020204030204" pitchFamily="49" charset="0"/>
              </a:rPr>
              <a:t> i = 0; i &lt; max; i++ )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"Number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+ 1 &lt;&lt;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&gt;&gt; number[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sum += number[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"\n\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nThe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 sum of these numbers is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sum &lt;&lt;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"\n\n"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system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"pause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);   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70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Operations on Arrays</a:t>
            </a:r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73614" y="2762266"/>
            <a:ext cx="3244814" cy="2444573"/>
          </a:xfrm>
          <a:prstGeom prst="rect"/>
        </p:spPr>
      </p:pic>
      <p:graphicFrame>
        <p:nvGraphicFramePr>
          <p:cNvPr id="4194321" name="Table 6"/>
          <p:cNvGraphicFramePr>
            <a:graphicFrameLocks noGrp="1"/>
          </p:cNvGraphicFramePr>
          <p:nvPr/>
        </p:nvGraphicFramePr>
        <p:xfrm>
          <a:off x="295492" y="974578"/>
          <a:ext cx="8229600" cy="3962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p>
                      <a:pPr algn="just" marL="127000">
                        <a:spcBef>
                          <a:spcPts val="800"/>
                        </a:spcBef>
                        <a:spcAft>
                          <a:spcPts val="1000"/>
                        </a:spcAft>
                      </a:pPr>
                      <a:r>
                        <a:rPr dirty="0" sz="2000" lang="en-US" smtClean="0"/>
                        <a:t>Example of </a:t>
                      </a:r>
                      <a:r>
                        <a:rPr dirty="0" sz="2000" lang="en-US"/>
                        <a:t>adding the values of the members to produce a </a:t>
                      </a:r>
                      <a:r>
                        <a:rPr dirty="0" sz="2000" lang="en-US" smtClean="0"/>
                        <a:t>sum</a:t>
                      </a:r>
                      <a:endParaRPr dirty="0" sz="2000"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251792"/>
          </a:xfrm>
        </p:spPr>
        <p:txBody>
          <a:bodyPr/>
          <a:p>
            <a:r>
              <a:rPr dirty="0" lang="en-US"/>
              <a:t>Character array: An array whose components are of type char </a:t>
            </a:r>
            <a:r>
              <a:rPr dirty="0" lang="en-US" smtClean="0"/>
              <a:t>.</a:t>
            </a:r>
          </a:p>
          <a:p>
            <a:r>
              <a:rPr b="1" dirty="0" lang="en-US" u="sng">
                <a:solidFill>
                  <a:srgbClr val="FF0000"/>
                </a:solidFill>
              </a:rPr>
              <a:t>C-strings</a:t>
            </a:r>
            <a:r>
              <a:rPr dirty="0" lang="en-US"/>
              <a:t> are arrays of type char terminated with null character, that is, </a:t>
            </a:r>
            <a:r>
              <a:rPr b="1" dirty="0" lang="en-US"/>
              <a:t>'\0</a:t>
            </a:r>
            <a:r>
              <a:rPr b="1" dirty="0" lang="en-US" smtClean="0"/>
              <a:t>' </a:t>
            </a:r>
            <a:r>
              <a:rPr dirty="0" lang="en-US"/>
              <a:t>(ASCII value of null character is 0</a:t>
            </a:r>
            <a:r>
              <a:rPr dirty="0" lang="en-US" smtClean="0"/>
              <a:t>).</a:t>
            </a:r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How </a:t>
            </a:r>
            <a:r>
              <a:rPr dirty="0" lang="en-US"/>
              <a:t>to define a C-string</a:t>
            </a:r>
            <a:r>
              <a:rPr dirty="0" lang="en-US" smtClean="0"/>
              <a:t>?</a:t>
            </a:r>
          </a:p>
          <a:p>
            <a:endParaRPr dirty="0" lang="en-US" smtClean="0"/>
          </a:p>
          <a:p>
            <a:endParaRPr dirty="0" lang="en-US" smtClean="0"/>
          </a:p>
          <a:p>
            <a:r>
              <a:rPr dirty="0" lang="en-US" smtClean="0"/>
              <a:t>In </a:t>
            </a:r>
            <a:r>
              <a:rPr dirty="0" lang="en-US"/>
              <a:t>the above code, </a:t>
            </a:r>
            <a:r>
              <a:rPr dirty="0" lang="en-US" smtClean="0"/>
              <a:t>x </a:t>
            </a:r>
            <a:r>
              <a:rPr dirty="0" lang="en-US"/>
              <a:t>is a string and it holds </a:t>
            </a:r>
            <a:r>
              <a:rPr b="1" dirty="0" lang="en-US" u="sng">
                <a:solidFill>
                  <a:srgbClr val="FF0000"/>
                </a:solidFill>
              </a:rPr>
              <a:t>4</a:t>
            </a:r>
            <a:r>
              <a:rPr dirty="0" lang="en-US"/>
              <a:t> characters.</a:t>
            </a:r>
          </a:p>
          <a:p>
            <a:r>
              <a:rPr dirty="0" lang="en-US" smtClean="0"/>
              <a:t>Although</a:t>
            </a:r>
            <a:r>
              <a:rPr dirty="0" lang="en-US"/>
              <a:t>, </a:t>
            </a:r>
            <a:r>
              <a:rPr dirty="0" lang="en-US" smtClean="0"/>
              <a:t>"C++" has </a:t>
            </a:r>
            <a:r>
              <a:rPr dirty="0" lang="en-US"/>
              <a:t>3 character, the null character \0 is added </a:t>
            </a:r>
            <a:r>
              <a:rPr dirty="0" lang="en-US" smtClean="0"/>
              <a:t>automatically to </a:t>
            </a:r>
            <a:r>
              <a:rPr dirty="0" lang="en-US"/>
              <a:t>the end of the </a:t>
            </a:r>
            <a:r>
              <a:rPr dirty="0" lang="en-US" smtClean="0"/>
              <a:t>string.</a:t>
            </a:r>
            <a:endParaRPr dirty="0" lang="en-US"/>
          </a:p>
        </p:txBody>
      </p:sp>
      <p:sp>
        <p:nvSpPr>
          <p:cNvPr id="10487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Character Arrays</a:t>
            </a:r>
          </a:p>
        </p:txBody>
      </p:sp>
      <p:sp>
        <p:nvSpPr>
          <p:cNvPr id="1048706" name="Rectangle 17"/>
          <p:cNvSpPr/>
          <p:nvPr/>
        </p:nvSpPr>
        <p:spPr>
          <a:xfrm>
            <a:off x="2865443" y="3982483"/>
            <a:ext cx="3073277" cy="461665"/>
          </a:xfrm>
          <a:prstGeom prst="rect"/>
        </p:spPr>
        <p:txBody>
          <a:bodyPr wrap="none">
            <a:spAutoFit/>
          </a:bodyPr>
          <a:p>
            <a:r>
              <a:rPr dirty="0" sz="240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sz="2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x[] </a:t>
            </a:r>
            <a:r>
              <a:rPr dirty="0" sz="2400" lang="en-US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dirty="0" sz="2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"C++"</a:t>
            </a:r>
            <a:r>
              <a:rPr dirty="0" sz="2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dirty="0" sz="24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42005"/>
          </a:xfrm>
        </p:spPr>
        <p:txBody>
          <a:bodyPr/>
          <a:p>
            <a:r>
              <a:rPr dirty="0" lang="en-US" smtClean="0"/>
              <a:t>A character </a:t>
            </a:r>
            <a:r>
              <a:rPr dirty="0" lang="en-US"/>
              <a:t>array can be initialized </a:t>
            </a:r>
            <a:r>
              <a:rPr dirty="0" lang="en-US" smtClean="0"/>
              <a:t>in various ways. </a:t>
            </a:r>
            <a:endParaRPr dirty="0" lang="en-US"/>
          </a:p>
        </p:txBody>
      </p:sp>
      <p:sp>
        <p:nvSpPr>
          <p:cNvPr id="104870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Alternative ways of defining a string</a:t>
            </a:r>
          </a:p>
        </p:txBody>
      </p:sp>
      <p:sp>
        <p:nvSpPr>
          <p:cNvPr id="1048709" name="Rectangle 4"/>
          <p:cNvSpPr/>
          <p:nvPr/>
        </p:nvSpPr>
        <p:spPr>
          <a:xfrm>
            <a:off x="4723411" y="3531085"/>
            <a:ext cx="4185811" cy="553998"/>
          </a:xfrm>
          <a:prstGeom prst="rect"/>
        </p:spPr>
        <p:txBody>
          <a:bodyPr bIns="0" lIns="0" rIns="0" tIns="0" wrap="square">
            <a:spAutoFit/>
          </a:bodyPr>
          <a:p>
            <a:r>
              <a:rPr dirty="0" lang="en-US" smtClean="0">
                <a:solidFill>
                  <a:srgbClr val="00B050"/>
                </a:solidFill>
              </a:rPr>
              <a:t>// x </a:t>
            </a:r>
            <a:r>
              <a:rPr dirty="0" lang="en-US">
                <a:solidFill>
                  <a:srgbClr val="00B050"/>
                </a:solidFill>
              </a:rPr>
              <a:t>has </a:t>
            </a:r>
            <a:r>
              <a:rPr b="1" dirty="0" lang="en-US" u="sng" smtClean="0">
                <a:solidFill>
                  <a:srgbClr val="00B050"/>
                </a:solidFill>
              </a:rPr>
              <a:t>4</a:t>
            </a:r>
            <a:r>
              <a:rPr dirty="0" lang="en-US" smtClean="0">
                <a:solidFill>
                  <a:srgbClr val="00B050"/>
                </a:solidFill>
              </a:rPr>
              <a:t> chars : 'a</a:t>
            </a:r>
            <a:r>
              <a:rPr dirty="0" lang="en-US">
                <a:solidFill>
                  <a:srgbClr val="00B050"/>
                </a:solidFill>
              </a:rPr>
              <a:t>', 'b', 'c', '\</a:t>
            </a:r>
            <a:r>
              <a:rPr dirty="0" lang="en-US" smtClean="0">
                <a:solidFill>
                  <a:srgbClr val="00B050"/>
                </a:solidFill>
              </a:rPr>
              <a:t>0‘</a:t>
            </a:r>
          </a:p>
          <a:p>
            <a:r>
              <a:rPr dirty="0" lang="en-US" smtClean="0">
                <a:solidFill>
                  <a:srgbClr val="00B050"/>
                </a:solidFill>
              </a:rPr>
              <a:t>null </a:t>
            </a:r>
            <a:r>
              <a:rPr dirty="0" lang="en-US">
                <a:solidFill>
                  <a:srgbClr val="00B050"/>
                </a:solidFill>
              </a:rPr>
              <a:t>terminator </a:t>
            </a:r>
            <a:r>
              <a:rPr dirty="0" lang="en-US" smtClean="0">
                <a:solidFill>
                  <a:srgbClr val="00B050"/>
                </a:solidFill>
              </a:rPr>
              <a:t>added automatically</a:t>
            </a:r>
            <a:endParaRPr dirty="0" lang="en-US">
              <a:solidFill>
                <a:srgbClr val="00B050"/>
              </a:solidFill>
            </a:endParaRPr>
          </a:p>
        </p:txBody>
      </p:sp>
      <p:sp>
        <p:nvSpPr>
          <p:cNvPr id="1048710" name="Rectangle 5"/>
          <p:cNvSpPr/>
          <p:nvPr/>
        </p:nvSpPr>
        <p:spPr>
          <a:xfrm>
            <a:off x="507981" y="3455330"/>
            <a:ext cx="3272849" cy="400110"/>
          </a:xfrm>
          <a:prstGeom prst="rect"/>
          <a:ln>
            <a:noFill/>
          </a:ln>
        </p:spPr>
        <p:txBody>
          <a:bodyPr wrap="square">
            <a:spAutoFit/>
          </a:bodyPr>
          <a:p>
            <a:r>
              <a:rPr dirty="0" sz="2000" lang="en-US" smtClean="0">
                <a:solidFill>
                  <a:srgbClr val="00B0F0"/>
                </a:solidFill>
                <a:latin typeface="Consolas" panose="020B0609020204030204" pitchFamily="49" charset="0"/>
              </a:rPr>
              <a:t>char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x3[]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= "</a:t>
            </a:r>
            <a:r>
              <a:rPr dirty="0" sz="2000" lang="en-US" err="1">
                <a:solidFill>
                  <a:prstClr val="black"/>
                </a:solidFill>
                <a:latin typeface="Consolas" panose="020B0609020204030204" pitchFamily="49" charset="0"/>
              </a:rPr>
              <a:t>abc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";</a:t>
            </a:r>
            <a:endParaRPr dirty="0" sz="1600" lang="en-US">
              <a:solidFill>
                <a:srgbClr val="00B050"/>
              </a:solidFill>
            </a:endParaRPr>
          </a:p>
        </p:txBody>
      </p:sp>
      <p:sp>
        <p:nvSpPr>
          <p:cNvPr id="1048711" name="Rectangle 7"/>
          <p:cNvSpPr/>
          <p:nvPr/>
        </p:nvSpPr>
        <p:spPr>
          <a:xfrm>
            <a:off x="4723411" y="2881834"/>
            <a:ext cx="3887891" cy="369332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solidFill>
                  <a:srgbClr val="00B050"/>
                </a:solidFill>
              </a:rPr>
              <a:t>// x </a:t>
            </a:r>
            <a:r>
              <a:rPr dirty="0" lang="en-US">
                <a:solidFill>
                  <a:srgbClr val="00B050"/>
                </a:solidFill>
              </a:rPr>
              <a:t>has 4 chars - explicit null</a:t>
            </a:r>
          </a:p>
        </p:txBody>
      </p:sp>
      <p:sp>
        <p:nvSpPr>
          <p:cNvPr id="1048712" name="Rectangle 9"/>
          <p:cNvSpPr/>
          <p:nvPr/>
        </p:nvSpPr>
        <p:spPr>
          <a:xfrm>
            <a:off x="4723412" y="2353803"/>
            <a:ext cx="3863180" cy="369332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solidFill>
                  <a:srgbClr val="00B050"/>
                </a:solidFill>
              </a:rPr>
              <a:t>// x has 4 chars</a:t>
            </a:r>
            <a:endParaRPr dirty="0" lang="en-US">
              <a:solidFill>
                <a:srgbClr val="00B050"/>
              </a:solidFill>
            </a:endParaRPr>
          </a:p>
        </p:txBody>
      </p:sp>
      <p:sp>
        <p:nvSpPr>
          <p:cNvPr id="1048713" name="Content Placeholder 1"/>
          <p:cNvSpPr txBox="1"/>
          <p:nvPr/>
        </p:nvSpPr>
        <p:spPr bwMode="auto">
          <a:xfrm>
            <a:off x="258135" y="4849963"/>
            <a:ext cx="8353168" cy="833022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l" eaLnBrk="0" fontAlgn="base" hangingPunct="0" indent="-342900" marL="342900" rtl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algn="l" eaLnBrk="0" fontAlgn="base" hangingPunct="0" indent="-285750" marL="742950" rtl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algn="l" eaLnBrk="0" fontAlgn="base" hangingPunct="0" indent="-228600" marL="1085850" rtl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algn="l" eaLnBrk="0" fontAlgn="base" hangingPunct="0" indent="-228600" marL="1428750" rtl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algn="l" eaLnBrk="0" fontAlgn="base" hangingPunct="0" indent="-228600" marL="17716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algn="l" eaLnBrk="0" fontAlgn="base" hangingPunct="0" indent="-228600" marL="22288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algn="l" eaLnBrk="0" fontAlgn="base" hangingPunct="0" indent="-228600" marL="26860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algn="l" eaLnBrk="0" fontAlgn="base" hangingPunct="0" indent="-228600" marL="31432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algn="l" eaLnBrk="0" fontAlgn="base" hangingPunct="0" indent="-228600" marL="36004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 indent="0" lvl="1" marL="457200">
              <a:buNone/>
            </a:pPr>
            <a:r>
              <a:rPr dirty="0" sz="2000" kern="0" lang="en-US" smtClean="0"/>
              <a:t>The last char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'\0'</a:t>
            </a:r>
            <a:r>
              <a:rPr dirty="0" sz="2000" kern="0" lang="en-US" smtClean="0"/>
              <a:t> is a special string-termination character called the </a:t>
            </a:r>
            <a:r>
              <a:rPr b="1" dirty="0" sz="2000" kern="0" lang="en-US" u="sng" smtClean="0">
                <a:solidFill>
                  <a:srgbClr val="FF0000"/>
                </a:solidFill>
              </a:rPr>
              <a:t>null</a:t>
            </a:r>
            <a:r>
              <a:rPr b="1" dirty="0" sz="2000" kern="0" lang="en-US" smtClean="0"/>
              <a:t> </a:t>
            </a:r>
            <a:r>
              <a:rPr b="1" dirty="0" sz="2000" kern="0" lang="en-US" u="sng" smtClean="0">
                <a:solidFill>
                  <a:srgbClr val="FF0000"/>
                </a:solidFill>
              </a:rPr>
              <a:t>character</a:t>
            </a:r>
            <a:r>
              <a:rPr dirty="0" sz="2000" kern="0" lang="en-US" smtClean="0"/>
              <a:t>.</a:t>
            </a:r>
          </a:p>
        </p:txBody>
      </p:sp>
      <p:sp>
        <p:nvSpPr>
          <p:cNvPr id="1048714" name="Rectangle 11"/>
          <p:cNvSpPr/>
          <p:nvPr/>
        </p:nvSpPr>
        <p:spPr>
          <a:xfrm>
            <a:off x="507981" y="2891732"/>
            <a:ext cx="4215431" cy="400110"/>
          </a:xfrm>
          <a:prstGeom prst="rect"/>
          <a:ln>
            <a:noFill/>
          </a:ln>
        </p:spPr>
        <p:txBody>
          <a:bodyPr wrap="square">
            <a:spAutoFit/>
          </a:bodyPr>
          <a:p>
            <a:r>
              <a:rPr dirty="0" sz="2000" lang="en-US">
                <a:solidFill>
                  <a:srgbClr val="00B0F0"/>
                </a:solidFill>
                <a:latin typeface="Consolas" panose="020B0609020204030204" pitchFamily="49" charset="0"/>
              </a:rPr>
              <a:t>char </a:t>
            </a:r>
            <a:r>
              <a:rPr dirty="0" sz="2000" lang="en-US" smtClean="0">
                <a:latin typeface="Consolas" panose="020B0609020204030204" pitchFamily="49" charset="0"/>
              </a:rPr>
              <a:t>x2[] </a:t>
            </a:r>
            <a:r>
              <a:rPr dirty="0" lang="en-US" smtClean="0">
                <a:latin typeface="Consolas" panose="020B0609020204030204" pitchFamily="49" charset="0"/>
              </a:rPr>
              <a:t>=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a','b','c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','\0'};</a:t>
            </a:r>
          </a:p>
        </p:txBody>
      </p:sp>
      <p:sp>
        <p:nvSpPr>
          <p:cNvPr id="1048715" name="Rectangle 12"/>
          <p:cNvSpPr/>
          <p:nvPr/>
        </p:nvSpPr>
        <p:spPr>
          <a:xfrm>
            <a:off x="507981" y="2357818"/>
            <a:ext cx="4215431" cy="400110"/>
          </a:xfrm>
          <a:prstGeom prst="rect"/>
          <a:ln>
            <a:noFill/>
          </a:ln>
        </p:spPr>
        <p:txBody>
          <a:bodyPr wrap="square">
            <a:spAutoFit/>
          </a:bodyPr>
          <a:p>
            <a:r>
              <a:rPr dirty="0" sz="2000" lang="en-US">
                <a:solidFill>
                  <a:srgbClr val="00B0F0"/>
                </a:solidFill>
                <a:latin typeface="Consolas" panose="020B0609020204030204" pitchFamily="49" charset="0"/>
              </a:rPr>
              <a:t>char </a:t>
            </a:r>
            <a:r>
              <a:rPr dirty="0" sz="2000" lang="en-US" smtClean="0">
                <a:latin typeface="Consolas" panose="020B0609020204030204" pitchFamily="49" charset="0"/>
              </a:rPr>
              <a:t>x1[4] </a:t>
            </a:r>
            <a:r>
              <a:rPr dirty="0" lang="en-US" smtClean="0">
                <a:latin typeface="Consolas" panose="020B0609020204030204" pitchFamily="49" charset="0"/>
              </a:rPr>
              <a:t>=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a','b','c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'};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139057"/>
          </a:xfrm>
        </p:spPr>
        <p:txBody>
          <a:bodyPr/>
          <a:p>
            <a:r>
              <a:rPr dirty="0" lang="en-US" smtClean="0"/>
              <a:t>Assume that we have the following array:</a:t>
            </a:r>
          </a:p>
          <a:p>
            <a:endParaRPr dirty="0" lang="en-US"/>
          </a:p>
          <a:p>
            <a:pPr>
              <a:spcBef>
                <a:spcPct val="0"/>
              </a:spcBef>
            </a:pPr>
            <a:r>
              <a:rPr dirty="0" lang="en-US" smtClean="0"/>
              <a:t>The aggregate </a:t>
            </a:r>
            <a:r>
              <a:rPr dirty="0" lang="en-US"/>
              <a:t>operations are allowed for C -string input, the </a:t>
            </a:r>
            <a:r>
              <a:rPr dirty="0" lang="en-US" smtClean="0"/>
              <a:t>statement: 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kern="1200" lang="en-US">
                <a:latin typeface="Consolas" panose="020B0609020204030204" pitchFamily="49" charset="0"/>
                <a:cs typeface="+mn-cs"/>
              </a:rPr>
              <a:t> </a:t>
            </a:r>
            <a:r>
              <a:rPr dirty="0" kern="1200" lang="en-US" smtClean="0">
                <a:latin typeface="Consolas" panose="020B0609020204030204" pitchFamily="49" charset="0"/>
                <a:cs typeface="+mn-cs"/>
              </a:rPr>
              <a:t>  </a:t>
            </a:r>
            <a:r>
              <a:rPr dirty="0" sz="2000" kern="1200" lang="en-US" err="1" smtClean="0">
                <a:latin typeface="Consolas" panose="020B0609020204030204" pitchFamily="49" charset="0"/>
                <a:cs typeface="+mn-cs"/>
              </a:rPr>
              <a:t>cin</a:t>
            </a:r>
            <a:r>
              <a:rPr dirty="0" sz="2000" kern="1200" lang="en-US" smtClean="0">
                <a:latin typeface="Consolas" panose="020B0609020204030204" pitchFamily="49" charset="0"/>
                <a:cs typeface="+mn-cs"/>
              </a:rPr>
              <a:t> &gt;&gt; 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name</a:t>
            </a:r>
            <a:r>
              <a:rPr dirty="0" sz="2000" kern="1200" lang="en-US" smtClean="0">
                <a:latin typeface="Consolas" panose="020B0609020204030204" pitchFamily="49" charset="0"/>
                <a:cs typeface="+mn-cs"/>
              </a:rPr>
              <a:t>;</a:t>
            </a:r>
          </a:p>
          <a:p>
            <a:pPr indent="0" marL="0">
              <a:spcBef>
                <a:spcPct val="0"/>
              </a:spcBef>
              <a:buNone/>
            </a:pPr>
            <a:endParaRPr dirty="0" sz="2000" kern="1200" lang="en-US" smtClean="0">
              <a:latin typeface="Consolas" panose="020B0609020204030204" pitchFamily="49" charset="0"/>
              <a:cs typeface="+mn-cs"/>
            </a:endParaRPr>
          </a:p>
          <a:p>
            <a:pPr algn="just" indent="0" marL="0">
              <a:spcBef>
                <a:spcPct val="0"/>
              </a:spcBef>
              <a:buNone/>
            </a:pPr>
            <a:r>
              <a:rPr dirty="0" sz="2000" lang="en-US" u="sng" smtClean="0">
                <a:solidFill>
                  <a:srgbClr val="FF0000"/>
                </a:solidFill>
              </a:rPr>
              <a:t>Notes: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dirty="0" sz="2000" lang="en-US" smtClean="0"/>
              <a:t>The </a:t>
            </a:r>
            <a:r>
              <a:rPr dirty="0" sz="2000" lang="en-US"/>
              <a:t>length of the input Character </a:t>
            </a:r>
            <a:r>
              <a:rPr dirty="0" sz="2000" lang="en-US" smtClean="0"/>
              <a:t>Array must </a:t>
            </a:r>
            <a:r>
              <a:rPr dirty="0" sz="2000" lang="en-US"/>
              <a:t>be </a:t>
            </a:r>
            <a:r>
              <a:rPr dirty="0" sz="2000" lang="en-US" smtClean="0"/>
              <a:t>less than </a:t>
            </a:r>
            <a:r>
              <a:rPr dirty="0" sz="2000" lang="en-US"/>
              <a:t>or equal to </a:t>
            </a:r>
            <a:r>
              <a:rPr dirty="0" sz="2000" lang="en-US" smtClean="0"/>
              <a:t>9.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dirty="0" sz="2000" lang="en-US" smtClean="0"/>
              <a:t>If </a:t>
            </a:r>
            <a:r>
              <a:rPr dirty="0" sz="2000" lang="en-US"/>
              <a:t>the length of the input string is </a:t>
            </a:r>
            <a:r>
              <a:rPr dirty="0" sz="2000" lang="en-US" smtClean="0"/>
              <a:t>4, </a:t>
            </a:r>
            <a:r>
              <a:rPr dirty="0" sz="2000" lang="en-US"/>
              <a:t>the computer stores the </a:t>
            </a:r>
            <a:r>
              <a:rPr dirty="0" sz="2000" lang="en-US" smtClean="0"/>
              <a:t>four characters </a:t>
            </a:r>
            <a:r>
              <a:rPr dirty="0" sz="2000" lang="en-US"/>
              <a:t>that are input and the null character '\</a:t>
            </a:r>
            <a:r>
              <a:rPr dirty="0" sz="2000" lang="en-US" smtClean="0"/>
              <a:t>0‘.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dirty="0" sz="2000" lang="en-US" smtClean="0"/>
              <a:t>If </a:t>
            </a:r>
            <a:r>
              <a:rPr dirty="0" sz="2000" lang="en-US"/>
              <a:t>the length of the </a:t>
            </a:r>
            <a:r>
              <a:rPr dirty="0" sz="2000" lang="en-US" smtClean="0"/>
              <a:t>input is </a:t>
            </a:r>
            <a:r>
              <a:rPr dirty="0" sz="2000" lang="en-US"/>
              <a:t>more than </a:t>
            </a:r>
            <a:r>
              <a:rPr dirty="0" sz="2000" lang="en-US" smtClean="0"/>
              <a:t>9, error may accrue.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dirty="0" sz="2000" lang="en-US" err="1"/>
              <a:t>c</a:t>
            </a:r>
            <a:r>
              <a:rPr dirty="0" sz="2000" lang="en-US" err="1" smtClean="0"/>
              <a:t>in</a:t>
            </a:r>
            <a:r>
              <a:rPr dirty="0" sz="2000" lang="en-US" smtClean="0"/>
              <a:t> &gt;&gt; will stops </a:t>
            </a:r>
            <a:r>
              <a:rPr dirty="0" sz="2000" lang="en-US"/>
              <a:t>reading data into the current variable as soon as it finds the first </a:t>
            </a:r>
            <a:r>
              <a:rPr b="1" dirty="0" sz="2000" lang="en-US" u="sng" smtClean="0"/>
              <a:t>whitespace</a:t>
            </a:r>
            <a:r>
              <a:rPr dirty="0" sz="2000" lang="en-US" smtClean="0"/>
              <a:t> character </a:t>
            </a:r>
            <a:r>
              <a:rPr dirty="0" sz="2000" lang="en-US"/>
              <a:t>or invalid data. </a:t>
            </a:r>
          </a:p>
        </p:txBody>
      </p:sp>
      <p:sp>
        <p:nvSpPr>
          <p:cNvPr id="10487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2800" lang="en-US"/>
              <a:t>Reading and Writing </a:t>
            </a:r>
            <a:r>
              <a:rPr dirty="0" sz="2800" lang="en-US" smtClean="0"/>
              <a:t>with Character </a:t>
            </a:r>
            <a:r>
              <a:rPr dirty="0" sz="2800" lang="en-US"/>
              <a:t>Arrays</a:t>
            </a:r>
          </a:p>
        </p:txBody>
      </p:sp>
      <p:sp>
        <p:nvSpPr>
          <p:cNvPr id="1048718" name="Rectangle 3"/>
          <p:cNvSpPr/>
          <p:nvPr/>
        </p:nvSpPr>
        <p:spPr>
          <a:xfrm>
            <a:off x="1025370" y="1691107"/>
            <a:ext cx="1957587" cy="369332"/>
          </a:xfrm>
          <a:prstGeom prst="rect"/>
        </p:spPr>
        <p:txBody>
          <a:bodyPr wrap="non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name[10];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2400" lang="en-US"/>
              <a:t>C++ program to display a string entered by user</a:t>
            </a:r>
            <a:endParaRPr dirty="0" sz="2000" lang="en-US"/>
          </a:p>
        </p:txBody>
      </p:sp>
      <p:sp>
        <p:nvSpPr>
          <p:cNvPr id="1048606" name="Rectangle 5"/>
          <p:cNvSpPr/>
          <p:nvPr/>
        </p:nvSpPr>
        <p:spPr>
          <a:xfrm>
            <a:off x="601249" y="1142546"/>
            <a:ext cx="6976998" cy="5355312"/>
          </a:xfrm>
          <a:prstGeom prst="rect"/>
          <a:solidFill>
            <a:srgbClr val="FFFFC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endParaRPr dirty="0" lang="en-US"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x[100];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"Enter a string: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&gt;&gt; x;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"You entered: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nEnter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 another string: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&gt;&gt; x;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"You entered: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48727" y="968217"/>
            <a:ext cx="5428571" cy="1990476"/>
          </a:xfrm>
          <a:prstGeom prst="rect"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2400" lang="en-US"/>
              <a:t>C++ program to display a string entered by user</a:t>
            </a:r>
            <a:endParaRPr dirty="0" sz="2000" lang="en-US"/>
          </a:p>
        </p:txBody>
      </p:sp>
      <p:sp>
        <p:nvSpPr>
          <p:cNvPr id="1048600" name="Rectangle 5"/>
          <p:cNvSpPr/>
          <p:nvPr/>
        </p:nvSpPr>
        <p:spPr>
          <a:xfrm>
            <a:off x="601249" y="1142546"/>
            <a:ext cx="6976998" cy="5158741"/>
          </a:xfrm>
          <a:prstGeom prst="rect"/>
          <a:solidFill>
            <a:srgbClr val="FFFFC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endParaRPr dirty="0" lang="en-US"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x[100];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"Enter a string: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&gt;&gt; x;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"You entered: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nEnter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 another string: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&gt;&gt; x;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"You entered: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01" name="Rectangle 9"/>
          <p:cNvSpPr/>
          <p:nvPr/>
        </p:nvSpPr>
        <p:spPr>
          <a:xfrm>
            <a:off x="601249" y="1142546"/>
            <a:ext cx="6976998" cy="5158741"/>
          </a:xfrm>
          <a:prstGeom prst="rect"/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02" name="Rectangle 8"/>
          <p:cNvSpPr/>
          <p:nvPr/>
        </p:nvSpPr>
        <p:spPr>
          <a:xfrm>
            <a:off x="3548727" y="3587917"/>
            <a:ext cx="4458803" cy="2049780"/>
          </a:xfrm>
          <a:prstGeom prst="rect"/>
          <a:solidFill>
            <a:schemeClr val="bg1"/>
          </a:solidFill>
          <a:ln>
            <a:solidFill>
              <a:schemeClr val="tx1"/>
            </a:solidFill>
          </a:ln>
        </p:spPr>
        <p:txBody>
          <a:bodyPr bIns="91440" lIns="182880" rIns="182880" tIns="91440" wrap="square">
            <a:spAutoFit/>
          </a:bodyPr>
          <a:p>
            <a:pPr algn="just"/>
            <a:r>
              <a:rPr b="1" dirty="0" lang="en-US">
                <a:solidFill>
                  <a:srgbClr val="FF0000"/>
                </a:solidFill>
              </a:rPr>
              <a:t>Notice</a:t>
            </a:r>
            <a:r>
              <a:rPr dirty="0" lang="en-US"/>
              <a:t> that, </a:t>
            </a:r>
            <a:r>
              <a:rPr dirty="0" lang="en-US" smtClean="0"/>
              <a:t>only </a:t>
            </a:r>
            <a:r>
              <a:rPr dirty="0" lang="en-US"/>
              <a:t>"</a:t>
            </a:r>
            <a:r>
              <a:rPr b="1" dirty="0" lang="en-US"/>
              <a:t>Programming</a:t>
            </a:r>
            <a:r>
              <a:rPr dirty="0" lang="en-US"/>
              <a:t>" is displayed instead of "</a:t>
            </a:r>
            <a:r>
              <a:rPr b="1" dirty="0" lang="en-US"/>
              <a:t>Programming is </a:t>
            </a:r>
            <a:r>
              <a:rPr b="1" dirty="0" lang="en-US" smtClean="0"/>
              <a:t>fun.</a:t>
            </a:r>
            <a:r>
              <a:rPr dirty="0" lang="en-US" smtClean="0"/>
              <a:t>".</a:t>
            </a:r>
            <a:endParaRPr dirty="0" lang="en-US"/>
          </a:p>
          <a:p>
            <a:pPr algn="just"/>
            <a:endParaRPr dirty="0" lang="en-US"/>
          </a:p>
          <a:p>
            <a:pPr algn="just"/>
            <a:r>
              <a:rPr dirty="0" lang="en-US"/>
              <a:t>This is because the extraction operator &gt;&gt; </a:t>
            </a:r>
            <a:r>
              <a:rPr dirty="0" lang="en-US" smtClean="0"/>
              <a:t>considers </a:t>
            </a:r>
            <a:r>
              <a:rPr dirty="0" lang="en-US"/>
              <a:t>a space " " </a:t>
            </a:r>
            <a:r>
              <a:rPr dirty="0" lang="en-US" smtClean="0"/>
              <a:t>is </a:t>
            </a:r>
            <a:r>
              <a:rPr dirty="0" lang="en-US"/>
              <a:t>a </a:t>
            </a:r>
            <a:r>
              <a:rPr b="1" dirty="0" lang="en-US" u="sng"/>
              <a:t>terminating</a:t>
            </a:r>
            <a:r>
              <a:rPr dirty="0" lang="en-US"/>
              <a:t> character.</a:t>
            </a:r>
          </a:p>
        </p:txBody>
      </p:sp>
      <p:pic>
        <p:nvPicPr>
          <p:cNvPr id="209715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48727" y="968217"/>
            <a:ext cx="5428571" cy="1990476"/>
          </a:xfrm>
          <a:prstGeom prst="rect"/>
          <a:ln>
            <a:solidFill>
              <a:schemeClr val="tx1"/>
            </a:solidFill>
          </a:ln>
        </p:spPr>
      </p:pic>
      <p:cxnSp>
        <p:nvCxnSpPr>
          <p:cNvPr id="3145728" name="Straight Arrow Connector 11"/>
          <p:cNvCxnSpPr>
            <a:cxnSpLocks/>
            <a:stCxn id="1048602" idx="0"/>
          </p:cNvCxnSpPr>
          <p:nvPr/>
        </p:nvCxnSpPr>
        <p:spPr bwMode="auto">
          <a:xfrm flipV="1">
            <a:off x="5778129" y="2279737"/>
            <a:ext cx="209315" cy="1308180"/>
          </a:xfrm>
          <a:prstGeom prst="straightConnector1"/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45729" name="Straight Connector 4"/>
          <p:cNvCxnSpPr>
            <a:cxnSpLocks/>
          </p:cNvCxnSpPr>
          <p:nvPr/>
        </p:nvCxnSpPr>
        <p:spPr bwMode="auto">
          <a:xfrm>
            <a:off x="6259882" y="1954060"/>
            <a:ext cx="2426918" cy="12526"/>
          </a:xfrm>
          <a:prstGeom prst="line"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30" name="Straight Connector 12"/>
          <p:cNvCxnSpPr>
            <a:cxnSpLocks/>
          </p:cNvCxnSpPr>
          <p:nvPr/>
        </p:nvCxnSpPr>
        <p:spPr bwMode="auto">
          <a:xfrm>
            <a:off x="5210827" y="2170042"/>
            <a:ext cx="1290181" cy="8783"/>
          </a:xfrm>
          <a:prstGeom prst="line"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Arrays are very important in any programming language. They provide a more convenient way of storing variables or a collection of data of a similar data type together instead of storing them separately. </a:t>
            </a:r>
            <a:endParaRPr dirty="0" lang="en-US" smtClean="0"/>
          </a:p>
          <a:p>
            <a:r>
              <a:rPr dirty="0" lang="en-US" smtClean="0"/>
              <a:t>Each </a:t>
            </a:r>
            <a:r>
              <a:rPr dirty="0" lang="en-US"/>
              <a:t>value of the array will be accessed separately.</a:t>
            </a:r>
          </a:p>
        </p:txBody>
      </p:sp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Why do we need arrays</a:t>
            </a:r>
            <a:r>
              <a:rPr dirty="0" lang="en-US" smtClean="0"/>
              <a:t>?</a:t>
            </a:r>
            <a:endParaRPr dirty="0" lang="en-US"/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1"/>
          <p:cNvSpPr>
            <a:spLocks noGrp="1"/>
          </p:cNvSpPr>
          <p:nvPr>
            <p:ph idx="1"/>
          </p:nvPr>
        </p:nvSpPr>
        <p:spPr>
          <a:xfrm>
            <a:off x="457200" y="1938149"/>
            <a:ext cx="8353168" cy="3523199"/>
          </a:xfrm>
        </p:spPr>
        <p:txBody>
          <a:bodyPr/>
          <a:p>
            <a:r>
              <a:rPr dirty="0" lang="en-US" smtClean="0"/>
              <a:t>To </a:t>
            </a:r>
            <a:r>
              <a:rPr dirty="0" lang="en-US"/>
              <a:t>read the text containing blank space, </a:t>
            </a:r>
            <a:r>
              <a:rPr b="1" dirty="0" kern="1200" lang="en-US" err="1">
                <a:solidFill>
                  <a:prstClr val="black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+mn-cs"/>
              </a:rPr>
              <a:t>cin.get</a:t>
            </a:r>
            <a:r>
              <a:rPr dirty="0" lang="en-US"/>
              <a:t> function can be used. </a:t>
            </a:r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r>
              <a:rPr dirty="0" lang="en-US" smtClean="0"/>
              <a:t>This </a:t>
            </a:r>
            <a:r>
              <a:rPr dirty="0" lang="en-US"/>
              <a:t>function takes two </a:t>
            </a:r>
            <a:r>
              <a:rPr dirty="0" lang="en-US" smtClean="0"/>
              <a:t>parameters.</a:t>
            </a:r>
            <a:endParaRPr dirty="0" lang="en-US"/>
          </a:p>
          <a:p>
            <a:pPr lvl="1"/>
            <a:r>
              <a:rPr dirty="0" lang="en-US"/>
              <a:t>The </a:t>
            </a:r>
            <a:r>
              <a:rPr dirty="0" lang="en-US" smtClean="0"/>
              <a:t>first parameter </a:t>
            </a:r>
            <a:r>
              <a:rPr dirty="0" lang="en-US"/>
              <a:t>is a C -string variable; the second parameter specifies how many </a:t>
            </a:r>
            <a:r>
              <a:rPr dirty="0" lang="en-US" smtClean="0"/>
              <a:t>characters to </a:t>
            </a:r>
            <a:r>
              <a:rPr dirty="0" lang="en-US"/>
              <a:t>read into the string </a:t>
            </a:r>
            <a:r>
              <a:rPr dirty="0" lang="en-US" smtClean="0"/>
              <a:t>variable.</a:t>
            </a:r>
          </a:p>
          <a:p>
            <a:r>
              <a:rPr dirty="0" lang="en-US" smtClean="0"/>
              <a:t>Example </a:t>
            </a:r>
          </a:p>
        </p:txBody>
      </p:sp>
      <p:sp>
        <p:nvSpPr>
          <p:cNvPr id="104859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2800" lang="en-US"/>
              <a:t>Reading and Writing with Character Arrays</a:t>
            </a:r>
          </a:p>
        </p:txBody>
      </p:sp>
      <p:sp>
        <p:nvSpPr>
          <p:cNvPr id="1048594" name="Rectangle 3"/>
          <p:cNvSpPr/>
          <p:nvPr/>
        </p:nvSpPr>
        <p:spPr>
          <a:xfrm>
            <a:off x="2286000" y="5611041"/>
            <a:ext cx="4572000" cy="707886"/>
          </a:xfrm>
          <a:prstGeom prst="rect"/>
        </p:spPr>
        <p:txBody>
          <a:bodyPr>
            <a:spAutoFit/>
          </a:bodyPr>
          <a:p>
            <a:r>
              <a:rPr dirty="0" sz="200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x[31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dirty="0" sz="20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(x,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31);</a:t>
            </a:r>
          </a:p>
        </p:txBody>
      </p:sp>
      <p:sp>
        <p:nvSpPr>
          <p:cNvPr id="1048595" name="Rectangle 4"/>
          <p:cNvSpPr/>
          <p:nvPr/>
        </p:nvSpPr>
        <p:spPr>
          <a:xfrm>
            <a:off x="1847590" y="2717528"/>
            <a:ext cx="5798704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Consolas" panose="020B0609020204030204" pitchFamily="49" charset="0"/>
              </a:rPr>
              <a:t>Syntax:</a:t>
            </a:r>
          </a:p>
          <a:p>
            <a:r>
              <a:rPr dirty="0" sz="2400" lang="en-US" smtClean="0">
                <a:latin typeface="Consolas" panose="020B0609020204030204" pitchFamily="49" charset="0"/>
              </a:rPr>
              <a:t>    </a:t>
            </a:r>
            <a:r>
              <a:rPr dirty="0" sz="2400" lang="en-US" err="1" smtClean="0">
                <a:latin typeface="Consolas" panose="020B0609020204030204" pitchFamily="49" charset="0"/>
              </a:rPr>
              <a:t>cin.get</a:t>
            </a:r>
            <a:r>
              <a:rPr dirty="0" sz="2400" lang="en-US" smtClean="0">
                <a:latin typeface="Consolas" panose="020B0609020204030204" pitchFamily="49" charset="0"/>
              </a:rPr>
              <a:t>(</a:t>
            </a:r>
            <a:r>
              <a:rPr dirty="0" sz="2400" lang="en-US" err="1" smtClean="0">
                <a:latin typeface="Consolas" panose="020B0609020204030204" pitchFamily="49" charset="0"/>
              </a:rPr>
              <a:t>string_name</a:t>
            </a:r>
            <a:r>
              <a:rPr dirty="0" sz="2400" lang="en-US">
                <a:latin typeface="Consolas" panose="020B0609020204030204" pitchFamily="49" charset="0"/>
              </a:rPr>
              <a:t>, size);</a:t>
            </a:r>
          </a:p>
        </p:txBody>
      </p:sp>
      <p:sp>
        <p:nvSpPr>
          <p:cNvPr id="1048596" name="Rectangle 5"/>
          <p:cNvSpPr/>
          <p:nvPr/>
        </p:nvSpPr>
        <p:spPr>
          <a:xfrm>
            <a:off x="395416" y="970208"/>
            <a:ext cx="8353168" cy="802640"/>
          </a:xfrm>
          <a:prstGeom prst="rect"/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you input C -strings with blanks into a character array?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2800" lang="en-US"/>
              <a:t>Reading and Writing with Character Arrays</a:t>
            </a:r>
          </a:p>
        </p:txBody>
      </p:sp>
      <p:sp>
        <p:nvSpPr>
          <p:cNvPr id="1048586" name="Rectangle 3"/>
          <p:cNvSpPr/>
          <p:nvPr/>
        </p:nvSpPr>
        <p:spPr>
          <a:xfrm>
            <a:off x="331939" y="1268476"/>
            <a:ext cx="5492663" cy="435864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endParaRPr dirty="0" lang="en-US"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x[31];</a:t>
            </a:r>
          </a:p>
          <a:p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"Enter a string: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b="1"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(x, 31);</a:t>
            </a:r>
          </a:p>
          <a:p>
            <a:endParaRPr b="1"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"You entered: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system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587" name="Line Callout 2 4"/>
          <p:cNvSpPr/>
          <p:nvPr/>
        </p:nvSpPr>
        <p:spPr bwMode="auto">
          <a:xfrm>
            <a:off x="4578263" y="4796947"/>
            <a:ext cx="4277639" cy="1158240"/>
          </a:xfrm>
          <a:prstGeom prst="borderCallout2">
            <a:avLst>
              <a:gd name="adj1" fmla="val 47310"/>
              <a:gd name="adj2" fmla="val -366"/>
              <a:gd name="adj3" fmla="val 5897"/>
              <a:gd name="adj4" fmla="val -10074"/>
              <a:gd name="adj5" fmla="val -55425"/>
              <a:gd name="adj6" fmla="val -4171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just"/>
            <a:r>
              <a:rPr dirty="0" lang="en-US">
                <a:latin typeface="Consolas" panose="020B0609020204030204" pitchFamily="49" charset="0"/>
              </a:rPr>
              <a:t>This statement stores the next </a:t>
            </a:r>
            <a:r>
              <a:rPr b="1" dirty="0" lang="en-US" u="sng" smtClean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dirty="0" lang="en-US" smtClean="0">
                <a:latin typeface="Consolas" panose="020B0609020204030204" pitchFamily="49" charset="0"/>
              </a:rPr>
              <a:t> </a:t>
            </a:r>
            <a:r>
              <a:rPr dirty="0" lang="en-US">
                <a:latin typeface="Consolas" panose="020B0609020204030204" pitchFamily="49" charset="0"/>
              </a:rPr>
              <a:t>characters, or all characters until the newline </a:t>
            </a:r>
            <a:r>
              <a:rPr dirty="0" lang="en-US" smtClean="0">
                <a:latin typeface="Consolas" panose="020B0609020204030204" pitchFamily="49" charset="0"/>
              </a:rPr>
              <a:t>character </a:t>
            </a:r>
            <a:r>
              <a:rPr dirty="0" lang="en-US">
                <a:latin typeface="Consolas" panose="020B0609020204030204" pitchFamily="49" charset="0"/>
              </a:rPr>
              <a:t>'\n' is found, into </a:t>
            </a:r>
            <a:r>
              <a:rPr dirty="0" lang="en-US" smtClean="0">
                <a:latin typeface="Consolas" panose="020B0609020204030204" pitchFamily="49" charset="0"/>
              </a:rPr>
              <a:t>x. </a:t>
            </a:r>
            <a:r>
              <a:rPr dirty="0" lang="en-US">
                <a:latin typeface="Consolas" panose="020B0609020204030204" pitchFamily="49" charset="0"/>
              </a:rPr>
              <a:t>The newline character is not stored in </a:t>
            </a:r>
            <a:r>
              <a:rPr dirty="0" lang="en-US" smtClean="0">
                <a:latin typeface="Consolas" panose="020B0609020204030204" pitchFamily="49" charset="0"/>
              </a:rPr>
              <a:t>x </a:t>
            </a:r>
            <a:endParaRPr dirty="0" lang="en-US">
              <a:latin typeface="Consolas" panose="020B0609020204030204" pitchFamily="49" charset="0"/>
            </a:endParaRPr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86800" y="854075"/>
            <a:ext cx="4600000" cy="1780952"/>
          </a:xfrm>
          <a:prstGeom prst="rect"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EXERCISE (1)</a:t>
            </a:r>
            <a:endParaRPr dirty="0" lang="en-US"/>
          </a:p>
        </p:txBody>
      </p:sp>
      <p:sp>
        <p:nvSpPr>
          <p:cNvPr id="1048589" name="Content Placeholder 7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65665"/>
          </a:xfrm>
        </p:spPr>
        <p:txBody>
          <a:bodyPr/>
          <a:p>
            <a:r>
              <a:rPr dirty="0" sz="2000" lang="en-US" smtClean="0"/>
              <a:t>What is the output of the following code?</a:t>
            </a:r>
            <a:endParaRPr dirty="0" sz="2000" kern="1200" lang="en-US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endParaRPr b="1" dirty="0" lang="en-US"/>
          </a:p>
        </p:txBody>
      </p:sp>
      <p:sp>
        <p:nvSpPr>
          <p:cNvPr id="1048590" name="Rectangle 3"/>
          <p:cNvSpPr/>
          <p:nvPr/>
        </p:nvSpPr>
        <p:spPr>
          <a:xfrm>
            <a:off x="711200" y="1727200"/>
            <a:ext cx="7327900" cy="466344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5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5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5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sz="15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5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x[5];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  x[0] = 10;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  x[2] = -20;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  x[3 / 2] = 30;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  x[3] = x[0];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5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x[0] &lt;&lt; 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x[1] &lt;&lt; 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dirty="0" sz="15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dirty="0" sz="15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x[2] &lt;&lt; </a:t>
            </a:r>
            <a:r>
              <a:rPr dirty="0" sz="150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&lt;&lt; x[3];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sz="1500" lang="en-US" smtClean="0">
                <a:latin typeface="Consolas" panose="020B0609020204030204" pitchFamily="49" charset="0"/>
              </a:rPr>
              <a:t>    system</a:t>
            </a:r>
            <a:r>
              <a:rPr dirty="0" sz="1500" lang="en-US">
                <a:latin typeface="Consolas" panose="020B0609020204030204" pitchFamily="49" charset="0"/>
              </a:rPr>
              <a:t>("pause</a:t>
            </a:r>
            <a:r>
              <a:rPr dirty="0" sz="1500" lang="en-US" smtClean="0">
                <a:latin typeface="Consolas" panose="020B0609020204030204" pitchFamily="49" charset="0"/>
              </a:rPr>
              <a:t>");</a:t>
            </a:r>
          </a:p>
          <a:p>
            <a:endParaRPr dirty="0" sz="1500" lang="en-US">
              <a:latin typeface="Consolas" panose="020B0609020204030204" pitchFamily="49" charset="0"/>
            </a:endParaRPr>
          </a:p>
          <a:p>
            <a:endParaRPr dirty="0" sz="15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-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dirty="0" sz="1500" lang="en-US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endParaRPr dirty="0" sz="15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591" name="Line Callout 2 8"/>
          <p:cNvSpPr/>
          <p:nvPr/>
        </p:nvSpPr>
        <p:spPr bwMode="auto">
          <a:xfrm>
            <a:off x="4732638" y="3393560"/>
            <a:ext cx="1414162" cy="584775"/>
          </a:xfrm>
          <a:prstGeom prst="borderCallout2">
            <a:avLst>
              <a:gd name="adj1" fmla="val 47310"/>
              <a:gd name="adj2" fmla="val -366"/>
              <a:gd name="adj3" fmla="val 82588"/>
              <a:gd name="adj4" fmla="val -86758"/>
              <a:gd name="adj5" fmla="val 94427"/>
              <a:gd name="adj6" fmla="val -14048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r>
              <a:rPr dirty="0" sz="3200" lang="en-US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  <a:endParaRPr dirty="0" sz="3200"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 </a:t>
            </a:r>
            <a:r>
              <a:rPr dirty="0" lang="en-US" smtClean="0"/>
              <a:t>(2)</a:t>
            </a:r>
            <a:endParaRPr dirty="0" lang="en-US"/>
          </a:p>
        </p:txBody>
      </p:sp>
      <p:sp>
        <p:nvSpPr>
          <p:cNvPr id="104859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Determine whether the following array declarations are valid. If </a:t>
            </a:r>
            <a:r>
              <a:rPr dirty="0" lang="en-US" smtClean="0"/>
              <a:t>a declaration </a:t>
            </a:r>
            <a:r>
              <a:rPr dirty="0" lang="en-US"/>
              <a:t>is </a:t>
            </a:r>
            <a:r>
              <a:rPr b="1" dirty="0" lang="en-US" u="sng">
                <a:solidFill>
                  <a:srgbClr val="FF0000"/>
                </a:solidFill>
              </a:rPr>
              <a:t>invalid</a:t>
            </a:r>
            <a:r>
              <a:rPr dirty="0" lang="en-US"/>
              <a:t>, explain </a:t>
            </a:r>
            <a:r>
              <a:rPr b="1" dirty="0" lang="en-US" u="sng">
                <a:solidFill>
                  <a:srgbClr val="FF0000"/>
                </a:solidFill>
              </a:rPr>
              <a:t>why</a:t>
            </a:r>
            <a:r>
              <a:rPr dirty="0" lang="en-US" smtClean="0"/>
              <a:t>.</a:t>
            </a:r>
          </a:p>
          <a:p>
            <a:pPr lvl="1">
              <a:buFont typeface="+mj-lt"/>
              <a:buAutoNum type="arabicParenR"/>
            </a:pP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list[61];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a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l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</a:t>
            </a:r>
            <a:endParaRPr altLang="en-US" lang="zh-CN"/>
          </a:p>
          <a:p>
            <a:pPr lvl="1">
              <a:buFont typeface="+mj-lt"/>
              <a:buAutoNum type="arabicParenR"/>
            </a:pP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double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gpa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[];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a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l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</a:t>
            </a:r>
            <a:endParaRPr altLang="en-US" lang="zh-CN"/>
          </a:p>
          <a:p>
            <a:pPr lvl="1">
              <a:buFont typeface="+mj-lt"/>
              <a:buAutoNum type="arabicParenR"/>
            </a:pP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double[-50] ratings[];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n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a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l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-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5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0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</a:t>
            </a:r>
            <a:endParaRPr altLang="en-US" lang="zh-CN"/>
          </a:p>
          <a:p>
            <a:pPr lvl="1">
              <a:buFont typeface="+mj-lt"/>
              <a:buAutoNum type="arabicParenR"/>
            </a:pP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string flowers[35];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a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l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</a:t>
            </a:r>
            <a:endParaRPr altLang="en-US" lang="zh-CN"/>
          </a:p>
          <a:p>
            <a:pPr lvl="1">
              <a:buFont typeface="+mj-lt"/>
              <a:buAutoNum type="arabicParenR"/>
            </a:pP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SIZE = 10;</a:t>
            </a:r>
            <a:endParaRPr altLang="en-US" lang="zh-CN"/>
          </a:p>
          <a:p>
            <a:pPr indent="0" lvl="2" marL="800100">
              <a:buNone/>
            </a:pP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double sales[2 * SIZE];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.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altLang="en-US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n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a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l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n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t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,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o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u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b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l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e</a:t>
            </a:r>
            <a:r>
              <a:rPr altLang="ar-EG"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</a:t>
            </a:r>
            <a:endParaRPr altLang="en-US" lang="zh-CN"/>
          </a:p>
          <a:p>
            <a:pPr lvl="1">
              <a:buFont typeface="+mj-lt"/>
              <a:buAutoNum type="arabicParenR"/>
            </a:pP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MAX_SIZE = 50;</a:t>
            </a:r>
          </a:p>
          <a:p>
            <a:pPr indent="0" lvl="2" marL="800100">
              <a:buNone/>
            </a:pP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double sales[100 - 2 * MAX_SIZE];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 </a:t>
            </a:r>
            <a:r>
              <a:rPr dirty="0" lang="en-US" smtClean="0"/>
              <a:t>(3)</a:t>
            </a:r>
            <a:endParaRPr dirty="0" lang="en-US"/>
          </a:p>
        </p:txBody>
      </p:sp>
      <p:sp>
        <p:nvSpPr>
          <p:cNvPr id="1048604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Suppose that you have the following declaration: </a:t>
            </a:r>
          </a:p>
          <a:p>
            <a:pPr indent="0" marL="0">
              <a:buNone/>
            </a:pPr>
            <a:r>
              <a:rPr dirty="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  </a:t>
            </a:r>
            <a:r>
              <a:rPr b="1" dirty="0" kern="1200" lang="en-US" err="1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alpha[5] = {3, 12, -25, 72};</a:t>
            </a:r>
          </a:p>
          <a:p>
            <a:r>
              <a:rPr dirty="0" lang="en-US"/>
              <a:t>If this declaration is </a:t>
            </a:r>
            <a:r>
              <a:rPr b="1" dirty="0" lang="en-US" u="sng"/>
              <a:t>valid</a:t>
            </a:r>
            <a:r>
              <a:rPr dirty="0" lang="en-US"/>
              <a:t>, what is stored in each of the five </a:t>
            </a:r>
            <a:r>
              <a:rPr dirty="0" lang="en-US" smtClean="0"/>
              <a:t>components </a:t>
            </a:r>
            <a:r>
              <a:rPr dirty="0" lang="en-US"/>
              <a:t>of </a:t>
            </a:r>
            <a:r>
              <a:rPr dirty="0" lang="en-US" smtClean="0"/>
              <a:t>alpha?</a:t>
            </a:r>
            <a:endParaRPr dirty="0" sz="2000" kern="1200" lang="en-US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 </a:t>
            </a:r>
            <a:r>
              <a:rPr dirty="0" lang="en-US" smtClean="0"/>
              <a:t>(4)</a:t>
            </a:r>
            <a:endParaRPr dirty="0" lang="en-US"/>
          </a:p>
        </p:txBody>
      </p:sp>
      <p:sp>
        <p:nvSpPr>
          <p:cNvPr id="1048720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If you declare an array as </a:t>
            </a:r>
            <a:r>
              <a:rPr b="1" dirty="0" sz="2000" kern="1200" lang="en-US" err="1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b="1" dirty="0" sz="2000" kern="1200" lang="en-US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 numbers[10]; </a:t>
            </a:r>
            <a:r>
              <a:rPr dirty="0" lang="en-US"/>
              <a:t>, then numbers[1] represents </a:t>
            </a:r>
            <a:r>
              <a:rPr dirty="0" lang="en-US" smtClean="0"/>
              <a:t>___________.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the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first element in the array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the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second element in the array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the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address of the array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a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new array </a:t>
            </a: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with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one </a:t>
            </a: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element</a:t>
            </a:r>
          </a:p>
          <a:p>
            <a:endParaRPr dirty="0" sz="2000" kern="1200" lang="en-US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r>
              <a:rPr dirty="0" lang="en-US"/>
              <a:t>If you declare an array as </a:t>
            </a:r>
            <a:r>
              <a:rPr b="1" dirty="0" sz="2000" kern="1200" lang="en-US" err="1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b="1" dirty="0" sz="2000" kern="1200" lang="en-US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 scores[100]; </a:t>
            </a:r>
            <a:r>
              <a:rPr dirty="0" lang="en-US"/>
              <a:t>, then the highest subscript you should use is ___________.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0 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100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99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101</a:t>
            </a:r>
          </a:p>
          <a:p>
            <a:endParaRPr dirty="0" sz="2000" kern="1200" lang="en-US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endParaRPr dirty="0" sz="2000" kern="1200" lang="en-US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</p:txBody>
      </p:sp>
      <p:sp>
        <p:nvSpPr>
          <p:cNvPr id="1048753" name=""/>
          <p:cNvSpPr/>
          <p:nvPr/>
        </p:nvSpPr>
        <p:spPr>
          <a:xfrm>
            <a:off x="945527" y="2425139"/>
            <a:ext cx="412753" cy="333441"/>
          </a:xfrm>
          <a:prstGeom prst="ellipse"/>
          <a:noFill/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ar-EG"/>
          </a:p>
        </p:txBody>
      </p:sp>
      <p:sp>
        <p:nvSpPr>
          <p:cNvPr id="1048754" name=""/>
          <p:cNvSpPr/>
          <p:nvPr/>
        </p:nvSpPr>
        <p:spPr>
          <a:xfrm>
            <a:off x="945527" y="5742647"/>
            <a:ext cx="412753" cy="333441"/>
          </a:xfrm>
          <a:prstGeom prst="ellipse"/>
          <a:noFill/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 </a:t>
            </a:r>
            <a:r>
              <a:rPr dirty="0" lang="en-US" smtClean="0"/>
              <a:t>(5)</a:t>
            </a:r>
            <a:endParaRPr dirty="0" lang="en-US"/>
          </a:p>
        </p:txBody>
      </p:sp>
      <p:sp>
        <p:nvSpPr>
          <p:cNvPr id="1048722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If integers take four bytes of storage, then </a:t>
            </a:r>
            <a:r>
              <a:rPr b="1" dirty="0" sz="2000" kern="1200" lang="en-US" err="1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b="1" dirty="0" sz="2000" kern="1200" lang="en-US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 days[31]; </a:t>
            </a:r>
            <a:r>
              <a:rPr dirty="0" lang="en-US"/>
              <a:t>reserves ___________ </a:t>
            </a:r>
            <a:r>
              <a:rPr dirty="0" lang="en-US" smtClean="0"/>
              <a:t>bytes of </a:t>
            </a:r>
            <a:r>
              <a:rPr dirty="0" lang="en-US"/>
              <a:t>memory.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30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120</a:t>
            </a:r>
            <a:endParaRPr dirty="0" sz="2000" kern="1200" lang="en-US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31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124</a:t>
            </a:r>
          </a:p>
          <a:p>
            <a:pPr indent="0" marL="0">
              <a:buNone/>
            </a:pPr>
            <a:r>
              <a:rPr dirty="0" lang="en-US"/>
              <a:t>If you declare an array as </a:t>
            </a:r>
            <a:r>
              <a:rPr dirty="0" lang="en-US" err="1"/>
              <a:t>int</a:t>
            </a:r>
            <a:r>
              <a:rPr dirty="0" lang="en-US"/>
              <a:t> </a:t>
            </a:r>
            <a:r>
              <a:rPr dirty="0" lang="en-US" err="1"/>
              <a:t>homeRuns</a:t>
            </a:r>
            <a:r>
              <a:rPr dirty="0" lang="en-US"/>
              <a:t>[7]; , then the value of </a:t>
            </a:r>
            <a:r>
              <a:rPr dirty="0" lang="en-US" err="1" smtClean="0"/>
              <a:t>homeRuns</a:t>
            </a:r>
            <a:r>
              <a:rPr dirty="0" lang="en-US" smtClean="0"/>
              <a:t>[0] is </a:t>
            </a:r>
            <a:r>
              <a:rPr dirty="0" lang="en-US"/>
              <a:t>___________.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0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unknown</a:t>
            </a:r>
            <a:endParaRPr dirty="0" sz="2000" kern="1200" lang="en-US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7</a:t>
            </a:r>
          </a:p>
          <a:p>
            <a:pPr indent="-457200" lvl="1" marL="857250">
              <a:buFont typeface="+mj-lt"/>
              <a:buAutoNum type="arabicParenR"/>
            </a:pP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illegal—you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cannot access the value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homeRuns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[0]</a:t>
            </a:r>
          </a:p>
        </p:txBody>
      </p:sp>
      <p:sp>
        <p:nvSpPr>
          <p:cNvPr id="1048755" name=""/>
          <p:cNvSpPr/>
          <p:nvPr/>
        </p:nvSpPr>
        <p:spPr>
          <a:xfrm>
            <a:off x="928903" y="3262279"/>
            <a:ext cx="412753" cy="333441"/>
          </a:xfrm>
          <a:prstGeom prst="ellipse"/>
          <a:noFill/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 </a:t>
            </a:r>
            <a:r>
              <a:rPr dirty="0" lang="en-US" smtClean="0"/>
              <a:t>(6)</a:t>
            </a:r>
            <a:endParaRPr dirty="0" lang="en-US"/>
          </a:p>
        </p:txBody>
      </p:sp>
      <p:sp>
        <p:nvSpPr>
          <p:cNvPr id="1048724" name="Content Placeholder 7"/>
          <p:cNvSpPr>
            <a:spLocks noGrp="1"/>
          </p:cNvSpPr>
          <p:nvPr>
            <p:ph idx="1"/>
          </p:nvPr>
        </p:nvSpPr>
        <p:spPr>
          <a:xfrm>
            <a:off x="556054" y="989557"/>
            <a:ext cx="8262269" cy="5510098"/>
          </a:xfrm>
        </p:spPr>
        <p:txBody>
          <a:bodyPr/>
          <a:p>
            <a:r>
              <a:rPr dirty="0" lang="en-US"/>
              <a:t>If you declare an array as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vals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[5]; </a:t>
            </a:r>
            <a:r>
              <a:rPr dirty="0" lang="en-US"/>
              <a:t>, then you can double the value stored in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vals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[2]</a:t>
            </a:r>
            <a:r>
              <a:rPr dirty="0" lang="en-US" smtClean="0"/>
              <a:t> with </a:t>
            </a:r>
            <a:r>
              <a:rPr dirty="0" lang="en-US"/>
              <a:t>the statement ___________.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 err="1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vals</a:t>
            </a: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[5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] =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vals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[5] * 2;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 err="1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vals</a:t>
            </a: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=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vals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* 2;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 err="1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vals</a:t>
            </a: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[2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] *=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vals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[2];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 err="1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vals</a:t>
            </a: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[2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] *= 2</a:t>
            </a:r>
            <a:r>
              <a:rPr dirty="0" sz="2000" kern="1200" lang="en-US" smtClean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;</a:t>
            </a:r>
          </a:p>
          <a:p>
            <a:pPr indent="0" marL="57150">
              <a:buNone/>
            </a:pPr>
            <a:endParaRPr dirty="0" sz="2000" kern="1200" lang="en-US" smtClean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EXERCISE </a:t>
            </a:r>
            <a:r>
              <a:rPr dirty="0" lang="en-US" smtClean="0"/>
              <a:t>(7)</a:t>
            </a:r>
            <a:endParaRPr dirty="0" lang="en-US"/>
          </a:p>
        </p:txBody>
      </p:sp>
      <p:sp>
        <p:nvSpPr>
          <p:cNvPr id="1048726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000" lang="en-US"/>
              <a:t>Identify </a:t>
            </a:r>
            <a:r>
              <a:rPr b="1" dirty="0" sz="2000" lang="en-US" u="sng">
                <a:solidFill>
                  <a:srgbClr val="FF0000"/>
                </a:solidFill>
              </a:rPr>
              <a:t>error(s)</a:t>
            </a:r>
            <a:r>
              <a:rPr dirty="0" sz="2000" lang="en-US"/>
              <a:t>, if any, in the following array declarations. If a statement is incorrect, provide the correct statement. 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primeNum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[99];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testScores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[0];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list100[0..99];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double[50]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gpa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;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const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double LENGTH = 26;  </a:t>
            </a:r>
          </a:p>
          <a:p>
            <a:pPr indent="0" lvl="2" marL="800100">
              <a:buNone/>
            </a:pP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double list[LENGTH - 1];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const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long SIZE = 100;</a:t>
            </a:r>
          </a:p>
          <a:p>
            <a:pPr indent="0" lvl="1" marL="457200">
              <a:buNone/>
            </a:pP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   </a:t>
            </a:r>
            <a:r>
              <a:rPr dirty="0" sz="2000" kern="1200" lang="en-US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list[2 * SIZE];</a:t>
            </a:r>
          </a:p>
          <a:p>
            <a:endParaRPr b="1" dirty="0"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Print the following array to the screen using a loop</a:t>
            </a:r>
            <a:r>
              <a:rPr dirty="0" lang="en-US" smtClean="0"/>
              <a:t>:</a:t>
            </a:r>
          </a:p>
          <a:p>
            <a:endParaRPr dirty="0" lang="en-US"/>
          </a:p>
          <a:p>
            <a:endParaRPr dirty="0" lang="en-US" smtClean="0"/>
          </a:p>
          <a:p>
            <a:pPr indent="0" marL="0">
              <a:buNone/>
            </a:pPr>
            <a:r>
              <a:rPr dirty="0" sz="2000" lang="en-US"/>
              <a:t>(Save the file as </a:t>
            </a:r>
            <a:r>
              <a:rPr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02printArray.cpp</a:t>
            </a:r>
            <a:r>
              <a:rPr dirty="0" sz="2000" lang="en-US"/>
              <a:t>)</a:t>
            </a:r>
          </a:p>
          <a:p>
            <a:pPr indent="0" marL="0">
              <a:buNone/>
            </a:pPr>
            <a:endParaRPr dirty="0" lang="en-US" smtClean="0"/>
          </a:p>
          <a:p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 </a:t>
            </a:r>
            <a:r>
              <a:rPr b="1" dirty="0" lang="en-US" smtClean="0"/>
              <a:t>f</a:t>
            </a:r>
            <a:r>
              <a:rPr b="1" dirty="0" lang="en-US" smtClean="0"/>
              <a:t>o</a:t>
            </a:r>
            <a:r>
              <a:rPr b="1" dirty="0" lang="en-US" smtClean="0"/>
              <a:t>r</a:t>
            </a:r>
            <a:r>
              <a:rPr b="1" dirty="0" lang="en-US" smtClean="0"/>
              <a:t>(</a:t>
            </a:r>
            <a:r>
              <a:rPr b="1" dirty="0" lang="en-US" smtClean="0"/>
              <a:t>i</a:t>
            </a:r>
            <a:r>
              <a:rPr b="1" dirty="0" lang="en-US" smtClean="0"/>
              <a:t> </a:t>
            </a:r>
            <a:r>
              <a:rPr b="1" dirty="0" lang="en-US" smtClean="0"/>
              <a:t>=</a:t>
            </a:r>
            <a:r>
              <a:rPr b="1" dirty="0" lang="en-US" smtClean="0"/>
              <a:t> </a:t>
            </a:r>
            <a:r>
              <a:rPr b="1" dirty="0" lang="en-US" smtClean="0"/>
              <a:t>0</a:t>
            </a:r>
            <a:r>
              <a:rPr b="1" dirty="0" lang="en-US" smtClean="0"/>
              <a:t>;</a:t>
            </a:r>
            <a:r>
              <a:rPr b="1" dirty="0" lang="en-US" smtClean="0"/>
              <a:t> </a:t>
            </a:r>
            <a:r>
              <a:rPr b="1" dirty="0" lang="en-US" smtClean="0"/>
              <a:t>i</a:t>
            </a:r>
            <a:r>
              <a:rPr b="1" dirty="0" lang="en-US" smtClean="0"/>
              <a:t> </a:t>
            </a:r>
            <a:r>
              <a:rPr b="1" dirty="0" lang="en-US" smtClean="0"/>
              <a:t>&lt;</a:t>
            </a:r>
            <a:r>
              <a:rPr b="1" dirty="0" lang="en-US" smtClean="0"/>
              <a:t> </a:t>
            </a:r>
            <a:r>
              <a:rPr b="1" dirty="0" lang="en-US" smtClean="0"/>
              <a:t>6</a:t>
            </a:r>
            <a:r>
              <a:rPr b="1" dirty="0" lang="en-US" smtClean="0"/>
              <a:t>;</a:t>
            </a:r>
            <a:r>
              <a:rPr b="1" dirty="0" lang="en-US" smtClean="0"/>
              <a:t> </a:t>
            </a:r>
            <a:r>
              <a:rPr b="1" dirty="0" lang="en-US" smtClean="0"/>
              <a:t>+</a:t>
            </a:r>
            <a:r>
              <a:rPr b="1" dirty="0" lang="en-US" smtClean="0"/>
              <a:t>+</a:t>
            </a:r>
            <a:r>
              <a:rPr b="1" dirty="0" lang="en-US" smtClean="0"/>
              <a:t>i</a:t>
            </a:r>
            <a:r>
              <a:rPr b="1" dirty="0" lang="en-US" smtClean="0"/>
              <a:t>)</a:t>
            </a:r>
            <a:r>
              <a:rPr b="1" dirty="0" lang="en-US" smtClean="0"/>
              <a:t> </a:t>
            </a:r>
            <a:r>
              <a:rPr b="1" dirty="0" lang="en-US" smtClean="0"/>
              <a:t>{</a:t>
            </a:r>
            <a:endParaRPr b="1" dirty="0" lang="en-US" smtClean="0"/>
          </a:p>
          <a:p>
            <a:pPr indent="0" marL="0">
              <a:buNone/>
            </a:pP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c</a:t>
            </a:r>
            <a:r>
              <a:rPr b="1" dirty="0" lang="en-US" smtClean="0"/>
              <a:t>o</a:t>
            </a:r>
            <a:r>
              <a:rPr b="1" dirty="0" lang="en-US" smtClean="0"/>
              <a:t>u</a:t>
            </a:r>
            <a:r>
              <a:rPr b="1" dirty="0" lang="en-US" smtClean="0"/>
              <a:t>t</a:t>
            </a:r>
            <a:r>
              <a:rPr b="1" dirty="0" lang="en-US" smtClean="0"/>
              <a:t> </a:t>
            </a:r>
            <a:r>
              <a:rPr b="1" dirty="0" lang="en-US" smtClean="0"/>
              <a:t>&lt;</a:t>
            </a:r>
            <a:r>
              <a:rPr b="1" dirty="0" lang="en-US" smtClean="0"/>
              <a:t>&lt;</a:t>
            </a:r>
            <a:r>
              <a:rPr b="1" dirty="0" lang="en-US" smtClean="0"/>
              <a:t> </a:t>
            </a:r>
            <a:r>
              <a:rPr b="1" dirty="0" lang="en-US" smtClean="0"/>
              <a:t>x</a:t>
            </a:r>
            <a:r>
              <a:rPr b="1" dirty="0" lang="en-US" smtClean="0"/>
              <a:t>y</a:t>
            </a:r>
            <a:r>
              <a:rPr b="1" dirty="0" lang="en-US" smtClean="0"/>
              <a:t>z</a:t>
            </a:r>
            <a:r>
              <a:rPr b="1" dirty="0" lang="en-US" smtClean="0"/>
              <a:t>[</a:t>
            </a:r>
            <a:r>
              <a:rPr b="1" dirty="0" lang="en-US" smtClean="0"/>
              <a:t>i</a:t>
            </a:r>
            <a:r>
              <a:rPr b="1" dirty="0" lang="en-US" smtClean="0"/>
              <a:t>]</a:t>
            </a:r>
            <a:r>
              <a:rPr b="1" dirty="0" lang="en-US" smtClean="0"/>
              <a:t>;</a:t>
            </a:r>
            <a:endParaRPr b="1" dirty="0" lang="en-US" smtClean="0"/>
          </a:p>
          <a:p>
            <a:pPr indent="0" marL="0">
              <a:buNone/>
            </a:pPr>
            <a:r>
              <a:rPr b="1" dirty="0" lang="en-US" smtClean="0"/>
              <a:t> </a:t>
            </a:r>
            <a:r>
              <a:rPr b="1" dirty="0" lang="en-US" smtClean="0"/>
              <a:t>}</a:t>
            </a:r>
            <a:r>
              <a:rPr dirty="0" lang="en-US" smtClean="0"/>
              <a:t> </a:t>
            </a:r>
            <a:endParaRPr dirty="0" lang="en-US" smtClean="0"/>
          </a:p>
        </p:txBody>
      </p:sp>
      <p:sp>
        <p:nvSpPr>
          <p:cNvPr id="104872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Assignments - Array</a:t>
            </a:r>
          </a:p>
        </p:txBody>
      </p:sp>
      <p:sp>
        <p:nvSpPr>
          <p:cNvPr id="1048729" name="Rectangle 3"/>
          <p:cNvSpPr/>
          <p:nvPr/>
        </p:nvSpPr>
        <p:spPr>
          <a:xfrm>
            <a:off x="952500" y="1746935"/>
            <a:ext cx="6946900" cy="400110"/>
          </a:xfrm>
          <a:prstGeom prst="rect"/>
        </p:spPr>
        <p:txBody>
          <a:bodyPr wrap="square">
            <a:spAutoFit/>
          </a:bodyPr>
          <a:p>
            <a:r>
              <a:rPr dirty="0" sz="200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xyz[]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= {</a:t>
            </a:r>
            <a:r>
              <a:rPr dirty="0" sz="2000" lang="en-US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2000" lang="en-US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2000" lang="en-US">
                <a:solidFill>
                  <a:srgbClr val="A31515"/>
                </a:solidFill>
                <a:latin typeface="Consolas" panose="020B0609020204030204" pitchFamily="49" charset="0"/>
              </a:rPr>
              <a:t>'%'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2000" lang="en-US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2000" lang="en-US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1"/>
          <p:cNvSpPr>
            <a:spLocks noGrp="1"/>
          </p:cNvSpPr>
          <p:nvPr>
            <p:ph idx="1"/>
          </p:nvPr>
        </p:nvSpPr>
        <p:spPr>
          <a:xfrm>
            <a:off x="556054" y="1277655"/>
            <a:ext cx="8353168" cy="5221999"/>
          </a:xfrm>
        </p:spPr>
        <p:txBody>
          <a:bodyPr/>
          <a:p>
            <a:pPr eaLnBrk="1" hangingPunct="1">
              <a:lnSpc>
                <a:spcPct val="80000"/>
              </a:lnSpc>
            </a:pPr>
            <a:r>
              <a:rPr dirty="0" sz="2800" lang="en-US"/>
              <a:t>To declare an array in C++, you should specify the following things</a:t>
            </a:r>
          </a:p>
          <a:p>
            <a:pPr eaLnBrk="1" hangingPunct="1" lvl="1">
              <a:lnSpc>
                <a:spcPct val="80000"/>
              </a:lnSpc>
            </a:pPr>
            <a:r>
              <a:rPr dirty="0" lang="en-US"/>
              <a:t>The data type of the </a:t>
            </a:r>
            <a:r>
              <a:rPr dirty="0" lang="en-US" smtClean="0"/>
              <a:t>values</a:t>
            </a:r>
            <a:endParaRPr dirty="0" lang="en-US"/>
          </a:p>
          <a:p>
            <a:pPr eaLnBrk="1" hangingPunct="1" lvl="1">
              <a:lnSpc>
                <a:spcPct val="80000"/>
              </a:lnSpc>
            </a:pPr>
            <a:r>
              <a:rPr dirty="0" lang="en-US"/>
              <a:t>The name of the </a:t>
            </a:r>
            <a:r>
              <a:rPr dirty="0" lang="en-US" smtClean="0"/>
              <a:t>array</a:t>
            </a:r>
            <a:endParaRPr dirty="0" lang="en-US"/>
          </a:p>
          <a:p>
            <a:pPr eaLnBrk="1" hangingPunct="1" lvl="1">
              <a:lnSpc>
                <a:spcPct val="80000"/>
              </a:lnSpc>
            </a:pPr>
            <a:r>
              <a:rPr dirty="0" lang="en-US"/>
              <a:t>The dimensionality of the array:</a:t>
            </a:r>
          </a:p>
          <a:p>
            <a:pPr eaLnBrk="1" hangingPunct="1" lvl="2">
              <a:lnSpc>
                <a:spcPct val="80000"/>
              </a:lnSpc>
            </a:pPr>
            <a:r>
              <a:rPr dirty="0" sz="2000" lang="en-US"/>
              <a:t>One dimensional (i.e. list of values ), </a:t>
            </a:r>
          </a:p>
          <a:p>
            <a:pPr eaLnBrk="1" hangingPunct="1" lvl="2">
              <a:lnSpc>
                <a:spcPct val="80000"/>
              </a:lnSpc>
            </a:pPr>
            <a:r>
              <a:rPr dirty="0" sz="2000" lang="en-US"/>
              <a:t>Two-dimension array (a matrix or a </a:t>
            </a:r>
            <a:r>
              <a:rPr dirty="0" sz="2000" lang="en-US" smtClean="0"/>
              <a:t>table)</a:t>
            </a:r>
          </a:p>
          <a:p>
            <a:pPr eaLnBrk="1" hangingPunct="1" lvl="2">
              <a:lnSpc>
                <a:spcPct val="80000"/>
              </a:lnSpc>
            </a:pPr>
            <a:r>
              <a:rPr dirty="0" sz="2000" lang="en-US" smtClean="0"/>
              <a:t>…etc</a:t>
            </a:r>
            <a:r>
              <a:rPr dirty="0" sz="2000" lang="en-US"/>
              <a:t>.</a:t>
            </a:r>
          </a:p>
          <a:p>
            <a:pPr eaLnBrk="1" hangingPunct="1" lvl="1">
              <a:lnSpc>
                <a:spcPct val="80000"/>
              </a:lnSpc>
            </a:pPr>
            <a:r>
              <a:rPr dirty="0" lang="en-US"/>
              <a:t>The size of each dimension</a:t>
            </a:r>
          </a:p>
          <a:p>
            <a:endParaRPr dirty="0" sz="2800" lang="en-US"/>
          </a:p>
        </p:txBody>
      </p:sp>
      <p:sp>
        <p:nvSpPr>
          <p:cNvPr id="104862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To Declare Arrays</a:t>
            </a:r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Assignments - Array</a:t>
            </a:r>
            <a:endParaRPr dirty="0" lang="en-US"/>
          </a:p>
        </p:txBody>
      </p:sp>
      <p:sp>
        <p:nvSpPr>
          <p:cNvPr id="1048731" name="Content Placeholder 7"/>
          <p:cNvSpPr>
            <a:spLocks noGrp="1"/>
          </p:cNvSpPr>
          <p:nvPr>
            <p:ph idx="1"/>
          </p:nvPr>
        </p:nvSpPr>
        <p:spPr>
          <a:xfrm>
            <a:off x="556054" y="989557"/>
            <a:ext cx="8262269" cy="5510098"/>
          </a:xfrm>
        </p:spPr>
        <p:txBody>
          <a:bodyPr/>
          <a:p>
            <a:pPr indent="0" marL="0">
              <a:buNone/>
            </a:pPr>
            <a:endParaRPr dirty="0" lang="en-US" smtClean="0"/>
          </a:p>
          <a:p>
            <a:r>
              <a:rPr dirty="0" lang="en-US"/>
              <a:t>Take </a:t>
            </a:r>
            <a:r>
              <a:rPr dirty="0" lang="en-US" smtClean="0"/>
              <a:t>5 </a:t>
            </a:r>
            <a:r>
              <a:rPr dirty="0" lang="en-US"/>
              <a:t>integer inputs from user and store them in an array. Now, copy all the elements in another array but in </a:t>
            </a:r>
            <a:r>
              <a:rPr b="1" dirty="0" lang="en-US" u="sng"/>
              <a:t>reverse</a:t>
            </a:r>
            <a:r>
              <a:rPr dirty="0" lang="en-US"/>
              <a:t> order.</a:t>
            </a:r>
          </a:p>
          <a:p>
            <a:pPr indent="0" marL="0">
              <a:buNone/>
            </a:pPr>
            <a:r>
              <a:rPr dirty="0" sz="2000" lang="en-US" smtClean="0"/>
              <a:t>(</a:t>
            </a:r>
            <a:r>
              <a:rPr dirty="0" sz="2000" lang="en-US"/>
              <a:t>Save the file as </a:t>
            </a:r>
            <a:r>
              <a:rPr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02ReverseNumbers.cpp</a:t>
            </a:r>
            <a:r>
              <a:rPr dirty="0" sz="2000" lang="en-US" smtClean="0"/>
              <a:t>)</a:t>
            </a:r>
            <a:endParaRPr dirty="0" sz="200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Write a program that accepts your first name into a character array string variable. </a:t>
            </a:r>
            <a:r>
              <a:rPr dirty="0" lang="en-US" smtClean="0"/>
              <a:t>Display your </a:t>
            </a:r>
            <a:r>
              <a:rPr dirty="0" lang="en-US"/>
              <a:t>name with an asterisk between each letter. For example, if your name is </a:t>
            </a:r>
            <a:r>
              <a:rPr b="1" dirty="0" lang="en-US" smtClean="0">
                <a:solidFill>
                  <a:srgbClr val="FF0000"/>
                </a:solidFill>
              </a:rPr>
              <a:t>Ahmed</a:t>
            </a:r>
            <a:r>
              <a:rPr dirty="0" lang="en-US" smtClean="0"/>
              <a:t>, display </a:t>
            </a:r>
            <a:r>
              <a:rPr b="1" dirty="0" lang="en-US" smtClean="0">
                <a:solidFill>
                  <a:srgbClr val="FF0000"/>
                </a:solidFill>
              </a:rPr>
              <a:t>A*h*m*e*d*</a:t>
            </a:r>
          </a:p>
          <a:p>
            <a:pPr indent="0" marL="0">
              <a:buNone/>
            </a:pPr>
            <a:r>
              <a:rPr dirty="0" lang="en-US" smtClean="0"/>
              <a:t> (Save </a:t>
            </a:r>
            <a:r>
              <a:rPr dirty="0" lang="en-US"/>
              <a:t>the file as </a:t>
            </a:r>
            <a:r>
              <a:rPr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02AsteriskName.cpp</a:t>
            </a:r>
            <a:r>
              <a:rPr dirty="0" lang="en-US" smtClean="0"/>
              <a:t>)</a:t>
            </a:r>
          </a:p>
          <a:p>
            <a:pPr indent="0" marL="0">
              <a:buNone/>
            </a:pPr>
            <a:endParaRPr dirty="0" lang="en-US"/>
          </a:p>
          <a:p>
            <a:r>
              <a:rPr dirty="0" lang="en-US"/>
              <a:t>Write a C++ program to find k largest elements in a given array of integers</a:t>
            </a:r>
            <a:r>
              <a:rPr dirty="0" lang="en-US" smtClean="0"/>
              <a:t>.</a:t>
            </a:r>
          </a:p>
          <a:p>
            <a:pPr indent="0" marL="0">
              <a:buNone/>
            </a:pPr>
            <a:r>
              <a:rPr dirty="0" sz="1400" lang="en-US" smtClean="0"/>
              <a:t>Example: </a:t>
            </a:r>
          </a:p>
          <a:p>
            <a:pPr indent="0" marL="0">
              <a:buNone/>
            </a:pPr>
            <a:r>
              <a:rPr dirty="0" sz="1400" lang="en-US" smtClean="0"/>
              <a:t>Original </a:t>
            </a:r>
            <a:r>
              <a:rPr dirty="0" sz="1400" lang="en-US"/>
              <a:t>array: </a:t>
            </a:r>
            <a:r>
              <a:rPr dirty="0" sz="1400" lang="en-US" smtClean="0"/>
              <a:t>{4, 5, 9, 12, 9, 22, 45, 7}</a:t>
            </a:r>
          </a:p>
          <a:p>
            <a:pPr indent="0" marL="0">
              <a:buNone/>
            </a:pPr>
            <a:r>
              <a:rPr dirty="0" sz="1400" lang="en-US"/>
              <a:t>Largest </a:t>
            </a:r>
            <a:r>
              <a:rPr dirty="0" sz="1400" lang="en-US" smtClean="0"/>
              <a:t>3 </a:t>
            </a:r>
            <a:r>
              <a:rPr dirty="0" sz="1400" lang="en-US"/>
              <a:t>Elements: 45 22 </a:t>
            </a:r>
            <a:r>
              <a:rPr dirty="0" sz="1400" lang="en-US" smtClean="0"/>
              <a:t>12</a:t>
            </a:r>
            <a:endParaRPr dirty="0" sz="1400" lang="en-US"/>
          </a:p>
          <a:p>
            <a:pPr indent="0" marL="0">
              <a:buNone/>
            </a:pPr>
            <a:r>
              <a:rPr dirty="0" sz="1400" lang="en-US" smtClean="0"/>
              <a:t>Largest </a:t>
            </a:r>
            <a:r>
              <a:rPr dirty="0" sz="1400" lang="en-US"/>
              <a:t>4 Elements: 45 22 12 </a:t>
            </a:r>
            <a:r>
              <a:rPr dirty="0" sz="1400" lang="en-US" smtClean="0"/>
              <a:t>9</a:t>
            </a:r>
          </a:p>
          <a:p>
            <a:pPr indent="0" marL="0">
              <a:buNone/>
            </a:pPr>
            <a:endParaRPr dirty="0" sz="1400" lang="en-US" smtClean="0"/>
          </a:p>
          <a:p>
            <a:pPr indent="0" marL="0">
              <a:buNone/>
            </a:pPr>
            <a:r>
              <a:rPr dirty="0" lang="en-US"/>
              <a:t> (Save the file as </a:t>
            </a:r>
            <a:r>
              <a:rPr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02K_largest.cpp</a:t>
            </a:r>
            <a:r>
              <a:rPr dirty="0" lang="en-US"/>
              <a:t>)</a:t>
            </a:r>
          </a:p>
          <a:p>
            <a:endParaRPr dirty="0" lang="en-US"/>
          </a:p>
        </p:txBody>
      </p:sp>
      <p:sp>
        <p:nvSpPr>
          <p:cNvPr id="104873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Assignments </a:t>
            </a:r>
            <a:r>
              <a:rPr dirty="0" lang="en-US"/>
              <a:t>- Array</a:t>
            </a:r>
          </a:p>
        </p:txBody>
      </p:sp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Write a C++ program to find the most occurring element in an array of integers. </a:t>
            </a:r>
            <a:endParaRPr dirty="0" lang="en-US" smtClean="0"/>
          </a:p>
          <a:p>
            <a:pPr indent="0" lvl="0" marL="0">
              <a:spcBef>
                <a:spcPct val="0"/>
              </a:spcBef>
              <a:buClrTx/>
              <a:buSzTx/>
              <a:buNone/>
            </a:pPr>
            <a:endParaRPr altLang="en-US" dirty="0" sz="2000" kumimoji="0" lang="en-US" smtClean="0">
              <a:latin typeface="Helvetica" panose="020B0604020202020204" pitchFamily="34" charset="0"/>
            </a:endParaRPr>
          </a:p>
          <a:p>
            <a:pPr indent="0" lvl="2" marL="742950">
              <a:spcBef>
                <a:spcPct val="0"/>
              </a:spcBef>
              <a:buClrTx/>
              <a:buSzTx/>
              <a:buNone/>
            </a:pPr>
            <a:r>
              <a:rPr altLang="en-US" dirty="0" sz="2000" kumimoji="0" lang="en-US" smtClean="0">
                <a:latin typeface="Helvetica" panose="020B0604020202020204" pitchFamily="34" charset="0"/>
              </a:rPr>
              <a:t>Sample </a:t>
            </a:r>
            <a:r>
              <a:rPr altLang="en-US" dirty="0" sz="2000" kumimoji="0" lang="en-US">
                <a:latin typeface="Helvetica" panose="020B0604020202020204" pitchFamily="34" charset="0"/>
              </a:rPr>
              <a:t>Output:</a:t>
            </a:r>
            <a:endParaRPr altLang="en-US" dirty="0" sz="2000" kumimoji="0" lang="en-US">
              <a:solidFill>
                <a:srgbClr val="009999"/>
              </a:solidFill>
              <a:latin typeface="Arial Unicode MS"/>
            </a:endParaRPr>
          </a:p>
          <a:p>
            <a:pPr indent="0" lvl="2" marL="742950">
              <a:spcBef>
                <a:spcPct val="0"/>
              </a:spcBef>
              <a:buClrTx/>
              <a:buSzTx/>
              <a:buNone/>
            </a:pPr>
            <a:r>
              <a:rPr altLang="en-US" dirty="0" sz="2000" kumimoji="0" lang="en-US">
                <a:solidFill>
                  <a:srgbClr val="009999"/>
                </a:solidFill>
                <a:latin typeface="Arial Unicode MS"/>
              </a:rPr>
              <a:t>Original array: 4 5 9 12 9 22 45 </a:t>
            </a:r>
            <a:r>
              <a:rPr altLang="en-US" dirty="0" sz="2000" kumimoji="0" lang="en-US" smtClean="0">
                <a:solidFill>
                  <a:srgbClr val="009999"/>
                </a:solidFill>
                <a:latin typeface="Arial Unicode MS"/>
              </a:rPr>
              <a:t>99 9 12 44 7 </a:t>
            </a:r>
          </a:p>
          <a:p>
            <a:pPr indent="0" lvl="2" marL="742950">
              <a:spcBef>
                <a:spcPct val="0"/>
              </a:spcBef>
              <a:buClrTx/>
              <a:buSzTx/>
              <a:buNone/>
            </a:pPr>
            <a:r>
              <a:rPr altLang="en-US" dirty="0" sz="2000" kumimoji="0" lang="en-US" smtClean="0">
                <a:solidFill>
                  <a:srgbClr val="009999"/>
                </a:solidFill>
                <a:latin typeface="Arial Unicode MS"/>
              </a:rPr>
              <a:t>Most </a:t>
            </a:r>
            <a:r>
              <a:rPr altLang="en-US" dirty="0" sz="2000" kumimoji="0" lang="en-US">
                <a:solidFill>
                  <a:srgbClr val="009999"/>
                </a:solidFill>
                <a:latin typeface="Arial Unicode MS"/>
              </a:rPr>
              <a:t>occurred number: 9</a:t>
            </a:r>
            <a:endParaRPr altLang="en-US" dirty="0" sz="3200" kumimoji="0" lang="en-US">
              <a:latin typeface="Arial" panose="020B0604020202020204" pitchFamily="34" charset="0"/>
            </a:endParaRPr>
          </a:p>
          <a:p>
            <a:pPr indent="0" marL="0">
              <a:buNone/>
            </a:pPr>
            <a:r>
              <a:rPr dirty="0" sz="2000" lang="en-US" smtClean="0"/>
              <a:t>(</a:t>
            </a:r>
            <a:r>
              <a:rPr dirty="0" sz="2000" lang="en-US"/>
              <a:t>Save the file as </a:t>
            </a:r>
            <a:r>
              <a:rPr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02occurring.cpp</a:t>
            </a:r>
            <a:r>
              <a:rPr dirty="0" sz="2000" lang="en-US" smtClean="0"/>
              <a:t>)</a:t>
            </a:r>
          </a:p>
          <a:p>
            <a:pPr indent="0" marL="0">
              <a:buNone/>
            </a:pPr>
            <a:endParaRPr dirty="0" lang="en-US"/>
          </a:p>
          <a:p>
            <a:endParaRPr dirty="0" lang="en-US"/>
          </a:p>
        </p:txBody>
      </p:sp>
      <p:sp>
        <p:nvSpPr>
          <p:cNvPr id="104873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Assignments </a:t>
            </a:r>
            <a:r>
              <a:rPr dirty="0" lang="en-US"/>
              <a:t>- Array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Content Placeholder 1"/>
          <p:cNvSpPr>
            <a:spLocks noGrp="1"/>
          </p:cNvSpPr>
          <p:nvPr>
            <p:ph idx="1"/>
          </p:nvPr>
        </p:nvSpPr>
        <p:spPr>
          <a:xfrm>
            <a:off x="457200" y="1306246"/>
            <a:ext cx="8353168" cy="1537162"/>
          </a:xfrm>
        </p:spPr>
        <p:txBody>
          <a:bodyPr/>
          <a:p>
            <a:r>
              <a:rPr dirty="0" lang="en-US" smtClean="0"/>
              <a:t>Show by example how to use the </a:t>
            </a:r>
            <a:r>
              <a:rPr b="1" dirty="0" lang="en-US" err="1" smtClean="0"/>
              <a:t>sizeof</a:t>
            </a:r>
            <a:r>
              <a:rPr dirty="0" lang="en-US"/>
              <a:t> operator </a:t>
            </a:r>
            <a:r>
              <a:rPr dirty="0" lang="en-US" smtClean="0"/>
              <a:t>to </a:t>
            </a:r>
            <a:r>
              <a:rPr dirty="0" lang="en-US"/>
              <a:t>get </a:t>
            </a:r>
            <a:r>
              <a:rPr dirty="0" lang="en-US" smtClean="0"/>
              <a:t> </a:t>
            </a:r>
            <a:r>
              <a:rPr dirty="0" lang="en-US"/>
              <a:t>the number of members of </a:t>
            </a:r>
            <a:r>
              <a:rPr dirty="0" lang="en-US" smtClean="0"/>
              <a:t>an array.</a:t>
            </a:r>
          </a:p>
          <a:p>
            <a:endParaRPr dirty="0" lang="en-US"/>
          </a:p>
          <a:p>
            <a:endParaRPr dirty="0" lang="en-US" smtClean="0"/>
          </a:p>
          <a:p>
            <a:pPr indent="0" marL="0">
              <a:buNone/>
            </a:pPr>
            <a:r>
              <a:rPr dirty="0" lang="en-US"/>
              <a:t>(Save the file as </a:t>
            </a:r>
            <a:r>
              <a:rPr dirty="0" lang="en-US">
                <a:latin typeface="Courier New" panose="02070309020205020404" pitchFamily="49" charset="0"/>
                <a:cs typeface="Courier New" panose="02070309020205020404" pitchFamily="49" charset="0"/>
              </a:rPr>
              <a:t>Bonus02</a:t>
            </a:r>
            <a:r>
              <a:rPr dirty="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occurring.cpp</a:t>
            </a:r>
            <a:r>
              <a:rPr dirty="0" lang="en-US"/>
              <a:t>)</a:t>
            </a:r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73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B</a:t>
            </a:r>
            <a:r>
              <a:rPr dirty="0" lang="en-US" smtClean="0"/>
              <a:t>onus Assignment </a:t>
            </a:r>
            <a:r>
              <a:rPr b="0" dirty="0" lang="en-US" smtClean="0"/>
              <a:t>(1+)</a:t>
            </a:r>
            <a:endParaRPr b="0" dirty="0"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Content Placeholder 1"/>
          <p:cNvSpPr>
            <a:spLocks noGrp="1"/>
          </p:cNvSpPr>
          <p:nvPr>
            <p:ph idx="1"/>
          </p:nvPr>
        </p:nvSpPr>
        <p:spPr>
          <a:xfrm>
            <a:off x="333632" y="855309"/>
            <a:ext cx="8353168" cy="853603"/>
          </a:xfrm>
        </p:spPr>
        <p:txBody>
          <a:bodyPr/>
          <a:p>
            <a:r>
              <a:rPr dirty="0" sz="2000" lang="en-US">
                <a:latin typeface="Consolas" panose="020B0609020204030204" pitchFamily="49" charset="0"/>
              </a:rPr>
              <a:t>This program illustrates how to use a sequential search in a program.</a:t>
            </a:r>
          </a:p>
        </p:txBody>
      </p:sp>
      <p:sp>
        <p:nvSpPr>
          <p:cNvPr id="104873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EXAMPLE</a:t>
            </a:r>
            <a:endParaRPr b="0" dirty="0" lang="en-US"/>
          </a:p>
        </p:txBody>
      </p:sp>
      <p:sp>
        <p:nvSpPr>
          <p:cNvPr id="1048740" name="Rectangle 4"/>
          <p:cNvSpPr/>
          <p:nvPr/>
        </p:nvSpPr>
        <p:spPr>
          <a:xfrm>
            <a:off x="371804" y="1487796"/>
            <a:ext cx="5655501" cy="47142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100" lang="en-US">
                <a:solidFill>
                  <a:srgbClr val="008000"/>
                </a:solidFill>
                <a:latin typeface="Consolas" panose="020B0609020204030204" pitchFamily="49" charset="0"/>
              </a:rPr>
              <a:t>// This program illustrates how to use a sequential search in a program.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1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>
                <a:solidFill>
                  <a:srgbClr val="008000"/>
                </a:solidFill>
                <a:latin typeface="Consolas" panose="020B0609020204030204" pitchFamily="49" charset="0"/>
              </a:rPr>
              <a:t>//Line 1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dirty="0" sz="1100" lang="en-US">
                <a:solidFill>
                  <a:srgbClr val="008000"/>
                </a:solidFill>
                <a:latin typeface="Consolas" panose="020B0609020204030204" pitchFamily="49" charset="0"/>
              </a:rPr>
              <a:t>//Line 2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ARRAY_SIZE = 10; </a:t>
            </a:r>
            <a:r>
              <a:rPr dirty="0" sz="1100" lang="en-US">
                <a:solidFill>
                  <a:srgbClr val="008000"/>
                </a:solidFill>
                <a:latin typeface="Consolas" panose="020B0609020204030204" pitchFamily="49" charset="0"/>
              </a:rPr>
              <a:t>//Line 3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seqSearch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list[],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listLength,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searchItem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dirty="0" sz="1100" lang="en-US">
                <a:solidFill>
                  <a:srgbClr val="008000"/>
                </a:solidFill>
                <a:latin typeface="Consolas" panose="020B0609020204030204" pitchFamily="49" charset="0"/>
              </a:rPr>
              <a:t>//Line 4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main() </a:t>
            </a:r>
            <a:r>
              <a:rPr dirty="0" sz="1100" lang="en-US">
                <a:solidFill>
                  <a:srgbClr val="008000"/>
                </a:solidFill>
                <a:latin typeface="Consolas" panose="020B0609020204030204" pitchFamily="49" charset="0"/>
              </a:rPr>
              <a:t>//Line 5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  <a:r>
              <a:rPr dirty="0" sz="1100" lang="en-US">
                <a:solidFill>
                  <a:srgbClr val="008000"/>
                </a:solidFill>
                <a:latin typeface="Consolas" panose="020B0609020204030204" pitchFamily="49" charset="0"/>
              </a:rPr>
              <a:t>//Line 6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intList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[ARRAY_SIZE]; </a:t>
            </a: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number;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"Enter 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ARRAY_SIZE&lt;&lt;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 integers."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index = 0; index &lt; ARRAY_SIZE; index++)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&gt;&gt;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intList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[index]; </a:t>
            </a:r>
            <a:r>
              <a:rPr dirty="0" sz="1100" lang="en-US">
                <a:solidFill>
                  <a:srgbClr val="008000"/>
                </a:solidFill>
                <a:latin typeface="Consolas" panose="020B0609020204030204" pitchFamily="49" charset="0"/>
              </a:rPr>
              <a:t>//Line 11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"Enter the number to be searched: 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&gt;&gt; number;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pos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seqSearch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intList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, ARRAY_SIZE, number); 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pos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!= -1)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"Line 18: 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number&lt;&lt;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 is found at index 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pos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"Line 20: 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number&lt;&lt;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 is not in the list."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0; </a:t>
            </a:r>
          </a:p>
          <a:p>
            <a:r>
              <a:rPr dirty="0" sz="11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741" name="Rectangle 3"/>
          <p:cNvSpPr/>
          <p:nvPr/>
        </p:nvSpPr>
        <p:spPr>
          <a:xfrm>
            <a:off x="5446034" y="2572069"/>
            <a:ext cx="3194984" cy="1082040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b="1" dirty="0" sz="1100" lang="en-US"/>
              <a:t>Enter 10 integers.</a:t>
            </a:r>
          </a:p>
          <a:p>
            <a:r>
              <a:rPr b="1" dirty="0" sz="1100" lang="en-US"/>
              <a:t>1 22 33 44 55 99 6 7 45 3</a:t>
            </a:r>
          </a:p>
          <a:p>
            <a:endParaRPr b="1" dirty="0" sz="1100" lang="en-US"/>
          </a:p>
          <a:p>
            <a:r>
              <a:rPr b="1" dirty="0" sz="1100" lang="en-US"/>
              <a:t>Enter the number to be searched: 99</a:t>
            </a:r>
          </a:p>
          <a:p>
            <a:endParaRPr b="1" dirty="0" sz="1100" lang="en-US"/>
          </a:p>
          <a:p>
            <a:r>
              <a:rPr b="1" dirty="0" sz="1100" lang="en-US"/>
              <a:t>Line 18: 99 is found at index 5</a:t>
            </a:r>
          </a:p>
        </p:txBody>
      </p:sp>
      <p:sp>
        <p:nvSpPr>
          <p:cNvPr id="1048742" name="Rectangle 5"/>
          <p:cNvSpPr/>
          <p:nvPr/>
        </p:nvSpPr>
        <p:spPr>
          <a:xfrm>
            <a:off x="5704758" y="3947980"/>
            <a:ext cx="2878800" cy="27330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1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seqSearch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list[],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listLength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searchItem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found = </a:t>
            </a:r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listLength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&amp;&amp; !found)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(list[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] ==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searchItem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found = </a:t>
            </a:r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(found)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1"/>
          <p:cNvSpPr>
            <a:spLocks noGrp="1"/>
          </p:cNvSpPr>
          <p:nvPr>
            <p:ph idx="1"/>
          </p:nvPr>
        </p:nvSpPr>
        <p:spPr>
          <a:xfrm>
            <a:off x="556054" y="1048801"/>
            <a:ext cx="8353168" cy="5338119"/>
          </a:xfrm>
        </p:spPr>
        <p:txBody>
          <a:bodyPr/>
          <a:p>
            <a:r>
              <a:rPr dirty="0" lang="en-US" smtClean="0"/>
              <a:t>To declare an array in C++, the programmer specifies the type of the elements and the number of elements required by an array as follows Syntax</a:t>
            </a:r>
          </a:p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where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000"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dirty="0" sz="2000" lang="en-US" smtClean="0"/>
              <a:t> is any type that already exists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000" lang="en-US" err="1" smtClean="0">
                <a:solidFill>
                  <a:srgbClr val="0070C0"/>
                </a:solidFill>
                <a:latin typeface="Consolas" panose="020B0609020204030204" pitchFamily="49" charset="0"/>
              </a:rPr>
              <a:t>arrayName</a:t>
            </a:r>
            <a:r>
              <a:rPr dirty="0" sz="2000" lang="en-US" smtClean="0"/>
              <a:t> is the name of the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000" lang="en-US" err="1" smtClean="0">
                <a:solidFill>
                  <a:srgbClr val="0070C0"/>
                </a:solidFill>
                <a:latin typeface="Consolas" panose="020B0609020204030204" pitchFamily="49" charset="0"/>
              </a:rPr>
              <a:t>arraySize</a:t>
            </a:r>
            <a:r>
              <a:rPr dirty="0" sz="2000" lang="en-US" smtClean="0"/>
              <a:t> is the number of elements in the array </a:t>
            </a:r>
          </a:p>
          <a:p>
            <a:pPr indent="0" marL="0">
              <a:buNone/>
            </a:pPr>
            <a:endParaRPr dirty="0" sz="2000" lang="en-US" smtClean="0"/>
          </a:p>
          <a:p>
            <a:pPr indent="0" marL="0">
              <a:buNone/>
            </a:pPr>
            <a:r>
              <a:rPr dirty="0" sz="2000" lang="en-US" smtClean="0"/>
              <a:t>Example:</a:t>
            </a:r>
          </a:p>
          <a:p>
            <a:pPr indent="0" marL="0">
              <a:buNone/>
            </a:pPr>
            <a:endParaRPr dirty="0" sz="2000" lang="en-US"/>
          </a:p>
        </p:txBody>
      </p:sp>
      <p:sp>
        <p:nvSpPr>
          <p:cNvPr id="104862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Declaring a (one-Dimensional ) Array</a:t>
            </a:r>
          </a:p>
        </p:txBody>
      </p:sp>
      <p:sp>
        <p:nvSpPr>
          <p:cNvPr id="1048624" name="Rectangle 3"/>
          <p:cNvSpPr/>
          <p:nvPr/>
        </p:nvSpPr>
        <p:spPr>
          <a:xfrm>
            <a:off x="1318364" y="2554690"/>
            <a:ext cx="6507272" cy="461665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sz="2400"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type </a:t>
            </a:r>
            <a:r>
              <a:rPr b="1" dirty="0" sz="2400" lang="en-US" err="1">
                <a:solidFill>
                  <a:srgbClr val="0070C0"/>
                </a:solidFill>
                <a:latin typeface="Consolas" panose="020B0609020204030204" pitchFamily="49" charset="0"/>
              </a:rPr>
              <a:t>arrayName</a:t>
            </a:r>
            <a:r>
              <a:rPr b="1" dirty="0" sz="2400" lang="en-US">
                <a:solidFill>
                  <a:srgbClr val="0070C0"/>
                </a:solidFill>
                <a:latin typeface="Consolas" panose="020B0609020204030204" pitchFamily="49" charset="0"/>
              </a:rPr>
              <a:t> [ </a:t>
            </a:r>
            <a:r>
              <a:rPr dirty="0" sz="2400" lang="en-US" err="1">
                <a:latin typeface="Consolas" panose="020B0609020204030204" pitchFamily="49" charset="0"/>
              </a:rPr>
              <a:t>arraySize</a:t>
            </a:r>
            <a:r>
              <a:rPr b="1" dirty="0" sz="2400" lang="en-US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b="1" dirty="0" sz="2400"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];</a:t>
            </a:r>
            <a:endParaRPr b="1" dirty="0" sz="2400" lang="en-US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48625" name="Rectangle 5"/>
          <p:cNvSpPr/>
          <p:nvPr/>
        </p:nvSpPr>
        <p:spPr>
          <a:xfrm>
            <a:off x="3168845" y="5636712"/>
            <a:ext cx="2300630" cy="400110"/>
          </a:xfrm>
          <a:prstGeom prst="rect"/>
        </p:spPr>
        <p:txBody>
          <a:bodyPr wrap="none">
            <a:spAutoFit/>
          </a:bodyPr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grades[10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8366653" y="2678520"/>
          <a:ext cx="44258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86"/>
              </a:tblGrid>
              <a:tr h="370840">
                <a:tc>
                  <a:txBody>
                    <a:bodyPr/>
                    <a:p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5" name="Table 6"/>
          <p:cNvGraphicFramePr>
            <a:graphicFrameLocks noGrp="1"/>
          </p:cNvGraphicFramePr>
          <p:nvPr/>
        </p:nvGraphicFramePr>
        <p:xfrm>
          <a:off x="7926394" y="2678520"/>
          <a:ext cx="44258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86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0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6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7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8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9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1048626" name="Rectangle 7"/>
          <p:cNvSpPr/>
          <p:nvPr/>
        </p:nvSpPr>
        <p:spPr>
          <a:xfrm>
            <a:off x="8078122" y="2299128"/>
            <a:ext cx="944489" cy="369332"/>
          </a:xfrm>
          <a:prstGeom prst="rect"/>
        </p:spPr>
        <p:txBody>
          <a:bodyPr wrap="none">
            <a:spAutoFit/>
          </a:bodyPr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grades</a:t>
            </a:r>
            <a:endParaRPr dirty="0" lang="en-US"/>
          </a:p>
        </p:txBody>
      </p:sp>
      <p:cxnSp>
        <p:nvCxnSpPr>
          <p:cNvPr id="3145731" name="Straight Arrow Connector 9"/>
          <p:cNvCxnSpPr>
            <a:cxnSpLocks/>
          </p:cNvCxnSpPr>
          <p:nvPr/>
        </p:nvCxnSpPr>
        <p:spPr bwMode="auto">
          <a:xfrm flipV="1">
            <a:off x="5582864" y="5335726"/>
            <a:ext cx="1954060" cy="501041"/>
          </a:xfrm>
          <a:prstGeom prst="straightConnector1"/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1"/>
          <p:cNvSpPr>
            <a:spLocks noGrp="1"/>
          </p:cNvSpPr>
          <p:nvPr>
            <p:ph idx="1"/>
          </p:nvPr>
        </p:nvSpPr>
        <p:spPr>
          <a:xfrm>
            <a:off x="538619" y="4421689"/>
            <a:ext cx="8353168" cy="2015336"/>
          </a:xfrm>
        </p:spPr>
        <p:txBody>
          <a:bodyPr/>
          <a:p>
            <a:r>
              <a:rPr dirty="0" sz="2000" lang="en-US"/>
              <a:t>An </a:t>
            </a:r>
            <a:r>
              <a:rPr b="1" dirty="0" sz="2000" lang="en-US" u="sng"/>
              <a:t>element</a:t>
            </a:r>
            <a:r>
              <a:rPr dirty="0" sz="2000" lang="en-US"/>
              <a:t> is a single object in an array.</a:t>
            </a:r>
          </a:p>
          <a:p>
            <a:r>
              <a:rPr dirty="0" sz="2000" lang="en-US" smtClean="0"/>
              <a:t>The </a:t>
            </a:r>
            <a:r>
              <a:rPr dirty="0" sz="2000" lang="en-US"/>
              <a:t>element type of an array is often called its </a:t>
            </a:r>
            <a:r>
              <a:rPr b="1" dirty="0" sz="2000" lang="en-US"/>
              <a:t>base </a:t>
            </a:r>
            <a:r>
              <a:rPr b="1" dirty="0" sz="2000" lang="en-US" smtClean="0"/>
              <a:t>type</a:t>
            </a:r>
            <a:r>
              <a:rPr dirty="0" sz="2000" lang="en-US" smtClean="0"/>
              <a:t>.</a:t>
            </a:r>
          </a:p>
          <a:p>
            <a:r>
              <a:rPr dirty="0" sz="2000" lang="en-US" smtClean="0"/>
              <a:t>The first </a:t>
            </a:r>
            <a:r>
              <a:rPr dirty="0" sz="2000" lang="en-US"/>
              <a:t>example is an array with base </a:t>
            </a:r>
            <a:r>
              <a:rPr dirty="0" sz="2000" lang="en-US" smtClean="0"/>
              <a:t>type char</a:t>
            </a:r>
            <a:r>
              <a:rPr dirty="0" sz="2000" lang="en-US"/>
              <a:t>, for example. One can say that </a:t>
            </a:r>
            <a:r>
              <a:rPr dirty="0" sz="2000" lang="en-US" err="1"/>
              <a:t>fname</a:t>
            </a:r>
            <a:r>
              <a:rPr dirty="0" sz="2000" lang="en-US"/>
              <a:t> is </a:t>
            </a:r>
            <a:r>
              <a:rPr dirty="0" sz="2000" lang="en-US" smtClean="0"/>
              <a:t>“</a:t>
            </a:r>
            <a:r>
              <a:rPr b="1" dirty="0" sz="2000" lang="en-US" smtClean="0">
                <a:solidFill>
                  <a:srgbClr val="0070C0"/>
                </a:solidFill>
              </a:rPr>
              <a:t>an </a:t>
            </a:r>
            <a:r>
              <a:rPr b="1" dirty="0" sz="2000" lang="en-US">
                <a:solidFill>
                  <a:srgbClr val="0070C0"/>
                </a:solidFill>
              </a:rPr>
              <a:t>array of </a:t>
            </a:r>
            <a:r>
              <a:rPr b="1" dirty="0" sz="2000" lang="en-US" smtClean="0">
                <a:solidFill>
                  <a:srgbClr val="0070C0"/>
                </a:solidFill>
              </a:rPr>
              <a:t>char</a:t>
            </a:r>
            <a:r>
              <a:rPr dirty="0" sz="2000" lang="en-US" smtClean="0"/>
              <a:t>”</a:t>
            </a:r>
            <a:endParaRPr dirty="0" sz="2000" lang="en-US"/>
          </a:p>
        </p:txBody>
      </p:sp>
      <p:sp>
        <p:nvSpPr>
          <p:cNvPr id="104862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More Examples</a:t>
            </a:r>
            <a:endParaRPr dirty="0" lang="en-US"/>
          </a:p>
        </p:txBody>
      </p:sp>
      <p:sp>
        <p:nvSpPr>
          <p:cNvPr id="1048629" name="Rectangle 4"/>
          <p:cNvSpPr/>
          <p:nvPr/>
        </p:nvSpPr>
        <p:spPr>
          <a:xfrm>
            <a:off x="905682" y="1385784"/>
            <a:ext cx="7619041" cy="2739211"/>
          </a:xfrm>
          <a:prstGeom prst="rect"/>
          <a:ln>
            <a:noFill/>
          </a:ln>
        </p:spPr>
        <p:txBody>
          <a:bodyPr wrap="square">
            <a:spAutoFit/>
          </a:bodyPr>
          <a:p>
            <a:r>
              <a:rPr dirty="0" sz="200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 err="1">
                <a:solidFill>
                  <a:prstClr val="black"/>
                </a:solidFill>
                <a:latin typeface="Consolas" panose="020B0609020204030204" pitchFamily="49" charset="0"/>
              </a:rPr>
              <a:t>fname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[24];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an array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with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24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chars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pixel[1024];     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an array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with 1024 </a:t>
            </a:r>
            <a:r>
              <a:rPr dirty="0" lang="en-US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endParaRPr dirty="0" lang="en-US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average[100];  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an array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with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100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doubles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string fruit[5];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an array of 5 C++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strings</a:t>
            </a:r>
          </a:p>
          <a:p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dirty="0" sz="20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xyz[10];        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an array with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10 bools</a:t>
            </a:r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3229825"/>
          </a:xfrm>
        </p:spPr>
        <p:txBody>
          <a:bodyPr/>
          <a:p>
            <a:r>
              <a:rPr dirty="0" lang="en-US"/>
              <a:t>An element is accessed by </a:t>
            </a:r>
            <a:r>
              <a:rPr b="1" dirty="0" lang="en-US" u="sng">
                <a:solidFill>
                  <a:srgbClr val="0070C0"/>
                </a:solidFill>
              </a:rPr>
              <a:t>indexing</a:t>
            </a:r>
            <a:r>
              <a:rPr dirty="0" lang="en-US"/>
              <a:t> </a:t>
            </a:r>
            <a:r>
              <a:rPr dirty="0" lang="en-US" smtClean="0"/>
              <a:t>the </a:t>
            </a:r>
            <a:r>
              <a:rPr dirty="0" lang="en-US"/>
              <a:t>array </a:t>
            </a:r>
            <a:r>
              <a:rPr dirty="0" lang="en-US" smtClean="0"/>
              <a:t>name.</a:t>
            </a:r>
          </a:p>
          <a:p>
            <a:r>
              <a:rPr dirty="0" lang="en-US" smtClean="0"/>
              <a:t>Array index starts with 0, which means the first array element is at index 0, second is at index 1 and so on. </a:t>
            </a:r>
          </a:p>
          <a:p>
            <a:r>
              <a:rPr dirty="0" lang="en-US"/>
              <a:t>This is done by placing the index of the element within square brackets [] after the name of the array. </a:t>
            </a:r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Example:</a:t>
            </a:r>
            <a:endParaRPr dirty="0" lang="en-US"/>
          </a:p>
          <a:p>
            <a:endParaRPr dirty="0" lang="en-US"/>
          </a:p>
        </p:txBody>
      </p:sp>
      <p:sp>
        <p:nvSpPr>
          <p:cNvPr id="104863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Accessing Array </a:t>
            </a:r>
            <a:r>
              <a:rPr b="0" dirty="0" lang="en-US" smtClean="0"/>
              <a:t>Elements</a:t>
            </a:r>
            <a:endParaRPr dirty="0" lang="en-US"/>
          </a:p>
        </p:txBody>
      </p:sp>
      <p:sp>
        <p:nvSpPr>
          <p:cNvPr id="1048632" name="Rectangle 3"/>
          <p:cNvSpPr/>
          <p:nvPr/>
        </p:nvSpPr>
        <p:spPr>
          <a:xfrm>
            <a:off x="1100527" y="4526861"/>
            <a:ext cx="2563522" cy="461665"/>
          </a:xfrm>
          <a:prstGeom prst="rect"/>
        </p:spPr>
        <p:txBody>
          <a:bodyPr wrap="none">
            <a:spAutoFit/>
          </a:bodyPr>
          <a:p>
            <a:r>
              <a:rPr dirty="0" sz="2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400" lang="en-US">
                <a:solidFill>
                  <a:prstClr val="black"/>
                </a:solidFill>
                <a:latin typeface="Consolas" panose="020B0609020204030204" pitchFamily="49" charset="0"/>
              </a:rPr>
              <a:t> salary[5];</a:t>
            </a:r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6420097" y="3830594"/>
          <a:ext cx="88257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577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2300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1000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9000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1200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4000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7" name="Table 5"/>
          <p:cNvGraphicFramePr>
            <a:graphicFrameLocks noGrp="1"/>
          </p:cNvGraphicFramePr>
          <p:nvPr/>
        </p:nvGraphicFramePr>
        <p:xfrm>
          <a:off x="4822521" y="3830594"/>
          <a:ext cx="15975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576"/>
              </a:tblGrid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salary[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salary[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salary[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salary[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salary[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pSp>
        <p:nvGrpSpPr>
          <p:cNvPr id="69" name="Group 14"/>
          <p:cNvGrpSpPr/>
          <p:nvPr/>
        </p:nvGrpSpPr>
        <p:grpSpPr>
          <a:xfrm>
            <a:off x="6071897" y="4019550"/>
            <a:ext cx="213548" cy="1472061"/>
            <a:chOff x="6071897" y="4019550"/>
            <a:chExt cx="213548" cy="1472061"/>
          </a:xfrm>
        </p:grpSpPr>
        <p:cxnSp>
          <p:nvCxnSpPr>
            <p:cNvPr id="3145732" name="Straight Arrow Connector 7"/>
            <p:cNvCxnSpPr>
              <a:cxnSpLocks/>
            </p:cNvCxnSpPr>
            <p:nvPr/>
          </p:nvCxnSpPr>
          <p:spPr bwMode="auto">
            <a:xfrm flipV="1">
              <a:off x="6071897" y="4019550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33" name="Straight Arrow Connector 10"/>
            <p:cNvCxnSpPr>
              <a:cxnSpLocks/>
            </p:cNvCxnSpPr>
            <p:nvPr/>
          </p:nvCxnSpPr>
          <p:spPr bwMode="auto">
            <a:xfrm flipV="1">
              <a:off x="6071897" y="4396152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34" name="Straight Arrow Connector 11"/>
            <p:cNvCxnSpPr>
              <a:cxnSpLocks/>
            </p:cNvCxnSpPr>
            <p:nvPr/>
          </p:nvCxnSpPr>
          <p:spPr bwMode="auto">
            <a:xfrm flipV="1">
              <a:off x="6071897" y="4765267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35" name="Straight Arrow Connector 12"/>
            <p:cNvCxnSpPr>
              <a:cxnSpLocks/>
            </p:cNvCxnSpPr>
            <p:nvPr/>
          </p:nvCxnSpPr>
          <p:spPr bwMode="auto">
            <a:xfrm flipV="1">
              <a:off x="6071897" y="5139869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36" name="Straight Arrow Connector 13"/>
            <p:cNvCxnSpPr>
              <a:cxnSpLocks/>
            </p:cNvCxnSpPr>
            <p:nvPr/>
          </p:nvCxnSpPr>
          <p:spPr bwMode="auto">
            <a:xfrm flipV="1">
              <a:off x="6071897" y="5490916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8633" name="Rectangle 6"/>
          <p:cNvSpPr/>
          <p:nvPr/>
        </p:nvSpPr>
        <p:spPr>
          <a:xfrm>
            <a:off x="781522" y="6223036"/>
            <a:ext cx="7097349" cy="369332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Note: An </a:t>
            </a:r>
            <a:r>
              <a:rPr dirty="0" lang="en-US" u="sng"/>
              <a:t>index</a:t>
            </a:r>
            <a:r>
              <a:rPr dirty="0" lang="en-US"/>
              <a:t> </a:t>
            </a:r>
            <a:r>
              <a:rPr dirty="0" lang="en-US" smtClean="0"/>
              <a:t>also sometimes </a:t>
            </a:r>
            <a:r>
              <a:rPr dirty="0" lang="en-US"/>
              <a:t>is </a:t>
            </a:r>
            <a:r>
              <a:rPr dirty="0" lang="en-US" smtClean="0"/>
              <a:t>called a </a:t>
            </a:r>
            <a:r>
              <a:rPr dirty="0" lang="en-US" u="sng"/>
              <a:t>subscript</a:t>
            </a:r>
            <a:r>
              <a:rPr dirty="0" lang="en-US" smtClean="0"/>
              <a:t>.</a:t>
            </a:r>
            <a:endParaRPr dirty="0" lang="en-US"/>
          </a:p>
        </p:txBody>
      </p:sp>
      <p:sp>
        <p:nvSpPr>
          <p:cNvPr id="1048634" name="Rectangle 8"/>
          <p:cNvSpPr/>
          <p:nvPr/>
        </p:nvSpPr>
        <p:spPr>
          <a:xfrm>
            <a:off x="5372716" y="3366784"/>
            <a:ext cx="898003" cy="369332"/>
          </a:xfrm>
          <a:prstGeom prst="rect"/>
        </p:spPr>
        <p:txBody>
          <a:bodyPr wrap="none">
            <a:spAutoFit/>
          </a:bodyPr>
          <a:p>
            <a:r>
              <a:rPr b="1" dirty="0" lang="en-US" u="sng">
                <a:solidFill>
                  <a:srgbClr val="0070C0"/>
                </a:solidFill>
              </a:rPr>
              <a:t>index</a:t>
            </a:r>
            <a:endParaRPr dirty="0" lang="en-US"/>
          </a:p>
        </p:txBody>
      </p:sp>
      <p:cxnSp>
        <p:nvCxnSpPr>
          <p:cNvPr id="3145737" name="Straight Arrow Connector 15"/>
          <p:cNvCxnSpPr>
            <a:cxnSpLocks/>
          </p:cNvCxnSpPr>
          <p:nvPr/>
        </p:nvCxnSpPr>
        <p:spPr bwMode="auto">
          <a:xfrm>
            <a:off x="5821717" y="3695093"/>
            <a:ext cx="0" cy="193509"/>
          </a:xfrm>
          <a:prstGeom prst="straightConnector1"/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Example: assume you have the following array:</a:t>
            </a:r>
          </a:p>
          <a:p>
            <a:endParaRPr dirty="0" lang="en-US" smtClean="0"/>
          </a:p>
          <a:p>
            <a:r>
              <a:rPr dirty="0" lang="en-US" smtClean="0"/>
              <a:t>The </a:t>
            </a:r>
            <a:r>
              <a:rPr dirty="0" lang="en-US"/>
              <a:t>assignment </a:t>
            </a:r>
            <a:r>
              <a:rPr dirty="0" lang="en-US" smtClean="0"/>
              <a:t>statement: </a:t>
            </a:r>
            <a:r>
              <a:rPr b="1" dirty="0" lang="en-US" smtClean="0"/>
              <a:t>x[2] </a:t>
            </a:r>
            <a:r>
              <a:rPr b="1" dirty="0" lang="en-US"/>
              <a:t>= </a:t>
            </a:r>
            <a:r>
              <a:rPr b="1" dirty="0" lang="en-US" smtClean="0"/>
              <a:t>34</a:t>
            </a:r>
            <a:r>
              <a:rPr dirty="0" lang="en-US" smtClean="0"/>
              <a:t>; stores </a:t>
            </a:r>
            <a:r>
              <a:rPr dirty="0" lang="en-US"/>
              <a:t>34 in </a:t>
            </a:r>
            <a:r>
              <a:rPr dirty="0" lang="en-US" smtClean="0"/>
              <a:t>x[2] </a:t>
            </a:r>
            <a:r>
              <a:rPr dirty="0" lang="en-US"/>
              <a:t>, which is the </a:t>
            </a:r>
            <a:r>
              <a:rPr dirty="0" lang="en-US" smtClean="0"/>
              <a:t>third </a:t>
            </a:r>
            <a:r>
              <a:rPr dirty="0" lang="en-US"/>
              <a:t>component of the array list</a:t>
            </a:r>
          </a:p>
        </p:txBody>
      </p:sp>
      <p:sp>
        <p:nvSpPr>
          <p:cNvPr id="104863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Accessing Array Elements</a:t>
            </a:r>
            <a:endParaRPr dirty="0" lang="en-US"/>
          </a:p>
        </p:txBody>
      </p:sp>
      <p:sp>
        <p:nvSpPr>
          <p:cNvPr id="1048637" name="Rectangle 3"/>
          <p:cNvSpPr/>
          <p:nvPr/>
        </p:nvSpPr>
        <p:spPr>
          <a:xfrm>
            <a:off x="1275891" y="1633349"/>
            <a:ext cx="1713931" cy="461665"/>
          </a:xfrm>
          <a:prstGeom prst="rect"/>
        </p:spPr>
        <p:txBody>
          <a:bodyPr wrap="none">
            <a:spAutoFit/>
          </a:bodyPr>
          <a:p>
            <a:r>
              <a:rPr dirty="0" sz="2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x[5</a:t>
            </a:r>
            <a:r>
              <a:rPr dirty="0" sz="2400" lang="en-US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048638" name="Rectangle 4"/>
          <p:cNvSpPr/>
          <p:nvPr/>
        </p:nvSpPr>
        <p:spPr>
          <a:xfrm>
            <a:off x="2563937" y="5469133"/>
            <a:ext cx="4572000" cy="584775"/>
          </a:xfrm>
          <a:prstGeom prst="rect"/>
        </p:spPr>
        <p:txBody>
          <a:bodyPr>
            <a:spAutoFit/>
          </a:bodyPr>
          <a:p>
            <a:pPr algn="ctr"/>
            <a:r>
              <a:rPr dirty="0" sz="1600" lang="en-US"/>
              <a:t>Array list after execution of the statement </a:t>
            </a:r>
            <a:r>
              <a:rPr dirty="0" sz="1600" lang="en-US" smtClean="0"/>
              <a:t>x[2]= </a:t>
            </a:r>
            <a:r>
              <a:rPr dirty="0" sz="1600" lang="en-US"/>
              <a:t>34;</a:t>
            </a:r>
          </a:p>
        </p:txBody>
      </p:sp>
      <p:graphicFrame>
        <p:nvGraphicFramePr>
          <p:cNvPr id="4194308" name="Table 5"/>
          <p:cNvGraphicFramePr>
            <a:graphicFrameLocks noGrp="1"/>
          </p:cNvGraphicFramePr>
          <p:nvPr/>
        </p:nvGraphicFramePr>
        <p:xfrm>
          <a:off x="4291349" y="3527251"/>
          <a:ext cx="88257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577"/>
              </a:tblGrid>
              <a:tr h="370840"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34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9" name="Table 6"/>
          <p:cNvGraphicFramePr>
            <a:graphicFrameLocks noGrp="1"/>
          </p:cNvGraphicFramePr>
          <p:nvPr/>
        </p:nvGraphicFramePr>
        <p:xfrm>
          <a:off x="3532339" y="3527251"/>
          <a:ext cx="92117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171"/>
              </a:tblGrid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x[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Content Placeholder 1"/>
          <p:cNvSpPr>
            <a:spLocks noGrp="1"/>
          </p:cNvSpPr>
          <p:nvPr>
            <p:ph idx="1"/>
          </p:nvPr>
        </p:nvSpPr>
        <p:spPr>
          <a:xfrm>
            <a:off x="457200" y="1049481"/>
            <a:ext cx="8353168" cy="1200329"/>
          </a:xfrm>
        </p:spPr>
        <p:txBody>
          <a:bodyPr/>
          <a:p>
            <a:r>
              <a:rPr dirty="0" sz="2000" lang="en-US"/>
              <a:t>Array initialization is the process of assigning/storing elements to an array</a:t>
            </a:r>
            <a:r>
              <a:rPr dirty="0" sz="2000" lang="en-US" smtClean="0"/>
              <a:t>.</a:t>
            </a:r>
          </a:p>
          <a:p>
            <a:r>
              <a:rPr b="1" dirty="0" sz="2000" lang="en-US"/>
              <a:t>Method 1</a:t>
            </a:r>
            <a:r>
              <a:rPr b="1" dirty="0" sz="2000" lang="en-US" smtClean="0"/>
              <a:t>: </a:t>
            </a:r>
            <a:r>
              <a:rPr altLang="en-US" dirty="0" sz="2000" lang="en-US"/>
              <a:t>Set each element</a:t>
            </a:r>
            <a:endParaRPr b="1" dirty="0" sz="2000" lang="en-US" smtClean="0"/>
          </a:p>
          <a:p>
            <a:endParaRPr dirty="0" sz="2000" lang="en-US"/>
          </a:p>
          <a:p>
            <a:endParaRPr dirty="0" sz="2000" lang="en-US" smtClean="0"/>
          </a:p>
          <a:p>
            <a:endParaRPr dirty="0" sz="2000" lang="en-US" smtClean="0"/>
          </a:p>
          <a:p>
            <a:pPr indent="-342900" lvl="1" marL="342900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b="1" dirty="0" sz="2000" lang="en-US" smtClean="0"/>
          </a:p>
        </p:txBody>
      </p:sp>
      <p:sp>
        <p:nvSpPr>
          <p:cNvPr id="104864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Initialization </a:t>
            </a:r>
            <a:r>
              <a:rPr dirty="0" lang="en-US" smtClean="0"/>
              <a:t>the Array</a:t>
            </a:r>
            <a:endParaRPr dirty="0" lang="en-US"/>
          </a:p>
        </p:txBody>
      </p:sp>
      <p:sp>
        <p:nvSpPr>
          <p:cNvPr id="1048641" name="Rectangle 3"/>
          <p:cNvSpPr/>
          <p:nvPr/>
        </p:nvSpPr>
        <p:spPr>
          <a:xfrm>
            <a:off x="1357502" y="2296432"/>
            <a:ext cx="2697903" cy="400110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marL="182880"/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salary[4];</a:t>
            </a:r>
          </a:p>
        </p:txBody>
      </p:sp>
      <p:graphicFrame>
        <p:nvGraphicFramePr>
          <p:cNvPr id="4194310" name="Table 8"/>
          <p:cNvGraphicFramePr>
            <a:graphicFrameLocks noGrp="1"/>
          </p:cNvGraphicFramePr>
          <p:nvPr/>
        </p:nvGraphicFramePr>
        <p:xfrm>
          <a:off x="7508712" y="3385473"/>
          <a:ext cx="88257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577"/>
              </a:tblGrid>
              <a:tr h="293356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100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293356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300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293356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600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293356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200</a:t>
                      </a:r>
                      <a:endParaRPr dirty="0"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293356"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194311" name="Table 9"/>
          <p:cNvGraphicFramePr>
            <a:graphicFrameLocks noGrp="1"/>
          </p:cNvGraphicFramePr>
          <p:nvPr/>
        </p:nvGraphicFramePr>
        <p:xfrm>
          <a:off x="5911135" y="3353416"/>
          <a:ext cx="15975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576"/>
              </a:tblGrid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salary[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salary[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salary[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salary[</a:t>
                      </a:r>
                      <a:r>
                        <a:rPr dirty="0" sz="1800" lang="en-US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dirty="0" sz="1800" lang="en-US" smtClean="0">
                          <a:solidFill>
                            <a:prstClr val="black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p>
                      <a:endParaRPr dirty="0"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pSp>
        <p:nvGrpSpPr>
          <p:cNvPr id="72" name="Group 10"/>
          <p:cNvGrpSpPr/>
          <p:nvPr/>
        </p:nvGrpSpPr>
        <p:grpSpPr>
          <a:xfrm>
            <a:off x="7214288" y="3572777"/>
            <a:ext cx="213548" cy="1121014"/>
            <a:chOff x="6071897" y="4019550"/>
            <a:chExt cx="213548" cy="1121014"/>
          </a:xfrm>
        </p:grpSpPr>
        <p:cxnSp>
          <p:nvCxnSpPr>
            <p:cNvPr id="3145738" name="Straight Arrow Connector 11"/>
            <p:cNvCxnSpPr>
              <a:cxnSpLocks/>
            </p:cNvCxnSpPr>
            <p:nvPr/>
          </p:nvCxnSpPr>
          <p:spPr bwMode="auto">
            <a:xfrm flipV="1">
              <a:off x="6071897" y="4019550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39" name="Straight Arrow Connector 12"/>
            <p:cNvCxnSpPr>
              <a:cxnSpLocks/>
            </p:cNvCxnSpPr>
            <p:nvPr/>
          </p:nvCxnSpPr>
          <p:spPr bwMode="auto">
            <a:xfrm flipV="1">
              <a:off x="6071897" y="4396152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40" name="Straight Arrow Connector 13"/>
            <p:cNvCxnSpPr>
              <a:cxnSpLocks/>
            </p:cNvCxnSpPr>
            <p:nvPr/>
          </p:nvCxnSpPr>
          <p:spPr bwMode="auto">
            <a:xfrm flipV="1">
              <a:off x="6071897" y="4765267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741" name="Straight Arrow Connector 14"/>
            <p:cNvCxnSpPr>
              <a:cxnSpLocks/>
            </p:cNvCxnSpPr>
            <p:nvPr/>
          </p:nvCxnSpPr>
          <p:spPr bwMode="auto">
            <a:xfrm flipV="1">
              <a:off x="6071897" y="5139869"/>
              <a:ext cx="213548" cy="695"/>
            </a:xfrm>
            <a:prstGeom prst="straightConnector1"/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8642" name="Rectangle 4"/>
          <p:cNvSpPr/>
          <p:nvPr/>
        </p:nvSpPr>
        <p:spPr>
          <a:xfrm>
            <a:off x="1344530" y="2938570"/>
            <a:ext cx="2710875" cy="1323439"/>
          </a:xfrm>
          <a:prstGeom prst="rect"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marL="182880"/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salary[0] = 100;</a:t>
            </a:r>
          </a:p>
          <a:p>
            <a:pPr marL="182880"/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salary[1] = 300;</a:t>
            </a:r>
          </a:p>
          <a:p>
            <a:pPr marL="182880"/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salary[2] = 600;</a:t>
            </a:r>
          </a:p>
          <a:p>
            <a:pPr marL="182880"/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salary[3] = 200</a:t>
            </a:r>
            <a:r>
              <a:rPr dirty="0" sz="20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43" name="Rectangle 18"/>
          <p:cNvSpPr/>
          <p:nvPr/>
        </p:nvSpPr>
        <p:spPr>
          <a:xfrm>
            <a:off x="4410463" y="2296432"/>
            <a:ext cx="2387192" cy="369332"/>
          </a:xfrm>
          <a:prstGeom prst="rect"/>
        </p:spPr>
        <p:txBody>
          <a:bodyPr wrap="none">
            <a:spAutoFit/>
          </a:bodyPr>
          <a:p>
            <a:pPr indent="0" marL="0">
              <a:buNone/>
            </a:pPr>
            <a:r>
              <a:rPr dirty="0" lang="en-US">
                <a:solidFill>
                  <a:srgbClr val="00B050"/>
                </a:solidFill>
              </a:rPr>
              <a:t>// salary has 4 </a:t>
            </a:r>
            <a:r>
              <a:rPr dirty="0" lang="en-US" err="1">
                <a:solidFill>
                  <a:srgbClr val="00B050"/>
                </a:solidFill>
              </a:rPr>
              <a:t>ints</a:t>
            </a:r>
            <a:endParaRPr dirty="0"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rtlCol="0" tIns="45720" vert="horz" wrap="square">
        <a:prstTxWarp prst="textNoShape"/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none">
        <a:prstTxWarp prst="textNoShape"/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1800" i="0" kumimoji="0" lang="en-US" normalizeH="0" strike="noStrike" u="none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Lucent Technologies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2.01</dc:title>
  <dc:creator>Lucent End User</dc:creator>
  <cp:lastModifiedBy>Admin</cp:lastModifiedBy>
  <dcterms:created xsi:type="dcterms:W3CDTF">٢٠١١-٠١-١٣T١٧:٤٣:٣٨Z</dcterms:created>
  <dcterms:modified xsi:type="dcterms:W3CDTF">٢٠٢٣-٠٥-٠٦T١٣:٥٣:٢١Z</dcterms:modified>
</cp:coreProperties>
</file>