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8"/>
  </p:notesMasterIdLst>
  <p:handoutMasterIdLst>
    <p:handoutMasterId r:id="rId29"/>
  </p:handoutMasterIdLst>
  <p:sldIdLst>
    <p:sldId id="330" r:id="rId2"/>
    <p:sldId id="331" r:id="rId3"/>
    <p:sldId id="337" r:id="rId4"/>
    <p:sldId id="332" r:id="rId5"/>
    <p:sldId id="335" r:id="rId6"/>
    <p:sldId id="341" r:id="rId7"/>
    <p:sldId id="338" r:id="rId8"/>
    <p:sldId id="350" r:id="rId9"/>
    <p:sldId id="352" r:id="rId10"/>
    <p:sldId id="353" r:id="rId11"/>
    <p:sldId id="354" r:id="rId12"/>
    <p:sldId id="355" r:id="rId13"/>
    <p:sldId id="339" r:id="rId14"/>
    <p:sldId id="340" r:id="rId15"/>
    <p:sldId id="347" r:id="rId16"/>
    <p:sldId id="333" r:id="rId17"/>
    <p:sldId id="336" r:id="rId18"/>
    <p:sldId id="342" r:id="rId19"/>
    <p:sldId id="348" r:id="rId20"/>
    <p:sldId id="349" r:id="rId21"/>
    <p:sldId id="356" r:id="rId22"/>
    <p:sldId id="358" r:id="rId23"/>
    <p:sldId id="357" r:id="rId24"/>
    <p:sldId id="343" r:id="rId25"/>
    <p:sldId id="346" r:id="rId26"/>
    <p:sldId id="345" r:id="rId2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7"/>
    <a:srgbClr val="FFFFD9"/>
    <a:srgbClr val="FF0000"/>
    <a:srgbClr val="FFFFC9"/>
    <a:srgbClr val="DDF2FF"/>
    <a:srgbClr val="CCECFF"/>
    <a:srgbClr val="EFFFFF"/>
    <a:srgbClr val="EAEAEA"/>
    <a:srgbClr val="F7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9" autoAdjust="0"/>
    <p:restoredTop sz="94646" autoAdjust="0"/>
  </p:normalViewPr>
  <p:slideViewPr>
    <p:cSldViewPr snapToGrid="0">
      <p:cViewPr varScale="1">
        <p:scale>
          <a:sx n="62" d="100"/>
          <a:sy n="62" d="100"/>
        </p:scale>
        <p:origin x="306" y="7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74FE3550-1998-46EC-86B2-FF9F9A248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CDFB7B4-92E1-4064-B281-CE008F478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F7C1AB-9550-44F3-9A9D-47215D67A097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5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53381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529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0" y="1143000"/>
            <a:ext cx="8229600" cy="522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8532871" y="65119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3.</a:t>
            </a:r>
            <a:fld id="{E99983C7-342B-4F5E-95DC-4A1EEC211AF8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77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sz="24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sz="24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24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Computer Programming</a:t>
            </a:r>
            <a:endParaRPr lang="en-US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525327" y="3394554"/>
            <a:ext cx="8458200" cy="137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Lecture 3</a:t>
            </a:r>
          </a:p>
          <a:p>
            <a:pPr eaLnBrk="1" hangingPunct="1"/>
            <a:r>
              <a:rPr lang="en-US" altLang="en-US" b="0" dirty="0"/>
              <a:t>Multidimensional Arrays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Assignment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Save the file as (sum_by_column.cpp)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by Column? 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3577" y="1161535"/>
            <a:ext cx="129322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0  0  0</a:t>
            </a:r>
          </a:p>
          <a:p>
            <a:pPr algn="ctr"/>
            <a:r>
              <a:rPr lang="en-US" dirty="0"/>
              <a:t>1  1  1</a:t>
            </a:r>
          </a:p>
          <a:p>
            <a:pPr algn="ctr"/>
            <a:r>
              <a:rPr lang="en-US" dirty="0"/>
              <a:t>2  2  2</a:t>
            </a:r>
          </a:p>
          <a:p>
            <a:pPr algn="ctr"/>
            <a:r>
              <a:rPr lang="en-US" dirty="0"/>
              <a:t>3  3  3</a:t>
            </a:r>
          </a:p>
          <a:p>
            <a:pPr algn="ctr"/>
            <a:r>
              <a:rPr lang="en-US" dirty="0"/>
              <a:t>4  4  4</a:t>
            </a:r>
          </a:p>
          <a:p>
            <a:pPr algn="ctr"/>
            <a:endParaRPr lang="en-US" dirty="0"/>
          </a:p>
        </p:txBody>
      </p:sp>
      <p:sp>
        <p:nvSpPr>
          <p:cNvPr id="5" name="Double Bracket 4"/>
          <p:cNvSpPr/>
          <p:nvPr/>
        </p:nvSpPr>
        <p:spPr bwMode="auto">
          <a:xfrm>
            <a:off x="7582988" y="1421337"/>
            <a:ext cx="914400" cy="1503171"/>
          </a:xfrm>
          <a:prstGeom prst="bracketPair">
            <a:avLst>
              <a:gd name="adj" fmla="val 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4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4" y="904754"/>
            <a:ext cx="6915900" cy="1072214"/>
          </a:xfrm>
        </p:spPr>
        <p:txBody>
          <a:bodyPr/>
          <a:lstStyle/>
          <a:p>
            <a:r>
              <a:rPr lang="en-US" sz="1800" dirty="0"/>
              <a:t>The following C++ code determines the largest element in each row of the matrix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Example: Largest element in each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233" y="1567033"/>
            <a:ext cx="7524206" cy="4832092"/>
          </a:xfrm>
          <a:prstGeom prst="rect">
            <a:avLst/>
          </a:prstGeom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largest;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an array with 5 rows and 3 columns.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matrix[5][3] = { {0,1,3}, {4,7,3}, {5,9,8}, {9,6,2},{7,3,1}};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row = 0; row &lt; 5; row++)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	{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	    largest = matrix[row][0];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//Assume that the first element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    //of the row is the largest.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	    for</a:t>
            </a:r>
            <a:r>
              <a:rPr lang="it-IT" sz="14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400" dirty="0">
                <a:solidFill>
                  <a:prstClr val="black"/>
                </a:solidFill>
                <a:latin typeface="Consolas" panose="020B0609020204030204" pitchFamily="49" charset="0"/>
              </a:rPr>
              <a:t> col = 1; col &lt; 3; col++)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(matrix[row][col] &gt; largest)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		largest = matrix[row][col];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"The largest element in row 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&lt;&lt; row + 1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&lt;&lt; largest &lt;&lt;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0312" y="337130"/>
            <a:ext cx="129322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0  1  3</a:t>
            </a:r>
          </a:p>
          <a:p>
            <a:pPr algn="ctr"/>
            <a:r>
              <a:rPr lang="en-US" dirty="0"/>
              <a:t>4  7  3</a:t>
            </a:r>
          </a:p>
          <a:p>
            <a:pPr algn="ctr"/>
            <a:r>
              <a:rPr lang="en-US" dirty="0"/>
              <a:t>5  9  8</a:t>
            </a:r>
          </a:p>
          <a:p>
            <a:pPr algn="ctr"/>
            <a:r>
              <a:rPr lang="en-US" dirty="0"/>
              <a:t>9  6  2</a:t>
            </a:r>
          </a:p>
          <a:p>
            <a:pPr algn="ctr"/>
            <a:r>
              <a:rPr lang="en-US" dirty="0"/>
              <a:t>7  3  1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23567" y="2309138"/>
            <a:ext cx="175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matrix[5][3]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02183" y="5041650"/>
            <a:ext cx="4572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The largest element in row 1 = 3</a:t>
            </a:r>
          </a:p>
          <a:p>
            <a:r>
              <a:rPr lang="en-US" dirty="0"/>
              <a:t>The largest element in row 2 = 7</a:t>
            </a:r>
          </a:p>
          <a:p>
            <a:r>
              <a:rPr lang="en-US" dirty="0"/>
              <a:t>The largest element in row 3 = 9</a:t>
            </a:r>
          </a:p>
          <a:p>
            <a:r>
              <a:rPr lang="en-US" dirty="0"/>
              <a:t>The largest element in row 4 = 9</a:t>
            </a:r>
          </a:p>
          <a:p>
            <a:r>
              <a:rPr lang="en-US" dirty="0"/>
              <a:t>The largest element in row 5 = 7</a:t>
            </a:r>
          </a:p>
        </p:txBody>
      </p:sp>
      <p:sp>
        <p:nvSpPr>
          <p:cNvPr id="8" name="Double Bracket 7"/>
          <p:cNvSpPr/>
          <p:nvPr/>
        </p:nvSpPr>
        <p:spPr bwMode="auto">
          <a:xfrm>
            <a:off x="7573037" y="632289"/>
            <a:ext cx="914400" cy="1503171"/>
          </a:xfrm>
          <a:prstGeom prst="bracketPair">
            <a:avLst>
              <a:gd name="adj" fmla="val 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5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4" y="1711234"/>
            <a:ext cx="8353168" cy="478842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Assignment 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Save the file as (Largest_clm.cpp)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element in each column?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3577" y="1140399"/>
            <a:ext cx="129322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0  1  3</a:t>
            </a:r>
          </a:p>
          <a:p>
            <a:pPr algn="ctr"/>
            <a:r>
              <a:rPr lang="en-US" dirty="0"/>
              <a:t>4  7  3</a:t>
            </a:r>
          </a:p>
          <a:p>
            <a:pPr algn="ctr"/>
            <a:r>
              <a:rPr lang="en-US" dirty="0"/>
              <a:t>5  9  8</a:t>
            </a:r>
          </a:p>
          <a:p>
            <a:pPr algn="ctr"/>
            <a:r>
              <a:rPr lang="en-US" dirty="0"/>
              <a:t>9  6  2</a:t>
            </a:r>
          </a:p>
          <a:p>
            <a:pPr algn="ctr"/>
            <a:r>
              <a:rPr lang="en-US" dirty="0"/>
              <a:t>7  3  1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24713" y="3182890"/>
            <a:ext cx="175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matrix[5][3] </a:t>
            </a:r>
            <a:endParaRPr lang="en-US" dirty="0"/>
          </a:p>
        </p:txBody>
      </p:sp>
      <p:sp>
        <p:nvSpPr>
          <p:cNvPr id="6" name="Double Bracket 5"/>
          <p:cNvSpPr/>
          <p:nvPr/>
        </p:nvSpPr>
        <p:spPr bwMode="auto">
          <a:xfrm>
            <a:off x="7582988" y="1421337"/>
            <a:ext cx="914400" cy="1503171"/>
          </a:xfrm>
          <a:prstGeom prst="bracketPair">
            <a:avLst>
              <a:gd name="adj" fmla="val 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0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can be declared with multiple dimensions.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Higher-Dimensional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66" y="1673954"/>
            <a:ext cx="8042834" cy="48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0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6823" y="838761"/>
            <a:ext cx="8353168" cy="1389818"/>
          </a:xfrm>
        </p:spPr>
        <p:txBody>
          <a:bodyPr/>
          <a:lstStyle/>
          <a:p>
            <a:pPr algn="just"/>
            <a:r>
              <a:rPr lang="en-US" sz="2200" dirty="0"/>
              <a:t>Initialization in Three-Dimensional array is same as that of Two-dimensional arrays. The difference is as the number of dimension increases so the number of nested braces will also increase.</a:t>
            </a:r>
          </a:p>
          <a:p>
            <a:pPr algn="just"/>
            <a:r>
              <a:rPr lang="en-US" sz="2200" b="1" dirty="0"/>
              <a:t>Method 1</a:t>
            </a:r>
            <a:r>
              <a:rPr lang="en-US" sz="2200" dirty="0"/>
              <a:t>: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r>
              <a:rPr lang="en-US" sz="2200" b="1" dirty="0"/>
              <a:t>Better Method</a:t>
            </a:r>
            <a:r>
              <a:rPr lang="en-US" sz="2200" dirty="0"/>
              <a:t>:</a:t>
            </a:r>
          </a:p>
          <a:p>
            <a:pPr algn="just"/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8984" y="238004"/>
            <a:ext cx="8229600" cy="576262"/>
          </a:xfrm>
        </p:spPr>
        <p:txBody>
          <a:bodyPr/>
          <a:lstStyle/>
          <a:p>
            <a:r>
              <a:rPr lang="en-US" dirty="0"/>
              <a:t>Initializing Three-Dimensional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656134" y="2716675"/>
            <a:ext cx="760204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x[2][3][4] = {0, 1, 2, 3, 4, 5, 6, 7, 8, 9, 1, 1, 1,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3, 4, 5, 6, 6, 6, 6, 9, 9, 9, 9};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748" y="4196069"/>
            <a:ext cx="4894877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x[2][3][4] =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{ {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0,1,2,3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}, {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4,5,6,7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}, {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8,9,1,1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 },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{ {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1,3,4,5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}, {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6,6,6,6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}, {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9,9,9,9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};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461" y="4066028"/>
            <a:ext cx="2085714" cy="961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374" y="4910832"/>
            <a:ext cx="2085714" cy="952381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 bwMode="auto">
          <a:xfrm rot="16200000">
            <a:off x="6906093" y="2892660"/>
            <a:ext cx="310217" cy="1905002"/>
          </a:xfrm>
          <a:prstGeom prst="rightBrace">
            <a:avLst>
              <a:gd name="adj1" fmla="val 23287"/>
              <a:gd name="adj2" fmla="val 5022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35989" y="3363006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-apple-system"/>
              </a:rPr>
              <a:t>4 columns 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10800000">
            <a:off x="5654930" y="4145268"/>
            <a:ext cx="310217" cy="831863"/>
          </a:xfrm>
          <a:prstGeom prst="rightBrace">
            <a:avLst>
              <a:gd name="adj1" fmla="val 23287"/>
              <a:gd name="adj2" fmla="val 5022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152800" y="4411213"/>
            <a:ext cx="83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-apple-system"/>
              </a:rPr>
              <a:t>3 rows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31175" y="4378490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-apple-system"/>
              </a:rPr>
              <a:t>Array 1 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45475" y="5241646"/>
            <a:ext cx="790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rgbClr val="FF0000"/>
                </a:solidFill>
                <a:latin typeface="-apple-system"/>
              </a:rPr>
              <a:t>Array 2 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56365" y="5840057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x[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19430" y="6376049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-apple-system"/>
              </a:rPr>
              <a:t>4 Columns 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03457" y="649112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-apple-system"/>
              </a:rPr>
              <a:t>3 Rows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67394" y="6375497"/>
            <a:ext cx="834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-apple-system"/>
              </a:rPr>
              <a:t>2 Arrays 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endCxn id="16" idx="1"/>
          </p:cNvCxnSpPr>
          <p:nvPr/>
        </p:nvCxnSpPr>
        <p:spPr bwMode="auto">
          <a:xfrm>
            <a:off x="5241343" y="6186566"/>
            <a:ext cx="278087" cy="3279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4821001" y="6174893"/>
            <a:ext cx="1" cy="4038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H="1">
            <a:off x="4011197" y="6186566"/>
            <a:ext cx="389465" cy="2536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5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8918"/>
            <a:ext cx="8353168" cy="1033025"/>
          </a:xfrm>
        </p:spPr>
        <p:txBody>
          <a:bodyPr/>
          <a:lstStyle/>
          <a:p>
            <a:pPr algn="just"/>
            <a:r>
              <a:rPr lang="en-US" dirty="0"/>
              <a:t> You can use loops to process multidimensional arrays. For example, the nested for loops: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Three-Dimensional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7359" y="2724334"/>
            <a:ext cx="4572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x[10][5][7]; 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j = 0; j &lt; 5;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for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k = 0; k &lt; 7; k++)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x[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][j][k] = 0;</a:t>
            </a:r>
          </a:p>
        </p:txBody>
      </p:sp>
    </p:spTree>
    <p:extLst>
      <p:ext uri="{BB962C8B-B14F-4D97-AF65-F5344CB8AC3E}">
        <p14:creationId xmlns:p14="http://schemas.microsoft.com/office/powerpoint/2010/main" val="174963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a 3-D 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0613" y="2334887"/>
            <a:ext cx="8156187" cy="3693319"/>
          </a:xfrm>
          <a:prstGeom prst="rect">
            <a:avLst/>
          </a:prstGeom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 x[2][3][4] = {0, 1, 2, 3, 4, 5, 6, 7, 8, 9, 10, 11, 12, 13, 14, 15, 16, 17, 18, 19, 20, 21, 22, 23};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(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i = 0; i &lt; 2; i++ 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j = 0; j &lt; 3;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k=0; k&lt;4; k++)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x[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][j][k] 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82696" y="1013535"/>
            <a:ext cx="8142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Following is a simple C++ program to initialize three-dimensional (3D) array of dimensions </a:t>
            </a:r>
            <a:r>
              <a:rPr lang="en-US" b="1" dirty="0"/>
              <a:t>2*3*4</a:t>
            </a:r>
            <a:r>
              <a:rPr lang="en-US" dirty="0"/>
              <a:t>, then it will access some elements present in the array and display the element on the screen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76365" y="4376068"/>
            <a:ext cx="295835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0       1       2       3</a:t>
            </a:r>
          </a:p>
          <a:p>
            <a:r>
              <a:rPr lang="en-US" dirty="0"/>
              <a:t>4       5       6       7</a:t>
            </a:r>
          </a:p>
          <a:p>
            <a:r>
              <a:rPr lang="en-US" dirty="0"/>
              <a:t>8       9       10      11</a:t>
            </a:r>
          </a:p>
          <a:p>
            <a:endParaRPr lang="en-US" dirty="0"/>
          </a:p>
          <a:p>
            <a:r>
              <a:rPr lang="en-US" dirty="0"/>
              <a:t>12      13      14      15</a:t>
            </a:r>
          </a:p>
          <a:p>
            <a:r>
              <a:rPr lang="en-US" dirty="0"/>
              <a:t>16      17      18      19</a:t>
            </a:r>
          </a:p>
          <a:p>
            <a:r>
              <a:rPr lang="en-US" dirty="0"/>
              <a:t>20      21      22      23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98887" y="6353605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4091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may be necessary to determine whether an array contains a value that matches a certain </a:t>
            </a:r>
            <a:r>
              <a:rPr lang="en-US" b="1" dirty="0"/>
              <a:t>key value</a:t>
            </a:r>
            <a:r>
              <a:rPr lang="en-US" dirty="0"/>
              <a:t>.</a:t>
            </a:r>
          </a:p>
          <a:p>
            <a:r>
              <a:rPr lang="en-US" dirty="0"/>
              <a:t>The process of finding a particular element of an array is called </a:t>
            </a:r>
            <a:r>
              <a:rPr lang="en-US" b="1" dirty="0"/>
              <a:t>searching</a:t>
            </a:r>
          </a:p>
          <a:p>
            <a:r>
              <a:rPr lang="en-US" dirty="0"/>
              <a:t>The </a:t>
            </a:r>
            <a:r>
              <a:rPr lang="en-US" b="1" dirty="0"/>
              <a:t>linear search </a:t>
            </a:r>
            <a:r>
              <a:rPr lang="en-US" dirty="0"/>
              <a:t>compares each element of an array with a search key .Because the array is not in any particular order.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10578"/>
            <a:ext cx="8229600" cy="576262"/>
          </a:xfrm>
        </p:spPr>
        <p:txBody>
          <a:bodyPr/>
          <a:lstStyle/>
          <a:p>
            <a:r>
              <a:rPr lang="en-US" dirty="0"/>
              <a:t>Searching Arrays with Linear Search</a:t>
            </a:r>
          </a:p>
        </p:txBody>
      </p:sp>
    </p:spTree>
    <p:extLst>
      <p:ext uri="{BB962C8B-B14F-4D97-AF65-F5344CB8AC3E}">
        <p14:creationId xmlns:p14="http://schemas.microsoft.com/office/powerpoint/2010/main" val="96175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885" y="1399260"/>
            <a:ext cx="8360229" cy="5170646"/>
          </a:xfrm>
          <a:prstGeom prst="rect">
            <a:avLst/>
          </a:prstGeom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, j;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 x[3][3]={{10,25,33},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{21,32,43},{20,42,51}};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"\n3x3 arrays' subscripts and\n"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"their respective elements\n"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"--------------------------\n"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the outer for loop, reading the row by row...</a:t>
            </a:r>
            <a:endParaRPr lang="en-US" sz="16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=0;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&lt;3;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the inner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loop,read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every column by column...</a:t>
            </a:r>
            <a:endParaRPr lang="en-US" sz="16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(j=0; j&lt;3;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j++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</a:t>
            </a:r>
          </a:p>
          <a:p>
            <a:endParaRPr lang="en-US" sz="16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"["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"]"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"["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&lt;&lt;j&lt;&lt;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"]"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"="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&lt;&lt;x[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][j]&lt;&lt;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 system(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649684" y="385519"/>
            <a:ext cx="3259183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3x3 arrays' subscripts and</a:t>
            </a:r>
          </a:p>
          <a:p>
            <a:r>
              <a:rPr lang="en-US" sz="1600" b="1" dirty="0"/>
              <a:t>their respective elements</a:t>
            </a:r>
          </a:p>
          <a:p>
            <a:r>
              <a:rPr lang="en-US" sz="1600" b="1" dirty="0"/>
              <a:t>--------------------------</a:t>
            </a:r>
          </a:p>
          <a:p>
            <a:r>
              <a:rPr lang="en-US" sz="1600" b="1" dirty="0"/>
              <a:t>[0][0]=10</a:t>
            </a:r>
          </a:p>
          <a:p>
            <a:r>
              <a:rPr lang="en-US" sz="1600" b="1" dirty="0"/>
              <a:t>[0][1]=25</a:t>
            </a:r>
          </a:p>
          <a:p>
            <a:r>
              <a:rPr lang="en-US" sz="1600" b="1" dirty="0"/>
              <a:t>[0][2]=33</a:t>
            </a:r>
          </a:p>
          <a:p>
            <a:r>
              <a:rPr lang="en-US" sz="1600" b="1" dirty="0"/>
              <a:t>[1][0]=21</a:t>
            </a:r>
          </a:p>
          <a:p>
            <a:r>
              <a:rPr lang="en-US" sz="1600" b="1" dirty="0"/>
              <a:t>[1][1]=32</a:t>
            </a:r>
          </a:p>
          <a:p>
            <a:r>
              <a:rPr lang="en-US" sz="1600" b="1" dirty="0"/>
              <a:t>[1][2]=43</a:t>
            </a:r>
          </a:p>
          <a:p>
            <a:r>
              <a:rPr lang="en-US" sz="1600" b="1" dirty="0"/>
              <a:t>[2][0]=20</a:t>
            </a:r>
          </a:p>
          <a:p>
            <a:r>
              <a:rPr lang="en-US" sz="1600" b="1" dirty="0"/>
              <a:t>[2][1]=42</a:t>
            </a:r>
          </a:p>
          <a:p>
            <a:r>
              <a:rPr lang="en-US" sz="1600" b="1" dirty="0"/>
              <a:t>[2][2]=51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885" y="637552"/>
            <a:ext cx="523820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following example prints the 3 x 3 array’s subscript and their element.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1885" y="196612"/>
            <a:ext cx="422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Two-Dimensional Array Manipulation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5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Example1 - Array Size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57249" y="1412359"/>
            <a:ext cx="5943600" cy="4278094"/>
          </a:xfrm>
          <a:prstGeom prst="rect">
            <a:avLst/>
          </a:prstGeom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Declare Array Variable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[5]= { 18, 24, 23, 34, 15 };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size;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size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//Print size of Array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"The Size of Array is 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&lt;&lt;size &lt;&lt;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system(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643155" y="5505787"/>
            <a:ext cx="2899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Size of Array is 5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0849" y="6039731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9180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3" y="1135410"/>
            <a:ext cx="8353168" cy="2966328"/>
          </a:xfrm>
        </p:spPr>
        <p:txBody>
          <a:bodyPr/>
          <a:lstStyle/>
          <a:p>
            <a:r>
              <a:rPr lang="en-US" dirty="0"/>
              <a:t>you have used one-dimensional arrays to model linear collections of elements. </a:t>
            </a:r>
          </a:p>
          <a:p>
            <a:r>
              <a:rPr lang="en-US" dirty="0"/>
              <a:t>You can use a two-dimensional array to represent a matrix or a table. </a:t>
            </a:r>
          </a:p>
          <a:p>
            <a:r>
              <a:rPr lang="en-US" dirty="0"/>
              <a:t>For example, the following table that describes the distances between the cities can be represented using a two-dimensional array.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98676"/>
              </p:ext>
            </p:extLst>
          </p:nvPr>
        </p:nvGraphicFramePr>
        <p:xfrm>
          <a:off x="2362200" y="4519023"/>
          <a:ext cx="44196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419682221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67013709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410749069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914398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Ataq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Mukalla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8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0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Ataq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5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Mukalla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84794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445257" y="6066352"/>
            <a:ext cx="2828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Distance Table (in Km)</a:t>
            </a:r>
          </a:p>
        </p:txBody>
      </p:sp>
    </p:spTree>
    <p:extLst>
      <p:ext uri="{BB962C8B-B14F-4D97-AF65-F5344CB8AC3E}">
        <p14:creationId xmlns:p14="http://schemas.microsoft.com/office/powerpoint/2010/main" val="100547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3632" y="854075"/>
            <a:ext cx="8353168" cy="936625"/>
          </a:xfrm>
        </p:spPr>
        <p:txBody>
          <a:bodyPr/>
          <a:lstStyle/>
          <a:p>
            <a:r>
              <a:rPr lang="en-US" dirty="0"/>
              <a:t>Identify error(s), if any, in the following array declarations. If a statement is incorrect, provide the correct statement.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Rectangle 3"/>
          <p:cNvSpPr/>
          <p:nvPr/>
        </p:nvSpPr>
        <p:spPr>
          <a:xfrm>
            <a:off x="978626" y="1663715"/>
            <a:ext cx="4572000" cy="44204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Consolas" panose="020B0609020204030204" pitchFamily="49" charset="0"/>
              </a:rPr>
              <a:t>a.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primeNum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[99];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b.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testScores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[0];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c. string names[60];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d.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list100[0..99];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e.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[50]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gpa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f.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LENGTH = 26;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double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list[LENGTH - 1];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g.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SIZE = 100;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list[2 * SIZE];</a:t>
            </a:r>
          </a:p>
        </p:txBody>
      </p:sp>
    </p:spTree>
    <p:extLst>
      <p:ext uri="{BB962C8B-B14F-4D97-AF65-F5344CB8AC3E}">
        <p14:creationId xmlns:p14="http://schemas.microsoft.com/office/powerpoint/2010/main" val="1101428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54076"/>
            <a:ext cx="8353168" cy="661216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/>
              <a:t> of the following program segment?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888274" y="1515292"/>
            <a:ext cx="6910252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list[5];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i = 0; i &lt; 5; i++)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list[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 = pow(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3) +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/ 2.0;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fixed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showpoint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setprecision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(2);</a:t>
            </a:r>
          </a:p>
          <a:p>
            <a:endParaRPr lang="nn-NO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i = 0; i &lt; 5; i++)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list[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list[0] = list[4] - list[2];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list[2] = list[3] + list[1];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i = 0; i &lt; 5; i++)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list[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16001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54076"/>
            <a:ext cx="8353168" cy="661216"/>
          </a:xfrm>
        </p:spPr>
        <p:txBody>
          <a:bodyPr/>
          <a:lstStyle/>
          <a:p>
            <a:r>
              <a:rPr lang="en-US" sz="2000" dirty="0"/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stored</a:t>
            </a:r>
            <a:r>
              <a:rPr lang="en-US" sz="2000" dirty="0"/>
              <a:t> in list after the following C++ code executes?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4" name="Rectangle 3"/>
          <p:cNvSpPr/>
          <p:nvPr/>
        </p:nvSpPr>
        <p:spPr>
          <a:xfrm>
            <a:off x="927463" y="1515292"/>
            <a:ext cx="7602583" cy="26161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list[8];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list[0] = 1;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list[1] = 2;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prstClr val="black"/>
                </a:solidFill>
                <a:latin typeface="Consolas" panose="020B0609020204030204" pitchFamily="49" charset="0"/>
              </a:rPr>
              <a:t> i = 2; i &lt; 8; i++)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list[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] = list[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– 1] * list[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– 2];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&gt; 5)</a:t>
            </a:r>
          </a:p>
          <a:p>
            <a:pPr lvl="1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list[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] = list[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] - list[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943" y="477144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list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13549"/>
              </p:ext>
            </p:extLst>
          </p:nvPr>
        </p:nvGraphicFramePr>
        <p:xfrm>
          <a:off x="1943100" y="476993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816326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438388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41708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2476026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70202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06181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925588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9102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1238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stCxn id="5" idx="3"/>
          </p:cNvCxnSpPr>
          <p:nvPr/>
        </p:nvCxnSpPr>
        <p:spPr bwMode="auto">
          <a:xfrm>
            <a:off x="1401158" y="4956108"/>
            <a:ext cx="35144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877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800996"/>
          </a:xfrm>
        </p:spPr>
        <p:txBody>
          <a:bodyPr/>
          <a:lstStyle/>
          <a:p>
            <a:r>
              <a:rPr lang="en-US" dirty="0"/>
              <a:t>Determine whether the following array declarations are valid. If a declaration is </a:t>
            </a:r>
            <a:r>
              <a:rPr lang="en-US" b="1" dirty="0">
                <a:solidFill>
                  <a:srgbClr val="FF0000"/>
                </a:solidFill>
              </a:rPr>
              <a:t>invalid</a:t>
            </a:r>
            <a:r>
              <a:rPr lang="en-US" dirty="0"/>
              <a:t>, explain </a:t>
            </a:r>
            <a:r>
              <a:rPr lang="en-US" b="1" dirty="0">
                <a:solidFill>
                  <a:srgbClr val="FF0000"/>
                </a:solidFill>
              </a:rPr>
              <a:t>why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188" y="1962531"/>
            <a:ext cx="620485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Consolas" panose="020B0609020204030204" pitchFamily="49" charset="0"/>
              </a:rPr>
              <a:t>a.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list[61];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b. strings names[20];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c.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gpa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[];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d.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[-50] ratings[];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e. string flowers[35];</a:t>
            </a:r>
          </a:p>
          <a:p>
            <a:pPr>
              <a:lnSpc>
                <a:spcPct val="200000"/>
              </a:lnSpc>
            </a:pP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f.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SIZE = 10;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double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sales[2 * SIZE];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g.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MAX_SIZE = 50;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double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sales[100 - 2 * MAX_SIZE];</a:t>
            </a:r>
          </a:p>
        </p:txBody>
      </p:sp>
    </p:spTree>
    <p:extLst>
      <p:ext uri="{BB962C8B-B14F-4D97-AF65-F5344CB8AC3E}">
        <p14:creationId xmlns:p14="http://schemas.microsoft.com/office/powerpoint/2010/main" val="1019359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137" y="884917"/>
            <a:ext cx="8530046" cy="2147482"/>
          </a:xfrm>
          <a:solidFill>
            <a:schemeClr val="bg1"/>
          </a:solidFill>
        </p:spPr>
        <p:txBody>
          <a:bodyPr/>
          <a:lstStyle/>
          <a:p>
            <a:r>
              <a:rPr lang="en-US" sz="1800" dirty="0">
                <a:latin typeface="+mj-lt"/>
              </a:rPr>
              <a:t>uses a two-dimensional array grades to store the grades of a number of students on multiple exams. ( use 10x3 array)</a:t>
            </a:r>
          </a:p>
          <a:p>
            <a:pPr lvl="1"/>
            <a:r>
              <a:rPr lang="en-US" sz="1800" dirty="0">
                <a:latin typeface="+mj-lt"/>
              </a:rPr>
              <a:t>Show two-dimensional array in a tabular format, along with each student's semester average.</a:t>
            </a:r>
          </a:p>
          <a:p>
            <a:pPr lvl="1"/>
            <a:r>
              <a:rPr lang="en-US" sz="1800" dirty="0">
                <a:latin typeface="+mj-lt"/>
              </a:rPr>
              <a:t>Show Highest/Lowest grade of any student for the semester.</a:t>
            </a:r>
          </a:p>
          <a:p>
            <a:pPr lvl="1"/>
            <a:r>
              <a:rPr lang="en-US" sz="1800" dirty="0">
                <a:latin typeface="+mj-lt"/>
              </a:rPr>
              <a:t>Show </a:t>
            </a:r>
            <a:r>
              <a:rPr lang="en-US" sz="1800" dirty="0"/>
              <a:t>a bar chart of the distribution of all student grades for the semester. </a:t>
            </a:r>
            <a:endParaRPr lang="en-US" sz="18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137" y="344605"/>
            <a:ext cx="8229600" cy="414517"/>
          </a:xfrm>
        </p:spPr>
        <p:txBody>
          <a:bodyPr/>
          <a:lstStyle/>
          <a:p>
            <a:r>
              <a:rPr lang="en-US" sz="2800" dirty="0"/>
              <a:t>Assignment 1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333" y="3247498"/>
            <a:ext cx="394498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/>
              <a:t>The grades are:</a:t>
            </a:r>
          </a:p>
          <a:p>
            <a:r>
              <a:rPr lang="en-US" sz="1200" b="1" dirty="0"/>
              <a:t>                    Test 1   Test 2   Test 3   Average</a:t>
            </a:r>
          </a:p>
          <a:p>
            <a:r>
              <a:rPr lang="en-US" sz="1200" b="1" dirty="0"/>
              <a:t> Student  1        87       96       70      84.33</a:t>
            </a:r>
          </a:p>
          <a:p>
            <a:r>
              <a:rPr lang="en-US" sz="1200" b="1" dirty="0"/>
              <a:t> Student  2        68       87       90      81.67</a:t>
            </a:r>
          </a:p>
          <a:p>
            <a:r>
              <a:rPr lang="en-US" sz="1200" b="1" dirty="0"/>
              <a:t> Student  3        94      100       90     94.67</a:t>
            </a:r>
          </a:p>
          <a:p>
            <a:r>
              <a:rPr lang="en-US" sz="1200" b="1" dirty="0"/>
              <a:t> Student  4       100       81       82     87.67</a:t>
            </a:r>
          </a:p>
          <a:p>
            <a:r>
              <a:rPr lang="en-US" sz="1200" b="1" dirty="0"/>
              <a:t> Student  5        83       65       85      77.67</a:t>
            </a:r>
          </a:p>
          <a:p>
            <a:r>
              <a:rPr lang="en-US" sz="1200" b="1" dirty="0"/>
              <a:t> Student  6        78       87       65      76.67</a:t>
            </a:r>
          </a:p>
          <a:p>
            <a:r>
              <a:rPr lang="en-US" sz="1200" b="1" dirty="0"/>
              <a:t> Student  7        85       75       83      81.00</a:t>
            </a:r>
          </a:p>
          <a:p>
            <a:r>
              <a:rPr lang="en-US" sz="1200" b="1" dirty="0"/>
              <a:t> Student  8        91       94      100     95.00</a:t>
            </a:r>
          </a:p>
          <a:p>
            <a:r>
              <a:rPr lang="en-US" sz="1200" b="1" dirty="0"/>
              <a:t> Student  9        76       72       84      77.33</a:t>
            </a:r>
          </a:p>
          <a:p>
            <a:r>
              <a:rPr lang="en-US" sz="1200" b="1" dirty="0"/>
              <a:t> Student 10       87       93       73      84.33</a:t>
            </a:r>
          </a:p>
          <a:p>
            <a:endParaRPr lang="en-US" sz="1200" b="1" dirty="0"/>
          </a:p>
          <a:p>
            <a:r>
              <a:rPr lang="en-US" sz="1200" b="1" dirty="0"/>
              <a:t> Lowest grade in the grade book is 65</a:t>
            </a:r>
          </a:p>
          <a:p>
            <a:r>
              <a:rPr lang="en-US" sz="1200" b="1" dirty="0"/>
              <a:t> Highest grade in the grade book is 100 </a:t>
            </a:r>
          </a:p>
        </p:txBody>
      </p:sp>
      <p:sp>
        <p:nvSpPr>
          <p:cNvPr id="7" name="Rectangle 6"/>
          <p:cNvSpPr/>
          <p:nvPr/>
        </p:nvSpPr>
        <p:spPr>
          <a:xfrm>
            <a:off x="4709160" y="3403270"/>
            <a:ext cx="3814354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Overall grade distribution:</a:t>
            </a:r>
          </a:p>
          <a:p>
            <a:r>
              <a:rPr lang="en-US" sz="1400" b="1" dirty="0"/>
              <a:t>   0-9:</a:t>
            </a:r>
          </a:p>
          <a:p>
            <a:r>
              <a:rPr lang="en-US" sz="1400" b="1" dirty="0"/>
              <a:t> 10-19:</a:t>
            </a:r>
          </a:p>
          <a:p>
            <a:r>
              <a:rPr lang="en-US" sz="1400" b="1" dirty="0"/>
              <a:t> 20-29:</a:t>
            </a:r>
          </a:p>
          <a:p>
            <a:r>
              <a:rPr lang="en-US" sz="1400" b="1" dirty="0"/>
              <a:t> 30-39:</a:t>
            </a:r>
          </a:p>
          <a:p>
            <a:r>
              <a:rPr lang="en-US" sz="1400" b="1" dirty="0"/>
              <a:t> 40-49:</a:t>
            </a:r>
          </a:p>
          <a:p>
            <a:r>
              <a:rPr lang="en-US" sz="1400" b="1" dirty="0"/>
              <a:t> 50-59:</a:t>
            </a:r>
          </a:p>
          <a:p>
            <a:r>
              <a:rPr lang="en-US" sz="1400" b="1" dirty="0"/>
              <a:t> 60-69: ***</a:t>
            </a:r>
          </a:p>
          <a:p>
            <a:r>
              <a:rPr lang="en-US" sz="1400" b="1" dirty="0"/>
              <a:t> 70-79: ******</a:t>
            </a:r>
          </a:p>
          <a:p>
            <a:r>
              <a:rPr lang="en-US" sz="1400" b="1" dirty="0"/>
              <a:t> 80-89: ***********</a:t>
            </a:r>
          </a:p>
          <a:p>
            <a:r>
              <a:rPr lang="en-US" sz="1400" b="1" dirty="0"/>
              <a:t> 90-99: *******</a:t>
            </a:r>
          </a:p>
          <a:p>
            <a:r>
              <a:rPr lang="en-US" sz="1400" b="1" dirty="0"/>
              <a:t>   100: ***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204063" y="2887737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Example of output: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333" y="6378987"/>
            <a:ext cx="364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/>
              <a:t>(Save the file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grades.cpp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5627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Sorting an array containing 0’s, 1’s and 2’s</a:t>
            </a:r>
          </a:p>
          <a:p>
            <a:pPr marL="400050" lvl="1" indent="0">
              <a:buNone/>
            </a:pPr>
            <a:r>
              <a:rPr lang="en-US" sz="2000" dirty="0"/>
              <a:t>Given an array A[] consisting 0s, 1s and 2s, write a program that sorts A[]. The program should put all 0s first, then all 1s and all 2s in last.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 a[] = {1,0,2,1,2,1,1,1,2,1,0}</a:t>
            </a:r>
          </a:p>
          <a:p>
            <a:pPr marL="0" indent="0">
              <a:buNone/>
            </a:pPr>
            <a:r>
              <a:rPr lang="en-US" sz="2000" dirty="0"/>
              <a:t>After sorting:   {0,0,1,1,1,1,1,1,2,2,2}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Save the file as </a:t>
            </a:r>
            <a:r>
              <a:rPr lang="en-US" sz="20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(sorting012.cpp)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Assignment 2</a:t>
            </a:r>
          </a:p>
        </p:txBody>
      </p:sp>
    </p:spTree>
    <p:extLst>
      <p:ext uri="{BB962C8B-B14F-4D97-AF65-F5344CB8AC3E}">
        <p14:creationId xmlns:p14="http://schemas.microsoft.com/office/powerpoint/2010/main" val="1410974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0821"/>
            <a:ext cx="8303486" cy="1403836"/>
          </a:xfrm>
        </p:spPr>
        <p:txBody>
          <a:bodyPr/>
          <a:lstStyle/>
          <a:p>
            <a:pPr marL="0" indent="0">
              <a:buNone/>
            </a:pPr>
            <a:r>
              <a:rPr lang="en-MY" sz="1800" dirty="0"/>
              <a:t>Write a program to solve </a:t>
            </a:r>
            <a:r>
              <a:rPr lang="en-MY" sz="1800" b="1" dirty="0"/>
              <a:t>N-Queens puzzle</a:t>
            </a:r>
            <a:r>
              <a:rPr lang="en-MY" sz="1800" dirty="0"/>
              <a:t> problem by generating random solutions. The program will stop when a correct solution is found.</a:t>
            </a:r>
          </a:p>
          <a:p>
            <a:pPr lvl="1"/>
            <a:r>
              <a:rPr lang="en-MY" sz="1800" dirty="0"/>
              <a:t>Represent the generated solution using </a:t>
            </a:r>
            <a:r>
              <a:rPr lang="en-MY" sz="1800" b="1" dirty="0" err="1"/>
              <a:t>N</a:t>
            </a:r>
            <a:r>
              <a:rPr lang="en-MY" sz="1800" dirty="0" err="1"/>
              <a:t>x</a:t>
            </a:r>
            <a:r>
              <a:rPr lang="en-MY" sz="1800" b="1" dirty="0" err="1"/>
              <a:t>N</a:t>
            </a:r>
            <a:r>
              <a:rPr lang="en-MY" sz="1800" b="1" dirty="0"/>
              <a:t> matrix </a:t>
            </a:r>
            <a:r>
              <a:rPr lang="en-MY" sz="1800" dirty="0"/>
              <a:t>as shown in the example below.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rgbClr val="FF0000"/>
                </a:solidFill>
              </a:rPr>
              <a:t>Bonus Assignment  (+2)</a:t>
            </a:r>
          </a:p>
        </p:txBody>
      </p:sp>
      <p:sp>
        <p:nvSpPr>
          <p:cNvPr id="8" name="Rectangle 7"/>
          <p:cNvSpPr/>
          <p:nvPr/>
        </p:nvSpPr>
        <p:spPr>
          <a:xfrm>
            <a:off x="2750101" y="5859564"/>
            <a:ext cx="3717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4-Queens puzzle &amp; 4</a:t>
            </a:r>
            <a:r>
              <a:rPr lang="en-US" sz="1600" dirty="0"/>
              <a:t>x</a:t>
            </a:r>
            <a:r>
              <a:rPr lang="en-US" dirty="0"/>
              <a:t>4 matrix</a:t>
            </a:r>
            <a:endParaRPr lang="en-MY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981" y="2257911"/>
            <a:ext cx="5822162" cy="32323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6228896"/>
            <a:ext cx="3920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/>
              <a:t>(Save the file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N-Queens.cpp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610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u="sng" dirty="0"/>
              <a:t>Two-dimensional Array</a:t>
            </a:r>
            <a:r>
              <a:rPr lang="en-US" altLang="en-US" dirty="0"/>
              <a:t>: a collection of a fixed number of components arranged in two dimensions</a:t>
            </a:r>
            <a:endParaRPr lang="en-US" dirty="0"/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The syntax for declaring a two-dimensional array is: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where </a:t>
            </a:r>
            <a:r>
              <a:rPr lang="en-US" altLang="en-US" sz="2000" dirty="0">
                <a:latin typeface="Courier New" panose="02070309020205020404" pitchFamily="49" charset="0"/>
              </a:rPr>
              <a:t>intexp1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Courier New" panose="02070309020205020404" pitchFamily="49" charset="0"/>
              </a:rPr>
              <a:t>intexp2</a:t>
            </a:r>
            <a:r>
              <a:rPr lang="en-US" altLang="en-US" sz="2000" dirty="0"/>
              <a:t> are expressions yielding positive integer values</a:t>
            </a:r>
            <a:endParaRPr lang="en-US" altLang="en-US" dirty="0"/>
          </a:p>
          <a:p>
            <a:r>
              <a:rPr lang="en-US" dirty="0"/>
              <a:t>Here is a two-dimensional array containing 3 rows and 4: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Two-dimensional 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576" y="4926342"/>
            <a:ext cx="5225233" cy="1573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7686" y="2801975"/>
            <a:ext cx="698862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82880" bIns="182880">
            <a:spAutoFit/>
          </a:bodyPr>
          <a:lstStyle/>
          <a:p>
            <a:pPr lvl="1" algn="ctr" eaLnBrk="1" hangingPunct="1"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dataType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arrayName</a:t>
            </a:r>
            <a:r>
              <a:rPr lang="en-US" altLang="en-US" dirty="0">
                <a:latin typeface="Courier New" panose="02070309020205020404" pitchFamily="49" charset="0"/>
              </a:rPr>
              <a:t>[intexp1][intexp2];</a:t>
            </a:r>
          </a:p>
        </p:txBody>
      </p:sp>
    </p:spTree>
    <p:extLst>
      <p:ext uri="{BB962C8B-B14F-4D97-AF65-F5344CB8AC3E}">
        <p14:creationId xmlns:p14="http://schemas.microsoft.com/office/powerpoint/2010/main" val="296609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416" y="1200724"/>
            <a:ext cx="8382824" cy="4255114"/>
          </a:xfrm>
        </p:spPr>
        <p:txBody>
          <a:bodyPr/>
          <a:lstStyle/>
          <a:p>
            <a:r>
              <a:rPr lang="en-US" dirty="0"/>
              <a:t>we can initialize a multidimensional array in more than one way.</a:t>
            </a:r>
          </a:p>
          <a:p>
            <a:r>
              <a:rPr lang="en-US" dirty="0"/>
              <a:t>Initialization of two-dimensional array</a:t>
            </a:r>
          </a:p>
          <a:p>
            <a:endParaRPr lang="en-US" dirty="0"/>
          </a:p>
          <a:p>
            <a:endParaRPr lang="en-US" sz="1050" dirty="0"/>
          </a:p>
          <a:p>
            <a:r>
              <a:rPr lang="en-US" dirty="0"/>
              <a:t>The above method is not preferred. A better way to initialize this array with the same array elements is given below: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two-dimensional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85109" y="2774283"/>
            <a:ext cx="577378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x[2][3] = {2, 4, 5, 9, 0, 19};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0162" y="4255509"/>
            <a:ext cx="595666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x[2][3] = { {2, 4, 5},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          {9, 0, 19}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};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66674"/>
              </p:ext>
            </p:extLst>
          </p:nvPr>
        </p:nvGraphicFramePr>
        <p:xfrm>
          <a:off x="4689565" y="5272956"/>
          <a:ext cx="3814356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452">
                  <a:extLst>
                    <a:ext uri="{9D8B030D-6E8A-4147-A177-3AD203B41FA5}">
                      <a16:colId xmlns:a16="http://schemas.microsoft.com/office/drawing/2014/main" val="3952308214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368152819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2479965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1548319"/>
                  </a:ext>
                </a:extLst>
              </a:tr>
              <a:tr h="214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3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285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18424"/>
              </p:ext>
            </p:extLst>
          </p:nvPr>
        </p:nvGraphicFramePr>
        <p:xfrm>
          <a:off x="3095897" y="5313243"/>
          <a:ext cx="1593668" cy="104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668">
                  <a:extLst>
                    <a:ext uri="{9D8B030D-6E8A-4147-A177-3AD203B41FA5}">
                      <a16:colId xmlns:a16="http://schemas.microsoft.com/office/drawing/2014/main" val="340292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983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kern="1200" dirty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Row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kern="1200" dirty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Row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176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21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595" y="3216465"/>
            <a:ext cx="3948825" cy="287750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2861825"/>
          </a:xfrm>
        </p:spPr>
        <p:txBody>
          <a:bodyPr/>
          <a:lstStyle/>
          <a:p>
            <a:r>
              <a:rPr lang="en-US" dirty="0"/>
              <a:t>An element in two-dimensional array is accessed by using the subscripts, i.e., row index and column index of the array. </a:t>
            </a:r>
          </a:p>
          <a:p>
            <a:r>
              <a:rPr lang="en-US" dirty="0"/>
              <a:t>For 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Accessing Two-Dimensional Array Elements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6347" y="2936315"/>
            <a:ext cx="4706219" cy="677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82880" bIns="182880">
            <a:spAutoFit/>
          </a:bodyPr>
          <a:lstStyle/>
          <a:p>
            <a:pPr algn="ctr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Array[3][7];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2883" y="4755201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Array[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5985" y="5287076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-apple-system"/>
              </a:rPr>
              <a:t>7 Columns 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522" y="5287076"/>
            <a:ext cx="715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-apple-system"/>
              </a:rPr>
              <a:t>3 rows 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 bwMode="auto">
          <a:xfrm>
            <a:off x="2117898" y="5097593"/>
            <a:ext cx="278087" cy="3279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1317325" y="5098145"/>
            <a:ext cx="389465" cy="2536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Accessing Two-Dimensional Array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91174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Caution</a:t>
            </a:r>
            <a:endParaRPr lang="en-US" sz="20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is a common mistake to use </a:t>
            </a:r>
            <a:r>
              <a:rPr lang="en-US" sz="2000" b="1" dirty="0">
                <a:solidFill>
                  <a:srgbClr val="0070C0"/>
                </a:solidFill>
              </a:rPr>
              <a:t>matrix[2,1] </a:t>
            </a:r>
            <a:r>
              <a:rPr lang="en-US" sz="2000" dirty="0"/>
              <a:t>to access the element at row 2 and column 1.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C++, each subscript must be enclosed in a pair of square brackets, for example </a:t>
            </a:r>
            <a:r>
              <a:rPr lang="en-US" sz="2000" b="1" dirty="0">
                <a:solidFill>
                  <a:srgbClr val="0070C0"/>
                </a:solidFill>
              </a:rPr>
              <a:t>matrix[2][1];</a:t>
            </a:r>
          </a:p>
        </p:txBody>
      </p:sp>
    </p:spTree>
    <p:extLst>
      <p:ext uri="{BB962C8B-B14F-4D97-AF65-F5344CB8AC3E}">
        <p14:creationId xmlns:p14="http://schemas.microsoft.com/office/powerpoint/2010/main" val="394147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935" y="1161536"/>
            <a:ext cx="8418130" cy="1163654"/>
          </a:xfrm>
        </p:spPr>
        <p:txBody>
          <a:bodyPr/>
          <a:lstStyle/>
          <a:p>
            <a:pPr algn="just"/>
            <a:r>
              <a:rPr lang="en-US" dirty="0"/>
              <a:t>A one-dimensional array is usually processed via a for loop. Similarly, a two-dimensional array may be processed with nested for loops: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 2-D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756233" y="2509849"/>
            <a:ext cx="7499493" cy="3139321"/>
          </a:xfrm>
          <a:prstGeom prst="rect">
            <a:avLst/>
          </a:prstGeom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an array with 5 rows and 2 columns.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a[5][2] = { {0,0}, {1,2}, {2,4}, {3,6},{4,8}};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output each array element's value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(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i = 0; i &lt; 5; i++ 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j = 0; j &lt; 2;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a[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][j]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95482" y="613427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output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08053" y="4102947"/>
            <a:ext cx="129322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0 0</a:t>
            </a:r>
          </a:p>
          <a:p>
            <a:pPr algn="ctr"/>
            <a:r>
              <a:rPr lang="en-US" dirty="0"/>
              <a:t>1 2</a:t>
            </a:r>
          </a:p>
          <a:p>
            <a:pPr algn="ctr"/>
            <a:r>
              <a:rPr lang="en-US" dirty="0"/>
              <a:t>2 4</a:t>
            </a:r>
          </a:p>
          <a:p>
            <a:pPr algn="ctr"/>
            <a:r>
              <a:rPr lang="en-US" dirty="0"/>
              <a:t>3 6</a:t>
            </a:r>
          </a:p>
          <a:p>
            <a:pPr algn="ctr"/>
            <a:r>
              <a:rPr lang="en-US" dirty="0"/>
              <a:t>4 8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1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Example: Taking Input for Two Dimensional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64385"/>
            <a:ext cx="5199017" cy="5493812"/>
          </a:xfrm>
          <a:prstGeom prst="rect">
            <a:avLst/>
          </a:prstGeom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numbers[2][3];</a:t>
            </a:r>
          </a:p>
          <a:p>
            <a:endParaRPr lang="en-US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"Enter 6 numbers: "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Storing user input in the array</a:t>
            </a:r>
            <a:endParaRPr lang="en-US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n-NO" sz="13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3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300" dirty="0">
                <a:solidFill>
                  <a:prstClr val="black"/>
                </a:solidFill>
                <a:latin typeface="Consolas" panose="020B0609020204030204" pitchFamily="49" charset="0"/>
              </a:rPr>
              <a:t> i = 0; i &lt; 2; ++i) {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j = 0; j &lt; 3; ++j) {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&gt;&gt; numbers[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][j];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"The numbers are: "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 Printing array elements</a:t>
            </a:r>
            <a:endParaRPr lang="en-US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n-NO" sz="13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3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300" dirty="0">
                <a:solidFill>
                  <a:prstClr val="black"/>
                </a:solidFill>
                <a:latin typeface="Consolas" panose="020B0609020204030204" pitchFamily="49" charset="0"/>
              </a:rPr>
              <a:t> i = 0; i &lt; 2; ++i) {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j = 0; j &lt; 3; ++j) {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"numbers["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"]["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&lt;&lt; j &lt;&lt;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"]: "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&lt;&lt; numbers[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][j] &lt;&lt; 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0;}</a:t>
            </a:r>
          </a:p>
        </p:txBody>
      </p:sp>
      <p:sp>
        <p:nvSpPr>
          <p:cNvPr id="6" name="Rectangle 5"/>
          <p:cNvSpPr/>
          <p:nvPr/>
        </p:nvSpPr>
        <p:spPr>
          <a:xfrm>
            <a:off x="6204853" y="3576497"/>
            <a:ext cx="2090057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Enter 6 numbers: 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4</a:t>
            </a:r>
          </a:p>
          <a:p>
            <a:r>
              <a:rPr lang="en-US" sz="1400" dirty="0"/>
              <a:t>5</a:t>
            </a:r>
          </a:p>
          <a:p>
            <a:r>
              <a:rPr lang="en-US" sz="1400" dirty="0"/>
              <a:t>6</a:t>
            </a:r>
          </a:p>
          <a:p>
            <a:r>
              <a:rPr lang="en-US" sz="1400" dirty="0"/>
              <a:t>The numbers are:</a:t>
            </a:r>
          </a:p>
          <a:p>
            <a:r>
              <a:rPr lang="en-US" sz="1400" dirty="0"/>
              <a:t>numbers[0][0]: 1</a:t>
            </a:r>
          </a:p>
          <a:p>
            <a:r>
              <a:rPr lang="en-US" sz="1400" dirty="0"/>
              <a:t>numbers[0][1]: 2</a:t>
            </a:r>
          </a:p>
          <a:p>
            <a:r>
              <a:rPr lang="en-US" sz="1400" dirty="0"/>
              <a:t>numbers[0][2]: 3</a:t>
            </a:r>
          </a:p>
          <a:p>
            <a:r>
              <a:rPr lang="en-US" sz="1400" dirty="0"/>
              <a:t>numbers[1][0]: 4</a:t>
            </a:r>
          </a:p>
          <a:p>
            <a:r>
              <a:rPr lang="en-US" sz="1400" dirty="0"/>
              <a:t>numbers[1][1]: 5</a:t>
            </a:r>
          </a:p>
          <a:p>
            <a:r>
              <a:rPr lang="en-US" sz="1400" dirty="0"/>
              <a:t>numbers[1][2]: 6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784153" y="1064385"/>
            <a:ext cx="293145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We have used a nested for loop to take the input of the 2d array. Once all the input has been taken, we have used another nested for loop to print the array members.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501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4" y="862149"/>
            <a:ext cx="6667706" cy="888274"/>
          </a:xfrm>
        </p:spPr>
        <p:txBody>
          <a:bodyPr/>
          <a:lstStyle/>
          <a:p>
            <a:r>
              <a:rPr lang="en-US" sz="2000" dirty="0"/>
              <a:t>The following for loop finds the sum of each row of a matrix.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Example: Sum by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54479"/>
            <a:ext cx="7960929" cy="4278094"/>
          </a:xfrm>
          <a:prstGeom prst="rect">
            <a:avLst/>
          </a:prstGeom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sum;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an array with 5 rows and 3 columns.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matrix[5][3] = { {0,0,0}, {1,1,1}, {2,2,2}, {3,3,3},{4,4,4}};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row = 0; row &lt; 5; row++)</a:t>
            </a:r>
          </a:p>
          <a:p>
            <a:pPr lvl="1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sum = 0;</a:t>
            </a:r>
          </a:p>
          <a:p>
            <a:pPr lvl="1"/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it-IT" sz="16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prstClr val="black"/>
                </a:solidFill>
                <a:latin typeface="Consolas" panose="020B0609020204030204" pitchFamily="49" charset="0"/>
              </a:rPr>
              <a:t> col = 0; col &lt; 3; col++)</a:t>
            </a:r>
          </a:p>
          <a:p>
            <a:pPr lvl="1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	sum = sum + matrix[row][col];</a:t>
            </a:r>
          </a:p>
          <a:p>
            <a:pPr lvl="1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"Sum of row 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&lt;&lt; row + 1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&lt;&lt; sum &lt;&lt;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492431" y="290623"/>
            <a:ext cx="129322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0  0  0</a:t>
            </a:r>
          </a:p>
          <a:p>
            <a:pPr algn="ctr"/>
            <a:r>
              <a:rPr lang="en-US" dirty="0"/>
              <a:t>1  1  1</a:t>
            </a:r>
          </a:p>
          <a:p>
            <a:pPr algn="ctr"/>
            <a:r>
              <a:rPr lang="en-US" dirty="0"/>
              <a:t>2  2  2</a:t>
            </a:r>
          </a:p>
          <a:p>
            <a:pPr algn="ctr"/>
            <a:r>
              <a:rPr lang="en-US" dirty="0"/>
              <a:t>3  3  3</a:t>
            </a:r>
          </a:p>
          <a:p>
            <a:pPr algn="ctr"/>
            <a:r>
              <a:rPr lang="en-US" dirty="0"/>
              <a:t>4  4  4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17474" y="4988786"/>
            <a:ext cx="276932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Sum of row 1 = 0</a:t>
            </a:r>
          </a:p>
          <a:p>
            <a:r>
              <a:rPr lang="en-US" sz="1600" dirty="0"/>
              <a:t>Sum of row 2 = 3</a:t>
            </a:r>
          </a:p>
          <a:p>
            <a:r>
              <a:rPr lang="en-US" sz="1600" dirty="0"/>
              <a:t>Sum of row 3 = 6</a:t>
            </a:r>
          </a:p>
          <a:p>
            <a:r>
              <a:rPr lang="en-US" sz="1600" dirty="0"/>
              <a:t>Sum of row 4 = 9</a:t>
            </a:r>
          </a:p>
          <a:p>
            <a:r>
              <a:rPr lang="en-US" sz="1600" dirty="0"/>
              <a:t>Sum of row 5 = 12</a:t>
            </a:r>
          </a:p>
        </p:txBody>
      </p:sp>
      <p:sp>
        <p:nvSpPr>
          <p:cNvPr id="7" name="Rectangle 6"/>
          <p:cNvSpPr/>
          <p:nvPr/>
        </p:nvSpPr>
        <p:spPr>
          <a:xfrm>
            <a:off x="6576618" y="6379426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The output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02137" y="2336241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matrix[5][3] </a:t>
            </a:r>
            <a:endParaRPr lang="en-US" dirty="0"/>
          </a:p>
        </p:txBody>
      </p:sp>
      <p:sp>
        <p:nvSpPr>
          <p:cNvPr id="9" name="Double Bracket 8"/>
          <p:cNvSpPr/>
          <p:nvPr/>
        </p:nvSpPr>
        <p:spPr bwMode="auto">
          <a:xfrm>
            <a:off x="7681842" y="550425"/>
            <a:ext cx="914400" cy="1503171"/>
          </a:xfrm>
          <a:prstGeom prst="bracketPair">
            <a:avLst>
              <a:gd name="adj" fmla="val 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41348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dirty="0">
            <a:solidFill>
              <a:srgbClr val="008000"/>
            </a:solidFill>
            <a:latin typeface="Consolas" panose="020B06090202040302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26077</TotalTime>
  <Words>2847</Words>
  <Application>Microsoft Office PowerPoint</Application>
  <PresentationFormat>عرض على الشاشة (4:3)</PresentationFormat>
  <Paragraphs>436</Paragraphs>
  <Slides>26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26</vt:i4>
      </vt:variant>
    </vt:vector>
  </HeadingPairs>
  <TitlesOfParts>
    <vt:vector size="36" baseType="lpstr">
      <vt:lpstr>-apple-system</vt:lpstr>
      <vt:lpstr>Arial</vt:lpstr>
      <vt:lpstr>Consolas</vt:lpstr>
      <vt:lpstr>Courier New</vt:lpstr>
      <vt:lpstr>Helvetica</vt:lpstr>
      <vt:lpstr>Monotype Sorts</vt:lpstr>
      <vt:lpstr>Times New Roman</vt:lpstr>
      <vt:lpstr>Verdana</vt:lpstr>
      <vt:lpstr>Webdings</vt:lpstr>
      <vt:lpstr>os-8</vt:lpstr>
      <vt:lpstr>Computer Programming</vt:lpstr>
      <vt:lpstr>Introduction</vt:lpstr>
      <vt:lpstr>Two-dimensional array</vt:lpstr>
      <vt:lpstr>Initialization of two-dimensional array</vt:lpstr>
      <vt:lpstr>Accessing Two-Dimensional Array Elements</vt:lpstr>
      <vt:lpstr>Accessing Two-Dimensional Array Elements</vt:lpstr>
      <vt:lpstr>Processing a 2-D Array</vt:lpstr>
      <vt:lpstr>Example: Taking Input for Two Dimensional Array</vt:lpstr>
      <vt:lpstr>Example: Sum by Row</vt:lpstr>
      <vt:lpstr>Sum by Column? </vt:lpstr>
      <vt:lpstr>Example: Largest element in each row</vt:lpstr>
      <vt:lpstr>Largest element in each column?</vt:lpstr>
      <vt:lpstr>Higher-Dimensional Arrays</vt:lpstr>
      <vt:lpstr>Initializing Three-Dimensional Array</vt:lpstr>
      <vt:lpstr>Initializing Three-Dimensional Array</vt:lpstr>
      <vt:lpstr>Processing a 3-D Array</vt:lpstr>
      <vt:lpstr>Searching Arrays with Linear Search</vt:lpstr>
      <vt:lpstr>عرض تقديمي في PowerPoint</vt:lpstr>
      <vt:lpstr>Example1 - Array Size</vt:lpstr>
      <vt:lpstr>EXERCISE 1</vt:lpstr>
      <vt:lpstr>EXERCISE 2</vt:lpstr>
      <vt:lpstr>EXERCISE 3</vt:lpstr>
      <vt:lpstr>EXERCISE 4</vt:lpstr>
      <vt:lpstr>Assignment 1</vt:lpstr>
      <vt:lpstr>Assignment 2</vt:lpstr>
      <vt:lpstr>Bonus Assignment  (+2)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ust6</cp:lastModifiedBy>
  <cp:revision>945</cp:revision>
  <cp:lastPrinted>2001-06-14T13:58:17Z</cp:lastPrinted>
  <dcterms:created xsi:type="dcterms:W3CDTF">2011-01-13T23:43:38Z</dcterms:created>
  <dcterms:modified xsi:type="dcterms:W3CDTF">2023-01-30T06:19:19Z</dcterms:modified>
</cp:coreProperties>
</file>