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type="screen4x3" cy="6858000" cx="9144000"/>
  <p:notesSz cx="6881813" cy="92964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CCECFF"/>
    <a:srgbClr val="FFFFE7"/>
    <a:srgbClr val="FFFFD9"/>
    <a:srgbClr val="FF0000"/>
    <a:srgbClr val="FFFFC9"/>
    <a:srgbClr val="DDF2FF"/>
    <a:srgbClr val="EFFFFF"/>
    <a:srgbClr val="EAEAEA"/>
    <a:srgbClr val="F7FFFF"/>
    <a:srgbClr val="66CCFF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9419" autoAdjust="0"/>
    <p:restoredTop sz="94646" autoAdjust="0"/>
  </p:normalViewPr>
  <p:slideViewPr>
    <p:cSldViewPr snapToGrid="0">
      <p:cViewPr varScale="1">
        <p:scale>
          <a:sx n="77" d="100"/>
          <a:sy n="77" d="100"/>
        </p:scale>
        <p:origin x="1224" y="9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</p:cSldViewPr>
  </p:notes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tableStyles" Target="tableStyles.xml"/><Relationship Id="rId44" Type="http://schemas.openxmlformats.org/officeDocument/2006/relationships/presProps" Target="presProps.xml"/><Relationship Id="rId45" Type="http://schemas.openxmlformats.org/officeDocument/2006/relationships/viewProps" Target="viewProps.xml"/><Relationship Id="rId46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3788" compatLnSpc="1" lIns="87575" numCol="1" rIns="87575" tIns="43788" vert="horz" wrap="none">
            <a:prstTxWarp prst="textNoShape"/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3788" compatLnSpc="1" lIns="87575" numCol="1" rIns="87575" tIns="43788" vert="horz" wrap="none">
            <a:prstTxWarp prst="textNoShape"/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3788" compatLnSpc="1" lIns="87575" numCol="1" rIns="87575" tIns="43788" vert="horz" wrap="none">
            <a:prstTxWarp prst="textNoShape"/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3788" compatLnSpc="1" lIns="87575" numCol="1" rIns="87575" tIns="43788" vert="horz" wrap="none">
            <a:prstTxWarp prst="textNoShape"/>
          </a:bodyPr>
          <a:lstStyle>
            <a:lvl1pPr algn="r" defTabSz="876300">
              <a:defRPr sz="1100" smtClean="0">
                <a:latin typeface="Helvetica" panose="020B0604020202020204" pitchFamily="34" charset="0"/>
              </a:defRPr>
            </a:lvl1pPr>
          </a:lstStyle>
          <a:p>
            <a:fld id="{74FE3550-1998-46EC-86B2-FF9F9A248719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6217" compatLnSpc="1" lIns="92436" numCol="1" rIns="92436" tIns="46217" vert="horz" wrap="none">
            <a:prstTxWarp prst="textNoShape"/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5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6217" compatLnSpc="1" lIns="92436" numCol="1" rIns="92436" tIns="46217" vert="horz" wrap="none">
            <a:prstTxWarp prst="textNoShape"/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5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75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6217" compatLnSpc="1" lIns="92436" numCol="1" rIns="92436" tIns="46217" vert="horz" wrap="none">
            <a:prstTxWarp prst="textNoShape"/>
          </a:bodyPr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4876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6217" compatLnSpc="1" lIns="92436" numCol="1" rIns="92436" tIns="46217" vert="horz" wrap="none">
            <a:prstTxWarp prst="textNoShape"/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US"/>
          </a:p>
        </p:txBody>
      </p:sp>
      <p:sp>
        <p:nvSpPr>
          <p:cNvPr id="10487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6217" compatLnSpc="1" lIns="92436" numCol="1" rIns="92436" tIns="46217" vert="horz" wrap="none">
            <a:prstTxWarp prst="textNoShape"/>
          </a:bodyPr>
          <a:lstStyle>
            <a:lvl1pPr algn="r" defTabSz="923925">
              <a:defRPr sz="1200" smtClean="0">
                <a:latin typeface="Times New Roman" panose="02020603050405020304" pitchFamily="18" charset="0"/>
              </a:defRPr>
            </a:lvl1pPr>
          </a:lstStyle>
          <a:p>
            <a:fld id="{ECDFB7B4-92E1-4064-B281-CE008F4784FC}" type="slidenum">
              <a:rPr altLang="en-US" lang="en-US"/>
              <a:t>‹#›</a:t>
            </a:fld>
            <a:endParaRPr altLang="en-US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eaLnBrk="0" fontAlgn="base" hangingPunct="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algn="l" defTabSz="4572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defTabSz="923925"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defTabSz="923925"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defTabSz="923925"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defTabSz="923925"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defTabSz="923925"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defTabSz="923925"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defTabSz="923925"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defTabSz="923925"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F7C1AB-9550-44F3-9A9D-47215D67A097}" type="slidenum">
              <a:rPr altLang="en-US" lang="en-US">
                <a:latin typeface="Times New Roman" panose="02020603050405020304" pitchFamily="18" charset="0"/>
              </a:rPr>
              <a:t>1</a:t>
            </a:fld>
            <a:endParaRPr altLang="en-US" lang="en-US">
              <a:latin typeface="Times New Roman" panose="02020603050405020304" pitchFamily="18" charset="0"/>
            </a:endParaRPr>
          </a:p>
        </p:txBody>
      </p:sp>
      <p:sp>
        <p:nvSpPr>
          <p:cNvPr id="1048621" name="Rectangle 2"/>
          <p:cNvSpPr>
            <a:spLocks noChangeAspect="1" noRot="1" noGrp="1" noChangeArrowheads="1" noTextEdit="1"/>
          </p:cNvSpPr>
          <p:nvPr>
            <p:ph type="sldImg"/>
          </p:nvPr>
        </p:nvSpPr>
        <p:spPr/>
      </p:sp>
      <p:sp>
        <p:nvSpPr>
          <p:cNvPr id="104862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p>
            <a:endParaRPr altLang="en-US" 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3"/>
          <p:cNvGrpSpPr/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104861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/>
            <a:solidFill>
              <a:srgbClr val="336699"/>
            </a:solidFill>
            <a:ln>
              <a:noFill/>
            </a:ln>
          </p:spPr>
          <p:txBody>
            <a:bodyPr anchor="ctr" wrap="none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altLang="en-US" lang="en-US"/>
            </a:p>
          </p:txBody>
        </p:sp>
        <p:sp>
          <p:nvSpPr>
            <p:cNvPr id="104861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/>
            <a:solidFill>
              <a:srgbClr val="99CCFF"/>
            </a:solidFill>
            <a:ln>
              <a:noFill/>
            </a:ln>
          </p:spPr>
          <p:txBody>
            <a:bodyPr anchor="ctr" wrap="none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altLang="en-US" lang="en-US"/>
            </a:p>
          </p:txBody>
        </p:sp>
        <p:sp>
          <p:nvSpPr>
            <p:cNvPr id="104861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/>
            <a:solidFill>
              <a:srgbClr val="336699"/>
            </a:solidFill>
            <a:ln>
              <a:noFill/>
            </a:ln>
          </p:spPr>
          <p:txBody>
            <a:bodyPr anchor="ctr" wrap="none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indent="-285750" marL="7429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indent="-228600" marL="11430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indent="-228600" marL="16002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indent="-228600" marL="20574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eaLnBrk="0" fontAlgn="base" hangingPunct="0" indent="-228600" marL="25146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eaLnBrk="0" fontAlgn="base" hangingPunct="0" indent="-228600" marL="29718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eaLnBrk="0" fontAlgn="base" hangingPunct="0" indent="-228600" marL="34290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eaLnBrk="0" fontAlgn="base" hangingPunct="0" indent="-228600" marL="388620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altLang="en-US" lang="en-US"/>
            </a:p>
          </p:txBody>
        </p:sp>
      </p:grpSp>
      <p:sp>
        <p:nvSpPr>
          <p:cNvPr id="10486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Content Placeholder 2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53381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104858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0" y="1143000"/>
            <a:ext cx="8229600" cy="5220730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en-US" dirty="0" lang="en-US"/>
              <a:t>Click to edit Master text styles</a:t>
            </a:r>
          </a:p>
          <a:p>
            <a:pPr lvl="1"/>
            <a:r>
              <a:rPr altLang="en-US" dirty="0" lang="en-US"/>
              <a:t>Second level</a:t>
            </a:r>
          </a:p>
          <a:p>
            <a:pPr lvl="2"/>
            <a:r>
              <a:rPr altLang="en-US" dirty="0" lang="en-US"/>
              <a:t>Third level</a:t>
            </a:r>
          </a:p>
          <a:p>
            <a:pPr lvl="3"/>
            <a:r>
              <a:rPr altLang="en-US" dirty="0" lang="en-US"/>
              <a:t>Fourth level</a:t>
            </a:r>
          </a:p>
          <a:p>
            <a:pPr lvl="4"/>
            <a:r>
              <a:rPr altLang="en-US" dirty="0" lang="en-US"/>
              <a:t>Fifth level</a:t>
            </a:r>
          </a:p>
        </p:txBody>
      </p:sp>
      <p:sp>
        <p:nvSpPr>
          <p:cNvPr id="1048578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/>
          <a:solidFill>
            <a:srgbClr val="336699"/>
          </a:solidFill>
          <a:ln>
            <a:noFill/>
          </a:ln>
        </p:spPr>
        <p:txBody>
          <a:bodyPr anchor="ctr" wrap="none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altLang="en-US" sz="2400" lang="en-US">
              <a:latin typeface="Times New Roman" panose="02020603050405020304" pitchFamily="18" charset="0"/>
            </a:endParaRPr>
          </a:p>
        </p:txBody>
      </p:sp>
      <p:sp>
        <p:nvSpPr>
          <p:cNvPr id="1048579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/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p>
            <a:endParaRPr lang="en-MY"/>
          </a:p>
        </p:txBody>
      </p:sp>
      <p:sp>
        <p:nvSpPr>
          <p:cNvPr id="1048580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/>
          <a:solidFill>
            <a:srgbClr val="99CCFF"/>
          </a:solidFill>
          <a:ln>
            <a:noFill/>
          </a:ln>
        </p:spPr>
        <p:txBody>
          <a:bodyPr anchor="ctr" wrap="none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altLang="en-US" sz="2400" lang="en-US">
              <a:latin typeface="Times New Roman" panose="02020603050405020304" pitchFamily="18" charset="0"/>
            </a:endParaRPr>
          </a:p>
        </p:txBody>
      </p:sp>
      <p:sp>
        <p:nvSpPr>
          <p:cNvPr id="1048581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/>
          <a:solidFill>
            <a:srgbClr val="336699"/>
          </a:solidFill>
          <a:ln>
            <a:noFill/>
          </a:ln>
        </p:spPr>
        <p:txBody>
          <a:bodyPr anchor="ctr" wrap="none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altLang="en-US" sz="2400" lang="en-US">
              <a:latin typeface="Times New Roman" panose="02020603050405020304" pitchFamily="18" charset="0"/>
            </a:endParaRPr>
          </a:p>
        </p:txBody>
      </p:sp>
      <p:sp>
        <p:nvSpPr>
          <p:cNvPr id="1048582" name="Text Box 9"/>
          <p:cNvSpPr txBox="1">
            <a:spLocks noChangeArrowheads="1"/>
          </p:cNvSpPr>
          <p:nvPr/>
        </p:nvSpPr>
        <p:spPr bwMode="auto">
          <a:xfrm>
            <a:off x="8532871" y="6511925"/>
            <a:ext cx="373380" cy="2311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indent="-285750" marL="742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indent="-228600" marL="11430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indent="-228600" marL="16002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indent="-228600" marL="20574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eaLnBrk="0" fontAlgn="base" hangingPunct="0" indent="-228600" marL="25146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eaLnBrk="0" fontAlgn="base" hangingPunct="0" indent="-228600" marL="29718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eaLnBrk="0" fontAlgn="base" hangingPunct="0" indent="-228600" marL="34290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eaLnBrk="0" fontAlgn="base" hangingPunct="0" indent="-228600" marL="388620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altLang="en-US" b="1" dirty="0" sz="1000" lang="en-US" smtClean="0">
                <a:solidFill>
                  <a:srgbClr val="006699"/>
                </a:solidFill>
                <a:latin typeface="Helvetica" panose="020B0604020202020204" pitchFamily="34" charset="0"/>
              </a:rPr>
              <a:t>4.</a:t>
            </a:r>
            <a:fld id="{E99983C7-342B-4F5E-95DC-4A1EEC211AF8}" type="slidenum">
              <a:rPr altLang="en-US" b="1" sz="1000" lang="en-US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altLang="en-US" b="1" dirty="0" sz="1000" lang="en-US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</p:sldLayoutIdLst>
  <p:txStyles>
    <p:titleStyle>
      <a:lvl1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algn="ctr" fontAlgn="base" marL="45720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</a:defRPr>
      </a:lvl6pPr>
      <a:lvl7pPr algn="ctr" fontAlgn="base" marL="91440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</a:defRPr>
      </a:lvl7pPr>
      <a:lvl8pPr algn="ctr" fontAlgn="base" marL="137160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</a:defRPr>
      </a:lvl8pPr>
      <a:lvl9pPr algn="ctr" fontAlgn="base" marL="1828800" rtl="0">
        <a:spcBef>
          <a:spcPct val="0"/>
        </a:spcBef>
        <a:spcAft>
          <a:spcPct val="0"/>
        </a:spcAft>
        <a:defRPr b="1" sz="3200">
          <a:solidFill>
            <a:srgbClr val="006699"/>
          </a:solidFill>
          <a:latin typeface="Arial" charset="0"/>
        </a:defRPr>
      </a:lvl9pPr>
    </p:titleStyle>
    <p:bodyStyle>
      <a:lvl1pPr algn="l" eaLnBrk="0" fontAlgn="base" hangingPunct="0" indent="-342900" marL="342900" rtl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sz="2400"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algn="l" eaLnBrk="0" fontAlgn="base" hangingPunct="0" indent="-285750" marL="742950" rtl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sz="2400" kumimoji="1">
          <a:solidFill>
            <a:schemeClr val="tx1"/>
          </a:solidFill>
          <a:latin typeface="+mn-lt"/>
          <a:ea typeface="MS PGothic" pitchFamily="34" charset="-128"/>
        </a:defRPr>
      </a:lvl2pPr>
      <a:lvl3pPr algn="l" eaLnBrk="0" fontAlgn="base" hangingPunct="0" indent="-228600" marL="1085850" rtl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sz="2400" kumimoji="1">
          <a:solidFill>
            <a:schemeClr val="tx1"/>
          </a:solidFill>
          <a:latin typeface="+mn-lt"/>
          <a:ea typeface="MS PGothic" pitchFamily="34" charset="-128"/>
        </a:defRPr>
      </a:lvl3pPr>
      <a:lvl4pPr algn="l" eaLnBrk="0" fontAlgn="base" hangingPunct="0" indent="-228600" marL="1428750" rtl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sz="2400" kumimoji="1">
          <a:solidFill>
            <a:schemeClr val="tx1"/>
          </a:solidFill>
          <a:latin typeface="+mn-lt"/>
          <a:ea typeface="MS PGothic" pitchFamily="34" charset="-128"/>
        </a:defRPr>
      </a:lvl4pPr>
      <a:lvl5pPr algn="l" eaLnBrk="0" fontAlgn="base" hangingPunct="0" indent="-228600" marL="17716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sz="2400" kumimoji="1">
          <a:solidFill>
            <a:schemeClr val="tx1"/>
          </a:solidFill>
          <a:latin typeface="+mn-lt"/>
          <a:ea typeface="MS PGothic" pitchFamily="34" charset="-128"/>
        </a:defRPr>
      </a:lvl5pPr>
      <a:lvl6pPr algn="l" eaLnBrk="0" fontAlgn="base" hangingPunct="0" indent="-228600" marL="22288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algn="l" eaLnBrk="0" fontAlgn="base" hangingPunct="0" indent="-228600" marL="26860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algn="l" eaLnBrk="0" fontAlgn="base" hangingPunct="0" indent="-228600" marL="31432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algn="l" eaLnBrk="0" fontAlgn="base" hangingPunct="0" indent="-228600" marL="3600450" rtl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p>
            <a:pPr eaLnBrk="1" hangingPunct="1"/>
            <a:r>
              <a:rPr dirty="0" lang="en-US" smtClean="0"/>
              <a:t>Computer Programming</a:t>
            </a:r>
            <a:endParaRPr altLang="en-US" dirty="0" lang="en-US"/>
          </a:p>
        </p:txBody>
      </p:sp>
      <p:sp>
        <p:nvSpPr>
          <p:cNvPr id="1048619" name="Rectangle 4"/>
          <p:cNvSpPr txBox="1">
            <a:spLocks noChangeArrowheads="1"/>
          </p:cNvSpPr>
          <p:nvPr/>
        </p:nvSpPr>
        <p:spPr bwMode="auto">
          <a:xfrm>
            <a:off x="450171" y="3870544"/>
            <a:ext cx="8458200" cy="1373390"/>
          </a:xfrm>
          <a:prstGeom prst="rect"/>
          <a:noFill/>
          <a:ln>
            <a:noFill/>
          </a:ln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b="1" sz="4300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b="1" sz="3200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dirty="0" kern="0" lang="en-US" smtClean="0"/>
              <a:t>Lecture 4</a:t>
            </a:r>
          </a:p>
          <a:p>
            <a:pPr eaLnBrk="1" hangingPunct="1"/>
            <a:r>
              <a:rPr altLang="en-US" b="0" dirty="0" lang="en-US"/>
              <a:t>C++ </a:t>
            </a:r>
            <a:r>
              <a:rPr altLang="en-US" b="0" dirty="0" lang="en-US" smtClean="0"/>
              <a:t>Functions</a:t>
            </a:r>
          </a:p>
          <a:p>
            <a:pPr eaLnBrk="1" hangingPunct="1"/>
            <a:r>
              <a:rPr altLang="en-US" b="0" dirty="0" sz="2400" lang="en-US" smtClean="0"/>
              <a:t>Part 1</a:t>
            </a:r>
            <a:endParaRPr altLang="en-US" b="0" dirty="0" sz="24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011749" cy="5338119"/>
          </a:xfrm>
        </p:spPr>
        <p:txBody>
          <a:bodyPr/>
          <a:p>
            <a:pPr algn="just"/>
            <a:r>
              <a:rPr dirty="0" lang="en-US" smtClean="0"/>
              <a:t>The </a:t>
            </a:r>
            <a:r>
              <a:rPr dirty="0" lang="en-US"/>
              <a:t>numbers generated by the </a:t>
            </a:r>
            <a:r>
              <a:rPr b="1" dirty="0" lang="en-US"/>
              <a:t>rand()</a:t>
            </a:r>
            <a:r>
              <a:rPr dirty="0" lang="en-US"/>
              <a:t> are not random because it generates the </a:t>
            </a:r>
            <a:r>
              <a:rPr b="1" dirty="0" lang="en-US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same sequence </a:t>
            </a:r>
            <a:r>
              <a:rPr dirty="0" lang="en-US"/>
              <a:t>each time the code executed. </a:t>
            </a:r>
            <a:endParaRPr dirty="0" lang="en-US" smtClean="0"/>
          </a:p>
          <a:p>
            <a:pPr algn="just"/>
            <a:r>
              <a:rPr dirty="0" lang="en-US" smtClean="0"/>
              <a:t>So</a:t>
            </a:r>
            <a:r>
              <a:rPr dirty="0" lang="en-US"/>
              <a:t>, if we run the code again, we'll get the same sequence repeated as in the previous run.</a:t>
            </a:r>
          </a:p>
          <a:p>
            <a:pPr algn="just"/>
            <a:r>
              <a:rPr dirty="0" lang="en-US"/>
              <a:t>To make a different sequence of numbers, we should specify a </a:t>
            </a:r>
            <a:r>
              <a:rPr b="1" dirty="0" lang="en-US"/>
              <a:t>seed</a:t>
            </a:r>
            <a:r>
              <a:rPr dirty="0" lang="en-US"/>
              <a:t> as an argument to a </a:t>
            </a:r>
            <a:r>
              <a:rPr b="1" dirty="0" lang="en-US" err="1" smtClean="0">
                <a:solidFill>
                  <a:srgbClr val="FF0000"/>
                </a:solidFill>
              </a:rPr>
              <a:t>srand</a:t>
            </a:r>
            <a:r>
              <a:rPr b="1" dirty="0" lang="en-US" smtClean="0"/>
              <a:t>(</a:t>
            </a:r>
            <a:r>
              <a:rPr dirty="0" lang="en-US" err="1" smtClean="0"/>
              <a:t>int</a:t>
            </a:r>
            <a:r>
              <a:rPr b="1" dirty="0" lang="en-US" smtClean="0"/>
              <a:t>)</a:t>
            </a:r>
            <a:r>
              <a:rPr dirty="0" lang="en-US"/>
              <a:t> </a:t>
            </a:r>
            <a:r>
              <a:rPr dirty="0" lang="en-US" smtClean="0"/>
              <a:t>function</a:t>
            </a:r>
            <a:endParaRPr dirty="0" lang="en-US"/>
          </a:p>
          <a:p>
            <a:pPr algn="just"/>
            <a:r>
              <a:rPr dirty="0" lang="en-US" smtClean="0"/>
              <a:t>We can use the </a:t>
            </a:r>
            <a:r>
              <a:rPr dirty="0" lang="en-US"/>
              <a:t>current time as the argument to </a:t>
            </a:r>
            <a:r>
              <a:rPr b="1" dirty="0" lang="en-US" err="1"/>
              <a:t>srand</a:t>
            </a:r>
            <a:r>
              <a:rPr b="1" dirty="0" lang="en-US"/>
              <a:t>()</a:t>
            </a:r>
            <a:r>
              <a:rPr dirty="0" lang="en-US"/>
              <a:t>, </a:t>
            </a:r>
            <a:r>
              <a:rPr dirty="0" lang="en-US" smtClean="0"/>
              <a:t>by calling </a:t>
            </a:r>
            <a:r>
              <a:rPr b="1" dirty="0" lang="en-US" smtClean="0"/>
              <a:t>time</a:t>
            </a:r>
            <a:r>
              <a:rPr b="1" dirty="0" lang="en-US"/>
              <a:t>()</a:t>
            </a:r>
            <a:r>
              <a:rPr dirty="0" lang="en-US"/>
              <a:t> function from the standard C++ library, &lt;</a:t>
            </a:r>
            <a:r>
              <a:rPr dirty="0" lang="en-US" err="1"/>
              <a:t>ctime</a:t>
            </a:r>
            <a:r>
              <a:rPr dirty="0" lang="en-US" smtClean="0"/>
              <a:t>&gt;. (</a:t>
            </a:r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Why?</a:t>
            </a:r>
            <a:r>
              <a:rPr dirty="0" lang="en-US" smtClean="0"/>
              <a:t>)</a:t>
            </a:r>
            <a:endParaRPr dirty="0" lang="en-US"/>
          </a:p>
        </p:txBody>
      </p:sp>
      <p:sp>
        <p:nvSpPr>
          <p:cNvPr id="104864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sz="2800" lang="en-US"/>
              <a:t>Random Number </a:t>
            </a:r>
            <a:r>
              <a:rPr b="0" dirty="0" sz="2800" lang="en-US" smtClean="0"/>
              <a:t>Generation: </a:t>
            </a:r>
            <a:r>
              <a:rPr dirty="0" sz="2800" lang="en-US" smtClean="0"/>
              <a:t>Seed Value</a:t>
            </a:r>
            <a:endParaRPr dirty="0" sz="28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Random Number </a:t>
            </a:r>
            <a:r>
              <a:rPr b="0" dirty="0" lang="en-US" smtClean="0"/>
              <a:t>Generator </a:t>
            </a:r>
            <a:endParaRPr b="0" dirty="0" lang="en-US"/>
          </a:p>
        </p:txBody>
      </p:sp>
      <p:sp>
        <p:nvSpPr>
          <p:cNvPr id="1048651" name="Rectangle 4"/>
          <p:cNvSpPr/>
          <p:nvPr/>
        </p:nvSpPr>
        <p:spPr>
          <a:xfrm>
            <a:off x="6005853" y="2353622"/>
            <a:ext cx="920285" cy="2758441"/>
          </a:xfrm>
          <a:prstGeom prst="rect"/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p>
            <a:r>
              <a:rPr dirty="0" lang="en-US"/>
              <a:t>72</a:t>
            </a:r>
          </a:p>
          <a:p>
            <a:r>
              <a:rPr dirty="0" lang="en-US"/>
              <a:t>9</a:t>
            </a:r>
          </a:p>
          <a:p>
            <a:r>
              <a:rPr dirty="0" lang="en-US"/>
              <a:t>67</a:t>
            </a:r>
          </a:p>
          <a:p>
            <a:r>
              <a:rPr dirty="0" lang="en-US"/>
              <a:t>7</a:t>
            </a:r>
          </a:p>
          <a:p>
            <a:r>
              <a:rPr dirty="0" lang="en-US"/>
              <a:t>88</a:t>
            </a:r>
          </a:p>
          <a:p>
            <a:r>
              <a:rPr dirty="0" lang="en-US"/>
              <a:t>86</a:t>
            </a:r>
          </a:p>
          <a:p>
            <a:r>
              <a:rPr dirty="0" lang="en-US"/>
              <a:t>61</a:t>
            </a:r>
          </a:p>
          <a:p>
            <a:r>
              <a:rPr dirty="0" lang="en-US"/>
              <a:t>50</a:t>
            </a:r>
          </a:p>
          <a:p>
            <a:r>
              <a:rPr dirty="0" lang="en-US"/>
              <a:t>90</a:t>
            </a:r>
          </a:p>
          <a:p>
            <a:r>
              <a:rPr dirty="0" lang="en-US"/>
              <a:t>74</a:t>
            </a:r>
          </a:p>
        </p:txBody>
      </p:sp>
      <p:sp>
        <p:nvSpPr>
          <p:cNvPr id="1048652" name="Rectangle 5"/>
          <p:cNvSpPr/>
          <p:nvPr/>
        </p:nvSpPr>
        <p:spPr>
          <a:xfrm>
            <a:off x="620038" y="2226918"/>
            <a:ext cx="5041726" cy="43586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cstdlib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ctime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srand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((</a:t>
            </a:r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)time(0));</a:t>
            </a:r>
          </a:p>
          <a:p>
            <a:pPr lvl="1"/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lang="nn-NO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dirty="0" lang="nn-NO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dirty="0" lang="nn-NO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nn-NO">
                <a:solidFill>
                  <a:prstClr val="black"/>
                </a:solidFill>
                <a:latin typeface="Consolas" panose="020B0609020204030204" pitchFamily="49" charset="0"/>
              </a:rPr>
              <a:t> i =0; i&lt;10 ; i++)</a:t>
            </a:r>
          </a:p>
          <a:p>
            <a:pPr lvl="1"/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cout &lt;&lt; rand() % 100 + 1 &lt;&lt; </a:t>
            </a:r>
            <a:r>
              <a:rPr dirty="0" lang="fr-FR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653" name="Rectangle 6"/>
          <p:cNvSpPr/>
          <p:nvPr/>
        </p:nvSpPr>
        <p:spPr>
          <a:xfrm>
            <a:off x="5981649" y="5123611"/>
            <a:ext cx="868681" cy="358140"/>
          </a:xfrm>
          <a:prstGeom prst="rect"/>
        </p:spPr>
        <p:txBody>
          <a:bodyPr wrap="none">
            <a:spAutoFit/>
          </a:bodyPr>
          <a:p>
            <a:r>
              <a:rPr dirty="0" lang="fr-FR" smtClean="0">
                <a:solidFill>
                  <a:prstClr val="black"/>
                </a:solidFill>
                <a:latin typeface="Consolas" panose="020B0609020204030204" pitchFamily="49" charset="0"/>
              </a:rPr>
              <a:t>Output</a:t>
            </a:r>
            <a:endParaRPr dirty="0" lang="en-US"/>
          </a:p>
        </p:txBody>
      </p:sp>
      <p:sp>
        <p:nvSpPr>
          <p:cNvPr id="1048654" name="Rectangle 7"/>
          <p:cNvSpPr/>
          <p:nvPr/>
        </p:nvSpPr>
        <p:spPr>
          <a:xfrm>
            <a:off x="5843391" y="5584590"/>
            <a:ext cx="2843409" cy="891541"/>
          </a:xfrm>
          <a:prstGeom prst="rect"/>
        </p:spPr>
        <p:txBody>
          <a:bodyPr wrap="square">
            <a:spAutoFit/>
          </a:bodyPr>
          <a:p>
            <a:pPr algn="just"/>
            <a:r>
              <a:rPr dirty="0" lang="en-US">
                <a:solidFill>
                  <a:srgbClr val="000000"/>
                </a:solidFill>
                <a:latin typeface="Open sans"/>
              </a:rPr>
              <a:t>If we run the code several times, we get different number sequences</a:t>
            </a:r>
            <a:r>
              <a:rPr dirty="0" lang="en-US" smtClean="0">
                <a:solidFill>
                  <a:srgbClr val="000000"/>
                </a:solidFill>
                <a:latin typeface="Open sans"/>
              </a:rPr>
              <a:t>.</a:t>
            </a:r>
            <a:endParaRPr dirty="0" lang="en-US"/>
          </a:p>
        </p:txBody>
      </p:sp>
      <p:sp>
        <p:nvSpPr>
          <p:cNvPr id="1048655" name="Rectangle 8"/>
          <p:cNvSpPr/>
          <p:nvPr/>
        </p:nvSpPr>
        <p:spPr>
          <a:xfrm>
            <a:off x="457200" y="903479"/>
            <a:ext cx="8229601" cy="1323439"/>
          </a:xfrm>
          <a:prstGeom prst="rect"/>
        </p:spPr>
        <p:txBody>
          <a:bodyPr wrap="square">
            <a:spAutoFit/>
          </a:bodyPr>
          <a:p>
            <a:pPr algn="just"/>
            <a:r>
              <a:rPr dirty="0" sz="2000" lang="en-US">
                <a:solidFill>
                  <a:srgbClr val="000000"/>
                </a:solidFill>
                <a:latin typeface="Open sans"/>
              </a:rPr>
              <a:t>The </a:t>
            </a:r>
            <a:r>
              <a:rPr b="1" dirty="0" sz="2000" lang="en-US">
                <a:solidFill>
                  <a:srgbClr val="000000"/>
                </a:solidFill>
                <a:latin typeface="Open sans"/>
              </a:rPr>
              <a:t>time()</a:t>
            </a:r>
            <a:r>
              <a:rPr dirty="0" sz="2000" lang="en-US">
                <a:solidFill>
                  <a:srgbClr val="000000"/>
                </a:solidFill>
                <a:latin typeface="Open sans"/>
              </a:rPr>
              <a:t> function returns the number of seconds since 00:00 hours, Jan 1, </a:t>
            </a:r>
            <a:r>
              <a:rPr dirty="0" sz="2000" lang="en-US" smtClean="0">
                <a:solidFill>
                  <a:srgbClr val="000000"/>
                </a:solidFill>
                <a:latin typeface="Open sans"/>
              </a:rPr>
              <a:t>1970; </a:t>
            </a:r>
            <a:r>
              <a:rPr dirty="0" sz="2000" lang="en-US">
                <a:solidFill>
                  <a:srgbClr val="000000"/>
                </a:solidFill>
                <a:latin typeface="Open sans"/>
              </a:rPr>
              <a:t>This ensures the number generated by </a:t>
            </a:r>
            <a:r>
              <a:rPr b="1" dirty="0" sz="2000" lang="en-US">
                <a:solidFill>
                  <a:srgbClr val="000000"/>
                </a:solidFill>
                <a:latin typeface="Open sans"/>
              </a:rPr>
              <a:t>rand()</a:t>
            </a:r>
            <a:r>
              <a:rPr dirty="0" sz="2000" lang="en-US">
                <a:solidFill>
                  <a:srgbClr val="000000"/>
                </a:solidFill>
                <a:latin typeface="Open sans"/>
              </a:rPr>
              <a:t> will now seems to be truly random unless it is called again within the same second.</a:t>
            </a:r>
            <a:endParaRPr dirty="0" sz="20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2"/>
          <p:cNvSpPr>
            <a:spLocks noGrp="1"/>
          </p:cNvSpPr>
          <p:nvPr>
            <p:ph type="title"/>
          </p:nvPr>
        </p:nvSpPr>
        <p:spPr>
          <a:xfrm>
            <a:off x="425884" y="776614"/>
            <a:ext cx="8517699" cy="3958225"/>
          </a:xfrm>
          <a:solidFill>
            <a:schemeClr val="bg1"/>
          </a:solidFill>
        </p:spPr>
        <p:txBody>
          <a:bodyPr/>
          <a:p>
            <a:pPr lvl="1">
              <a:lnSpc>
                <a:spcPct val="200000"/>
              </a:lnSpc>
            </a:pPr>
            <a:r>
              <a:rPr dirty="0" sz="4400" lang="en-US"/>
              <a:t>User-Defined Functions</a:t>
            </a:r>
            <a:br>
              <a:rPr dirty="0" sz="4400" lang="en-US"/>
            </a:br>
            <a:endParaRPr dirty="0" sz="440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7934803" cy="5338119"/>
          </a:xfrm>
        </p:spPr>
        <p:txBody>
          <a:bodyPr/>
          <a:p>
            <a:pPr algn="just">
              <a:spcAft>
                <a:spcPts val="1200"/>
              </a:spcAft>
            </a:pPr>
            <a:r>
              <a:rPr dirty="0" lang="en-US" smtClean="0"/>
              <a:t>C++ allows the programmer to define their own </a:t>
            </a:r>
            <a:r>
              <a:rPr b="1" dirty="0" lang="en-US" smtClean="0"/>
              <a:t>function</a:t>
            </a:r>
            <a:r>
              <a:rPr dirty="0" lang="en-US" smtClean="0"/>
              <a:t> </a:t>
            </a:r>
            <a:r>
              <a:rPr dirty="0" lang="en-US"/>
              <a:t>(called </a:t>
            </a:r>
            <a:r>
              <a:rPr b="1" dirty="0" lang="en-US"/>
              <a:t>methods</a:t>
            </a:r>
            <a:r>
              <a:rPr dirty="0" lang="en-US"/>
              <a:t> or </a:t>
            </a:r>
            <a:r>
              <a:rPr b="1" dirty="0" lang="en-US"/>
              <a:t>procedures</a:t>
            </a:r>
            <a:r>
              <a:rPr dirty="0" lang="en-US"/>
              <a:t> in other programming languages) </a:t>
            </a:r>
            <a:endParaRPr dirty="0" lang="en-US" smtClean="0"/>
          </a:p>
          <a:p>
            <a:pPr algn="just">
              <a:spcAft>
                <a:spcPts val="1200"/>
              </a:spcAft>
            </a:pPr>
            <a:r>
              <a:rPr dirty="0" lang="en-US" smtClean="0"/>
              <a:t>A </a:t>
            </a:r>
            <a:r>
              <a:rPr dirty="0" lang="en-US"/>
              <a:t>user-defined function groups code to perform a specific task and that group of code is given a name (</a:t>
            </a:r>
            <a:r>
              <a:rPr b="1" dirty="0" lang="en-US">
                <a:solidFill>
                  <a:srgbClr val="FF0000"/>
                </a:solidFill>
              </a:rPr>
              <a:t>identifier</a:t>
            </a:r>
            <a:r>
              <a:rPr dirty="0" lang="en-US"/>
              <a:t>).</a:t>
            </a:r>
          </a:p>
          <a:p>
            <a:pPr algn="just">
              <a:spcAft>
                <a:spcPts val="1200"/>
              </a:spcAft>
            </a:pPr>
            <a:r>
              <a:rPr dirty="0" lang="en-US"/>
              <a:t>When the function is </a:t>
            </a:r>
            <a:r>
              <a:rPr dirty="0" lang="en-US">
                <a:solidFill>
                  <a:srgbClr val="FF0000"/>
                </a:solidFill>
              </a:rPr>
              <a:t>invoked</a:t>
            </a:r>
            <a:r>
              <a:rPr dirty="0" lang="en-US"/>
              <a:t> </a:t>
            </a:r>
            <a:r>
              <a:rPr dirty="0" lang="en-US" smtClean="0"/>
              <a:t>(called) from </a:t>
            </a:r>
            <a:r>
              <a:rPr dirty="0" lang="en-US"/>
              <a:t>any part of the program, it all </a:t>
            </a:r>
            <a:r>
              <a:rPr dirty="0" lang="en-US">
                <a:solidFill>
                  <a:srgbClr val="FF0000"/>
                </a:solidFill>
              </a:rPr>
              <a:t>executes</a:t>
            </a:r>
            <a:r>
              <a:rPr dirty="0" lang="en-US"/>
              <a:t> the codes defined in the body of the </a:t>
            </a:r>
            <a:r>
              <a:rPr dirty="0" lang="en-US" smtClean="0"/>
              <a:t>function.</a:t>
            </a:r>
            <a:endParaRPr dirty="0" lang="en-US"/>
          </a:p>
          <a:p>
            <a:pPr algn="just">
              <a:spcAft>
                <a:spcPts val="1200"/>
              </a:spcAft>
            </a:pPr>
            <a:endParaRPr dirty="0" lang="en-US"/>
          </a:p>
        </p:txBody>
      </p:sp>
      <p:sp>
        <p:nvSpPr>
          <p:cNvPr id="104865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User-Defined </a:t>
            </a:r>
            <a:r>
              <a:rPr b="0" dirty="0" lang="en-US" smtClean="0"/>
              <a:t>Functions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1"/>
          <p:cNvSpPr>
            <a:spLocks noGrp="1"/>
          </p:cNvSpPr>
          <p:nvPr>
            <p:ph idx="1"/>
          </p:nvPr>
        </p:nvSpPr>
        <p:spPr>
          <a:xfrm>
            <a:off x="646611" y="1201783"/>
            <a:ext cx="7850777" cy="5193368"/>
          </a:xfrm>
        </p:spPr>
        <p:txBody>
          <a:bodyPr/>
          <a:p>
            <a:pPr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dirty="0" lang="en-US"/>
              <a:t>Develop an application in module format</a:t>
            </a:r>
            <a:r>
              <a:rPr dirty="0" lang="en-US" smtClean="0"/>
              <a:t>.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dirty="0" lang="en-US"/>
              <a:t>The length of  a source program can be reduced by using functions at appropriate places. This technique is called </a:t>
            </a:r>
            <a:r>
              <a:rPr b="1" dirty="0" lang="en-US">
                <a:solidFill>
                  <a:srgbClr val="FF0000"/>
                </a:solidFill>
              </a:rPr>
              <a:t>divide and conquer</a:t>
            </a:r>
            <a:r>
              <a:rPr dirty="0" lang="en-US"/>
              <a:t>.</a:t>
            </a:r>
            <a:endParaRPr dirty="0" lang="en-US" smtClean="0"/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dirty="0" lang="en-US" smtClean="0"/>
              <a:t>A </a:t>
            </a:r>
            <a:r>
              <a:rPr dirty="0" lang="en-US"/>
              <a:t>large project can be divided among many programmers.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dirty="0" lang="en-US" smtClean="0"/>
              <a:t>Using </a:t>
            </a:r>
            <a:r>
              <a:rPr dirty="0" lang="en-US"/>
              <a:t>functions enhances the </a:t>
            </a:r>
            <a:r>
              <a:rPr b="1" dirty="0" lang="en-US">
                <a:solidFill>
                  <a:srgbClr val="FF0000"/>
                </a:solidFill>
              </a:rPr>
              <a:t>readability</a:t>
            </a:r>
            <a:r>
              <a:rPr dirty="0" lang="en-US"/>
              <a:t> of a program. A big code is always difficult to read</a:t>
            </a:r>
            <a:r>
              <a:rPr dirty="0" lang="en-US" smtClean="0"/>
              <a:t>.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dirty="0" lang="en-US"/>
              <a:t>Program </a:t>
            </a:r>
            <a:r>
              <a:rPr b="1" dirty="0" lang="en-US">
                <a:solidFill>
                  <a:srgbClr val="FF0000"/>
                </a:solidFill>
              </a:rPr>
              <a:t>testing</a:t>
            </a:r>
            <a:r>
              <a:rPr dirty="0" lang="en-US"/>
              <a:t> becomes </a:t>
            </a:r>
            <a:r>
              <a:rPr dirty="0" lang="en-US" smtClean="0"/>
              <a:t>easy.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dirty="0" lang="en-US"/>
              <a:t>Code </a:t>
            </a:r>
            <a:r>
              <a:rPr b="1" dirty="0" lang="en-US">
                <a:solidFill>
                  <a:srgbClr val="FF0000"/>
                </a:solidFill>
              </a:rPr>
              <a:t>re-usability</a:t>
            </a:r>
            <a:r>
              <a:rPr dirty="0" lang="en-US"/>
              <a:t> </a:t>
            </a:r>
            <a:r>
              <a:rPr dirty="0" lang="en-US" smtClean="0"/>
              <a:t>increases.</a:t>
            </a:r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dirty="0" lang="en-US" smtClean="0"/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dirty="0" lang="en-US" smtClean="0"/>
          </a:p>
          <a:p>
            <a:pPr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dirty="0" lang="en-US"/>
          </a:p>
        </p:txBody>
      </p:sp>
      <p:sp>
        <p:nvSpPr>
          <p:cNvPr id="104861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Advantage of </a:t>
            </a:r>
            <a:r>
              <a:rPr dirty="0" lang="en-US" smtClean="0"/>
              <a:t>Function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130746" cy="575825"/>
          </a:xfrm>
        </p:spPr>
        <p:txBody>
          <a:bodyPr/>
          <a:p>
            <a:r>
              <a:rPr dirty="0" sz="2000" lang="en-US"/>
              <a:t>The general form of a C++ function definition is as </a:t>
            </a:r>
            <a:r>
              <a:rPr dirty="0" sz="2000" lang="en-US" smtClean="0"/>
              <a:t>follows:</a:t>
            </a:r>
            <a:endParaRPr dirty="0" sz="2000" lang="en-US"/>
          </a:p>
        </p:txBody>
      </p:sp>
      <p:sp>
        <p:nvSpPr>
          <p:cNvPr id="104860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sz="3000" lang="en-US"/>
              <a:t>User-Defined Functions - </a:t>
            </a:r>
            <a:r>
              <a:rPr b="0" dirty="0" lang="en-US"/>
              <a:t>Defining a </a:t>
            </a:r>
            <a:r>
              <a:rPr b="0" dirty="0" lang="en-US" smtClean="0"/>
              <a:t>Function</a:t>
            </a:r>
            <a:endParaRPr dirty="0" sz="3000" lang="en-US"/>
          </a:p>
        </p:txBody>
      </p:sp>
      <p:sp>
        <p:nvSpPr>
          <p:cNvPr id="1048607" name="Rectangle 1"/>
          <p:cNvSpPr>
            <a:spLocks noChangeArrowheads="1"/>
          </p:cNvSpPr>
          <p:nvPr/>
        </p:nvSpPr>
        <p:spPr bwMode="auto">
          <a:xfrm>
            <a:off x="556054" y="2158643"/>
            <a:ext cx="8130746" cy="1785104"/>
          </a:xfrm>
          <a:prstGeom prst="rect"/>
          <a:solidFill>
            <a:srgbClr val="EEEEEE"/>
          </a:solidFill>
          <a:ln>
            <a:noFill/>
          </a:ln>
          <a:effectLst/>
        </p:spPr>
        <p:txBody>
          <a:bodyPr anchor="ctr" anchorCtr="0" bIns="274320" compatLnSpc="1" lIns="91440" numCol="1" rIns="91440" tIns="274320" vert="horz" wrap="square">
            <a:prstTxWarp prst="textNoShape"/>
            <a:spAutoFit/>
          </a:bodyPr>
          <a:p>
            <a:pPr lvl="0"/>
            <a:r>
              <a:rPr altLang="en-US" baseline="0" b="1" cap="none" dirty="0" sz="20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return_type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altLang="en-US" baseline="0" b="1" cap="none" dirty="0" sz="20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altLang="en-US" b="1" dirty="0" sz="200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altLang="en-US" b="1" dirty="0" lang="en-US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parameter1</a:t>
            </a:r>
            <a:r>
              <a:rPr altLang="en-US" dirty="0" sz="200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altLang="en-US" b="1" dirty="0" lang="en-US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parameter2</a:t>
            </a:r>
            <a:r>
              <a:rPr altLang="en-US" dirty="0" sz="2000" lang="en-US">
                <a:latin typeface="Courier New" panose="02070309020205020404" pitchFamily="49" charset="0"/>
                <a:cs typeface="Courier New" panose="02070309020205020404" pitchFamily="49" charset="0"/>
              </a:rPr>
              <a:t>,...) </a:t>
            </a:r>
            <a:endParaRPr altLang="en-US"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sz="2000"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altLang="en-US" dirty="0" sz="2000"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  //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body of the function 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altLang="en-US"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altLang="en-US"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08" name="Rectangle 4"/>
          <p:cNvSpPr/>
          <p:nvPr/>
        </p:nvSpPr>
        <p:spPr>
          <a:xfrm>
            <a:off x="595243" y="4365031"/>
            <a:ext cx="8432075" cy="17170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US">
                <a:solidFill>
                  <a:srgbClr val="000000"/>
                </a:solidFill>
                <a:latin typeface="Arial" panose="020B0604020202020204" pitchFamily="34" charset="0"/>
              </a:rPr>
              <a:t>Function </a:t>
            </a:r>
            <a:r>
              <a:rPr b="1" dirty="0" lang="en-US" smtClean="0">
                <a:solidFill>
                  <a:srgbClr val="000000"/>
                </a:solidFill>
                <a:latin typeface="Arial" panose="020B0604020202020204" pitchFamily="34" charset="0"/>
              </a:rPr>
              <a:t>Name:</a:t>
            </a:r>
            <a:r>
              <a:rPr dirty="0" lang="en-US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dirty="0" lang="en-US">
                <a:solidFill>
                  <a:srgbClr val="000000"/>
                </a:solidFill>
                <a:latin typeface="Arial" panose="020B0604020202020204" pitchFamily="34" charset="0"/>
              </a:rPr>
              <a:t>This is the actual name of the </a:t>
            </a:r>
            <a:r>
              <a:rPr dirty="0" lang="en-US" smtClean="0">
                <a:solidFill>
                  <a:srgbClr val="000000"/>
                </a:solidFill>
                <a:latin typeface="Arial" panose="020B0604020202020204" pitchFamily="34" charset="0"/>
              </a:rPr>
              <a:t>function</a:t>
            </a:r>
          </a:p>
          <a:p>
            <a:pPr>
              <a:lnSpc>
                <a:spcPct val="150000"/>
              </a:lnSpc>
            </a:pPr>
            <a:r>
              <a:rPr b="1" dirty="0" lang="en-US"/>
              <a:t>Return </a:t>
            </a:r>
            <a:r>
              <a:rPr b="1" dirty="0" lang="en-US" smtClean="0"/>
              <a:t>Type</a:t>
            </a:r>
            <a:r>
              <a:rPr dirty="0" lang="en-US"/>
              <a:t>:</a:t>
            </a:r>
            <a:r>
              <a:rPr dirty="0" lang="en-US" smtClean="0"/>
              <a:t> </a:t>
            </a:r>
            <a:r>
              <a:rPr dirty="0" lang="en-US"/>
              <a:t> is the data type of the value the function returns</a:t>
            </a:r>
            <a:r>
              <a:rPr dirty="0" lang="en-US" smtClean="0"/>
              <a:t>.</a:t>
            </a:r>
          </a:p>
          <a:p>
            <a:pPr>
              <a:lnSpc>
                <a:spcPct val="150000"/>
              </a:lnSpc>
            </a:pPr>
            <a:r>
              <a:rPr b="1" dirty="0" lang="en-US" smtClean="0"/>
              <a:t>Parameters</a:t>
            </a:r>
            <a:r>
              <a:rPr dirty="0" lang="en-US"/>
              <a:t>:</a:t>
            </a:r>
            <a:r>
              <a:rPr dirty="0" lang="en-US" smtClean="0"/>
              <a:t> values that passed to function. </a:t>
            </a:r>
            <a:r>
              <a:rPr dirty="0" lang="en-US"/>
              <a:t>Parameters are </a:t>
            </a:r>
            <a:r>
              <a:rPr dirty="0" lang="en-US" smtClean="0"/>
              <a:t>optional</a:t>
            </a:r>
          </a:p>
          <a:p>
            <a:pPr>
              <a:lnSpc>
                <a:spcPct val="150000"/>
              </a:lnSpc>
            </a:pPr>
            <a:r>
              <a:rPr b="1" dirty="0" lang="en-US"/>
              <a:t>b</a:t>
            </a:r>
            <a:r>
              <a:rPr b="1" dirty="0" lang="en-US" smtClean="0"/>
              <a:t>ody</a:t>
            </a:r>
            <a:r>
              <a:rPr dirty="0" lang="en-US" smtClean="0"/>
              <a:t>: statements that </a:t>
            </a:r>
            <a:r>
              <a:rPr dirty="0" lang="en-US"/>
              <a:t>specify what the function actually does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 smtClean="0"/>
              <a:t>Example: Simple </a:t>
            </a:r>
            <a:r>
              <a:rPr b="0" dirty="0" lang="en-US"/>
              <a:t>F</a:t>
            </a:r>
            <a:r>
              <a:rPr b="0" dirty="0" lang="en-US" smtClean="0"/>
              <a:t>unctions</a:t>
            </a:r>
            <a:endParaRPr dirty="0" lang="en-US"/>
          </a:p>
        </p:txBody>
      </p:sp>
      <p:sp>
        <p:nvSpPr>
          <p:cNvPr id="1048590" name="Rectangle 8"/>
          <p:cNvSpPr/>
          <p:nvPr/>
        </p:nvSpPr>
        <p:spPr>
          <a:xfrm>
            <a:off x="1608162" y="1386410"/>
            <a:ext cx="3762104" cy="11582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greet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() </a:t>
            </a:r>
            <a:endParaRPr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b="1"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b="1"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"Hello there!"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b="1"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b="1"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591" name="Rectangle 9"/>
          <p:cNvSpPr/>
          <p:nvPr/>
        </p:nvSpPr>
        <p:spPr>
          <a:xfrm>
            <a:off x="587828" y="5404023"/>
            <a:ext cx="8307978" cy="1077218"/>
          </a:xfrm>
          <a:prstGeom prst="rect"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600" lang="en-US"/>
              <a:t>the name of the function is </a:t>
            </a:r>
            <a:r>
              <a:rPr b="1" dirty="0" sz="1600" lang="en-US">
                <a:solidFill>
                  <a:srgbClr val="FF0000"/>
                </a:solidFill>
              </a:rPr>
              <a:t>greet</a:t>
            </a:r>
            <a:r>
              <a:rPr dirty="0" sz="1600" lang="en-US">
                <a:solidFill>
                  <a:srgbClr val="FF0000"/>
                </a:solidFill>
              </a:rPr>
              <a:t>()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600" lang="en-US"/>
              <a:t>the return type of the function is </a:t>
            </a:r>
            <a:r>
              <a:rPr b="1" dirty="0" sz="1600" lang="en-US">
                <a:solidFill>
                  <a:srgbClr val="FF0000"/>
                </a:solidFill>
              </a:rPr>
              <a:t>void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600" lang="en-US"/>
              <a:t>the empty parentheses mean it doesn't have any parameters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1600" lang="en-US"/>
              <a:t>the function body is written inside {}</a:t>
            </a:r>
          </a:p>
        </p:txBody>
      </p:sp>
      <p:sp>
        <p:nvSpPr>
          <p:cNvPr id="1048592" name="Right Brace 11"/>
          <p:cNvSpPr/>
          <p:nvPr/>
        </p:nvSpPr>
        <p:spPr bwMode="auto">
          <a:xfrm flipV="1">
            <a:off x="5425248" y="1421536"/>
            <a:ext cx="524684" cy="1111341"/>
          </a:xfrm>
          <a:prstGeom prst="rightBrace"/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none">
            <a:prstTxWarp prst="textNoShape"/>
          </a:bodyPr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48593" name="Rectangle 12"/>
          <p:cNvSpPr/>
          <p:nvPr/>
        </p:nvSpPr>
        <p:spPr>
          <a:xfrm>
            <a:off x="5873186" y="1661490"/>
            <a:ext cx="1561011" cy="646331"/>
          </a:xfrm>
          <a:prstGeom prst="rect"/>
        </p:spPr>
        <p:txBody>
          <a:bodyPr wrap="square">
            <a:spAutoFit/>
          </a:bodyPr>
          <a:p>
            <a:pPr algn="ctr"/>
            <a:r>
              <a:rPr dirty="0" lang="en-US"/>
              <a:t>function declaration</a:t>
            </a:r>
          </a:p>
        </p:txBody>
      </p:sp>
      <p:sp>
        <p:nvSpPr>
          <p:cNvPr id="1048594" name="Rectangle 13"/>
          <p:cNvSpPr/>
          <p:nvPr/>
        </p:nvSpPr>
        <p:spPr>
          <a:xfrm>
            <a:off x="5687590" y="3856483"/>
            <a:ext cx="1984093" cy="800100"/>
          </a:xfrm>
          <a:prstGeom prst="rect"/>
        </p:spPr>
        <p:txBody>
          <a:bodyPr bIns="0" lIns="0" rIns="0" tIns="0" wrap="square">
            <a:spAutoFit/>
          </a:bodyPr>
          <a:p>
            <a:pPr algn="just"/>
            <a:r>
              <a:rPr dirty="0" lang="en-US"/>
              <a:t>We execute a function through the </a:t>
            </a:r>
            <a:r>
              <a:rPr b="1" dirty="0" lang="en-US"/>
              <a:t>call</a:t>
            </a:r>
            <a:r>
              <a:rPr dirty="0" lang="en-US"/>
              <a:t> operator</a:t>
            </a:r>
          </a:p>
        </p:txBody>
      </p:sp>
      <p:sp>
        <p:nvSpPr>
          <p:cNvPr id="1048595" name="Rectangle 18"/>
          <p:cNvSpPr/>
          <p:nvPr/>
        </p:nvSpPr>
        <p:spPr>
          <a:xfrm>
            <a:off x="7139582" y="5080857"/>
            <a:ext cx="1351280" cy="632460"/>
          </a:xfrm>
          <a:prstGeom prst="rect"/>
          <a:solidFill>
            <a:schemeClr val="bg1">
              <a:lumMod val="85000"/>
            </a:schemeClr>
          </a:solidFill>
        </p:spPr>
        <p:txBody>
          <a:bodyPr bIns="182880" tIns="182880" wrap="none">
            <a:spAutoFit/>
          </a:bodyPr>
          <a:p>
            <a:r>
              <a:rPr dirty="0" lang="en-US"/>
              <a:t>Hello there!</a:t>
            </a:r>
          </a:p>
        </p:txBody>
      </p:sp>
      <p:sp>
        <p:nvSpPr>
          <p:cNvPr id="1048596" name="Rectangle 19"/>
          <p:cNvSpPr/>
          <p:nvPr/>
        </p:nvSpPr>
        <p:spPr>
          <a:xfrm>
            <a:off x="7441747" y="5727188"/>
            <a:ext cx="843281" cy="358140"/>
          </a:xfrm>
          <a:prstGeom prst="rect"/>
        </p:spPr>
        <p:txBody>
          <a:bodyPr wrap="none">
            <a:spAutoFit/>
          </a:bodyPr>
          <a:p>
            <a:r>
              <a:rPr dirty="0" lang="en-US" smtClean="0"/>
              <a:t>output</a:t>
            </a:r>
            <a:endParaRPr dirty="0" lang="en-US"/>
          </a:p>
        </p:txBody>
      </p:sp>
      <p:sp>
        <p:nvSpPr>
          <p:cNvPr id="1048597" name="Rectangle 20"/>
          <p:cNvSpPr/>
          <p:nvPr/>
        </p:nvSpPr>
        <p:spPr>
          <a:xfrm>
            <a:off x="1608162" y="2697025"/>
            <a:ext cx="3762104" cy="24917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main() {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// calling the function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b="1"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greet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145728" name="Straight Arrow Connector 15"/>
          <p:cNvCxnSpPr>
            <a:cxnSpLocks/>
          </p:cNvCxnSpPr>
          <p:nvPr/>
        </p:nvCxnSpPr>
        <p:spPr bwMode="auto">
          <a:xfrm flipH="1" flipV="1">
            <a:off x="3624197" y="4250689"/>
            <a:ext cx="2004426" cy="8874"/>
          </a:xfrm>
          <a:prstGeom prst="straightConnector1"/>
          <a:solidFill>
            <a:schemeClr val="accent1"/>
          </a:solidFill>
          <a:ln w="349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048598" name="Rectangle 1"/>
          <p:cNvSpPr/>
          <p:nvPr/>
        </p:nvSpPr>
        <p:spPr>
          <a:xfrm>
            <a:off x="1008346" y="923143"/>
            <a:ext cx="1224280" cy="269241"/>
          </a:xfrm>
          <a:prstGeom prst="rect"/>
        </p:spPr>
        <p:txBody>
          <a:bodyPr wrap="none">
            <a:spAutoFit/>
          </a:bodyPr>
          <a:p>
            <a:r>
              <a:rPr dirty="0" sz="1200" lang="en-US"/>
              <a:t>Function name </a:t>
            </a:r>
          </a:p>
        </p:txBody>
      </p:sp>
      <p:cxnSp>
        <p:nvCxnSpPr>
          <p:cNvPr id="3145729" name="Straight Arrow Connector 14"/>
          <p:cNvCxnSpPr>
            <a:cxnSpLocks/>
            <a:stCxn id="1048598" idx="2"/>
          </p:cNvCxnSpPr>
          <p:nvPr/>
        </p:nvCxnSpPr>
        <p:spPr bwMode="auto">
          <a:xfrm>
            <a:off x="1699401" y="1200142"/>
            <a:ext cx="788700" cy="239189"/>
          </a:xfrm>
          <a:prstGeom prst="straightConnector1"/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Content Placeholder 1"/>
          <p:cNvSpPr>
            <a:spLocks noGrp="1"/>
          </p:cNvSpPr>
          <p:nvPr>
            <p:ph idx="1"/>
          </p:nvPr>
        </p:nvSpPr>
        <p:spPr>
          <a:xfrm>
            <a:off x="556054" y="1332411"/>
            <a:ext cx="8353168" cy="5167243"/>
          </a:xfrm>
        </p:spPr>
        <p:txBody>
          <a:bodyPr/>
          <a:p>
            <a:r>
              <a:rPr dirty="0" lang="en-US"/>
              <a:t>The </a:t>
            </a:r>
            <a:r>
              <a:rPr dirty="0" lang="en-US" smtClean="0"/>
              <a:t>scope of </a:t>
            </a:r>
            <a:r>
              <a:rPr dirty="0" lang="en-US"/>
              <a:t>a variable defines where it can be </a:t>
            </a:r>
            <a:r>
              <a:rPr dirty="0" lang="en-US" smtClean="0"/>
              <a:t>accessed in </a:t>
            </a:r>
            <a:r>
              <a:rPr dirty="0" lang="en-US"/>
              <a:t>a program. </a:t>
            </a:r>
            <a:endParaRPr dirty="0" lang="en-US" smtClean="0"/>
          </a:p>
          <a:p>
            <a:pPr>
              <a:lnSpc>
                <a:spcPct val="150000"/>
              </a:lnSpc>
            </a:pPr>
            <a:r>
              <a:rPr dirty="0" lang="en-US" smtClean="0"/>
              <a:t>There </a:t>
            </a:r>
            <a:r>
              <a:rPr dirty="0" lang="en-US"/>
              <a:t>are </a:t>
            </a:r>
            <a:r>
              <a:rPr dirty="0" lang="en-US" smtClean="0"/>
              <a:t>two types </a:t>
            </a:r>
            <a:r>
              <a:rPr dirty="0" lang="en-US"/>
              <a:t>of </a:t>
            </a:r>
            <a:r>
              <a:rPr dirty="0" lang="en-US" smtClean="0"/>
              <a:t>variables:</a:t>
            </a:r>
            <a:endParaRPr dirty="0" lang="en-US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lang="en-US" smtClean="0">
                <a:solidFill>
                  <a:srgbClr val="0070C0"/>
                </a:solidFill>
              </a:rPr>
              <a:t>Local variables</a:t>
            </a:r>
            <a:endParaRPr dirty="0" lang="en-US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lang="en-US" smtClean="0">
                <a:solidFill>
                  <a:srgbClr val="0070C0"/>
                </a:solidFill>
              </a:rPr>
              <a:t>Global variables</a:t>
            </a:r>
            <a:endParaRPr dirty="0" lang="en-US"/>
          </a:p>
        </p:txBody>
      </p:sp>
      <p:sp>
        <p:nvSpPr>
          <p:cNvPr id="104858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Understanding Scope</a:t>
            </a:r>
            <a:endParaRPr dirty="0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4223207"/>
          </a:xfrm>
        </p:spPr>
        <p:txBody>
          <a:bodyPr/>
          <a:p>
            <a:r>
              <a:rPr dirty="0" lang="en-US"/>
              <a:t>Variables that are declared inside a </a:t>
            </a:r>
            <a:r>
              <a:rPr b="1" dirty="0" lang="en-US">
                <a:solidFill>
                  <a:srgbClr val="FF0000"/>
                </a:solidFill>
              </a:rPr>
              <a:t>function</a:t>
            </a:r>
            <a:r>
              <a:rPr dirty="0" lang="en-US"/>
              <a:t> or </a:t>
            </a:r>
            <a:r>
              <a:rPr b="1" dirty="0" lang="en-US">
                <a:solidFill>
                  <a:srgbClr val="FF0000"/>
                </a:solidFill>
              </a:rPr>
              <a:t>block</a:t>
            </a:r>
            <a:r>
              <a:rPr dirty="0" lang="en-US"/>
              <a:t> are local variables. </a:t>
            </a:r>
            <a:endParaRPr dirty="0" lang="en-US" smtClean="0"/>
          </a:p>
          <a:p>
            <a:r>
              <a:rPr dirty="0" lang="en-US" smtClean="0"/>
              <a:t>They </a:t>
            </a:r>
            <a:r>
              <a:rPr dirty="0" lang="en-US"/>
              <a:t>can be used only by statements that are inside that function or block of code. </a:t>
            </a:r>
          </a:p>
        </p:txBody>
      </p:sp>
      <p:sp>
        <p:nvSpPr>
          <p:cNvPr id="104858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Local Variables</a:t>
            </a:r>
            <a:endParaRPr dirty="0"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Content Placeholder 1"/>
          <p:cNvSpPr>
            <a:spLocks noGrp="1"/>
          </p:cNvSpPr>
          <p:nvPr>
            <p:ph idx="1"/>
          </p:nvPr>
        </p:nvSpPr>
        <p:spPr>
          <a:xfrm>
            <a:off x="556054" y="854076"/>
            <a:ext cx="8353168" cy="778428"/>
          </a:xfrm>
        </p:spPr>
        <p:txBody>
          <a:bodyPr/>
          <a:p>
            <a:r>
              <a:rPr dirty="0" sz="2000" lang="en-US" smtClean="0"/>
              <a:t>An example of </a:t>
            </a:r>
            <a:r>
              <a:rPr dirty="0" sz="2000" lang="en-US"/>
              <a:t>using block inside a block and using variable outside its availability.</a:t>
            </a:r>
          </a:p>
        </p:txBody>
      </p:sp>
      <p:sp>
        <p:nvSpPr>
          <p:cNvPr id="104860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Local Variables - Example</a:t>
            </a:r>
            <a:endParaRPr dirty="0" lang="en-US"/>
          </a:p>
        </p:txBody>
      </p:sp>
      <p:sp>
        <p:nvSpPr>
          <p:cNvPr id="1048601" name="Rectangle 3"/>
          <p:cNvSpPr/>
          <p:nvPr/>
        </p:nvSpPr>
        <p:spPr>
          <a:xfrm>
            <a:off x="556054" y="1632503"/>
            <a:ext cx="6444641" cy="4879341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sz="14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endParaRPr dirty="0" sz="140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endParaRPr dirty="0" sz="140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b="1" dirty="0" sz="16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b="1" dirty="0" sz="160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b="1"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x = 10;</a:t>
            </a:r>
          </a:p>
          <a:p>
            <a:pPr lvl="1"/>
            <a:r>
              <a:rPr dirty="0" sz="1400" lang="fr-FR">
                <a:solidFill>
                  <a:prstClr val="black"/>
                </a:solidFill>
                <a:latin typeface="Consolas" panose="020B0609020204030204" pitchFamily="49" charset="0"/>
              </a:rPr>
              <a:t>cout&lt;&lt;</a:t>
            </a:r>
            <a:r>
              <a:rPr dirty="0" sz="1400" lang="fr-FR">
                <a:solidFill>
                  <a:srgbClr val="A31515"/>
                </a:solidFill>
                <a:latin typeface="Consolas" panose="020B0609020204030204" pitchFamily="49" charset="0"/>
              </a:rPr>
              <a:t>"Outer Local variable x : "</a:t>
            </a:r>
            <a:r>
              <a:rPr dirty="0" sz="1400" lang="fr-FR">
                <a:solidFill>
                  <a:prstClr val="black"/>
                </a:solidFill>
                <a:latin typeface="Consolas" panose="020B0609020204030204" pitchFamily="49" charset="0"/>
              </a:rPr>
              <a:t>&lt;&lt;x&lt;&lt;</a:t>
            </a:r>
            <a:r>
              <a:rPr dirty="0" sz="1400" lang="fr-FR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400" lang="fr-FR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{ </a:t>
            </a:r>
            <a:r>
              <a:rPr dirty="0" sz="1400" lang="en-US">
                <a:solidFill>
                  <a:srgbClr val="008000"/>
                </a:solidFill>
                <a:latin typeface="Consolas" panose="020B0609020204030204" pitchFamily="49" charset="0"/>
              </a:rPr>
              <a:t>//Block B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b="1" dirty="0" sz="16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sz="1400" lang="en-US">
                <a:solidFill>
                  <a:srgbClr val="008000"/>
                </a:solidFill>
                <a:latin typeface="Consolas" panose="020B0609020204030204" pitchFamily="49" charset="0"/>
              </a:rPr>
              <a:t>// this x has higher preference than outer x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x = 50;</a:t>
            </a:r>
          </a:p>
          <a:p>
            <a:pPr lvl="2"/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"Inner local variable x : 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&lt;&lt; x &lt;&lt;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"Outer x : 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&lt;&lt; x &lt;&lt;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  </a:t>
            </a:r>
            <a:r>
              <a:rPr dirty="0" sz="1400" lang="en-US">
                <a:solidFill>
                  <a:srgbClr val="008000"/>
                </a:solidFill>
                <a:latin typeface="Consolas" panose="020B0609020204030204" pitchFamily="49" charset="0"/>
              </a:rPr>
              <a:t>// this still the same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0; 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1048602" name="Rectangle 5"/>
          <p:cNvSpPr/>
          <p:nvPr/>
        </p:nvSpPr>
        <p:spPr>
          <a:xfrm>
            <a:off x="5523978" y="5447697"/>
            <a:ext cx="3263030" cy="891540"/>
          </a:xfrm>
          <a:prstGeom prst="rect"/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/>
              <a:t>Outer Local variable x : 10</a:t>
            </a:r>
          </a:p>
          <a:p>
            <a:r>
              <a:rPr dirty="0" lang="en-US"/>
              <a:t>Inner local variable x : 50</a:t>
            </a:r>
          </a:p>
          <a:p>
            <a:r>
              <a:rPr dirty="0" lang="en-US"/>
              <a:t>Outer x : 10</a:t>
            </a:r>
          </a:p>
        </p:txBody>
      </p:sp>
      <p:sp>
        <p:nvSpPr>
          <p:cNvPr id="1048603" name="Rectangle 6"/>
          <p:cNvSpPr/>
          <p:nvPr/>
        </p:nvSpPr>
        <p:spPr>
          <a:xfrm>
            <a:off x="4601114" y="1346516"/>
            <a:ext cx="4344669" cy="1780540"/>
          </a:xfrm>
          <a:prstGeom prst="rect"/>
          <a:solidFill>
            <a:srgbClr val="CCECFF"/>
          </a:solidFill>
        </p:spPr>
        <p:txBody>
          <a:bodyPr wrap="square">
            <a:spAutoFit/>
          </a:bodyPr>
          <a:p>
            <a:pPr algn="just"/>
            <a:r>
              <a:rPr dirty="0" sz="1600" lang="en-US"/>
              <a:t>In the </a:t>
            </a:r>
            <a:r>
              <a:rPr dirty="0" sz="1600" lang="en-US" smtClean="0"/>
              <a:t>example</a:t>
            </a:r>
            <a:r>
              <a:rPr dirty="0" sz="1600" lang="en-US"/>
              <a:t>, value of variable </a:t>
            </a:r>
            <a:r>
              <a:rPr dirty="0" sz="1600" lang="en-US" smtClean="0"/>
              <a:t>x </a:t>
            </a:r>
            <a:r>
              <a:rPr dirty="0" sz="1600" lang="en-US"/>
              <a:t>is 10 outside the block B and inside block B we have declared </a:t>
            </a:r>
            <a:r>
              <a:rPr dirty="0" sz="1600" lang="en-US" smtClean="0"/>
              <a:t>x </a:t>
            </a:r>
            <a:r>
              <a:rPr dirty="0" sz="1600" lang="en-US"/>
              <a:t>again and assigned a value 50 to it, so the value of </a:t>
            </a:r>
            <a:r>
              <a:rPr dirty="0" sz="1600" lang="en-US" smtClean="0"/>
              <a:t>x </a:t>
            </a:r>
            <a:r>
              <a:rPr dirty="0" sz="1600" lang="en-US"/>
              <a:t>is now 50. When we exit this block, </a:t>
            </a:r>
            <a:r>
              <a:rPr dirty="0" sz="1600" lang="en-US" smtClean="0"/>
              <a:t>x </a:t>
            </a:r>
            <a:r>
              <a:rPr dirty="0" sz="1600" lang="en-US"/>
              <a:t>which holds 50 get destroyed and now the value of </a:t>
            </a:r>
            <a:r>
              <a:rPr dirty="0" sz="1600" lang="en-US" smtClean="0"/>
              <a:t>x </a:t>
            </a:r>
            <a:r>
              <a:rPr dirty="0" sz="1600" lang="en-US"/>
              <a:t>become 10 which was outside the block.</a:t>
            </a:r>
          </a:p>
        </p:txBody>
      </p:sp>
      <p:sp>
        <p:nvSpPr>
          <p:cNvPr id="1048604" name="Rectangle 7"/>
          <p:cNvSpPr/>
          <p:nvPr/>
        </p:nvSpPr>
        <p:spPr>
          <a:xfrm>
            <a:off x="6811382" y="6311244"/>
            <a:ext cx="716280" cy="294641"/>
          </a:xfrm>
          <a:prstGeom prst="rect"/>
        </p:spPr>
        <p:txBody>
          <a:bodyPr wrap="none">
            <a:spAutoFit/>
          </a:bodyPr>
          <a:p>
            <a:r>
              <a:rPr dirty="0" sz="1400" lang="en-US"/>
              <a:t>output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7987055" cy="5338119"/>
          </a:xfrm>
        </p:spPr>
        <p:txBody>
          <a:bodyPr/>
          <a:p>
            <a:pPr algn="just"/>
            <a:r>
              <a:rPr dirty="0" lang="en-US">
                <a:solidFill>
                  <a:srgbClr val="0070C0"/>
                </a:solidFill>
              </a:rPr>
              <a:t>A function is a group of statements that together perform a task. </a:t>
            </a:r>
            <a:endParaRPr dirty="0" lang="en-US" smtClean="0">
              <a:solidFill>
                <a:srgbClr val="0070C0"/>
              </a:solidFill>
            </a:endParaRPr>
          </a:p>
          <a:p>
            <a:pPr algn="just"/>
            <a:r>
              <a:rPr dirty="0" lang="en-US"/>
              <a:t>Each C++ program has at least one function, the main() function. </a:t>
            </a:r>
            <a:endParaRPr dirty="0" lang="en-US" smtClean="0"/>
          </a:p>
          <a:p>
            <a:pPr algn="just"/>
            <a:r>
              <a:rPr dirty="0" lang="en-US"/>
              <a:t>You can divide your code into different functions. This division should be such that every function does a specific task.</a:t>
            </a:r>
          </a:p>
        </p:txBody>
      </p:sp>
      <p:sp>
        <p:nvSpPr>
          <p:cNvPr id="104862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What is Function?</a:t>
            </a:r>
            <a:endParaRPr dirty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1"/>
          <p:cNvSpPr>
            <a:spLocks noGrp="1"/>
          </p:cNvSpPr>
          <p:nvPr>
            <p:ph idx="1"/>
          </p:nvPr>
        </p:nvSpPr>
        <p:spPr>
          <a:xfrm>
            <a:off x="395416" y="926386"/>
            <a:ext cx="8353168" cy="454322"/>
          </a:xfrm>
        </p:spPr>
        <p:txBody>
          <a:bodyPr/>
          <a:p>
            <a:r>
              <a:rPr dirty="0" sz="2000" lang="en-US" smtClean="0"/>
              <a:t>What is the output? Why?</a:t>
            </a:r>
            <a:endParaRPr dirty="0" sz="2000" lang="en-US"/>
          </a:p>
        </p:txBody>
      </p:sp>
      <p:sp>
        <p:nvSpPr>
          <p:cNvPr id="104861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Question</a:t>
            </a:r>
            <a:endParaRPr dirty="0" lang="en-US"/>
          </a:p>
        </p:txBody>
      </p:sp>
      <p:sp>
        <p:nvSpPr>
          <p:cNvPr id="1048611" name="Rectangle 3"/>
          <p:cNvSpPr/>
          <p:nvPr/>
        </p:nvSpPr>
        <p:spPr>
          <a:xfrm>
            <a:off x="457200" y="1368183"/>
            <a:ext cx="6633886" cy="48920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sz="14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dirty="0" sz="14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b="1"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b="1"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x = 10;</a:t>
            </a:r>
          </a:p>
          <a:p>
            <a:pPr lvl="1"/>
            <a:r>
              <a:rPr dirty="0" sz="1400" lang="fr-FR">
                <a:solidFill>
                  <a:prstClr val="black"/>
                </a:solidFill>
                <a:latin typeface="Consolas" panose="020B0609020204030204" pitchFamily="49" charset="0"/>
              </a:rPr>
              <a:t>cout&lt;&lt;</a:t>
            </a:r>
            <a:r>
              <a:rPr dirty="0" sz="1400" lang="fr-FR">
                <a:solidFill>
                  <a:srgbClr val="A31515"/>
                </a:solidFill>
                <a:latin typeface="Consolas" panose="020B0609020204030204" pitchFamily="49" charset="0"/>
              </a:rPr>
              <a:t>" variable x : </a:t>
            </a:r>
            <a:r>
              <a:rPr dirty="0" sz="1400" lang="fr-FR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sz="1400" lang="fr-FR" smtClean="0">
                <a:solidFill>
                  <a:prstClr val="black"/>
                </a:solidFill>
                <a:latin typeface="Consolas" panose="020B0609020204030204" pitchFamily="49" charset="0"/>
              </a:rPr>
              <a:t>&lt;&lt; x &lt;&lt;</a:t>
            </a:r>
            <a:r>
              <a:rPr dirty="0" sz="1400" lang="fr-FR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400" lang="fr-FR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008000"/>
                </a:solidFill>
                <a:latin typeface="Consolas" panose="020B0609020204030204" pitchFamily="49" charset="0"/>
              </a:rPr>
              <a:t>//Block B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b="1"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 y; </a:t>
            </a:r>
            <a:endParaRPr b="1"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y = 100;</a:t>
            </a:r>
          </a:p>
          <a:p>
            <a:pPr lvl="2"/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x 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= 50;</a:t>
            </a:r>
          </a:p>
          <a:p>
            <a:pPr lvl="2"/>
            <a:r>
              <a:rPr dirty="0" sz="1400" lang="fr-FR">
                <a:solidFill>
                  <a:prstClr val="black"/>
                </a:solidFill>
                <a:latin typeface="Consolas" panose="020B0609020204030204" pitchFamily="49" charset="0"/>
              </a:rPr>
              <a:t>cout &lt;&lt;</a:t>
            </a:r>
            <a:r>
              <a:rPr dirty="0" sz="1400" lang="fr-FR">
                <a:solidFill>
                  <a:srgbClr val="A31515"/>
                </a:solidFill>
                <a:latin typeface="Consolas" panose="020B0609020204030204" pitchFamily="49" charset="0"/>
              </a:rPr>
              <a:t>" variable x : "</a:t>
            </a:r>
            <a:r>
              <a:rPr dirty="0" sz="1400" lang="fr-FR">
                <a:solidFill>
                  <a:prstClr val="black"/>
                </a:solidFill>
                <a:latin typeface="Consolas" panose="020B0609020204030204" pitchFamily="49" charset="0"/>
              </a:rPr>
              <a:t>&lt;&lt; x &lt;&lt;</a:t>
            </a:r>
            <a:r>
              <a:rPr dirty="0" sz="1400" lang="fr-FR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400" lang="fr-FR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dirty="0" sz="140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"variable </a:t>
            </a:r>
            <a:r>
              <a:rPr dirty="0" sz="14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y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b="1"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y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  </a:t>
            </a:r>
          </a:p>
          <a:p>
            <a:pPr lvl="1"/>
            <a:r>
              <a:rPr dirty="0" sz="14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"variable x : 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x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  </a:t>
            </a: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sz="14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0; 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Content Placeholder 1"/>
          <p:cNvSpPr>
            <a:spLocks noGrp="1"/>
          </p:cNvSpPr>
          <p:nvPr>
            <p:ph idx="1"/>
          </p:nvPr>
        </p:nvSpPr>
        <p:spPr>
          <a:xfrm>
            <a:off x="395416" y="926386"/>
            <a:ext cx="8353168" cy="454322"/>
          </a:xfrm>
        </p:spPr>
        <p:txBody>
          <a:bodyPr/>
          <a:p>
            <a:r>
              <a:rPr dirty="0" sz="2000" lang="en-US" smtClean="0"/>
              <a:t>What is the output? Why?</a:t>
            </a:r>
            <a:endParaRPr dirty="0" sz="2000" lang="en-US"/>
          </a:p>
        </p:txBody>
      </p:sp>
      <p:sp>
        <p:nvSpPr>
          <p:cNvPr id="104866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Question</a:t>
            </a:r>
            <a:endParaRPr dirty="0" lang="en-US"/>
          </a:p>
        </p:txBody>
      </p:sp>
      <p:sp>
        <p:nvSpPr>
          <p:cNvPr id="1048661" name="Rectangle 3"/>
          <p:cNvSpPr/>
          <p:nvPr/>
        </p:nvSpPr>
        <p:spPr>
          <a:xfrm>
            <a:off x="457200" y="1368183"/>
            <a:ext cx="6633886" cy="48920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sz="14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dirty="0" sz="14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b="1"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b="1"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x = 10;</a:t>
            </a:r>
          </a:p>
          <a:p>
            <a:pPr lvl="1"/>
            <a:r>
              <a:rPr dirty="0" sz="1400" lang="fr-FR">
                <a:solidFill>
                  <a:prstClr val="black"/>
                </a:solidFill>
                <a:latin typeface="Consolas" panose="020B0609020204030204" pitchFamily="49" charset="0"/>
              </a:rPr>
              <a:t>cout&lt;&lt;</a:t>
            </a:r>
            <a:r>
              <a:rPr dirty="0" sz="1400" lang="fr-FR">
                <a:solidFill>
                  <a:srgbClr val="A31515"/>
                </a:solidFill>
                <a:latin typeface="Consolas" panose="020B0609020204030204" pitchFamily="49" charset="0"/>
              </a:rPr>
              <a:t>" variable x : </a:t>
            </a:r>
            <a:r>
              <a:rPr dirty="0" sz="1400" lang="fr-FR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sz="1400" lang="fr-FR" smtClean="0">
                <a:solidFill>
                  <a:prstClr val="black"/>
                </a:solidFill>
                <a:latin typeface="Consolas" panose="020B0609020204030204" pitchFamily="49" charset="0"/>
              </a:rPr>
              <a:t>&lt;&lt; x &lt;&lt;</a:t>
            </a:r>
            <a:r>
              <a:rPr dirty="0" sz="1400" lang="fr-FR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400" lang="fr-FR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008000"/>
                </a:solidFill>
                <a:latin typeface="Consolas" panose="020B0609020204030204" pitchFamily="49" charset="0"/>
              </a:rPr>
              <a:t>//Block B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b="1"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 y; </a:t>
            </a:r>
            <a:endParaRPr b="1"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y = 100;</a:t>
            </a:r>
          </a:p>
          <a:p>
            <a:pPr lvl="2"/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x 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= 50;</a:t>
            </a:r>
          </a:p>
          <a:p>
            <a:pPr lvl="2"/>
            <a:r>
              <a:rPr dirty="0" sz="1400" lang="fr-FR">
                <a:solidFill>
                  <a:prstClr val="black"/>
                </a:solidFill>
                <a:latin typeface="Consolas" panose="020B0609020204030204" pitchFamily="49" charset="0"/>
              </a:rPr>
              <a:t>cout &lt;&lt;</a:t>
            </a:r>
            <a:r>
              <a:rPr dirty="0" sz="1400" lang="fr-FR">
                <a:solidFill>
                  <a:srgbClr val="A31515"/>
                </a:solidFill>
                <a:latin typeface="Consolas" panose="020B0609020204030204" pitchFamily="49" charset="0"/>
              </a:rPr>
              <a:t>" variable x : "</a:t>
            </a:r>
            <a:r>
              <a:rPr dirty="0" sz="1400" lang="fr-FR">
                <a:solidFill>
                  <a:prstClr val="black"/>
                </a:solidFill>
                <a:latin typeface="Consolas" panose="020B0609020204030204" pitchFamily="49" charset="0"/>
              </a:rPr>
              <a:t>&lt;&lt; x &lt;&lt;</a:t>
            </a:r>
            <a:r>
              <a:rPr dirty="0" sz="1400" lang="fr-FR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400" lang="fr-FR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dirty="0" sz="140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"variable </a:t>
            </a:r>
            <a:r>
              <a:rPr dirty="0" sz="14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y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b="1"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y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  </a:t>
            </a:r>
          </a:p>
          <a:p>
            <a:pPr lvl="1"/>
            <a:r>
              <a:rPr dirty="0" sz="14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"variable x : 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x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  </a:t>
            </a: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sz="14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0; 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1048662" name="Rectangle 4"/>
          <p:cNvSpPr/>
          <p:nvPr/>
        </p:nvSpPr>
        <p:spPr>
          <a:xfrm>
            <a:off x="4684734" y="4929656"/>
            <a:ext cx="4290673" cy="802640"/>
          </a:xfrm>
          <a:prstGeom prst="rect"/>
          <a:solidFill>
            <a:srgbClr val="CCECFF"/>
          </a:solidFill>
        </p:spPr>
        <p:txBody>
          <a:bodyPr wrap="square">
            <a:spAutoFit/>
          </a:bodyPr>
          <a:p>
            <a:pPr algn="ctr"/>
            <a:r>
              <a:rPr b="1" dirty="0" sz="2400" lang="es-ES" smtClean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dirty="0" sz="2400" lang="es-ES" smtClean="0">
                <a:latin typeface="Consolas" panose="020B0609020204030204" pitchFamily="49" charset="0"/>
              </a:rPr>
              <a:t> : </a:t>
            </a:r>
            <a:r>
              <a:rPr dirty="0" sz="2400" lang="es-ES">
                <a:latin typeface="Consolas" panose="020B0609020204030204" pitchFamily="49" charset="0"/>
              </a:rPr>
              <a:t>'y' : </a:t>
            </a:r>
            <a:r>
              <a:rPr dirty="0" sz="2400" lang="es-ES" err="1">
                <a:latin typeface="Consolas" panose="020B0609020204030204" pitchFamily="49" charset="0"/>
              </a:rPr>
              <a:t>undeclared</a:t>
            </a:r>
            <a:r>
              <a:rPr dirty="0" sz="2400" lang="es-ES">
                <a:latin typeface="Consolas" panose="020B0609020204030204" pitchFamily="49" charset="0"/>
              </a:rPr>
              <a:t> </a:t>
            </a:r>
            <a:r>
              <a:rPr dirty="0" sz="2400" lang="es-ES" err="1">
                <a:latin typeface="Consolas" panose="020B0609020204030204" pitchFamily="49" charset="0"/>
              </a:rPr>
              <a:t>identifier</a:t>
            </a:r>
            <a:endParaRPr dirty="0" sz="2400" lang="es-ES">
              <a:latin typeface="Consolas" panose="020B0609020204030204" pitchFamily="49" charset="0"/>
            </a:endParaRPr>
          </a:p>
        </p:txBody>
      </p:sp>
      <p:cxnSp>
        <p:nvCxnSpPr>
          <p:cNvPr id="3145730" name="Straight Arrow Connector 6"/>
          <p:cNvCxnSpPr>
            <a:cxnSpLocks/>
            <a:stCxn id="1048662" idx="1"/>
          </p:cNvCxnSpPr>
          <p:nvPr/>
        </p:nvCxnSpPr>
        <p:spPr bwMode="auto">
          <a:xfrm flipH="1" flipV="1">
            <a:off x="4371584" y="5235879"/>
            <a:ext cx="313150" cy="109276"/>
          </a:xfrm>
          <a:prstGeom prst="straightConnector1"/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Content Placeholder 1"/>
          <p:cNvSpPr>
            <a:spLocks noGrp="1"/>
          </p:cNvSpPr>
          <p:nvPr>
            <p:ph idx="1"/>
          </p:nvPr>
        </p:nvSpPr>
        <p:spPr>
          <a:xfrm>
            <a:off x="395416" y="926386"/>
            <a:ext cx="8353168" cy="454322"/>
          </a:xfrm>
        </p:spPr>
        <p:txBody>
          <a:bodyPr/>
          <a:p>
            <a:r>
              <a:rPr dirty="0" sz="2000" lang="en-US" smtClean="0"/>
              <a:t>What is the output? Why?</a:t>
            </a:r>
            <a:endParaRPr dirty="0" sz="2000" lang="en-US"/>
          </a:p>
        </p:txBody>
      </p:sp>
      <p:sp>
        <p:nvSpPr>
          <p:cNvPr id="104866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Question</a:t>
            </a:r>
            <a:endParaRPr dirty="0" lang="en-US"/>
          </a:p>
        </p:txBody>
      </p:sp>
      <p:sp>
        <p:nvSpPr>
          <p:cNvPr id="1048665" name="Rectangle 3"/>
          <p:cNvSpPr/>
          <p:nvPr/>
        </p:nvSpPr>
        <p:spPr>
          <a:xfrm>
            <a:off x="457200" y="1368183"/>
            <a:ext cx="6633886" cy="4574541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sz="14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dirty="0" sz="14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b="1"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b="1"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x = 10;</a:t>
            </a:r>
          </a:p>
          <a:p>
            <a:pPr lvl="1"/>
            <a:r>
              <a:rPr b="1" dirty="0" sz="1400" lang="fr-FR">
                <a:solidFill>
                  <a:prstClr val="black"/>
                </a:solidFill>
                <a:latin typeface="Consolas" panose="020B0609020204030204" pitchFamily="49" charset="0"/>
              </a:rPr>
              <a:t>cout&lt;&lt;</a:t>
            </a:r>
            <a:r>
              <a:rPr b="1" dirty="0" sz="1400" lang="fr-FR">
                <a:solidFill>
                  <a:srgbClr val="A31515"/>
                </a:solidFill>
                <a:latin typeface="Consolas" panose="020B0609020204030204" pitchFamily="49" charset="0"/>
              </a:rPr>
              <a:t>" variable x : </a:t>
            </a:r>
            <a:r>
              <a:rPr b="1" dirty="0" sz="1400" lang="fr-FR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b="1" dirty="0" sz="1400" lang="fr-FR" smtClean="0">
                <a:solidFill>
                  <a:prstClr val="black"/>
                </a:solidFill>
                <a:latin typeface="Consolas" panose="020B0609020204030204" pitchFamily="49" charset="0"/>
              </a:rPr>
              <a:t>&lt;&lt; x &lt;&lt;</a:t>
            </a:r>
            <a:r>
              <a:rPr b="1" dirty="0" sz="1400" lang="fr-FR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400" lang="fr-FR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srgbClr val="008000"/>
                </a:solidFill>
                <a:latin typeface="Consolas" panose="020B0609020204030204" pitchFamily="49" charset="0"/>
              </a:rPr>
              <a:t>//Block B</a:t>
            </a:r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dirty="0" sz="16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y; </a:t>
            </a:r>
            <a:endParaRPr dirty="0" sz="160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2"/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y = 100;</a:t>
            </a:r>
          </a:p>
          <a:p>
            <a:pPr lvl="2"/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x 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= 50;</a:t>
            </a:r>
          </a:p>
          <a:p>
            <a:pPr lvl="2"/>
            <a:r>
              <a:rPr b="1" dirty="0" sz="1400" lang="fr-FR">
                <a:solidFill>
                  <a:prstClr val="black"/>
                </a:solidFill>
                <a:latin typeface="Consolas" panose="020B0609020204030204" pitchFamily="49" charset="0"/>
              </a:rPr>
              <a:t>cout &lt;&lt;</a:t>
            </a:r>
            <a:r>
              <a:rPr b="1" dirty="0" sz="1400" lang="fr-FR">
                <a:solidFill>
                  <a:srgbClr val="A31515"/>
                </a:solidFill>
                <a:latin typeface="Consolas" panose="020B0609020204030204" pitchFamily="49" charset="0"/>
              </a:rPr>
              <a:t>" variable x : "</a:t>
            </a:r>
            <a:r>
              <a:rPr b="1" dirty="0" sz="1400" lang="fr-FR">
                <a:solidFill>
                  <a:prstClr val="black"/>
                </a:solidFill>
                <a:latin typeface="Consolas" panose="020B0609020204030204" pitchFamily="49" charset="0"/>
              </a:rPr>
              <a:t>&lt;&lt; x &lt;&lt;</a:t>
            </a:r>
            <a:r>
              <a:rPr b="1" dirty="0" sz="1400" lang="fr-FR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400" lang="fr-FR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dirty="0" sz="140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b="1" dirty="0" sz="14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b="1"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"variable x : "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x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 &lt;&lt;</a:t>
            </a:r>
            <a:r>
              <a:rPr b="1" dirty="0" sz="14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;  </a:t>
            </a:r>
          </a:p>
          <a:p>
            <a:pPr lvl="1"/>
            <a:endParaRPr dirty="0" sz="14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dirty="0" sz="140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sz="14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4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0; </a:t>
            </a:r>
          </a:p>
          <a:p>
            <a:r>
              <a:rPr dirty="0" sz="1400" lang="en-US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1048666" name="Rectangle 5"/>
          <p:cNvSpPr/>
          <p:nvPr/>
        </p:nvSpPr>
        <p:spPr>
          <a:xfrm>
            <a:off x="6330219" y="3180278"/>
            <a:ext cx="2511468" cy="891540"/>
          </a:xfrm>
          <a:prstGeom prst="rect"/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/>
              <a:t> variable x : 10</a:t>
            </a:r>
          </a:p>
          <a:p>
            <a:r>
              <a:rPr dirty="0" lang="en-US"/>
              <a:t> variable x : 50</a:t>
            </a:r>
          </a:p>
          <a:p>
            <a:r>
              <a:rPr dirty="0" lang="en-US" smtClean="0"/>
              <a:t> variable </a:t>
            </a:r>
            <a:r>
              <a:rPr dirty="0" lang="en-US"/>
              <a:t>x : 50</a:t>
            </a:r>
          </a:p>
        </p:txBody>
      </p:sp>
      <p:sp>
        <p:nvSpPr>
          <p:cNvPr id="1048667" name="Rectangle 7"/>
          <p:cNvSpPr/>
          <p:nvPr/>
        </p:nvSpPr>
        <p:spPr>
          <a:xfrm>
            <a:off x="7145263" y="4206871"/>
            <a:ext cx="716281" cy="294641"/>
          </a:xfrm>
          <a:prstGeom prst="rect"/>
        </p:spPr>
        <p:txBody>
          <a:bodyPr wrap="none">
            <a:spAutoFit/>
          </a:bodyPr>
          <a:p>
            <a:r>
              <a:rPr dirty="0" sz="1400" lang="en-US"/>
              <a:t>output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Content Placeholder 1"/>
          <p:cNvSpPr>
            <a:spLocks noGrp="1"/>
          </p:cNvSpPr>
          <p:nvPr>
            <p:ph idx="1"/>
          </p:nvPr>
        </p:nvSpPr>
        <p:spPr>
          <a:xfrm>
            <a:off x="446633" y="819876"/>
            <a:ext cx="8477794" cy="2058942"/>
          </a:xfrm>
        </p:spPr>
        <p:txBody>
          <a:bodyPr/>
          <a:p>
            <a:pPr algn="just">
              <a:spcAft>
                <a:spcPts val="0"/>
              </a:spcAft>
            </a:pPr>
            <a:r>
              <a:rPr dirty="0" sz="2200" lang="en-US" smtClean="0"/>
              <a:t>Variables </a:t>
            </a:r>
            <a:r>
              <a:rPr dirty="0" sz="2200" lang="en-US"/>
              <a:t>that are defined within a </a:t>
            </a:r>
            <a:r>
              <a:rPr b="1" dirty="0" sz="2200" lang="en-US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dirty="0" sz="2200" lang="en-US"/>
              <a:t> are called </a:t>
            </a:r>
            <a:r>
              <a:rPr b="1" dirty="0" sz="2200" lang="en-US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local</a:t>
            </a:r>
            <a:r>
              <a:rPr dirty="0" sz="2200" lang="en-US"/>
              <a:t> variables. </a:t>
            </a:r>
          </a:p>
          <a:p>
            <a:pPr algn="just">
              <a:spcAft>
                <a:spcPts val="0"/>
              </a:spcAft>
            </a:pPr>
            <a:r>
              <a:rPr dirty="0" sz="2200" lang="en-US"/>
              <a:t>A local variable comes into existence when the function is entered and is destroyed upon exit. </a:t>
            </a:r>
          </a:p>
          <a:p>
            <a:pPr algn="just">
              <a:spcAft>
                <a:spcPts val="0"/>
              </a:spcAft>
            </a:pPr>
            <a:r>
              <a:rPr dirty="0" sz="2200" lang="en-US"/>
              <a:t>Local variables cannot hold their value between function calls.</a:t>
            </a:r>
          </a:p>
          <a:p>
            <a:pPr algn="just">
              <a:spcAft>
                <a:spcPts val="0"/>
              </a:spcAft>
            </a:pPr>
            <a:endParaRPr dirty="0" sz="2200" lang="en-US"/>
          </a:p>
        </p:txBody>
      </p:sp>
      <p:sp>
        <p:nvSpPr>
          <p:cNvPr id="1048669" name="Title 2"/>
          <p:cNvSpPr>
            <a:spLocks noGrp="1"/>
          </p:cNvSpPr>
          <p:nvPr>
            <p:ph type="title"/>
          </p:nvPr>
        </p:nvSpPr>
        <p:spPr>
          <a:xfrm>
            <a:off x="446633" y="328913"/>
            <a:ext cx="8229600" cy="576262"/>
          </a:xfrm>
        </p:spPr>
        <p:txBody>
          <a:bodyPr/>
          <a:p>
            <a:r>
              <a:rPr dirty="0" lang="en-US"/>
              <a:t>Local variables</a:t>
            </a:r>
          </a:p>
        </p:txBody>
      </p:sp>
      <p:sp>
        <p:nvSpPr>
          <p:cNvPr id="1048670" name="Rectangle 5"/>
          <p:cNvSpPr/>
          <p:nvPr/>
        </p:nvSpPr>
        <p:spPr>
          <a:xfrm>
            <a:off x="1899996" y="2795663"/>
            <a:ext cx="3989289" cy="3825241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myFuncn1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// This is a local variable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x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= 20;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x &lt;&lt;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myFuncn1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b="1"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x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= 55;</a:t>
            </a:r>
          </a:p>
          <a:p>
            <a:pPr lvl="1"/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671" name="Rectangle 7"/>
          <p:cNvSpPr/>
          <p:nvPr/>
        </p:nvSpPr>
        <p:spPr>
          <a:xfrm>
            <a:off x="5937880" y="5645685"/>
            <a:ext cx="2504662" cy="646331"/>
          </a:xfrm>
          <a:prstGeom prst="rect"/>
          <a:solidFill>
            <a:srgbClr val="CCECFF"/>
          </a:solidFill>
        </p:spPr>
        <p:txBody>
          <a:bodyPr wrap="square">
            <a:spAutoFit/>
          </a:bodyPr>
          <a:p>
            <a:r>
              <a:rPr dirty="0"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Error</a:t>
            </a:r>
            <a:r>
              <a:rPr dirty="0" lang="en-US" smtClean="0">
                <a:latin typeface="Consolas" panose="020B0609020204030204" pitchFamily="49" charset="0"/>
              </a:rPr>
              <a:t>: </a:t>
            </a:r>
            <a:r>
              <a:rPr dirty="0" lang="en-US">
                <a:latin typeface="Consolas" panose="020B0609020204030204" pitchFamily="49" charset="0"/>
              </a:rPr>
              <a:t>U</a:t>
            </a:r>
            <a:r>
              <a:rPr dirty="0" lang="en-US" smtClean="0">
                <a:latin typeface="Consolas" panose="020B0609020204030204" pitchFamily="49" charset="0"/>
              </a:rPr>
              <a:t>ndeclared         </a:t>
            </a:r>
          </a:p>
          <a:p>
            <a:r>
              <a:rPr dirty="0" lang="en-US">
                <a:latin typeface="Consolas" panose="020B0609020204030204" pitchFamily="49" charset="0"/>
              </a:rPr>
              <a:t> </a:t>
            </a:r>
            <a:r>
              <a:rPr dirty="0" lang="en-US" smtClean="0">
                <a:latin typeface="Consolas" panose="020B0609020204030204" pitchFamily="49" charset="0"/>
              </a:rPr>
              <a:t>       Variable</a:t>
            </a:r>
            <a:endParaRPr dirty="0" lang="en-US">
              <a:latin typeface="Consolas" panose="020B0609020204030204" pitchFamily="49" charset="0"/>
            </a:endParaRPr>
          </a:p>
        </p:txBody>
      </p:sp>
      <p:cxnSp>
        <p:nvCxnSpPr>
          <p:cNvPr id="3145731" name="Straight Arrow Connector 9"/>
          <p:cNvCxnSpPr>
            <a:cxnSpLocks/>
          </p:cNvCxnSpPr>
          <p:nvPr/>
        </p:nvCxnSpPr>
        <p:spPr bwMode="auto">
          <a:xfrm flipH="1" flipV="1">
            <a:off x="3869663" y="5743905"/>
            <a:ext cx="2092987" cy="3514"/>
          </a:xfrm>
          <a:prstGeom prst="straightConnector1"/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3145732" name="Straight Arrow Connector 10"/>
          <p:cNvCxnSpPr>
            <a:cxnSpLocks/>
          </p:cNvCxnSpPr>
          <p:nvPr/>
        </p:nvCxnSpPr>
        <p:spPr bwMode="auto">
          <a:xfrm flipH="1">
            <a:off x="3886314" y="5456502"/>
            <a:ext cx="2076336" cy="412"/>
          </a:xfrm>
          <a:prstGeom prst="straightConnector1"/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048672" name="Rectangle 11"/>
          <p:cNvSpPr/>
          <p:nvPr/>
        </p:nvSpPr>
        <p:spPr>
          <a:xfrm>
            <a:off x="5964573" y="5236886"/>
            <a:ext cx="2477969" cy="369332"/>
          </a:xfrm>
          <a:prstGeom prst="rect"/>
          <a:solidFill>
            <a:srgbClr val="CCECFF"/>
          </a:solidFill>
        </p:spPr>
        <p:txBody>
          <a:bodyPr wrap="square">
            <a:spAutoFit/>
          </a:bodyPr>
          <a:p>
            <a:r>
              <a:rPr dirty="0" lang="en-US" smtClean="0">
                <a:latin typeface="Consolas" panose="020B0609020204030204" pitchFamily="49" charset="0"/>
              </a:rPr>
              <a:t>Call the Function</a:t>
            </a:r>
            <a:endParaRPr dirty="0" lang="en-US"/>
          </a:p>
        </p:txBody>
      </p:sp>
      <p:sp>
        <p:nvSpPr>
          <p:cNvPr id="1048673" name="Right Brace 12"/>
          <p:cNvSpPr/>
          <p:nvPr/>
        </p:nvSpPr>
        <p:spPr bwMode="auto">
          <a:xfrm>
            <a:off x="5784781" y="3356976"/>
            <a:ext cx="524684" cy="1111341"/>
          </a:xfrm>
          <a:prstGeom prst="rightBrace">
            <a:avLst>
              <a:gd name="adj1" fmla="val 10823"/>
              <a:gd name="adj2" fmla="val 50000"/>
            </a:avLst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none">
            <a:prstTxWarp prst="textNoShape"/>
          </a:bodyPr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48674" name="Rectangle 13"/>
          <p:cNvSpPr/>
          <p:nvPr/>
        </p:nvSpPr>
        <p:spPr>
          <a:xfrm>
            <a:off x="6296402" y="3701863"/>
            <a:ext cx="1008381" cy="358141"/>
          </a:xfrm>
          <a:prstGeom prst="rect"/>
          <a:solidFill>
            <a:srgbClr val="CCECFF"/>
          </a:solidFill>
        </p:spPr>
        <p:txBody>
          <a:bodyPr wrap="none">
            <a:spAutoFit/>
          </a:bodyPr>
          <a:p>
            <a:r>
              <a:rPr b="1" dirty="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endParaRPr dirty="0"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Content Placeholder 1"/>
          <p:cNvSpPr>
            <a:spLocks noGrp="1"/>
          </p:cNvSpPr>
          <p:nvPr>
            <p:ph idx="1"/>
          </p:nvPr>
        </p:nvSpPr>
        <p:spPr>
          <a:xfrm>
            <a:off x="556055" y="1161535"/>
            <a:ext cx="7973992" cy="5338119"/>
          </a:xfrm>
        </p:spPr>
        <p:txBody>
          <a:bodyPr/>
          <a:p>
            <a:pPr algn="just">
              <a:spcAft>
                <a:spcPts val="0"/>
              </a:spcAft>
            </a:pPr>
            <a:r>
              <a:rPr dirty="0" lang="en-US"/>
              <a:t>A variable declared outside of any function (including main as well) is called </a:t>
            </a:r>
            <a:r>
              <a:rPr b="1" dirty="0" lang="en-US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global</a:t>
            </a:r>
            <a:r>
              <a:rPr dirty="0" lang="en-US"/>
              <a:t> variable. </a:t>
            </a:r>
            <a:endParaRPr dirty="0" lang="en-US" smtClean="0"/>
          </a:p>
          <a:p>
            <a:pPr algn="just">
              <a:spcAft>
                <a:spcPts val="0"/>
              </a:spcAft>
            </a:pPr>
            <a:r>
              <a:rPr dirty="0" lang="en-US" smtClean="0"/>
              <a:t>Global </a:t>
            </a:r>
            <a:r>
              <a:rPr dirty="0" lang="en-US"/>
              <a:t>variables have their scope throughout the </a:t>
            </a:r>
            <a:r>
              <a:rPr dirty="0" lang="en-US" smtClean="0"/>
              <a:t>program</a:t>
            </a:r>
          </a:p>
          <a:p>
            <a:pPr algn="just">
              <a:spcAft>
                <a:spcPts val="0"/>
              </a:spcAft>
            </a:pPr>
            <a:r>
              <a:rPr dirty="0" lang="en-US"/>
              <a:t>T</a:t>
            </a:r>
            <a:r>
              <a:rPr dirty="0" lang="en-US" smtClean="0"/>
              <a:t>hey </a:t>
            </a:r>
            <a:r>
              <a:rPr dirty="0" lang="en-US"/>
              <a:t>can be </a:t>
            </a:r>
            <a:r>
              <a:rPr b="1" dirty="0" lang="en-US">
                <a:solidFill>
                  <a:srgbClr val="FF0000"/>
                </a:solidFill>
              </a:rPr>
              <a:t>accessed</a:t>
            </a:r>
            <a:r>
              <a:rPr dirty="0" lang="en-US"/>
              <a:t> anywhere in the program, in the main, in the user defined function, anywhere</a:t>
            </a:r>
            <a:r>
              <a:rPr dirty="0" lang="en-US" smtClean="0"/>
              <a:t>.</a:t>
            </a:r>
          </a:p>
          <a:p>
            <a:pPr algn="just">
              <a:spcAft>
                <a:spcPts val="0"/>
              </a:spcAft>
            </a:pPr>
            <a:r>
              <a:rPr dirty="0" lang="en-US"/>
              <a:t>If you </a:t>
            </a:r>
            <a:r>
              <a:rPr dirty="0" lang="en-US" smtClean="0"/>
              <a:t>create </a:t>
            </a:r>
            <a:r>
              <a:rPr dirty="0" lang="en-US"/>
              <a:t>a global variable, and a local variable with the </a:t>
            </a:r>
            <a:r>
              <a:rPr b="1" dirty="0" lang="en-US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same name </a:t>
            </a:r>
            <a:r>
              <a:rPr dirty="0" lang="en-US"/>
              <a:t>exists, the local variable always takes precedence over the global one. </a:t>
            </a:r>
          </a:p>
          <a:p>
            <a:pPr algn="just">
              <a:spcAft>
                <a:spcPts val="0"/>
              </a:spcAft>
            </a:pPr>
            <a:endParaRPr dirty="0" lang="en-US"/>
          </a:p>
        </p:txBody>
      </p:sp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Global Variables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27"/>
          <p:cNvSpPr/>
          <p:nvPr/>
        </p:nvSpPr>
        <p:spPr bwMode="auto">
          <a:xfrm>
            <a:off x="3538946" y="603803"/>
            <a:ext cx="1268185" cy="796835"/>
          </a:xfrm>
          <a:prstGeom prst="rect"/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  <a:spAutoFit/>
          </a:bodyPr>
          <a:p>
            <a:pPr algn="ctr"/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048678" name="Rectangle 3"/>
          <p:cNvSpPr/>
          <p:nvPr/>
        </p:nvSpPr>
        <p:spPr>
          <a:xfrm>
            <a:off x="4287968" y="193893"/>
            <a:ext cx="4684263" cy="63652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160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6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6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600" lang="en-US">
                <a:solidFill>
                  <a:srgbClr val="008000"/>
                </a:solidFill>
                <a:latin typeface="Consolas" panose="020B0609020204030204" pitchFamily="49" charset="0"/>
              </a:rPr>
              <a:t>// This is a global variable</a:t>
            </a:r>
            <a:endParaRPr dirty="0" sz="16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b="1" dirty="0" sz="16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x = </a:t>
            </a:r>
            <a:r>
              <a:rPr b="1"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10;</a:t>
            </a:r>
          </a:p>
          <a:p>
            <a:endParaRPr b="1" dirty="0" sz="1600" lang="en-US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b="1" dirty="0" sz="16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b="1"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myFuncn1()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sz="1600" lang="en-US">
                <a:solidFill>
                  <a:srgbClr val="008000"/>
                </a:solidFill>
                <a:latin typeface="Consolas" panose="020B0609020204030204" pitchFamily="49" charset="0"/>
              </a:rPr>
              <a:t>// This is a local variable</a:t>
            </a:r>
            <a:endParaRPr dirty="0" sz="16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6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x = 20</a:t>
            </a:r>
            <a:r>
              <a:rPr b="1"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x = x + x;</a:t>
            </a:r>
            <a:endParaRPr b="1" dirty="0" sz="16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dirty="0" sz="16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b="1" dirty="0" sz="1600"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myFuncn2() 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sz="1600" lang="en-US">
                <a:solidFill>
                  <a:srgbClr val="008000"/>
                </a:solidFill>
                <a:latin typeface="Consolas" panose="020B0609020204030204" pitchFamily="49" charset="0"/>
              </a:rPr>
              <a:t>// change the global variable</a:t>
            </a:r>
            <a:endParaRPr dirty="0" sz="16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x = </a:t>
            </a:r>
            <a:r>
              <a:rPr b="1"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x * 2;</a:t>
            </a:r>
            <a:endParaRPr b="1" dirty="0" sz="16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dirty="0" sz="16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6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b="1"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myFuncn1</a:t>
            </a:r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6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b="1" dirty="0" sz="16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"Value </a:t>
            </a:r>
            <a:r>
              <a:rPr b="1" dirty="0" sz="1600" lang="en-US">
                <a:solidFill>
                  <a:srgbClr val="A31515"/>
                </a:solidFill>
                <a:latin typeface="Consolas" panose="020B0609020204030204" pitchFamily="49" charset="0"/>
              </a:rPr>
              <a:t>of x: "</a:t>
            </a:r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b="1"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x &lt;&lt;</a:t>
            </a:r>
            <a:r>
              <a:rPr b="1" dirty="0" sz="16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myFuncn2();</a:t>
            </a: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b="1" dirty="0" sz="16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b="1" dirty="0" sz="16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"Value of </a:t>
            </a:r>
            <a:r>
              <a:rPr b="1" dirty="0" sz="1600" lang="en-US">
                <a:solidFill>
                  <a:srgbClr val="A31515"/>
                </a:solidFill>
                <a:latin typeface="Consolas" panose="020B0609020204030204" pitchFamily="49" charset="0"/>
              </a:rPr>
              <a:t>x: "</a:t>
            </a:r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b="1"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x &lt;&lt;</a:t>
            </a:r>
            <a:r>
              <a:rPr b="1" dirty="0" sz="16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sz="16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system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sz="160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60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  <a:r>
              <a:rPr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679" name="Rectangle 5"/>
          <p:cNvSpPr/>
          <p:nvPr/>
        </p:nvSpPr>
        <p:spPr bwMode="auto">
          <a:xfrm>
            <a:off x="4349696" y="1180021"/>
            <a:ext cx="3771433" cy="1267097"/>
          </a:xfrm>
          <a:prstGeom prst="rect"/>
          <a:solidFill>
            <a:srgbClr val="EFFFFF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  <a:noAutofit/>
          </a:bodyPr>
          <a:p>
            <a:pPr algn="ctr"/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048680" name="Rectangle 7"/>
          <p:cNvSpPr/>
          <p:nvPr/>
        </p:nvSpPr>
        <p:spPr bwMode="auto">
          <a:xfrm>
            <a:off x="4307123" y="2603269"/>
            <a:ext cx="3771433" cy="1110343"/>
          </a:xfrm>
          <a:prstGeom prst="rect"/>
          <a:solidFill>
            <a:srgbClr val="EFFFFF">
              <a:alpha val="2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  <a:spAutoFit/>
          </a:bodyPr>
          <a:p>
            <a:pPr algn="ctr"/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048681" name="Rectangle 9"/>
          <p:cNvSpPr/>
          <p:nvPr/>
        </p:nvSpPr>
        <p:spPr>
          <a:xfrm>
            <a:off x="459129" y="291959"/>
            <a:ext cx="2748280" cy="1005840"/>
          </a:xfrm>
          <a:prstGeom prst="rect"/>
        </p:spPr>
        <p:txBody>
          <a:bodyPr wrap="none">
            <a:spAutoFit/>
          </a:bodyPr>
          <a:p>
            <a:pPr>
              <a:spcAft>
                <a:spcPts val="600"/>
              </a:spcAft>
            </a:pPr>
            <a:r>
              <a:rPr dirty="0" sz="2800" lang="en-US" smtClean="0"/>
              <a:t>Global Variables</a:t>
            </a:r>
          </a:p>
          <a:p>
            <a:pPr>
              <a:spcAft>
                <a:spcPts val="600"/>
              </a:spcAft>
            </a:pPr>
            <a:r>
              <a:rPr dirty="0" sz="2800" lang="en-US"/>
              <a:t>Example</a:t>
            </a:r>
          </a:p>
        </p:txBody>
      </p:sp>
      <p:sp>
        <p:nvSpPr>
          <p:cNvPr id="1048682" name="Rectangle 10"/>
          <p:cNvSpPr/>
          <p:nvPr/>
        </p:nvSpPr>
        <p:spPr>
          <a:xfrm>
            <a:off x="552688" y="5306414"/>
            <a:ext cx="1878527" cy="584775"/>
          </a:xfrm>
          <a:prstGeom prst="rect"/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p>
            <a:r>
              <a:rPr b="1" dirty="0" sz="1600" lang="en-US" smtClean="0"/>
              <a:t>Value </a:t>
            </a:r>
            <a:r>
              <a:rPr b="1" dirty="0" sz="1600" lang="en-US"/>
              <a:t>of x: </a:t>
            </a:r>
            <a:r>
              <a:rPr b="1" dirty="0" sz="1600" lang="en-US" smtClean="0"/>
              <a:t>10</a:t>
            </a:r>
            <a:endParaRPr b="1" dirty="0" sz="1600" lang="en-US"/>
          </a:p>
          <a:p>
            <a:r>
              <a:rPr b="1" dirty="0" sz="1600" lang="en-US" smtClean="0"/>
              <a:t>Value </a:t>
            </a:r>
            <a:r>
              <a:rPr b="1" dirty="0" sz="1600" lang="en-US"/>
              <a:t>of x: 20</a:t>
            </a:r>
          </a:p>
        </p:txBody>
      </p:sp>
      <p:sp>
        <p:nvSpPr>
          <p:cNvPr id="1048683" name="Rectangle 11"/>
          <p:cNvSpPr/>
          <p:nvPr/>
        </p:nvSpPr>
        <p:spPr>
          <a:xfrm>
            <a:off x="841581" y="5878111"/>
            <a:ext cx="894080" cy="358140"/>
          </a:xfrm>
          <a:prstGeom prst="rect"/>
        </p:spPr>
        <p:txBody>
          <a:bodyPr wrap="none">
            <a:spAutoFit/>
          </a:bodyPr>
          <a:p>
            <a:r>
              <a:rPr dirty="0" lang="en-US"/>
              <a:t> </a:t>
            </a:r>
            <a:r>
              <a:rPr dirty="0" lang="en-US" smtClean="0"/>
              <a:t>output</a:t>
            </a:r>
            <a:endParaRPr dirty="0" lang="en-US"/>
          </a:p>
        </p:txBody>
      </p:sp>
      <p:sp>
        <p:nvSpPr>
          <p:cNvPr id="1048684" name="Rectangle 12"/>
          <p:cNvSpPr/>
          <p:nvPr/>
        </p:nvSpPr>
        <p:spPr>
          <a:xfrm>
            <a:off x="1667972" y="2685875"/>
            <a:ext cx="2103120" cy="891541"/>
          </a:xfrm>
          <a:prstGeom prst="rect"/>
          <a:solidFill>
            <a:srgbClr val="CCECFF"/>
          </a:solidFill>
        </p:spPr>
        <p:txBody>
          <a:bodyPr wrap="square">
            <a:spAutoFit/>
          </a:bodyPr>
          <a:p>
            <a:pPr algn="ctr"/>
            <a:r>
              <a:rPr dirty="0" lang="en-US" smtClean="0">
                <a:latin typeface="Consolas" panose="020B0609020204030204" pitchFamily="49" charset="0"/>
              </a:rPr>
              <a:t>This Function changes the </a:t>
            </a:r>
            <a:r>
              <a:rPr b="1" dirty="0" lang="en-US" smtClean="0">
                <a:solidFill>
                  <a:srgbClr val="FF0000"/>
                </a:solidFill>
                <a:latin typeface="Consolas" panose="020B0609020204030204" pitchFamily="49" charset="0"/>
              </a:rPr>
              <a:t>global</a:t>
            </a:r>
            <a:r>
              <a:rPr dirty="0" lang="en-US" smtClean="0">
                <a:latin typeface="Consolas" panose="020B0609020204030204" pitchFamily="49" charset="0"/>
              </a:rPr>
              <a:t> </a:t>
            </a:r>
            <a:r>
              <a:rPr dirty="0" lang="en-US">
                <a:latin typeface="Consolas" panose="020B0609020204030204" pitchFamily="49" charset="0"/>
              </a:rPr>
              <a:t>variable</a:t>
            </a:r>
          </a:p>
        </p:txBody>
      </p:sp>
      <p:sp>
        <p:nvSpPr>
          <p:cNvPr id="1048685" name="Rectangle 16"/>
          <p:cNvSpPr/>
          <p:nvPr/>
        </p:nvSpPr>
        <p:spPr>
          <a:xfrm>
            <a:off x="3228549" y="4521620"/>
            <a:ext cx="805181" cy="358141"/>
          </a:xfrm>
          <a:prstGeom prst="rect"/>
        </p:spPr>
        <p:txBody>
          <a:bodyPr wrap="none">
            <a:spAutoFit/>
          </a:bodyPr>
          <a:p>
            <a:r>
              <a:rPr dirty="0" lang="en-US" smtClean="0">
                <a:latin typeface="Consolas" panose="020B0609020204030204" pitchFamily="49" charset="0"/>
              </a:rPr>
              <a:t>X = 10</a:t>
            </a:r>
            <a:endParaRPr dirty="0" lang="en-US"/>
          </a:p>
        </p:txBody>
      </p:sp>
      <p:sp>
        <p:nvSpPr>
          <p:cNvPr id="1048686" name="Rectangle 20"/>
          <p:cNvSpPr/>
          <p:nvPr/>
        </p:nvSpPr>
        <p:spPr>
          <a:xfrm>
            <a:off x="3298848" y="5204814"/>
            <a:ext cx="805180" cy="358141"/>
          </a:xfrm>
          <a:prstGeom prst="rect"/>
        </p:spPr>
        <p:txBody>
          <a:bodyPr wrap="none">
            <a:spAutoFit/>
          </a:bodyPr>
          <a:p>
            <a:r>
              <a:rPr dirty="0" lang="en-US" smtClean="0">
                <a:latin typeface="Consolas" panose="020B0609020204030204" pitchFamily="49" charset="0"/>
              </a:rPr>
              <a:t>X = 20</a:t>
            </a:r>
            <a:endParaRPr dirty="0" lang="en-US"/>
          </a:p>
        </p:txBody>
      </p:sp>
      <p:cxnSp>
        <p:nvCxnSpPr>
          <p:cNvPr id="3145733" name="Straight Arrow Connector 24"/>
          <p:cNvCxnSpPr>
            <a:cxnSpLocks/>
          </p:cNvCxnSpPr>
          <p:nvPr/>
        </p:nvCxnSpPr>
        <p:spPr bwMode="auto">
          <a:xfrm flipV="1">
            <a:off x="3412331" y="4829369"/>
            <a:ext cx="1129120" cy="600"/>
          </a:xfrm>
          <a:prstGeom prst="straightConnector1"/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3145734" name="Straight Arrow Connector 31"/>
          <p:cNvCxnSpPr>
            <a:cxnSpLocks/>
          </p:cNvCxnSpPr>
          <p:nvPr/>
        </p:nvCxnSpPr>
        <p:spPr bwMode="auto">
          <a:xfrm flipV="1">
            <a:off x="3442109" y="5510046"/>
            <a:ext cx="1129120" cy="600"/>
          </a:xfrm>
          <a:prstGeom prst="straightConnector1"/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048687" name="Left Brace 32"/>
          <p:cNvSpPr/>
          <p:nvPr/>
        </p:nvSpPr>
        <p:spPr bwMode="auto">
          <a:xfrm>
            <a:off x="3809192" y="2660475"/>
            <a:ext cx="401946" cy="966263"/>
          </a:xfrm>
          <a:prstGeom prst="leftBrace"/>
          <a:noFill/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none">
            <a:prstTxWarp prst="textNoShape"/>
          </a:bodyPr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48688" name="Rectangle 14"/>
          <p:cNvSpPr/>
          <p:nvPr/>
        </p:nvSpPr>
        <p:spPr>
          <a:xfrm>
            <a:off x="2109964" y="1223690"/>
            <a:ext cx="1944764" cy="338554"/>
          </a:xfrm>
          <a:prstGeom prst="rect"/>
          <a:solidFill>
            <a:srgbClr val="CCECFF"/>
          </a:solidFill>
        </p:spPr>
        <p:txBody>
          <a:bodyPr wrap="square">
            <a:spAutoFit/>
          </a:bodyPr>
          <a:p>
            <a:pPr algn="ctr"/>
            <a:r>
              <a:rPr dirty="0" sz="1600" lang="en-US">
                <a:latin typeface="Consolas" panose="020B0609020204030204" pitchFamily="49" charset="0"/>
              </a:rPr>
              <a:t>G</a:t>
            </a:r>
            <a:r>
              <a:rPr dirty="0" sz="1600" lang="en-US" smtClean="0">
                <a:latin typeface="Consolas" panose="020B0609020204030204" pitchFamily="49" charset="0"/>
              </a:rPr>
              <a:t>lobal </a:t>
            </a:r>
            <a:r>
              <a:rPr dirty="0" sz="1600" lang="en-US">
                <a:latin typeface="Consolas" panose="020B0609020204030204" pitchFamily="49" charset="0"/>
              </a:rPr>
              <a:t>variable</a:t>
            </a:r>
          </a:p>
        </p:txBody>
      </p:sp>
      <p:cxnSp>
        <p:nvCxnSpPr>
          <p:cNvPr id="3145735" name="Straight Arrow Connector 15"/>
          <p:cNvCxnSpPr>
            <a:cxnSpLocks/>
            <a:stCxn id="1048688" idx="3"/>
          </p:cNvCxnSpPr>
          <p:nvPr/>
        </p:nvCxnSpPr>
        <p:spPr bwMode="auto">
          <a:xfrm flipV="1">
            <a:off x="4054728" y="945811"/>
            <a:ext cx="294968" cy="447156"/>
          </a:xfrm>
          <a:prstGeom prst="straightConnector1"/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048689" name="Rectangle 18"/>
          <p:cNvSpPr/>
          <p:nvPr/>
        </p:nvSpPr>
        <p:spPr>
          <a:xfrm>
            <a:off x="2109964" y="1851248"/>
            <a:ext cx="1944764" cy="338554"/>
          </a:xfrm>
          <a:prstGeom prst="rect"/>
          <a:solidFill>
            <a:srgbClr val="CCECFF"/>
          </a:solidFill>
        </p:spPr>
        <p:txBody>
          <a:bodyPr wrap="square">
            <a:spAutoFit/>
          </a:bodyPr>
          <a:p>
            <a:pPr algn="ctr"/>
            <a:r>
              <a:rPr dirty="0" sz="1600" lang="en-US" smtClean="0">
                <a:latin typeface="Consolas" panose="020B0609020204030204" pitchFamily="49" charset="0"/>
              </a:rPr>
              <a:t>Local </a:t>
            </a:r>
            <a:r>
              <a:rPr dirty="0" sz="1600" lang="en-US">
                <a:latin typeface="Consolas" panose="020B0609020204030204" pitchFamily="49" charset="0"/>
              </a:rPr>
              <a:t>variable</a:t>
            </a:r>
          </a:p>
        </p:txBody>
      </p:sp>
      <p:cxnSp>
        <p:nvCxnSpPr>
          <p:cNvPr id="3145736" name="Straight Arrow Connector 19"/>
          <p:cNvCxnSpPr>
            <a:cxnSpLocks/>
            <a:stCxn id="1048689" idx="3"/>
          </p:cNvCxnSpPr>
          <p:nvPr/>
        </p:nvCxnSpPr>
        <p:spPr bwMode="auto">
          <a:xfrm flipV="1">
            <a:off x="4054728" y="1893216"/>
            <a:ext cx="516501" cy="127309"/>
          </a:xfrm>
          <a:prstGeom prst="straightConnector1"/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Content Placeholder 1"/>
          <p:cNvSpPr>
            <a:spLocks noGrp="1"/>
          </p:cNvSpPr>
          <p:nvPr>
            <p:ph idx="1"/>
          </p:nvPr>
        </p:nvSpPr>
        <p:spPr>
          <a:xfrm>
            <a:off x="457200" y="1111431"/>
            <a:ext cx="8353168" cy="3460569"/>
          </a:xfrm>
        </p:spPr>
        <p:txBody>
          <a:bodyPr/>
          <a:p>
            <a:r>
              <a:rPr dirty="0" lang="en-US"/>
              <a:t>If a function </a:t>
            </a:r>
            <a:r>
              <a:rPr dirty="0" lang="en-US" smtClean="0"/>
              <a:t>use </a:t>
            </a:r>
            <a:r>
              <a:rPr dirty="0" lang="en-US"/>
              <a:t>arguments</a:t>
            </a:r>
            <a:r>
              <a:rPr dirty="0" lang="en-US" smtClean="0"/>
              <a:t>, then it must declare variables that accept the values of the arguments. These </a:t>
            </a:r>
            <a:r>
              <a:rPr dirty="0" lang="en-US"/>
              <a:t>variables are called the </a:t>
            </a:r>
            <a:r>
              <a:rPr b="1" dirty="0" lang="en-US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formal parameters</a:t>
            </a:r>
            <a:r>
              <a:rPr dirty="0" lang="en-US"/>
              <a:t> of the function.</a:t>
            </a:r>
          </a:p>
          <a:p>
            <a:r>
              <a:rPr dirty="0" lang="en-US"/>
              <a:t>A parameter is a value that is </a:t>
            </a:r>
            <a:r>
              <a:rPr b="1" dirty="0" lang="en-US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passed</a:t>
            </a:r>
            <a:r>
              <a:rPr dirty="0" lang="en-US"/>
              <a:t> when declaring a </a:t>
            </a:r>
            <a:r>
              <a:rPr dirty="0" lang="en-US" smtClean="0"/>
              <a:t>function</a:t>
            </a:r>
          </a:p>
          <a:p>
            <a:r>
              <a:rPr dirty="0" lang="en-US" smtClean="0"/>
              <a:t>The </a:t>
            </a:r>
            <a:r>
              <a:rPr dirty="0" lang="en-US"/>
              <a:t>formal parameters behave like other </a:t>
            </a:r>
            <a:r>
              <a:rPr b="1" dirty="0" lang="en-US" u="sng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local</a:t>
            </a:r>
            <a:r>
              <a:rPr dirty="0" lang="en-US"/>
              <a:t> variables inside the function and are created upon entry into the function and destroyed upon exit</a:t>
            </a:r>
            <a:r>
              <a:rPr dirty="0" lang="en-US" smtClean="0"/>
              <a:t>.</a:t>
            </a:r>
            <a:endParaRPr dirty="0" lang="en-US"/>
          </a:p>
        </p:txBody>
      </p:sp>
      <p:sp>
        <p:nvSpPr>
          <p:cNvPr id="104869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Function Parameters</a:t>
            </a:r>
          </a:p>
        </p:txBody>
      </p:sp>
      <p:sp>
        <p:nvSpPr>
          <p:cNvPr id="1048692" name="Rectangle 3"/>
          <p:cNvSpPr/>
          <p:nvPr/>
        </p:nvSpPr>
        <p:spPr>
          <a:xfrm>
            <a:off x="1312581" y="5080267"/>
            <a:ext cx="4572000" cy="11582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printNum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 </a:t>
            </a:r>
            <a:r>
              <a:rPr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x ) 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x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693" name="Rectangle 4"/>
          <p:cNvSpPr/>
          <p:nvPr/>
        </p:nvSpPr>
        <p:spPr>
          <a:xfrm>
            <a:off x="4133589" y="4499033"/>
            <a:ext cx="1574668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dirty="0" lang="en-US" smtClean="0"/>
              <a:t>parameter</a:t>
            </a:r>
            <a:endParaRPr dirty="0" lang="en-US"/>
          </a:p>
        </p:txBody>
      </p:sp>
      <p:cxnSp>
        <p:nvCxnSpPr>
          <p:cNvPr id="3145737" name="Straight Arrow Connector 5"/>
          <p:cNvCxnSpPr>
            <a:cxnSpLocks/>
          </p:cNvCxnSpPr>
          <p:nvPr/>
        </p:nvCxnSpPr>
        <p:spPr bwMode="auto">
          <a:xfrm flipH="1">
            <a:off x="3863434" y="4795398"/>
            <a:ext cx="413358" cy="381847"/>
          </a:xfrm>
          <a:prstGeom prst="straightConnector1"/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048694" name="Rectangle 12"/>
          <p:cNvSpPr/>
          <p:nvPr/>
        </p:nvSpPr>
        <p:spPr>
          <a:xfrm>
            <a:off x="2794761" y="6274524"/>
            <a:ext cx="1186180" cy="358141"/>
          </a:xfrm>
          <a:prstGeom prst="rect"/>
        </p:spPr>
        <p:txBody>
          <a:bodyPr wrap="none">
            <a:spAutoFit/>
          </a:bodyPr>
          <a:p>
            <a:r>
              <a:rPr dirty="0" lang="en-US"/>
              <a:t>a function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Content Placeholder 1"/>
          <p:cNvSpPr>
            <a:spLocks noGrp="1"/>
          </p:cNvSpPr>
          <p:nvPr>
            <p:ph idx="1"/>
          </p:nvPr>
        </p:nvSpPr>
        <p:spPr>
          <a:xfrm>
            <a:off x="457200" y="1021547"/>
            <a:ext cx="8353168" cy="830980"/>
          </a:xfrm>
        </p:spPr>
        <p:txBody>
          <a:bodyPr/>
          <a:p>
            <a:r>
              <a:rPr dirty="0" sz="2200" lang="en-US" smtClean="0"/>
              <a:t>A parameter is a value that is passed when declaring a function.</a:t>
            </a:r>
          </a:p>
        </p:txBody>
      </p:sp>
      <p:sp>
        <p:nvSpPr>
          <p:cNvPr id="104869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Function </a:t>
            </a:r>
            <a:r>
              <a:rPr dirty="0" lang="en-US" smtClean="0"/>
              <a:t>Parameters</a:t>
            </a:r>
            <a:endParaRPr dirty="0" lang="en-US"/>
          </a:p>
        </p:txBody>
      </p:sp>
      <p:sp>
        <p:nvSpPr>
          <p:cNvPr id="1048697" name="Rectangle 3"/>
          <p:cNvSpPr/>
          <p:nvPr/>
        </p:nvSpPr>
        <p:spPr>
          <a:xfrm>
            <a:off x="783771" y="2120271"/>
            <a:ext cx="4572000" cy="8915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printNum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x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>
                <a:solidFill>
                  <a:srgbClr val="C00000"/>
                </a:solidFill>
                <a:latin typeface="Consolas" panose="020B0609020204030204" pitchFamily="49" charset="0"/>
              </a:rPr>
              <a:t>" x = "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 x;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698" name="Rectangle 4"/>
          <p:cNvSpPr/>
          <p:nvPr/>
        </p:nvSpPr>
        <p:spPr>
          <a:xfrm>
            <a:off x="783770" y="3188673"/>
            <a:ext cx="4572001" cy="3025141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n = 7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dirty="0" lang="en-US">
                <a:solidFill>
                  <a:srgbClr val="008000"/>
                </a:solidFill>
                <a:latin typeface="Consolas" panose="020B0609020204030204" pitchFamily="49" charset="0"/>
              </a:rPr>
              <a:t>calling the function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printNum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printNum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(12);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printNum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(5+4);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system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699" name="Rectangle 5"/>
          <p:cNvSpPr/>
          <p:nvPr/>
        </p:nvSpPr>
        <p:spPr>
          <a:xfrm>
            <a:off x="5773782" y="4395978"/>
            <a:ext cx="2913018" cy="646331"/>
          </a:xfrm>
          <a:prstGeom prst="rect"/>
          <a:solidFill>
            <a:srgbClr val="CCECFF"/>
          </a:solidFill>
        </p:spPr>
        <p:txBody>
          <a:bodyPr wrap="square">
            <a:spAutoFit/>
          </a:bodyPr>
          <a:p>
            <a:r>
              <a:rPr dirty="0" lang="en-US">
                <a:latin typeface="euclid_circular_a"/>
              </a:rPr>
              <a:t>We pass </a:t>
            </a:r>
            <a:r>
              <a:rPr dirty="0" lang="en-US" smtClean="0">
                <a:latin typeface="euclid_circular_a"/>
              </a:rPr>
              <a:t> </a:t>
            </a:r>
            <a:r>
              <a:rPr dirty="0" lang="en-US" u="sng" smtClean="0">
                <a:solidFill>
                  <a:srgbClr val="FF0000"/>
                </a:solidFill>
                <a:latin typeface="euclid_circular_a"/>
              </a:rPr>
              <a:t>argument</a:t>
            </a:r>
            <a:r>
              <a:rPr dirty="0" lang="en-US" smtClean="0">
                <a:latin typeface="euclid_circular_a"/>
              </a:rPr>
              <a:t> to the function while </a:t>
            </a:r>
            <a:r>
              <a:rPr dirty="0" lang="en-US">
                <a:latin typeface="euclid_circular_a"/>
              </a:rPr>
              <a:t>calling </a:t>
            </a:r>
            <a:r>
              <a:rPr dirty="0" lang="en-US" smtClean="0">
                <a:latin typeface="euclid_circular_a"/>
              </a:rPr>
              <a:t>it.</a:t>
            </a:r>
            <a:endParaRPr dirty="0" lang="en-US"/>
          </a:p>
        </p:txBody>
      </p:sp>
      <p:cxnSp>
        <p:nvCxnSpPr>
          <p:cNvPr id="3145738" name="Straight Arrow Connector 6"/>
          <p:cNvCxnSpPr>
            <a:cxnSpLocks/>
          </p:cNvCxnSpPr>
          <p:nvPr/>
        </p:nvCxnSpPr>
        <p:spPr bwMode="auto">
          <a:xfrm flipH="1">
            <a:off x="4898571" y="4711097"/>
            <a:ext cx="702744" cy="8047"/>
          </a:xfrm>
          <a:prstGeom prst="straightConnector1"/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1048700" name="Rectangle 8"/>
          <p:cNvSpPr/>
          <p:nvPr/>
        </p:nvSpPr>
        <p:spPr>
          <a:xfrm>
            <a:off x="6885889" y="5274367"/>
            <a:ext cx="1193399" cy="891540"/>
          </a:xfrm>
          <a:prstGeom prst="rect"/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p>
            <a:r>
              <a:rPr dirty="0" lang="en-US" smtClean="0"/>
              <a:t> x = 7</a:t>
            </a:r>
            <a:endParaRPr dirty="0" lang="en-US"/>
          </a:p>
          <a:p>
            <a:r>
              <a:rPr dirty="0" lang="en-US" smtClean="0"/>
              <a:t> x </a:t>
            </a:r>
            <a:r>
              <a:rPr dirty="0" lang="en-US"/>
              <a:t>= 12</a:t>
            </a:r>
          </a:p>
          <a:p>
            <a:r>
              <a:rPr dirty="0" lang="en-US" smtClean="0"/>
              <a:t> x </a:t>
            </a:r>
            <a:r>
              <a:rPr dirty="0" lang="en-US"/>
              <a:t>= 9</a:t>
            </a:r>
          </a:p>
        </p:txBody>
      </p:sp>
      <p:sp>
        <p:nvSpPr>
          <p:cNvPr id="1048701" name="Rectangle 9"/>
          <p:cNvSpPr/>
          <p:nvPr/>
        </p:nvSpPr>
        <p:spPr>
          <a:xfrm>
            <a:off x="7011144" y="6143328"/>
            <a:ext cx="843281" cy="358141"/>
          </a:xfrm>
          <a:prstGeom prst="rect"/>
        </p:spPr>
        <p:txBody>
          <a:bodyPr wrap="none">
            <a:spAutoFit/>
          </a:bodyPr>
          <a:p>
            <a:r>
              <a:rPr dirty="0" lang="en-US" smtClean="0"/>
              <a:t>output</a:t>
            </a:r>
            <a:endParaRPr dirty="0" lang="en-US"/>
          </a:p>
        </p:txBody>
      </p:sp>
      <p:sp>
        <p:nvSpPr>
          <p:cNvPr id="1048702" name="Rectangle 10"/>
          <p:cNvSpPr/>
          <p:nvPr/>
        </p:nvSpPr>
        <p:spPr>
          <a:xfrm>
            <a:off x="2680571" y="1586509"/>
            <a:ext cx="1574668" cy="338554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sz="1600" lang="en-US" smtClean="0"/>
              <a:t>parameter</a:t>
            </a:r>
            <a:endParaRPr b="1" dirty="0" sz="1600" lang="en-US"/>
          </a:p>
        </p:txBody>
      </p:sp>
      <p:sp>
        <p:nvSpPr>
          <p:cNvPr id="1048703" name="Freeform 17"/>
          <p:cNvSpPr/>
          <p:nvPr/>
        </p:nvSpPr>
        <p:spPr bwMode="auto">
          <a:xfrm>
            <a:off x="2855935" y="1953860"/>
            <a:ext cx="1962682" cy="2454643"/>
          </a:xfrm>
          <a:custGeom>
            <a:avLst/>
            <a:gdLst>
              <a:gd name="connsiteX0" fmla="*/ 538619 w 2129453"/>
              <a:gd name="connsiteY0" fmla="*/ 226114 h 2418169"/>
              <a:gd name="connsiteX1" fmla="*/ 1102290 w 2129453"/>
              <a:gd name="connsiteY1" fmla="*/ 645 h 2418169"/>
              <a:gd name="connsiteX2" fmla="*/ 1791222 w 2129453"/>
              <a:gd name="connsiteY2" fmla="*/ 288744 h 2418169"/>
              <a:gd name="connsiteX3" fmla="*/ 2016690 w 2129453"/>
              <a:gd name="connsiteY3" fmla="*/ 1090410 h 2418169"/>
              <a:gd name="connsiteX4" fmla="*/ 0 w 2129453"/>
              <a:gd name="connsiteY4" fmla="*/ 2418169 h 2418169"/>
              <a:gd name="connsiteX5" fmla="*/ 0 w 2129453"/>
              <a:gd name="connsiteY5" fmla="*/ 2418169 h 2418169"/>
              <a:gd name="connsiteX6" fmla="*/ 0 w 2129453"/>
              <a:gd name="connsiteY6" fmla="*/ 2418169 h 2418169"/>
              <a:gd name="connsiteX0" fmla="*/ 538619 w 2153103"/>
              <a:gd name="connsiteY0" fmla="*/ 225499 h 2417554"/>
              <a:gd name="connsiteX1" fmla="*/ 1102290 w 2153103"/>
              <a:gd name="connsiteY1" fmla="*/ 30 h 2417554"/>
              <a:gd name="connsiteX2" fmla="*/ 1875281 w 2153103"/>
              <a:gd name="connsiteY2" fmla="*/ 238025 h 2417554"/>
              <a:gd name="connsiteX3" fmla="*/ 2016690 w 2153103"/>
              <a:gd name="connsiteY3" fmla="*/ 1089795 h 2417554"/>
              <a:gd name="connsiteX4" fmla="*/ 0 w 2153103"/>
              <a:gd name="connsiteY4" fmla="*/ 2417554 h 2417554"/>
              <a:gd name="connsiteX5" fmla="*/ 0 w 2153103"/>
              <a:gd name="connsiteY5" fmla="*/ 2417554 h 2417554"/>
              <a:gd name="connsiteX6" fmla="*/ 0 w 2153103"/>
              <a:gd name="connsiteY6" fmla="*/ 2417554 h 2417554"/>
              <a:gd name="connsiteX0" fmla="*/ 622676 w 2153104"/>
              <a:gd name="connsiteY0" fmla="*/ 263247 h 2417724"/>
              <a:gd name="connsiteX1" fmla="*/ 1102290 w 2153104"/>
              <a:gd name="connsiteY1" fmla="*/ 200 h 2417724"/>
              <a:gd name="connsiteX2" fmla="*/ 1875281 w 2153104"/>
              <a:gd name="connsiteY2" fmla="*/ 238195 h 2417724"/>
              <a:gd name="connsiteX3" fmla="*/ 2016690 w 2153104"/>
              <a:gd name="connsiteY3" fmla="*/ 1089965 h 2417724"/>
              <a:gd name="connsiteX4" fmla="*/ 0 w 2153104"/>
              <a:gd name="connsiteY4" fmla="*/ 2417724 h 2417724"/>
              <a:gd name="connsiteX5" fmla="*/ 0 w 2153104"/>
              <a:gd name="connsiteY5" fmla="*/ 2417724 h 2417724"/>
              <a:gd name="connsiteX6" fmla="*/ 0 w 2153104"/>
              <a:gd name="connsiteY6" fmla="*/ 2417724 h 241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3104" h="2417724">
                <a:moveTo>
                  <a:pt x="622676" y="263247"/>
                </a:moveTo>
                <a:cubicBezTo>
                  <a:pt x="800128" y="145293"/>
                  <a:pt x="893523" y="4375"/>
                  <a:pt x="1102290" y="200"/>
                </a:cubicBezTo>
                <a:cubicBezTo>
                  <a:pt x="1311057" y="-3975"/>
                  <a:pt x="1722881" y="56568"/>
                  <a:pt x="1875281" y="238195"/>
                </a:cubicBezTo>
                <a:cubicBezTo>
                  <a:pt x="2027681" y="419822"/>
                  <a:pt x="2329237" y="726710"/>
                  <a:pt x="2016690" y="1089965"/>
                </a:cubicBezTo>
                <a:cubicBezTo>
                  <a:pt x="1704143" y="1453220"/>
                  <a:pt x="0" y="2417724"/>
                  <a:pt x="0" y="2417724"/>
                </a:cubicBezTo>
                <a:lnTo>
                  <a:pt x="0" y="2417724"/>
                </a:lnTo>
                <a:lnTo>
                  <a:pt x="0" y="2417724"/>
                </a:lnTo>
              </a:path>
            </a:pathLst>
          </a:custGeom>
          <a:noFill/>
          <a:ln w="63500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none">
            <a:prstTxWarp prst="textNoShape"/>
          </a:bodyPr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7999223" cy="3271057"/>
          </a:xfrm>
        </p:spPr>
        <p:txBody>
          <a:bodyPr/>
          <a:p>
            <a:pPr algn="just"/>
            <a:r>
              <a:rPr dirty="0" lang="en-US"/>
              <a:t>The </a:t>
            </a:r>
            <a:r>
              <a:rPr b="1" dirty="0" lang="en-US" smtClean="0">
                <a:solidFill>
                  <a:srgbClr val="0070C0"/>
                </a:solidFill>
              </a:rPr>
              <a:t>”return”</a:t>
            </a:r>
            <a:r>
              <a:rPr dirty="0" lang="en-US"/>
              <a:t> statement </a:t>
            </a:r>
            <a:r>
              <a:rPr dirty="0" lang="en-US">
                <a:solidFill>
                  <a:srgbClr val="FF0000"/>
                </a:solidFill>
              </a:rPr>
              <a:t>stops</a:t>
            </a:r>
            <a:r>
              <a:rPr dirty="0" lang="en-US"/>
              <a:t> execution and returns to the calling function. </a:t>
            </a:r>
            <a:endParaRPr dirty="0" lang="en-US" smtClean="0"/>
          </a:p>
          <a:p>
            <a:pPr algn="just"/>
            <a:r>
              <a:rPr dirty="0" lang="en-US" smtClean="0"/>
              <a:t>The </a:t>
            </a:r>
            <a:r>
              <a:rPr b="1" dirty="0" lang="en-US" u="sng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void</a:t>
            </a:r>
            <a:r>
              <a:rPr dirty="0" lang="en-US"/>
              <a:t> keyword, used in the previous examples, indicates that the function should </a:t>
            </a:r>
            <a:r>
              <a:rPr b="1" dirty="0" lang="en-US" u="sng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dirty="0" lang="en-US"/>
              <a:t> return a value. </a:t>
            </a:r>
            <a:endParaRPr dirty="0" lang="en-US" smtClean="0"/>
          </a:p>
          <a:p>
            <a:pPr algn="just"/>
            <a:r>
              <a:rPr dirty="0" lang="en-US" smtClean="0"/>
              <a:t>If </a:t>
            </a:r>
            <a:r>
              <a:rPr dirty="0" lang="en-US"/>
              <a:t>you want the function to return a value, you can use a data type (such as </a:t>
            </a:r>
            <a:r>
              <a:rPr b="1" dirty="0" lang="en-US" err="1"/>
              <a:t>int</a:t>
            </a:r>
            <a:r>
              <a:rPr dirty="0" lang="en-US"/>
              <a:t>, </a:t>
            </a:r>
            <a:r>
              <a:rPr b="1" dirty="0" lang="en-US"/>
              <a:t>string</a:t>
            </a:r>
            <a:r>
              <a:rPr dirty="0" lang="en-US" smtClean="0"/>
              <a:t>, </a:t>
            </a:r>
            <a:r>
              <a:rPr b="1" dirty="0" lang="en-US" smtClean="0"/>
              <a:t>char, bool,</a:t>
            </a:r>
            <a:r>
              <a:rPr dirty="0" lang="en-US" smtClean="0"/>
              <a:t> </a:t>
            </a:r>
            <a:r>
              <a:rPr dirty="0" lang="en-US"/>
              <a:t>etc.) instead of void, and use the return keyword inside the </a:t>
            </a:r>
            <a:r>
              <a:rPr dirty="0" lang="en-US" smtClean="0"/>
              <a:t>function.</a:t>
            </a:r>
            <a:endParaRPr dirty="0" lang="en-US"/>
          </a:p>
        </p:txBody>
      </p:sp>
      <p:sp>
        <p:nvSpPr>
          <p:cNvPr id="104870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Return </a:t>
            </a:r>
            <a:r>
              <a:rPr dirty="0" lang="en-US" smtClean="0"/>
              <a:t>Statement</a:t>
            </a:r>
            <a:endParaRPr dirty="0" lang="en-US"/>
          </a:p>
        </p:txBody>
      </p:sp>
      <p:sp>
        <p:nvSpPr>
          <p:cNvPr id="1048706" name="Rectangle 4"/>
          <p:cNvSpPr/>
          <p:nvPr/>
        </p:nvSpPr>
        <p:spPr>
          <a:xfrm>
            <a:off x="1088989" y="4432592"/>
            <a:ext cx="3296997" cy="14249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printNum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 </a:t>
            </a:r>
            <a:r>
              <a:rPr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x ) 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&lt;&lt; x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707" name="Rectangle 5"/>
          <p:cNvSpPr/>
          <p:nvPr/>
        </p:nvSpPr>
        <p:spPr>
          <a:xfrm>
            <a:off x="4931447" y="4469427"/>
            <a:ext cx="3296997" cy="1424941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printNum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( </a:t>
            </a:r>
            <a:r>
              <a:rPr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x ) 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x = x*2;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708" name="Rectangle 6"/>
          <p:cNvSpPr/>
          <p:nvPr/>
        </p:nvSpPr>
        <p:spPr>
          <a:xfrm>
            <a:off x="4820616" y="5946755"/>
            <a:ext cx="3518658" cy="646331"/>
          </a:xfrm>
          <a:prstGeom prst="rect"/>
        </p:spPr>
        <p:txBody>
          <a:bodyPr wrap="square">
            <a:spAutoFit/>
          </a:bodyPr>
          <a:p>
            <a:pPr algn="ctr"/>
            <a:r>
              <a:rPr dirty="0" lang="en-US" smtClean="0">
                <a:solidFill>
                  <a:srgbClr val="3A3A3A"/>
                </a:solidFill>
                <a:latin typeface="Work Sans"/>
              </a:rPr>
              <a:t>It takes an </a:t>
            </a:r>
            <a:r>
              <a:rPr dirty="0" lang="en-US">
                <a:solidFill>
                  <a:srgbClr val="3A3A3A"/>
                </a:solidFill>
                <a:latin typeface="Work Sans"/>
              </a:rPr>
              <a:t>integer </a:t>
            </a:r>
            <a:r>
              <a:rPr dirty="0" lang="en-US" smtClean="0">
                <a:solidFill>
                  <a:srgbClr val="3A3A3A"/>
                </a:solidFill>
                <a:latin typeface="Work Sans"/>
              </a:rPr>
              <a:t>parameter </a:t>
            </a:r>
            <a:r>
              <a:rPr dirty="0" lang="en-US">
                <a:solidFill>
                  <a:srgbClr val="3A3A3A"/>
                </a:solidFill>
                <a:latin typeface="Work Sans"/>
              </a:rPr>
              <a:t>and returns an </a:t>
            </a:r>
            <a:r>
              <a:rPr b="1" dirty="0" lang="en-US">
                <a:solidFill>
                  <a:srgbClr val="0070C0"/>
                </a:solidFill>
                <a:latin typeface="Work Sans"/>
              </a:rPr>
              <a:t>integer</a:t>
            </a:r>
            <a:r>
              <a:rPr dirty="0" lang="en-US">
                <a:solidFill>
                  <a:srgbClr val="3A3A3A"/>
                </a:solidFill>
                <a:latin typeface="Work Sans"/>
              </a:rPr>
              <a:t> </a:t>
            </a:r>
            <a:r>
              <a:rPr dirty="0" lang="en-US" smtClean="0">
                <a:solidFill>
                  <a:srgbClr val="3A3A3A"/>
                </a:solidFill>
                <a:latin typeface="Work Sans"/>
              </a:rPr>
              <a:t>type</a:t>
            </a:r>
            <a:r>
              <a:rPr dirty="0" lang="en-US">
                <a:solidFill>
                  <a:srgbClr val="3A3A3A"/>
                </a:solidFill>
                <a:latin typeface="Work Sans"/>
              </a:rPr>
              <a:t> </a:t>
            </a:r>
            <a:endParaRPr dirty="0" lang="en-US"/>
          </a:p>
        </p:txBody>
      </p:sp>
      <p:sp>
        <p:nvSpPr>
          <p:cNvPr id="1048709" name="Rectangle 7"/>
          <p:cNvSpPr/>
          <p:nvPr/>
        </p:nvSpPr>
        <p:spPr>
          <a:xfrm>
            <a:off x="990684" y="5922446"/>
            <a:ext cx="3518658" cy="646331"/>
          </a:xfrm>
          <a:prstGeom prst="rect"/>
        </p:spPr>
        <p:txBody>
          <a:bodyPr wrap="square">
            <a:spAutoFit/>
          </a:bodyPr>
          <a:p>
            <a:pPr algn="ctr"/>
            <a:r>
              <a:rPr dirty="0" lang="en-US" smtClean="0">
                <a:solidFill>
                  <a:srgbClr val="3A3A3A"/>
                </a:solidFill>
                <a:latin typeface="Work Sans"/>
              </a:rPr>
              <a:t>It takes an </a:t>
            </a:r>
            <a:r>
              <a:rPr dirty="0" lang="en-US">
                <a:solidFill>
                  <a:srgbClr val="3A3A3A"/>
                </a:solidFill>
                <a:latin typeface="Work Sans"/>
              </a:rPr>
              <a:t>integer </a:t>
            </a:r>
            <a:r>
              <a:rPr dirty="0" lang="en-US" smtClean="0">
                <a:solidFill>
                  <a:srgbClr val="3A3A3A"/>
                </a:solidFill>
                <a:latin typeface="Work Sans"/>
              </a:rPr>
              <a:t>parameter </a:t>
            </a:r>
            <a:r>
              <a:rPr dirty="0" lang="en-US">
                <a:solidFill>
                  <a:srgbClr val="3A3A3A"/>
                </a:solidFill>
                <a:latin typeface="Work Sans"/>
              </a:rPr>
              <a:t>and returns </a:t>
            </a:r>
            <a:r>
              <a:rPr dirty="0" lang="en-US" smtClean="0">
                <a:solidFill>
                  <a:srgbClr val="3A3A3A"/>
                </a:solidFill>
                <a:latin typeface="Work Sans"/>
              </a:rPr>
              <a:t>nothing (</a:t>
            </a:r>
            <a:r>
              <a:rPr b="1" dirty="0" lang="en-US" smtClean="0">
                <a:solidFill>
                  <a:srgbClr val="0070C0"/>
                </a:solidFill>
                <a:latin typeface="Work Sans"/>
              </a:rPr>
              <a:t>void</a:t>
            </a:r>
            <a:r>
              <a:rPr dirty="0" lang="en-US" smtClean="0">
                <a:solidFill>
                  <a:srgbClr val="3A3A3A"/>
                </a:solidFill>
                <a:latin typeface="Work Sans"/>
              </a:rPr>
              <a:t>)</a:t>
            </a:r>
            <a:r>
              <a:rPr dirty="0" lang="en-US">
                <a:solidFill>
                  <a:srgbClr val="3A3A3A"/>
                </a:solidFill>
                <a:latin typeface="Work Sans"/>
              </a:rPr>
              <a:t> </a:t>
            </a:r>
            <a:endParaRPr dirty="0"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Example - </a:t>
            </a:r>
            <a:r>
              <a:rPr dirty="0" lang="en-US"/>
              <a:t>Add Two </a:t>
            </a:r>
            <a:r>
              <a:rPr dirty="0" lang="en-US" smtClean="0"/>
              <a:t>Numbers</a:t>
            </a:r>
            <a:endParaRPr dirty="0" lang="en-US"/>
          </a:p>
        </p:txBody>
      </p:sp>
      <p:sp>
        <p:nvSpPr>
          <p:cNvPr id="1048711" name="Rectangle 3"/>
          <p:cNvSpPr/>
          <p:nvPr/>
        </p:nvSpPr>
        <p:spPr>
          <a:xfrm>
            <a:off x="457200" y="1065209"/>
            <a:ext cx="4553211" cy="5425441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lIns="182880" rIns="0" wrap="square"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sum(</a:t>
            </a:r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x, </a:t>
            </a:r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y){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b="1" dirty="0" lang="en-US" smtClean="0">
                <a:solidFill>
                  <a:srgbClr val="0000F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return</a:t>
            </a:r>
            <a:r>
              <a:rPr b="1" dirty="0" lang="en-US" smtClean="0">
                <a:solidFill>
                  <a:prstClr val="black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(x + y);</a:t>
            </a:r>
            <a:endParaRPr b="1" dirty="0" lang="en-US">
              <a:solidFill>
                <a:prstClr val="black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a=6, b=4, result;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result = </a:t>
            </a:r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sum(</a:t>
            </a:r>
            <a:r>
              <a:rPr b="1"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a,b</a:t>
            </a:r>
            <a:r>
              <a:rPr b="1"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endParaRPr b="1"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nSum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 of the two </a:t>
            </a:r>
            <a:r>
              <a:rPr dirty="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numbers:"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result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712" name="Rectangle 5"/>
          <p:cNvSpPr/>
          <p:nvPr/>
        </p:nvSpPr>
        <p:spPr>
          <a:xfrm>
            <a:off x="5222463" y="5486493"/>
            <a:ext cx="3078481" cy="358140"/>
          </a:xfrm>
          <a:prstGeom prst="rect"/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p>
            <a:r>
              <a:rPr dirty="0" lang="en-US"/>
              <a:t>Sum of the two numbers : 10</a:t>
            </a:r>
          </a:p>
        </p:txBody>
      </p:sp>
      <p:sp>
        <p:nvSpPr>
          <p:cNvPr id="1048713" name="Rectangle 6"/>
          <p:cNvSpPr/>
          <p:nvPr/>
        </p:nvSpPr>
        <p:spPr>
          <a:xfrm>
            <a:off x="6568183" y="5855825"/>
            <a:ext cx="843280" cy="358141"/>
          </a:xfrm>
          <a:prstGeom prst="rect"/>
        </p:spPr>
        <p:txBody>
          <a:bodyPr wrap="none">
            <a:spAutoFit/>
          </a:bodyPr>
          <a:p>
            <a:r>
              <a:rPr dirty="0" lang="en-US" smtClean="0"/>
              <a:t>output</a:t>
            </a:r>
            <a:endParaRPr dirty="0" lang="en-US"/>
          </a:p>
        </p:txBody>
      </p:sp>
      <p:sp>
        <p:nvSpPr>
          <p:cNvPr id="1048714" name="Rectangle 7"/>
          <p:cNvSpPr/>
          <p:nvPr/>
        </p:nvSpPr>
        <p:spPr>
          <a:xfrm>
            <a:off x="5052472" y="1065209"/>
            <a:ext cx="3302388" cy="1615440"/>
          </a:xfrm>
          <a:prstGeom prst="rect"/>
        </p:spPr>
        <p:txBody>
          <a:bodyPr wrap="square">
            <a:spAutoFit/>
          </a:bodyPr>
          <a:p>
            <a:pPr algn="just"/>
            <a:r>
              <a:rPr dirty="0" sz="2000" lang="en-US">
                <a:solidFill>
                  <a:srgbClr val="3A3A3A"/>
                </a:solidFill>
                <a:latin typeface="Work Sans"/>
              </a:rPr>
              <a:t>In </a:t>
            </a:r>
            <a:r>
              <a:rPr dirty="0" sz="2000" lang="en-US" smtClean="0">
                <a:solidFill>
                  <a:srgbClr val="3A3A3A"/>
                </a:solidFill>
                <a:latin typeface="Work Sans"/>
              </a:rPr>
              <a:t>this </a:t>
            </a:r>
            <a:r>
              <a:rPr dirty="0" sz="2000" lang="en-US">
                <a:solidFill>
                  <a:srgbClr val="3A3A3A"/>
                </a:solidFill>
                <a:latin typeface="Work Sans"/>
              </a:rPr>
              <a:t>example, we have a function sum that takes two integer parameters and returns an integer type. </a:t>
            </a:r>
            <a:endParaRPr dirty="0" sz="2000" lang="en-US"/>
          </a:p>
        </p:txBody>
      </p:sp>
      <p:sp>
        <p:nvSpPr>
          <p:cNvPr id="1048715" name="Freeform 8"/>
          <p:cNvSpPr/>
          <p:nvPr/>
        </p:nvSpPr>
        <p:spPr bwMode="auto">
          <a:xfrm rot="21253327">
            <a:off x="2728897" y="1543375"/>
            <a:ext cx="2173962" cy="2662911"/>
          </a:xfrm>
          <a:custGeom>
            <a:avLst/>
            <a:gdLst>
              <a:gd name="connsiteX0" fmla="*/ 538619 w 2129453"/>
              <a:gd name="connsiteY0" fmla="*/ 226114 h 2418169"/>
              <a:gd name="connsiteX1" fmla="*/ 1102290 w 2129453"/>
              <a:gd name="connsiteY1" fmla="*/ 645 h 2418169"/>
              <a:gd name="connsiteX2" fmla="*/ 1791222 w 2129453"/>
              <a:gd name="connsiteY2" fmla="*/ 288744 h 2418169"/>
              <a:gd name="connsiteX3" fmla="*/ 2016690 w 2129453"/>
              <a:gd name="connsiteY3" fmla="*/ 1090410 h 2418169"/>
              <a:gd name="connsiteX4" fmla="*/ 0 w 2129453"/>
              <a:gd name="connsiteY4" fmla="*/ 2418169 h 2418169"/>
              <a:gd name="connsiteX5" fmla="*/ 0 w 2129453"/>
              <a:gd name="connsiteY5" fmla="*/ 2418169 h 2418169"/>
              <a:gd name="connsiteX6" fmla="*/ 0 w 2129453"/>
              <a:gd name="connsiteY6" fmla="*/ 2418169 h 2418169"/>
              <a:gd name="connsiteX0" fmla="*/ 538619 w 2153103"/>
              <a:gd name="connsiteY0" fmla="*/ 225499 h 2417554"/>
              <a:gd name="connsiteX1" fmla="*/ 1102290 w 2153103"/>
              <a:gd name="connsiteY1" fmla="*/ 30 h 2417554"/>
              <a:gd name="connsiteX2" fmla="*/ 1875281 w 2153103"/>
              <a:gd name="connsiteY2" fmla="*/ 238025 h 2417554"/>
              <a:gd name="connsiteX3" fmla="*/ 2016690 w 2153103"/>
              <a:gd name="connsiteY3" fmla="*/ 1089795 h 2417554"/>
              <a:gd name="connsiteX4" fmla="*/ 0 w 2153103"/>
              <a:gd name="connsiteY4" fmla="*/ 2417554 h 2417554"/>
              <a:gd name="connsiteX5" fmla="*/ 0 w 2153103"/>
              <a:gd name="connsiteY5" fmla="*/ 2417554 h 2417554"/>
              <a:gd name="connsiteX6" fmla="*/ 0 w 2153103"/>
              <a:gd name="connsiteY6" fmla="*/ 2417554 h 2417554"/>
              <a:gd name="connsiteX0" fmla="*/ 622676 w 2153104"/>
              <a:gd name="connsiteY0" fmla="*/ 263247 h 2417724"/>
              <a:gd name="connsiteX1" fmla="*/ 1102290 w 2153104"/>
              <a:gd name="connsiteY1" fmla="*/ 200 h 2417724"/>
              <a:gd name="connsiteX2" fmla="*/ 1875281 w 2153104"/>
              <a:gd name="connsiteY2" fmla="*/ 238195 h 2417724"/>
              <a:gd name="connsiteX3" fmla="*/ 2016690 w 2153104"/>
              <a:gd name="connsiteY3" fmla="*/ 1089965 h 2417724"/>
              <a:gd name="connsiteX4" fmla="*/ 0 w 2153104"/>
              <a:gd name="connsiteY4" fmla="*/ 2417724 h 2417724"/>
              <a:gd name="connsiteX5" fmla="*/ 0 w 2153104"/>
              <a:gd name="connsiteY5" fmla="*/ 2417724 h 2417724"/>
              <a:gd name="connsiteX6" fmla="*/ 0 w 2153104"/>
              <a:gd name="connsiteY6" fmla="*/ 2417724 h 2417724"/>
              <a:gd name="connsiteX0" fmla="*/ 622676 w 2051378"/>
              <a:gd name="connsiteY0" fmla="*/ 263247 h 2417724"/>
              <a:gd name="connsiteX1" fmla="*/ 1102290 w 2051378"/>
              <a:gd name="connsiteY1" fmla="*/ 200 h 2417724"/>
              <a:gd name="connsiteX2" fmla="*/ 1875281 w 2051378"/>
              <a:gd name="connsiteY2" fmla="*/ 238195 h 2417724"/>
              <a:gd name="connsiteX3" fmla="*/ 2016690 w 2051378"/>
              <a:gd name="connsiteY3" fmla="*/ 1089965 h 2417724"/>
              <a:gd name="connsiteX4" fmla="*/ 1380496 w 2051378"/>
              <a:gd name="connsiteY4" fmla="*/ 1895577 h 2417724"/>
              <a:gd name="connsiteX5" fmla="*/ 0 w 2051378"/>
              <a:gd name="connsiteY5" fmla="*/ 2417724 h 2417724"/>
              <a:gd name="connsiteX6" fmla="*/ 0 w 2051378"/>
              <a:gd name="connsiteY6" fmla="*/ 2417724 h 2417724"/>
              <a:gd name="connsiteX7" fmla="*/ 0 w 2051378"/>
              <a:gd name="connsiteY7" fmla="*/ 2417724 h 2417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51378" h="2417724">
                <a:moveTo>
                  <a:pt x="622676" y="263247"/>
                </a:moveTo>
                <a:cubicBezTo>
                  <a:pt x="800128" y="145293"/>
                  <a:pt x="893523" y="4375"/>
                  <a:pt x="1102290" y="200"/>
                </a:cubicBezTo>
                <a:cubicBezTo>
                  <a:pt x="1311057" y="-3975"/>
                  <a:pt x="1722881" y="56568"/>
                  <a:pt x="1875281" y="238195"/>
                </a:cubicBezTo>
                <a:cubicBezTo>
                  <a:pt x="2027681" y="419822"/>
                  <a:pt x="2099154" y="813735"/>
                  <a:pt x="2016690" y="1089965"/>
                </a:cubicBezTo>
                <a:cubicBezTo>
                  <a:pt x="1934226" y="1366195"/>
                  <a:pt x="1716611" y="1674284"/>
                  <a:pt x="1380496" y="1895577"/>
                </a:cubicBezTo>
                <a:cubicBezTo>
                  <a:pt x="1044381" y="2116870"/>
                  <a:pt x="230083" y="2330700"/>
                  <a:pt x="0" y="2417724"/>
                </a:cubicBezTo>
                <a:lnTo>
                  <a:pt x="0" y="2417724"/>
                </a:lnTo>
                <a:lnTo>
                  <a:pt x="0" y="2417724"/>
                </a:lnTo>
              </a:path>
            </a:pathLst>
          </a:custGeom>
          <a:noFill/>
          <a:ln w="63500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none">
            <a:prstTxWarp prst="textNoShape"/>
          </a:bodyPr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048716" name="Rectangle 9"/>
          <p:cNvSpPr/>
          <p:nvPr/>
        </p:nvSpPr>
        <p:spPr>
          <a:xfrm>
            <a:off x="499261" y="1926983"/>
            <a:ext cx="3847272" cy="891540"/>
          </a:xfrm>
          <a:prstGeom prst="rect"/>
          <a:solidFill>
            <a:schemeClr val="bg1">
              <a:lumMod val="95000"/>
            </a:schemeClr>
          </a:solidFill>
          <a:ln>
            <a:noFill/>
          </a:ln>
        </p:spPr>
        <p:txBody>
          <a:bodyPr lIns="182880" rIns="0" wrap="square">
            <a:spAutoFit/>
          </a:bodyPr>
          <a:p>
            <a:r>
              <a:rPr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sum(</a:t>
            </a:r>
            <a:r>
              <a:rPr b="1"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x, </a:t>
            </a:r>
            <a:r>
              <a:rPr b="1"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y)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b="1" dirty="0" lang="en-US" smtClean="0">
                <a:solidFill>
                  <a:prstClr val="black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(x + y);</a:t>
            </a:r>
            <a:endParaRPr b="1" dirty="0" lang="en-US">
              <a:solidFill>
                <a:prstClr val="black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There are two types of function</a:t>
            </a:r>
            <a:r>
              <a:rPr dirty="0" lang="en-US" smtClean="0"/>
              <a:t>:</a:t>
            </a:r>
          </a:p>
          <a:p>
            <a:endParaRPr dirty="0" lang="en-US"/>
          </a:p>
          <a:p>
            <a:pPr lvl="1">
              <a:buFont typeface="Wingdings" panose="05000000000000000000" pitchFamily="2" charset="2"/>
              <a:buChar char="§"/>
            </a:pPr>
            <a:r>
              <a:rPr b="1" dirty="0" lang="en-US"/>
              <a:t>Standard Library Functions:</a:t>
            </a:r>
            <a:r>
              <a:rPr dirty="0" lang="en-US"/>
              <a:t>  Built-in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b="1" dirty="0" lang="en-US" smtClean="0"/>
              <a:t>User-defined </a:t>
            </a:r>
            <a:r>
              <a:rPr b="1" dirty="0" lang="en-US"/>
              <a:t>Function:</a:t>
            </a:r>
            <a:r>
              <a:rPr dirty="0" lang="en-US"/>
              <a:t> Created by users</a:t>
            </a:r>
          </a:p>
          <a:p>
            <a:endParaRPr dirty="0" lang="en-US"/>
          </a:p>
        </p:txBody>
      </p:sp>
      <p:sp>
        <p:nvSpPr>
          <p:cNvPr id="104862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Types </a:t>
            </a:r>
            <a:r>
              <a:rPr dirty="0" lang="en-US"/>
              <a:t>of </a:t>
            </a:r>
            <a:r>
              <a:rPr dirty="0" lang="en-US" smtClean="0"/>
              <a:t>Function</a:t>
            </a:r>
            <a:endParaRPr dirty="0"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Content Placeholder 1"/>
          <p:cNvSpPr>
            <a:spLocks noGrp="1"/>
          </p:cNvSpPr>
          <p:nvPr>
            <p:ph idx="1"/>
          </p:nvPr>
        </p:nvSpPr>
        <p:spPr>
          <a:xfrm>
            <a:off x="457200" y="1072239"/>
            <a:ext cx="8110603" cy="1393774"/>
          </a:xfrm>
        </p:spPr>
        <p:txBody>
          <a:bodyPr/>
          <a:p>
            <a:pPr algn="just"/>
            <a:r>
              <a:rPr dirty="0" sz="2200" lang="en-US"/>
              <a:t>If a function returns a value, it must have a return statement that specifies the value to return. It's possible to have more than one return, but the (human) complexity of a function generally increases with more return statements.</a:t>
            </a:r>
          </a:p>
        </p:txBody>
      </p:sp>
      <p:sp>
        <p:nvSpPr>
          <p:cNvPr id="1048718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Multiple return</a:t>
            </a:r>
          </a:p>
        </p:txBody>
      </p:sp>
      <p:sp>
        <p:nvSpPr>
          <p:cNvPr id="1048719" name="Rectangle 3"/>
          <p:cNvSpPr/>
          <p:nvPr/>
        </p:nvSpPr>
        <p:spPr>
          <a:xfrm>
            <a:off x="729750" y="2849298"/>
            <a:ext cx="3237978" cy="259080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bIns="182880" tIns="274320" wrap="square">
            <a:spAutoFit/>
          </a:bodyPr>
          <a:p>
            <a:r>
              <a:rPr dirty="0" lang="fr-FR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 max(</a:t>
            </a:r>
            <a:r>
              <a:rPr dirty="0" lang="fr-FR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 a, </a:t>
            </a:r>
            <a:r>
              <a:rPr dirty="0" lang="fr-FR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 b) </a:t>
            </a:r>
            <a:endParaRPr dirty="0" lang="fr-FR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fr-FR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dirty="0" lang="fr-FR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(a &gt; b) 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720" name="Rectangle 4"/>
          <p:cNvSpPr/>
          <p:nvPr/>
        </p:nvSpPr>
        <p:spPr>
          <a:xfrm>
            <a:off x="1118274" y="5526954"/>
            <a:ext cx="2138680" cy="624841"/>
          </a:xfrm>
          <a:prstGeom prst="rect"/>
        </p:spPr>
        <p:txBody>
          <a:bodyPr wrap="none">
            <a:spAutoFit/>
          </a:bodyPr>
          <a:p>
            <a:pPr algn="ctr"/>
            <a:r>
              <a:rPr dirty="0" lang="en-US">
                <a:solidFill>
                  <a:srgbClr val="000000"/>
                </a:solidFill>
              </a:rPr>
              <a:t>max </a:t>
            </a:r>
            <a:r>
              <a:rPr dirty="0" lang="en-US" smtClean="0">
                <a:solidFill>
                  <a:srgbClr val="000000"/>
                </a:solidFill>
              </a:rPr>
              <a:t>function</a:t>
            </a:r>
          </a:p>
          <a:p>
            <a:pPr algn="ctr"/>
            <a:r>
              <a:rPr dirty="0" lang="en-US" smtClean="0">
                <a:solidFill>
                  <a:srgbClr val="000000"/>
                </a:solidFill>
              </a:rPr>
              <a:t>with </a:t>
            </a:r>
            <a:r>
              <a:rPr dirty="0" lang="en-US">
                <a:solidFill>
                  <a:srgbClr val="000000"/>
                </a:solidFill>
              </a:rPr>
              <a:t>Multiple return</a:t>
            </a:r>
            <a:endParaRPr dirty="0" lang="en-US"/>
          </a:p>
        </p:txBody>
      </p:sp>
      <p:sp>
        <p:nvSpPr>
          <p:cNvPr id="1048721" name="Rectangle 6"/>
          <p:cNvSpPr/>
          <p:nvPr/>
        </p:nvSpPr>
        <p:spPr>
          <a:xfrm>
            <a:off x="5346533" y="5743827"/>
            <a:ext cx="1922780" cy="624840"/>
          </a:xfrm>
          <a:prstGeom prst="rect"/>
        </p:spPr>
        <p:txBody>
          <a:bodyPr wrap="none">
            <a:spAutoFit/>
          </a:bodyPr>
          <a:p>
            <a:pPr algn="ctr"/>
            <a:r>
              <a:rPr dirty="0" lang="en-US">
                <a:solidFill>
                  <a:srgbClr val="000000"/>
                </a:solidFill>
              </a:rPr>
              <a:t>max </a:t>
            </a:r>
            <a:r>
              <a:rPr dirty="0" lang="en-US" smtClean="0">
                <a:solidFill>
                  <a:srgbClr val="000000"/>
                </a:solidFill>
              </a:rPr>
              <a:t>function</a:t>
            </a:r>
          </a:p>
          <a:p>
            <a:pPr algn="ctr"/>
            <a:r>
              <a:rPr dirty="0" lang="en-US" smtClean="0">
                <a:solidFill>
                  <a:srgbClr val="000000"/>
                </a:solidFill>
              </a:rPr>
              <a:t>with single </a:t>
            </a:r>
            <a:r>
              <a:rPr dirty="0" lang="en-US">
                <a:solidFill>
                  <a:srgbClr val="000000"/>
                </a:solidFill>
              </a:rPr>
              <a:t>return</a:t>
            </a:r>
            <a:endParaRPr dirty="0" lang="en-US"/>
          </a:p>
        </p:txBody>
      </p:sp>
      <p:sp>
        <p:nvSpPr>
          <p:cNvPr id="1048722" name="Rectangle 7"/>
          <p:cNvSpPr/>
          <p:nvPr/>
        </p:nvSpPr>
        <p:spPr>
          <a:xfrm>
            <a:off x="4903935" y="2646551"/>
            <a:ext cx="3317312" cy="30251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bIns="0" lIns="91440" tIns="91440" wrap="square">
            <a:spAutoFit/>
          </a:bodyPr>
          <a:p>
            <a:r>
              <a:rPr dirty="0" lang="fr-FR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 max(</a:t>
            </a:r>
            <a:r>
              <a:rPr dirty="0" lang="fr-FR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 a, </a:t>
            </a:r>
            <a:r>
              <a:rPr dirty="0" lang="fr-FR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 b) {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MaxVal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(a &gt; b) </a:t>
            </a:r>
            <a:endParaRPr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MaxVal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= a;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MaxVal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= b;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endParaRPr dirty="0" lang="en-US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MaxVal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048723" name="Right Arrow 8"/>
          <p:cNvSpPr/>
          <p:nvPr/>
        </p:nvSpPr>
        <p:spPr bwMode="auto">
          <a:xfrm>
            <a:off x="4191997" y="4006498"/>
            <a:ext cx="487669" cy="363255"/>
          </a:xfrm>
          <a:prstGeom prst="rightArrow"/>
          <a:solidFill>
            <a:srgbClr val="E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anchorCtr="0" bIns="45720" compatLnSpc="1" lIns="91440" numCol="1" rIns="91440" rtlCol="0" tIns="45720" vert="horz" wrap="square">
            <a:prstTxWarp prst="textNoShape"/>
            <a:spAutoFit/>
          </a:bodyPr>
          <a:p>
            <a:pPr algn="ctr"/>
            <a:endParaRPr dirty="0" lang="en-US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Content Placeholder 1"/>
          <p:cNvSpPr>
            <a:spLocks noGrp="1"/>
          </p:cNvSpPr>
          <p:nvPr>
            <p:ph idx="1"/>
          </p:nvPr>
        </p:nvSpPr>
        <p:spPr>
          <a:xfrm>
            <a:off x="457200" y="854076"/>
            <a:ext cx="8130746" cy="1475766"/>
          </a:xfrm>
        </p:spPr>
        <p:txBody>
          <a:bodyPr/>
          <a:p>
            <a:pPr algn="just"/>
            <a:r>
              <a:rPr dirty="0" sz="2100" lang="en-US"/>
              <a:t>When you define a function, you can specify a default value for each of the last parameters. This value will be used if the corresponding argument is left blank when calling to the function.</a:t>
            </a:r>
          </a:p>
        </p:txBody>
      </p:sp>
      <p:sp>
        <p:nvSpPr>
          <p:cNvPr id="104872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Default Parameter </a:t>
            </a:r>
            <a:r>
              <a:rPr b="0" dirty="0" lang="en-US" smtClean="0"/>
              <a:t>Value</a:t>
            </a:r>
            <a:endParaRPr dirty="0" lang="en-US"/>
          </a:p>
        </p:txBody>
      </p:sp>
      <p:sp>
        <p:nvSpPr>
          <p:cNvPr id="1048726" name="Rectangle 3"/>
          <p:cNvSpPr/>
          <p:nvPr/>
        </p:nvSpPr>
        <p:spPr>
          <a:xfrm>
            <a:off x="468371" y="2170732"/>
            <a:ext cx="4504461" cy="43586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sum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a=0, </a:t>
            </a:r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b=0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a+b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"Sum :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&lt;&lt;sum(1,2) 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"Sum :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&lt;&lt;sum(2)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"Sum : 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&lt;&lt;sum() 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727" name="Rectangle 5"/>
          <p:cNvSpPr/>
          <p:nvPr/>
        </p:nvSpPr>
        <p:spPr>
          <a:xfrm>
            <a:off x="504594" y="2749529"/>
            <a:ext cx="4330453" cy="1066801"/>
          </a:xfrm>
          <a:prstGeom prst="rect"/>
          <a:solidFill>
            <a:schemeClr val="accent3">
              <a:lumMod val="95000"/>
            </a:schemeClr>
          </a:solidFill>
          <a:ln>
            <a:noFill/>
          </a:ln>
        </p:spPr>
        <p:txBody>
          <a:bodyPr bIns="0" lIns="0" rIns="0" tIns="0" wrap="square">
            <a:spAutoFit/>
          </a:bodyPr>
          <a:p>
            <a:r>
              <a:rPr dirty="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sum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a=0, </a:t>
            </a:r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b=0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a+b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728" name="Rectangle 6"/>
          <p:cNvSpPr/>
          <p:nvPr/>
        </p:nvSpPr>
        <p:spPr>
          <a:xfrm>
            <a:off x="5348670" y="4609573"/>
            <a:ext cx="1046481" cy="358140"/>
          </a:xfrm>
          <a:prstGeom prst="rect"/>
        </p:spPr>
        <p:txBody>
          <a:bodyPr wrap="none">
            <a:spAutoFit/>
          </a:bodyPr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a=1, b=2</a:t>
            </a:r>
            <a:endParaRPr dirty="0" lang="en-US"/>
          </a:p>
        </p:txBody>
      </p:sp>
      <p:sp>
        <p:nvSpPr>
          <p:cNvPr id="1048729" name="Rectangle 7"/>
          <p:cNvSpPr/>
          <p:nvPr/>
        </p:nvSpPr>
        <p:spPr>
          <a:xfrm>
            <a:off x="5337499" y="4894447"/>
            <a:ext cx="1046480" cy="358140"/>
          </a:xfrm>
          <a:prstGeom prst="rect"/>
        </p:spPr>
        <p:txBody>
          <a:bodyPr wrap="none">
            <a:spAutoFit/>
          </a:bodyPr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a=2, b=0</a:t>
            </a:r>
            <a:endParaRPr dirty="0" lang="en-US"/>
          </a:p>
        </p:txBody>
      </p:sp>
      <p:sp>
        <p:nvSpPr>
          <p:cNvPr id="1048730" name="Rectangle 8"/>
          <p:cNvSpPr/>
          <p:nvPr/>
        </p:nvSpPr>
        <p:spPr>
          <a:xfrm>
            <a:off x="5326328" y="5179321"/>
            <a:ext cx="1046481" cy="358140"/>
          </a:xfrm>
          <a:prstGeom prst="rect"/>
        </p:spPr>
        <p:txBody>
          <a:bodyPr wrap="none">
            <a:spAutoFit/>
          </a:bodyPr>
          <a:p>
            <a:r>
              <a:rPr dirty="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a=0, b=0</a:t>
            </a:r>
            <a:endParaRPr dirty="0" lang="en-US"/>
          </a:p>
        </p:txBody>
      </p:sp>
      <p:sp>
        <p:nvSpPr>
          <p:cNvPr id="1048731" name="Rectangle 9"/>
          <p:cNvSpPr/>
          <p:nvPr/>
        </p:nvSpPr>
        <p:spPr>
          <a:xfrm>
            <a:off x="6159425" y="2871918"/>
            <a:ext cx="1647173" cy="891540"/>
          </a:xfrm>
          <a:prstGeom prst="rect"/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p>
            <a:r>
              <a:rPr dirty="0" lang="en-US"/>
              <a:t>Sum : 3</a:t>
            </a:r>
          </a:p>
          <a:p>
            <a:r>
              <a:rPr dirty="0" lang="en-US"/>
              <a:t>Sum : 2</a:t>
            </a:r>
          </a:p>
          <a:p>
            <a:r>
              <a:rPr dirty="0" lang="en-US"/>
              <a:t>Sum : 0</a:t>
            </a:r>
          </a:p>
        </p:txBody>
      </p:sp>
      <p:sp>
        <p:nvSpPr>
          <p:cNvPr id="1048732" name="Rectangle 10"/>
          <p:cNvSpPr/>
          <p:nvPr/>
        </p:nvSpPr>
        <p:spPr>
          <a:xfrm>
            <a:off x="6511567" y="3795248"/>
            <a:ext cx="843280" cy="358141"/>
          </a:xfrm>
          <a:prstGeom prst="rect"/>
        </p:spPr>
        <p:txBody>
          <a:bodyPr wrap="none">
            <a:spAutoFit/>
          </a:bodyPr>
          <a:p>
            <a:r>
              <a:rPr dirty="0" lang="en-US" smtClean="0"/>
              <a:t>output</a:t>
            </a:r>
            <a:endParaRPr dirty="0" lang="en-US"/>
          </a:p>
        </p:txBody>
      </p:sp>
      <p:cxnSp>
        <p:nvCxnSpPr>
          <p:cNvPr id="3145739" name="Straight Arrow Connector 11"/>
          <p:cNvCxnSpPr>
            <a:cxnSpLocks/>
          </p:cNvCxnSpPr>
          <p:nvPr/>
        </p:nvCxnSpPr>
        <p:spPr bwMode="auto">
          <a:xfrm>
            <a:off x="4741727" y="4838177"/>
            <a:ext cx="584601" cy="3132"/>
          </a:xfrm>
          <a:prstGeom prst="straightConnector1"/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3145740" name="Straight Arrow Connector 17"/>
          <p:cNvCxnSpPr>
            <a:cxnSpLocks/>
          </p:cNvCxnSpPr>
          <p:nvPr/>
        </p:nvCxnSpPr>
        <p:spPr bwMode="auto">
          <a:xfrm>
            <a:off x="4729202" y="5083860"/>
            <a:ext cx="584601" cy="3132"/>
          </a:xfrm>
          <a:prstGeom prst="straightConnector1"/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3145741" name="Straight Arrow Connector 18"/>
          <p:cNvCxnSpPr>
            <a:cxnSpLocks/>
          </p:cNvCxnSpPr>
          <p:nvPr/>
        </p:nvCxnSpPr>
        <p:spPr bwMode="auto">
          <a:xfrm>
            <a:off x="4741727" y="5363987"/>
            <a:ext cx="584601" cy="3132"/>
          </a:xfrm>
          <a:prstGeom prst="straightConnector1"/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 smtClean="0"/>
              <a:t>Example - Factorial </a:t>
            </a:r>
            <a:r>
              <a:rPr b="0" dirty="0" lang="en-US"/>
              <a:t>Using Function </a:t>
            </a:r>
            <a:endParaRPr dirty="0" lang="en-US"/>
          </a:p>
        </p:txBody>
      </p:sp>
      <p:sp>
        <p:nvSpPr>
          <p:cNvPr id="1048734" name="Rectangle 3"/>
          <p:cNvSpPr/>
          <p:nvPr/>
        </p:nvSpPr>
        <p:spPr>
          <a:xfrm>
            <a:off x="657615" y="979335"/>
            <a:ext cx="4822521" cy="5247640"/>
          </a:xfrm>
          <a:prstGeom prst="rect"/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12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dirty="0" sz="1200" lang="en-US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20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sz="12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sz="120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sz="12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2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200" lang="en-US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dirty="0" sz="12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20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2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2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sz="12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200" lang="en-US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factorial(</a:t>
            </a:r>
            <a:r>
              <a:rPr dirty="0" sz="12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2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counter;</a:t>
            </a: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200" lang="en-US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fact = 1;</a:t>
            </a:r>
          </a:p>
          <a:p>
            <a:endParaRPr dirty="0" sz="12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200" lang="en-US">
                <a:solidFill>
                  <a:srgbClr val="008000"/>
                </a:solidFill>
                <a:latin typeface="Consolas" panose="020B0609020204030204" pitchFamily="49" charset="0"/>
              </a:rPr>
              <a:t>//for Loop Block</a:t>
            </a:r>
            <a:endParaRPr dirty="0" sz="12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200" lang="en-US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dirty="0" sz="12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counter = 1; counter &lt;= n; counter++) {</a:t>
            </a: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    fact = fact * counter;</a:t>
            </a: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endParaRPr dirty="0" sz="12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20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fact;</a:t>
            </a: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dirty="0" sz="12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2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dirty="0" sz="1200" lang="en-US">
                <a:solidFill>
                  <a:srgbClr val="008000"/>
                </a:solidFill>
                <a:latin typeface="Consolas" panose="020B0609020204030204" pitchFamily="49" charset="0"/>
              </a:rPr>
              <a:t>// Variable Declaration</a:t>
            </a:r>
            <a:endParaRPr dirty="0" sz="12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2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counter, n;</a:t>
            </a:r>
          </a:p>
          <a:p>
            <a:endParaRPr dirty="0" sz="12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200" lang="en-US">
                <a:solidFill>
                  <a:srgbClr val="008000"/>
                </a:solidFill>
                <a:latin typeface="Consolas" panose="020B0609020204030204" pitchFamily="49" charset="0"/>
              </a:rPr>
              <a:t>// Get Input Value</a:t>
            </a:r>
            <a:endParaRPr dirty="0" sz="12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2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200" lang="en-US">
                <a:solidFill>
                  <a:srgbClr val="A31515"/>
                </a:solidFill>
                <a:latin typeface="Consolas" panose="020B0609020204030204" pitchFamily="49" charset="0"/>
              </a:rPr>
              <a:t>"Enter the Number :"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200" lang="en-US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&gt;&gt;n;</a:t>
            </a:r>
          </a:p>
          <a:p>
            <a:endParaRPr dirty="0" sz="12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200" lang="en-US">
                <a:solidFill>
                  <a:srgbClr val="008000"/>
                </a:solidFill>
                <a:latin typeface="Consolas" panose="020B0609020204030204" pitchFamily="49" charset="0"/>
              </a:rPr>
              <a:t>// Factorial Function Call</a:t>
            </a:r>
            <a:endParaRPr dirty="0" sz="12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2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n &lt;&lt; </a:t>
            </a:r>
            <a:r>
              <a:rPr dirty="0" sz="12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dirty="0" sz="1200" lang="en-US">
                <a:solidFill>
                  <a:srgbClr val="A31515"/>
                </a:solidFill>
                <a:latin typeface="Consolas" panose="020B0609020204030204" pitchFamily="49" charset="0"/>
              </a:rPr>
              <a:t>Factorial </a:t>
            </a:r>
            <a:r>
              <a:rPr dirty="0" sz="12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Value </a:t>
            </a:r>
            <a:r>
              <a:rPr dirty="0" sz="1200" lang="en-US">
                <a:solidFill>
                  <a:srgbClr val="A31515"/>
                </a:solidFill>
                <a:latin typeface="Consolas" panose="020B0609020204030204" pitchFamily="49" charset="0"/>
              </a:rPr>
              <a:t>Is "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factorial(n) &lt;&lt;</a:t>
            </a:r>
            <a:r>
              <a:rPr dirty="0" sz="12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system(</a:t>
            </a:r>
            <a:r>
              <a:rPr dirty="0" sz="120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sz="120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dirty="0" sz="12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dirty="0" sz="120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735" name="Rectangle 4"/>
          <p:cNvSpPr/>
          <p:nvPr/>
        </p:nvSpPr>
        <p:spPr>
          <a:xfrm>
            <a:off x="745298" y="1620251"/>
            <a:ext cx="4572000" cy="2225041"/>
          </a:xfrm>
          <a:prstGeom prst="rect"/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p>
            <a:endParaRPr dirty="0" sz="12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200" lang="en-US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factorial(</a:t>
            </a:r>
            <a:r>
              <a:rPr dirty="0" sz="12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2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counter;</a:t>
            </a: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200" lang="en-US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fact = 1;</a:t>
            </a:r>
          </a:p>
          <a:p>
            <a:endParaRPr dirty="0" sz="12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200" lang="en-US">
                <a:solidFill>
                  <a:srgbClr val="008000"/>
                </a:solidFill>
                <a:latin typeface="Consolas" panose="020B0609020204030204" pitchFamily="49" charset="0"/>
              </a:rPr>
              <a:t>//for Loop Block</a:t>
            </a:r>
            <a:endParaRPr dirty="0" sz="12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200" lang="en-US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dirty="0" sz="12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counter = 1; counter &lt;= n; counter++) {</a:t>
            </a: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    fact = fact * counter;</a:t>
            </a: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endParaRPr dirty="0" sz="12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20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200" lang="en-US">
                <a:solidFill>
                  <a:prstClr val="black"/>
                </a:solidFill>
                <a:latin typeface="Consolas" panose="020B0609020204030204" pitchFamily="49" charset="0"/>
              </a:rPr>
              <a:t> fact;</a:t>
            </a:r>
          </a:p>
          <a:p>
            <a:r>
              <a:rPr dirty="0" sz="12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dirty="0" sz="120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736" name="Rectangle 5"/>
          <p:cNvSpPr/>
          <p:nvPr/>
        </p:nvSpPr>
        <p:spPr>
          <a:xfrm>
            <a:off x="5693080" y="4722312"/>
            <a:ext cx="3206663" cy="646331"/>
          </a:xfrm>
          <a:prstGeom prst="rect"/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p>
            <a:r>
              <a:rPr dirty="0" lang="en-US"/>
              <a:t>Enter the Number :6</a:t>
            </a:r>
          </a:p>
          <a:p>
            <a:r>
              <a:rPr dirty="0" lang="en-US"/>
              <a:t>6 Factorial Value Is 720</a:t>
            </a:r>
          </a:p>
        </p:txBody>
      </p:sp>
      <p:sp>
        <p:nvSpPr>
          <p:cNvPr id="1048737" name="Rectangle 6"/>
          <p:cNvSpPr/>
          <p:nvPr/>
        </p:nvSpPr>
        <p:spPr>
          <a:xfrm>
            <a:off x="6824967" y="5473736"/>
            <a:ext cx="843281" cy="358140"/>
          </a:xfrm>
          <a:prstGeom prst="rect"/>
        </p:spPr>
        <p:txBody>
          <a:bodyPr wrap="none">
            <a:spAutoFit/>
          </a:bodyPr>
          <a:p>
            <a:r>
              <a:rPr dirty="0" lang="en-US" smtClean="0"/>
              <a:t>output</a:t>
            </a:r>
            <a:endParaRPr dirty="0"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Content Placeholder 1"/>
          <p:cNvSpPr>
            <a:spLocks noGrp="1"/>
          </p:cNvSpPr>
          <p:nvPr>
            <p:ph idx="1"/>
          </p:nvPr>
        </p:nvSpPr>
        <p:spPr>
          <a:xfrm>
            <a:off x="333632" y="855309"/>
            <a:ext cx="8353168" cy="853603"/>
          </a:xfrm>
        </p:spPr>
        <p:txBody>
          <a:bodyPr/>
          <a:p>
            <a:r>
              <a:rPr dirty="0" sz="2000" lang="en-US">
                <a:latin typeface="Consolas" panose="020B0609020204030204" pitchFamily="49" charset="0"/>
              </a:rPr>
              <a:t>This program illustrates how to use a sequential search in a program.</a:t>
            </a:r>
          </a:p>
        </p:txBody>
      </p:sp>
      <p:sp>
        <p:nvSpPr>
          <p:cNvPr id="104873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EXAMPLE - </a:t>
            </a:r>
            <a:r>
              <a:rPr dirty="0" lang="en-US"/>
              <a:t>S</a:t>
            </a:r>
            <a:r>
              <a:rPr dirty="0" lang="en-US" smtClean="0"/>
              <a:t>equential </a:t>
            </a:r>
            <a:r>
              <a:rPr dirty="0" lang="en-US"/>
              <a:t>S</a:t>
            </a:r>
            <a:r>
              <a:rPr dirty="0" lang="en-US" smtClean="0"/>
              <a:t>earch </a:t>
            </a:r>
            <a:endParaRPr dirty="0" lang="en-US"/>
          </a:p>
        </p:txBody>
      </p:sp>
      <p:sp>
        <p:nvSpPr>
          <p:cNvPr id="1048740" name="Rectangle 4"/>
          <p:cNvSpPr/>
          <p:nvPr/>
        </p:nvSpPr>
        <p:spPr>
          <a:xfrm>
            <a:off x="371804" y="1487796"/>
            <a:ext cx="5655501" cy="4714241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1100" lang="en-US">
                <a:solidFill>
                  <a:srgbClr val="008000"/>
                </a:solidFill>
                <a:latin typeface="Consolas" panose="020B0609020204030204" pitchFamily="49" charset="0"/>
              </a:rPr>
              <a:t>// This program illustrates how to use a sequential search in a program.</a:t>
            </a:r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sz="11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sz="110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ARRAY_SIZE = 10; </a:t>
            </a:r>
          </a:p>
          <a:p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seqSearch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list[], </a:t>
            </a:r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listLength,</a:t>
            </a:r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searchItem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); </a:t>
            </a:r>
          </a:p>
          <a:p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intList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[ARRAY_SIZE]; </a:t>
            </a:r>
          </a:p>
          <a:p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number; </a:t>
            </a:r>
          </a:p>
          <a:p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100" lang="en-US">
                <a:solidFill>
                  <a:srgbClr val="A31515"/>
                </a:solidFill>
                <a:latin typeface="Consolas" panose="020B0609020204030204" pitchFamily="49" charset="0"/>
              </a:rPr>
              <a:t>"Enter "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ARRAY_SIZE&lt;&lt; </a:t>
            </a:r>
            <a:r>
              <a:rPr dirty="0" sz="1100" lang="en-US">
                <a:solidFill>
                  <a:srgbClr val="A31515"/>
                </a:solidFill>
                <a:latin typeface="Consolas" panose="020B0609020204030204" pitchFamily="49" charset="0"/>
              </a:rPr>
              <a:t>" integers."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index = 0; index &lt; ARRAY_SIZE; index++) </a:t>
            </a:r>
          </a:p>
          <a:p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&gt;&gt;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intList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[index]; </a:t>
            </a:r>
          </a:p>
          <a:p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100" lang="en-US">
                <a:solidFill>
                  <a:srgbClr val="A31515"/>
                </a:solidFill>
                <a:latin typeface="Consolas" panose="020B0609020204030204" pitchFamily="49" charset="0"/>
              </a:rPr>
              <a:t>"Enter the number to be searched: "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&gt;&gt; number; </a:t>
            </a:r>
          </a:p>
          <a:p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pos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seqSearch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intList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, ARRAY_SIZE, number); </a:t>
            </a: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pos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!= -1) </a:t>
            </a:r>
          </a:p>
          <a:p>
            <a:r>
              <a:rPr dirty="0" sz="11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sz="11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1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&lt;&lt; number&lt;&lt; </a:t>
            </a:r>
            <a:r>
              <a:rPr dirty="0" sz="1100" lang="en-US">
                <a:solidFill>
                  <a:srgbClr val="A31515"/>
                </a:solidFill>
                <a:latin typeface="Consolas" panose="020B0609020204030204" pitchFamily="49" charset="0"/>
              </a:rPr>
              <a:t>" is found at index "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pos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dirty="0" sz="11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dirty="0" sz="11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1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dirty="0" sz="11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number&lt;&lt; </a:t>
            </a:r>
            <a:r>
              <a:rPr dirty="0" sz="1100" lang="en-US">
                <a:solidFill>
                  <a:srgbClr val="A31515"/>
                </a:solidFill>
                <a:latin typeface="Consolas" panose="020B0609020204030204" pitchFamily="49" charset="0"/>
              </a:rPr>
              <a:t>" is not in the list."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system(</a:t>
            </a:r>
            <a:r>
              <a:rPr dirty="0" sz="110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0; </a:t>
            </a:r>
          </a:p>
          <a:p>
            <a:r>
              <a:rPr dirty="0" sz="11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741" name="Rectangle 3"/>
          <p:cNvSpPr/>
          <p:nvPr/>
        </p:nvSpPr>
        <p:spPr>
          <a:xfrm>
            <a:off x="5446034" y="2572069"/>
            <a:ext cx="3194984" cy="1082040"/>
          </a:xfrm>
          <a:prstGeom prst="rect"/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b="1" dirty="0" sz="1100" lang="en-US"/>
              <a:t>Enter 10 integers.</a:t>
            </a:r>
          </a:p>
          <a:p>
            <a:r>
              <a:rPr b="1" dirty="0" sz="1100" lang="en-US"/>
              <a:t>1 22 33 44 55 99 6 7 45 3</a:t>
            </a:r>
          </a:p>
          <a:p>
            <a:endParaRPr b="1" dirty="0" sz="1100" lang="en-US"/>
          </a:p>
          <a:p>
            <a:r>
              <a:rPr b="1" dirty="0" sz="1100" lang="en-US"/>
              <a:t>Enter the number to be searched: 99</a:t>
            </a:r>
          </a:p>
          <a:p>
            <a:endParaRPr b="1" dirty="0" sz="1100" lang="en-US"/>
          </a:p>
          <a:p>
            <a:r>
              <a:rPr b="1" dirty="0" sz="1100" lang="en-US" smtClean="0"/>
              <a:t>99 </a:t>
            </a:r>
            <a:r>
              <a:rPr b="1" dirty="0" sz="1100" lang="en-US"/>
              <a:t>is found at index 5</a:t>
            </a:r>
          </a:p>
        </p:txBody>
      </p:sp>
      <p:sp>
        <p:nvSpPr>
          <p:cNvPr id="1048742" name="Rectangle 5"/>
          <p:cNvSpPr/>
          <p:nvPr/>
        </p:nvSpPr>
        <p:spPr>
          <a:xfrm>
            <a:off x="5704758" y="3947980"/>
            <a:ext cx="2878800" cy="27330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110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seqSearch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list[], </a:t>
            </a:r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listLength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, </a:t>
            </a:r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searchItem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dirty="0" sz="11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loc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found = </a:t>
            </a:r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loc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loc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&lt;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listLength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&amp;&amp; !found)</a:t>
            </a: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(list[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loc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] ==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searchItem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found = </a:t>
            </a:r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loc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(found)</a:t>
            </a: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100" lang="en-US" err="1">
                <a:solidFill>
                  <a:prstClr val="black"/>
                </a:solidFill>
                <a:latin typeface="Consolas" panose="020B0609020204030204" pitchFamily="49" charset="0"/>
              </a:rPr>
              <a:t>loc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dirty="0" sz="11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10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 -1;</a:t>
            </a:r>
          </a:p>
          <a:p>
            <a:r>
              <a:rPr dirty="0" sz="11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Content Placeholder 1"/>
          <p:cNvSpPr>
            <a:spLocks noGrp="1"/>
          </p:cNvSpPr>
          <p:nvPr>
            <p:ph idx="1"/>
          </p:nvPr>
        </p:nvSpPr>
        <p:spPr>
          <a:xfrm>
            <a:off x="457200" y="961119"/>
            <a:ext cx="8486384" cy="5338119"/>
          </a:xfrm>
        </p:spPr>
        <p:txBody>
          <a:bodyPr/>
          <a:p>
            <a:r>
              <a:rPr dirty="0" sz="2000" lang="en-US"/>
              <a:t>When you use the name of a function where you want it to execute within a </a:t>
            </a:r>
            <a:r>
              <a:rPr dirty="0" sz="2000" lang="en-US" err="1" smtClean="0"/>
              <a:t>program,you</a:t>
            </a:r>
            <a:r>
              <a:rPr dirty="0" sz="2000" lang="en-US" smtClean="0"/>
              <a:t> </a:t>
            </a:r>
            <a:r>
              <a:rPr dirty="0" sz="2000" lang="en-US"/>
              <a:t>are ___________the function.</a:t>
            </a:r>
          </a:p>
          <a:p>
            <a:pPr algn="ctr" indent="0" marL="0">
              <a:buNone/>
            </a:pPr>
            <a:r>
              <a:rPr dirty="0" sz="2000" lang="en-US" smtClean="0"/>
              <a:t>(a) prototyping     (c) iterating   (b</a:t>
            </a:r>
            <a:r>
              <a:rPr dirty="0" sz="2000" lang="en-US"/>
              <a:t>)</a:t>
            </a:r>
            <a:r>
              <a:rPr dirty="0" sz="2000" lang="en-US" smtClean="0"/>
              <a:t> </a:t>
            </a:r>
            <a:r>
              <a:rPr dirty="0" sz="2000" lang="en-US"/>
              <a:t>calling </a:t>
            </a:r>
            <a:r>
              <a:rPr dirty="0" sz="2000" lang="en-US" smtClean="0"/>
              <a:t>   (d) defining</a:t>
            </a:r>
          </a:p>
          <a:p>
            <a:pPr algn="ctr" indent="0" marL="0">
              <a:buNone/>
            </a:pPr>
            <a:endParaRPr dirty="0" sz="1400" lang="en-US" smtClean="0"/>
          </a:p>
          <a:p>
            <a:r>
              <a:rPr dirty="0" sz="2000" lang="en-US" smtClean="0"/>
              <a:t>A </a:t>
            </a:r>
            <a:r>
              <a:rPr dirty="0" sz="2000" lang="en-US"/>
              <a:t>variable that is known to all functions within a file is said to be ___________.</a:t>
            </a:r>
          </a:p>
          <a:p>
            <a:pPr algn="ctr" indent="0" marL="0">
              <a:buNone/>
            </a:pPr>
            <a:r>
              <a:rPr dirty="0" sz="2000" lang="en-US" smtClean="0"/>
              <a:t>(a). </a:t>
            </a:r>
            <a:r>
              <a:rPr dirty="0" sz="2000" lang="en-US"/>
              <a:t>notorious </a:t>
            </a:r>
            <a:r>
              <a:rPr dirty="0" sz="2000" lang="en-US" smtClean="0"/>
              <a:t>     (c). global     (b). worldly     (d). Famous</a:t>
            </a:r>
          </a:p>
          <a:p>
            <a:pPr algn="ctr" indent="0" marL="0">
              <a:buNone/>
            </a:pPr>
            <a:endParaRPr dirty="0" sz="1400" lang="en-US" smtClean="0"/>
          </a:p>
          <a:p>
            <a:r>
              <a:rPr dirty="0" sz="2000" lang="en-US"/>
              <a:t>Within a block or function, a local variable ___________a global one.</a:t>
            </a:r>
          </a:p>
          <a:p>
            <a:pPr algn="ctr" indent="0" marL="0">
              <a:buNone/>
            </a:pPr>
            <a:r>
              <a:rPr dirty="0" sz="2000" lang="en-US" smtClean="0"/>
              <a:t>(a) overrides     (c) </a:t>
            </a:r>
            <a:r>
              <a:rPr dirty="0" sz="2000" lang="en-US"/>
              <a:t>accedes </a:t>
            </a:r>
            <a:r>
              <a:rPr dirty="0" sz="2000" lang="en-US" smtClean="0"/>
              <a:t>to     (b) overloads    (d) replaces</a:t>
            </a:r>
          </a:p>
          <a:p>
            <a:pPr algn="ctr" indent="0" marL="0">
              <a:buNone/>
            </a:pPr>
            <a:endParaRPr dirty="0" sz="1050" lang="en-US" smtClean="0"/>
          </a:p>
          <a:p>
            <a:r>
              <a:rPr dirty="0" sz="2000" lang="en-US"/>
              <a:t>Which of the following is a valid prototype for a function that accepts an </a:t>
            </a:r>
            <a:r>
              <a:rPr dirty="0" sz="2000" lang="en-US" smtClean="0"/>
              <a:t>integer argument </a:t>
            </a:r>
            <a:r>
              <a:rPr dirty="0" sz="2000" lang="en-US"/>
              <a:t>and returns a double value?</a:t>
            </a:r>
          </a:p>
          <a:p>
            <a:pPr algn="ctr" indent="0" marL="0">
              <a:buNone/>
            </a:pPr>
            <a:r>
              <a:rPr dirty="0" sz="2000" lang="en-US" smtClean="0"/>
              <a:t>(a) </a:t>
            </a:r>
            <a:r>
              <a:rPr dirty="0" sz="2000" lang="en-US" err="1"/>
              <a:t>int</a:t>
            </a:r>
            <a:r>
              <a:rPr dirty="0" sz="2000" lang="en-US"/>
              <a:t> function(double</a:t>
            </a:r>
            <a:r>
              <a:rPr dirty="0" sz="2000" lang="en-US" smtClean="0"/>
              <a:t>);       (c) </a:t>
            </a:r>
            <a:r>
              <a:rPr dirty="0" sz="2000" lang="en-US"/>
              <a:t>double function (</a:t>
            </a:r>
            <a:r>
              <a:rPr dirty="0" sz="2000" lang="en-US" err="1"/>
              <a:t>int</a:t>
            </a:r>
            <a:r>
              <a:rPr dirty="0" sz="2000" lang="en-US"/>
              <a:t>);</a:t>
            </a:r>
          </a:p>
          <a:p>
            <a:pPr algn="ctr" indent="0" marL="0">
              <a:buNone/>
            </a:pPr>
            <a:r>
              <a:rPr dirty="0" sz="2000" lang="en-US" smtClean="0"/>
              <a:t>(b) </a:t>
            </a:r>
            <a:r>
              <a:rPr dirty="0" sz="2000" lang="en-US" err="1"/>
              <a:t>int</a:t>
            </a:r>
            <a:r>
              <a:rPr dirty="0" sz="2000" lang="en-US"/>
              <a:t> function(double</a:t>
            </a:r>
            <a:r>
              <a:rPr dirty="0" sz="2000" lang="en-US" smtClean="0"/>
              <a:t>)          (d) </a:t>
            </a:r>
            <a:r>
              <a:rPr dirty="0" sz="2000" lang="en-US"/>
              <a:t>double function(</a:t>
            </a:r>
            <a:r>
              <a:rPr dirty="0" sz="2000" lang="en-US" err="1"/>
              <a:t>int</a:t>
            </a:r>
            <a:r>
              <a:rPr dirty="0" sz="2000" lang="en-US"/>
              <a:t>)</a:t>
            </a:r>
          </a:p>
        </p:txBody>
      </p:sp>
      <p:sp>
        <p:nvSpPr>
          <p:cNvPr id="104874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REVIEW </a:t>
            </a:r>
            <a:r>
              <a:rPr dirty="0" lang="en-US" smtClean="0"/>
              <a:t>QUESTIONS 1</a:t>
            </a:r>
            <a:endParaRPr dirty="0" lang="en-US"/>
          </a:p>
        </p:txBody>
      </p:sp>
      <p:sp>
        <p:nvSpPr>
          <p:cNvPr id="1048766" name=""/>
          <p:cNvSpPr/>
          <p:nvPr/>
        </p:nvSpPr>
        <p:spPr>
          <a:xfrm>
            <a:off x="3389169" y="3056612"/>
            <a:ext cx="476789" cy="463825"/>
          </a:xfrm>
          <a:prstGeom prst="ellipse"/>
          <a:noFill/>
          <a:ln w="25400">
            <a:solidFill>
              <a:srgbClr val="36363D"/>
            </a:solidFill>
            <a:prstDash val="solid"/>
          </a:ln>
        </p:spPr>
        <p:txBody>
          <a:bodyPr anchor="ctr"/>
          <a:p>
            <a:pPr algn="ctr"/>
            <a:endParaRPr lang="ar-EG"/>
          </a:p>
        </p:txBody>
      </p:sp>
      <p:sp>
        <p:nvSpPr>
          <p:cNvPr id="1048767" name=""/>
          <p:cNvSpPr/>
          <p:nvPr/>
        </p:nvSpPr>
        <p:spPr>
          <a:xfrm>
            <a:off x="1697739" y="5461941"/>
            <a:ext cx="476789" cy="463825"/>
          </a:xfrm>
          <a:prstGeom prst="ellipse"/>
          <a:noFill/>
          <a:ln w="25400">
            <a:solidFill>
              <a:srgbClr val="36363D"/>
            </a:solidFill>
            <a:prstDash val="solid"/>
          </a:ln>
        </p:spPr>
        <p:txBody>
          <a:bodyPr anchor="ctr"/>
          <a:p>
            <a:pPr algn="ctr"/>
            <a:endParaRPr lang="ar-EG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2000" lang="en-US"/>
              <a:t>Which of the following correctly calls a function that has the prototype </a:t>
            </a:r>
            <a:r>
              <a:rPr dirty="0" sz="1800" kern="1200" lang="en-US">
                <a:solidFill>
                  <a:srgbClr val="C00000"/>
                </a:solidFill>
                <a:latin typeface="Consolas" panose="020B0609020204030204" pitchFamily="49" charset="0"/>
                <a:cs typeface="+mn-cs"/>
              </a:rPr>
              <a:t>void </a:t>
            </a:r>
            <a:r>
              <a:rPr dirty="0" sz="1800" kern="1200" lang="en-US" err="1">
                <a:solidFill>
                  <a:srgbClr val="C00000"/>
                </a:solidFill>
                <a:latin typeface="Consolas" panose="020B0609020204030204" pitchFamily="49" charset="0"/>
                <a:cs typeface="+mn-cs"/>
              </a:rPr>
              <a:t>computePrice</a:t>
            </a:r>
            <a:r>
              <a:rPr dirty="0" sz="1800" kern="1200" lang="en-US">
                <a:solidFill>
                  <a:srgbClr val="C00000"/>
                </a:solidFill>
                <a:latin typeface="Consolas" panose="020B0609020204030204" pitchFamily="49" charset="0"/>
                <a:cs typeface="+mn-cs"/>
              </a:rPr>
              <a:t>(</a:t>
            </a:r>
            <a:r>
              <a:rPr dirty="0" sz="1800" kern="1200" lang="en-US" err="1">
                <a:solidFill>
                  <a:srgbClr val="C00000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dirty="0" sz="1800" kern="1200" lang="en-US">
                <a:solidFill>
                  <a:srgbClr val="C00000"/>
                </a:solidFill>
                <a:latin typeface="Consolas" panose="020B0609020204030204" pitchFamily="49" charset="0"/>
                <a:cs typeface="+mn-cs"/>
              </a:rPr>
              <a:t>, double, </a:t>
            </a:r>
            <a:r>
              <a:rPr dirty="0" sz="1800" kern="1200" lang="en-US" err="1">
                <a:solidFill>
                  <a:srgbClr val="C00000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dirty="0" sz="1800" kern="1200" lang="en-US">
                <a:solidFill>
                  <a:srgbClr val="C00000"/>
                </a:solidFill>
                <a:latin typeface="Consolas" panose="020B0609020204030204" pitchFamily="49" charset="0"/>
                <a:cs typeface="+mn-cs"/>
              </a:rPr>
              <a:t>); </a:t>
            </a:r>
            <a:r>
              <a:rPr dirty="0" sz="2000" lang="en-US"/>
              <a:t>?</a:t>
            </a:r>
          </a:p>
          <a:p>
            <a:pPr indent="0" marL="0">
              <a:buNone/>
            </a:pPr>
            <a:r>
              <a:rPr dirty="0" sz="2000" lang="en-US" smtClean="0"/>
              <a:t>(a) </a:t>
            </a:r>
            <a:r>
              <a:rPr dirty="0" sz="2000" lang="en-US" err="1"/>
              <a:t>computePrice</a:t>
            </a:r>
            <a:r>
              <a:rPr dirty="0" sz="2000" lang="en-US"/>
              <a:t>(5129.95, 8, 36);</a:t>
            </a:r>
          </a:p>
          <a:p>
            <a:pPr indent="0" marL="0">
              <a:buNone/>
            </a:pPr>
            <a:r>
              <a:rPr dirty="0" sz="2000" lang="en-US" smtClean="0"/>
              <a:t>(b) </a:t>
            </a:r>
            <a:r>
              <a:rPr dirty="0" sz="2000" lang="en-US" err="1" smtClean="0"/>
              <a:t>computePrice</a:t>
            </a:r>
            <a:r>
              <a:rPr dirty="0" sz="2000" lang="en-US" smtClean="0"/>
              <a:t>(5000, </a:t>
            </a:r>
            <a:r>
              <a:rPr dirty="0" sz="2000" lang="en-US"/>
              <a:t>.075, 24);</a:t>
            </a:r>
          </a:p>
          <a:p>
            <a:pPr indent="0" marL="0">
              <a:buNone/>
            </a:pPr>
            <a:r>
              <a:rPr dirty="0" sz="2000" lang="en-US" smtClean="0"/>
              <a:t>(c) </a:t>
            </a:r>
            <a:r>
              <a:rPr dirty="0" sz="2000" lang="en-US" err="1" smtClean="0"/>
              <a:t>computePrice</a:t>
            </a:r>
            <a:r>
              <a:rPr dirty="0" sz="2000" lang="en-US" smtClean="0"/>
              <a:t>(10000</a:t>
            </a:r>
            <a:r>
              <a:rPr dirty="0" sz="2000" lang="en-US"/>
              <a:t>, .10, 4.5);</a:t>
            </a:r>
          </a:p>
          <a:p>
            <a:pPr indent="0" marL="0">
              <a:buNone/>
            </a:pPr>
            <a:r>
              <a:rPr dirty="0" sz="2000" lang="en-US" smtClean="0"/>
              <a:t>(d) </a:t>
            </a:r>
            <a:r>
              <a:rPr dirty="0" sz="2000" lang="en-US" err="1"/>
              <a:t>computePrice</a:t>
            </a:r>
            <a:r>
              <a:rPr dirty="0" sz="2000" lang="en-US"/>
              <a:t>(2000, .09</a:t>
            </a:r>
            <a:r>
              <a:rPr dirty="0" sz="2000" lang="en-US" smtClean="0"/>
              <a:t>);</a:t>
            </a:r>
          </a:p>
          <a:p>
            <a:pPr indent="0" marL="0">
              <a:buNone/>
            </a:pPr>
            <a:endParaRPr dirty="0" sz="2000" lang="en-US" smtClean="0"/>
          </a:p>
          <a:p>
            <a:r>
              <a:rPr dirty="0" lang="en-US"/>
              <a:t> </a:t>
            </a:r>
            <a:r>
              <a:rPr dirty="0" sz="2000" lang="en-US"/>
              <a:t>Find any errors in the following function </a:t>
            </a:r>
            <a:r>
              <a:rPr dirty="0" sz="2000" lang="en-US" smtClean="0"/>
              <a:t>definition:</a:t>
            </a:r>
          </a:p>
        </p:txBody>
      </p:sp>
      <p:sp>
        <p:nvSpPr>
          <p:cNvPr id="104874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REVIEW </a:t>
            </a:r>
            <a:r>
              <a:rPr dirty="0" lang="en-US" smtClean="0"/>
              <a:t>QUESTIONS 2</a:t>
            </a:r>
            <a:endParaRPr dirty="0" lang="en-US"/>
          </a:p>
        </p:txBody>
      </p:sp>
      <p:sp>
        <p:nvSpPr>
          <p:cNvPr id="1048747" name="Rectangle 3"/>
          <p:cNvSpPr/>
          <p:nvPr/>
        </p:nvSpPr>
        <p:spPr>
          <a:xfrm>
            <a:off x="457200" y="4475833"/>
            <a:ext cx="4572000" cy="1463041"/>
          </a:xfrm>
          <a:prstGeom prst="rect"/>
        </p:spPr>
        <p:txBody>
          <a:bodyPr>
            <a:spAutoFit/>
          </a:bodyPr>
          <a:p>
            <a:pPr indent="0" lvl="1" marL="400050">
              <a:buNone/>
            </a:pPr>
            <a:r>
              <a:rPr dirty="0" lang="en-US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srgbClr val="C00000"/>
                </a:solidFill>
                <a:latin typeface="Consolas" panose="020B0609020204030204" pitchFamily="49" charset="0"/>
              </a:rPr>
              <a:t>myfunction</a:t>
            </a:r>
            <a:r>
              <a:rPr dirty="0" lang="en-US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dirty="0" lang="en-US" err="1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srgbClr val="C00000"/>
                </a:solidFill>
                <a:latin typeface="Consolas" panose="020B0609020204030204" pitchFamily="49" charset="0"/>
              </a:rPr>
              <a:t>x,y</a:t>
            </a:r>
            <a:r>
              <a:rPr dirty="0" lang="en-US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indent="0" lvl="1" marL="400050">
              <a:buNone/>
            </a:pPr>
            <a:r>
              <a:rPr dirty="0" lang="en-US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  <a:br>
              <a:rPr dirty="0" lang="en-US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dirty="0" lang="en-US">
                <a:solidFill>
                  <a:srgbClr val="C00000"/>
                </a:solidFill>
                <a:latin typeface="Consolas" panose="020B0609020204030204" pitchFamily="49" charset="0"/>
              </a:rPr>
              <a:t>    return(x*y);</a:t>
            </a:r>
            <a:br>
              <a:rPr dirty="0" lang="en-US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dirty="0" lang="en-US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r>
              <a:rPr dirty="0" sz="2000" lang="en-US"/>
              <a:t/>
            </a:r>
            <a:br>
              <a:rPr dirty="0" sz="2000" lang="en-US"/>
            </a:br>
            <a:endParaRPr dirty="0" sz="2000"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2000" lang="en-US"/>
              <a:t>Which of the following function declaration using default arguments is incorrect?</a:t>
            </a:r>
            <a:br>
              <a:rPr dirty="0" sz="2000" lang="en-US"/>
            </a:br>
            <a:r>
              <a:rPr dirty="0" sz="2000" kern="1200" lang="en-US">
                <a:latin typeface="Consolas" panose="020B0609020204030204" pitchFamily="49" charset="0"/>
                <a:cs typeface="+mn-cs"/>
              </a:rPr>
              <a:t>(A) </a:t>
            </a:r>
            <a:r>
              <a:rPr dirty="0" sz="2000" kern="1200" lang="en-US" err="1">
                <a:latin typeface="Consolas" panose="020B0609020204030204" pitchFamily="49" charset="0"/>
                <a:cs typeface="+mn-cs"/>
              </a:rPr>
              <a:t>int</a:t>
            </a:r>
            <a:r>
              <a:rPr dirty="0" sz="2000" kern="1200" lang="en-US">
                <a:latin typeface="Consolas" panose="020B0609020204030204" pitchFamily="49" charset="0"/>
                <a:cs typeface="+mn-cs"/>
              </a:rPr>
              <a:t> foo(</a:t>
            </a:r>
            <a:r>
              <a:rPr dirty="0" sz="2000" kern="1200" lang="en-US" err="1">
                <a:latin typeface="Consolas" panose="020B0609020204030204" pitchFamily="49" charset="0"/>
                <a:cs typeface="+mn-cs"/>
              </a:rPr>
              <a:t>int</a:t>
            </a:r>
            <a:r>
              <a:rPr dirty="0" sz="2000" kern="1200" lang="en-US">
                <a:latin typeface="Consolas" panose="020B0609020204030204" pitchFamily="49" charset="0"/>
                <a:cs typeface="+mn-cs"/>
              </a:rPr>
              <a:t> x, </a:t>
            </a:r>
            <a:r>
              <a:rPr dirty="0" sz="2000" kern="1200" lang="en-US" err="1">
                <a:latin typeface="Consolas" panose="020B0609020204030204" pitchFamily="49" charset="0"/>
                <a:cs typeface="+mn-cs"/>
              </a:rPr>
              <a:t>int</a:t>
            </a:r>
            <a:r>
              <a:rPr dirty="0" sz="2000" kern="1200" lang="en-US">
                <a:latin typeface="Consolas" panose="020B0609020204030204" pitchFamily="49" charset="0"/>
                <a:cs typeface="+mn-cs"/>
              </a:rPr>
              <a:t> y =5, </a:t>
            </a:r>
            <a:r>
              <a:rPr dirty="0" sz="2000" kern="1200" lang="en-US" err="1">
                <a:latin typeface="Consolas" panose="020B0609020204030204" pitchFamily="49" charset="0"/>
                <a:cs typeface="+mn-cs"/>
              </a:rPr>
              <a:t>int</a:t>
            </a:r>
            <a:r>
              <a:rPr dirty="0" sz="2000" kern="1200" lang="en-US">
                <a:latin typeface="Consolas" panose="020B0609020204030204" pitchFamily="49" charset="0"/>
                <a:cs typeface="+mn-cs"/>
              </a:rPr>
              <a:t> z=10)</a:t>
            </a:r>
            <a:br>
              <a:rPr dirty="0" sz="2000" kern="1200" lang="en-US">
                <a:latin typeface="Consolas" panose="020B0609020204030204" pitchFamily="49" charset="0"/>
                <a:cs typeface="+mn-cs"/>
              </a:rPr>
            </a:br>
            <a:r>
              <a:rPr dirty="0" sz="2000" kern="1200" lang="en-US">
                <a:latin typeface="Consolas" panose="020B0609020204030204" pitchFamily="49" charset="0"/>
                <a:cs typeface="+mn-cs"/>
              </a:rPr>
              <a:t>(B) </a:t>
            </a:r>
            <a:r>
              <a:rPr dirty="0" sz="2000" kern="1200" lang="en-US" err="1">
                <a:latin typeface="Consolas" panose="020B0609020204030204" pitchFamily="49" charset="0"/>
                <a:cs typeface="+mn-cs"/>
              </a:rPr>
              <a:t>int</a:t>
            </a:r>
            <a:r>
              <a:rPr dirty="0" sz="2000" kern="1200" lang="en-US">
                <a:latin typeface="Consolas" panose="020B0609020204030204" pitchFamily="49" charset="0"/>
                <a:cs typeface="+mn-cs"/>
              </a:rPr>
              <a:t> foo(</a:t>
            </a:r>
            <a:r>
              <a:rPr dirty="0" sz="2000" kern="1200" lang="en-US" err="1">
                <a:latin typeface="Consolas" panose="020B0609020204030204" pitchFamily="49" charset="0"/>
                <a:cs typeface="+mn-cs"/>
              </a:rPr>
              <a:t>int</a:t>
            </a:r>
            <a:r>
              <a:rPr dirty="0" sz="2000" kern="1200" lang="en-US">
                <a:latin typeface="Consolas" panose="020B0609020204030204" pitchFamily="49" charset="0"/>
                <a:cs typeface="+mn-cs"/>
              </a:rPr>
              <a:t> x=5, </a:t>
            </a:r>
            <a:r>
              <a:rPr dirty="0" sz="2000" kern="1200" lang="en-US" err="1">
                <a:latin typeface="Consolas" panose="020B0609020204030204" pitchFamily="49" charset="0"/>
                <a:cs typeface="+mn-cs"/>
              </a:rPr>
              <a:t>int</a:t>
            </a:r>
            <a:r>
              <a:rPr dirty="0" sz="2000" kern="1200" lang="en-US">
                <a:latin typeface="Consolas" panose="020B0609020204030204" pitchFamily="49" charset="0"/>
                <a:cs typeface="+mn-cs"/>
              </a:rPr>
              <a:t> y =10, </a:t>
            </a:r>
            <a:r>
              <a:rPr dirty="0" sz="2000" kern="1200" lang="en-US" err="1">
                <a:latin typeface="Consolas" panose="020B0609020204030204" pitchFamily="49" charset="0"/>
                <a:cs typeface="+mn-cs"/>
              </a:rPr>
              <a:t>int</a:t>
            </a:r>
            <a:r>
              <a:rPr dirty="0" sz="2000" kern="1200" lang="en-US">
                <a:latin typeface="Consolas" panose="020B0609020204030204" pitchFamily="49" charset="0"/>
                <a:cs typeface="+mn-cs"/>
              </a:rPr>
              <a:t> z)</a:t>
            </a:r>
            <a:br>
              <a:rPr dirty="0" sz="2000" kern="1200" lang="en-US">
                <a:latin typeface="Consolas" panose="020B0609020204030204" pitchFamily="49" charset="0"/>
                <a:cs typeface="+mn-cs"/>
              </a:rPr>
            </a:br>
            <a:r>
              <a:rPr dirty="0" sz="2000" kern="1200" lang="en-US">
                <a:latin typeface="Consolas" panose="020B0609020204030204" pitchFamily="49" charset="0"/>
                <a:cs typeface="+mn-cs"/>
              </a:rPr>
              <a:t>(C) </a:t>
            </a:r>
            <a:r>
              <a:rPr dirty="0" sz="2000" kern="1200" lang="en-US" err="1">
                <a:latin typeface="Consolas" panose="020B0609020204030204" pitchFamily="49" charset="0"/>
                <a:cs typeface="+mn-cs"/>
              </a:rPr>
              <a:t>int</a:t>
            </a:r>
            <a:r>
              <a:rPr dirty="0" sz="2000" kern="1200" lang="en-US">
                <a:latin typeface="Consolas" panose="020B0609020204030204" pitchFamily="49" charset="0"/>
                <a:cs typeface="+mn-cs"/>
              </a:rPr>
              <a:t> foo(</a:t>
            </a:r>
            <a:r>
              <a:rPr dirty="0" sz="2000" kern="1200" lang="en-US" err="1">
                <a:latin typeface="Consolas" panose="020B0609020204030204" pitchFamily="49" charset="0"/>
                <a:cs typeface="+mn-cs"/>
              </a:rPr>
              <a:t>int</a:t>
            </a:r>
            <a:r>
              <a:rPr dirty="0" sz="2000" kern="1200" lang="en-US">
                <a:latin typeface="Consolas" panose="020B0609020204030204" pitchFamily="49" charset="0"/>
                <a:cs typeface="+mn-cs"/>
              </a:rPr>
              <a:t> x=5, </a:t>
            </a:r>
            <a:r>
              <a:rPr dirty="0" sz="2000" kern="1200" lang="en-US" err="1">
                <a:latin typeface="Consolas" panose="020B0609020204030204" pitchFamily="49" charset="0"/>
                <a:cs typeface="+mn-cs"/>
              </a:rPr>
              <a:t>int</a:t>
            </a:r>
            <a:r>
              <a:rPr dirty="0" sz="2000" kern="1200" lang="en-US">
                <a:latin typeface="Consolas" panose="020B0609020204030204" pitchFamily="49" charset="0"/>
                <a:cs typeface="+mn-cs"/>
              </a:rPr>
              <a:t> y, </a:t>
            </a:r>
            <a:r>
              <a:rPr dirty="0" sz="2000" kern="1200" lang="en-US" err="1">
                <a:latin typeface="Consolas" panose="020B0609020204030204" pitchFamily="49" charset="0"/>
                <a:cs typeface="+mn-cs"/>
              </a:rPr>
              <a:t>int</a:t>
            </a:r>
            <a:r>
              <a:rPr dirty="0" sz="2000" kern="1200" lang="en-US">
                <a:latin typeface="Consolas" panose="020B0609020204030204" pitchFamily="49" charset="0"/>
                <a:cs typeface="+mn-cs"/>
              </a:rPr>
              <a:t> z=10)</a:t>
            </a:r>
            <a:br>
              <a:rPr dirty="0" sz="2000" kern="1200" lang="en-US">
                <a:latin typeface="Consolas" panose="020B0609020204030204" pitchFamily="49" charset="0"/>
                <a:cs typeface="+mn-cs"/>
              </a:rPr>
            </a:br>
            <a:r>
              <a:rPr dirty="0" sz="2000" kern="1200" lang="en-US">
                <a:latin typeface="Consolas" panose="020B0609020204030204" pitchFamily="49" charset="0"/>
                <a:cs typeface="+mn-cs"/>
              </a:rPr>
              <a:t>(D) All are </a:t>
            </a:r>
            <a:r>
              <a:rPr dirty="0" sz="2000" kern="1200" lang="en-US" smtClean="0">
                <a:latin typeface="Consolas" panose="020B0609020204030204" pitchFamily="49" charset="0"/>
                <a:cs typeface="+mn-cs"/>
              </a:rPr>
              <a:t>correct</a:t>
            </a:r>
            <a:r>
              <a:rPr dirty="0" sz="1800" lang="en-US"/>
              <a:t/>
            </a:r>
            <a:br>
              <a:rPr dirty="0" sz="1800" lang="en-US"/>
            </a:br>
            <a:endParaRPr dirty="0" sz="2000" lang="en-US" smtClean="0"/>
          </a:p>
        </p:txBody>
      </p:sp>
      <p:sp>
        <p:nvSpPr>
          <p:cNvPr id="104874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REVIEW </a:t>
            </a:r>
            <a:r>
              <a:rPr dirty="0" lang="en-US" smtClean="0"/>
              <a:t>QUESTIONS 3</a:t>
            </a:r>
            <a:endParaRPr dirty="0"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2000" lang="en-US"/>
              <a:t>Write a program to print the factorial of a number by defining a function named 'Factorial'.</a:t>
            </a:r>
            <a:br>
              <a:rPr dirty="0" sz="2000" lang="en-US"/>
            </a:br>
            <a:r>
              <a:rPr dirty="0" sz="2000" lang="en-US"/>
              <a:t>Factorial of any number n is represented by </a:t>
            </a:r>
            <a:r>
              <a:rPr b="1" dirty="0" sz="2000" lang="en-US">
                <a:solidFill>
                  <a:srgbClr val="FF0000"/>
                </a:solidFill>
              </a:rPr>
              <a:t>n! </a:t>
            </a:r>
            <a:r>
              <a:rPr dirty="0" sz="2000" lang="en-US"/>
              <a:t>and is equal to 1*2*3*....*(n-1)*n. </a:t>
            </a:r>
            <a:endParaRPr dirty="0" sz="2000" lang="en-US" smtClean="0"/>
          </a:p>
          <a:p>
            <a:pPr indent="0" lvl="1" marL="400050">
              <a:buNone/>
            </a:pPr>
            <a:r>
              <a:rPr dirty="0" sz="2000" lang="en-US" smtClean="0"/>
              <a:t>E.g</a:t>
            </a:r>
            <a:r>
              <a:rPr dirty="0" sz="2000" lang="en-US"/>
              <a:t>.-</a:t>
            </a:r>
            <a:br>
              <a:rPr dirty="0" sz="2000" lang="en-US"/>
            </a:br>
            <a:r>
              <a:rPr dirty="0" sz="2000" lang="en-US"/>
              <a:t>4! = 1*2*3*4 = 24</a:t>
            </a:r>
            <a:br>
              <a:rPr dirty="0" sz="2000" lang="en-US"/>
            </a:br>
            <a:r>
              <a:rPr dirty="0" sz="2000" lang="en-US"/>
              <a:t>3! = 3*2*1 = 6</a:t>
            </a:r>
            <a:br>
              <a:rPr dirty="0" sz="2000" lang="en-US"/>
            </a:br>
            <a:r>
              <a:rPr dirty="0" sz="2000" lang="en-US"/>
              <a:t>2! = 2*1 = 2</a:t>
            </a:r>
            <a:br>
              <a:rPr dirty="0" sz="2000" lang="en-US"/>
            </a:br>
            <a:r>
              <a:rPr dirty="0" sz="2000" lang="en-US"/>
              <a:t>Also,</a:t>
            </a:r>
            <a:br>
              <a:rPr dirty="0" sz="2000" lang="en-US"/>
            </a:br>
            <a:r>
              <a:rPr dirty="0" sz="2000" lang="en-US"/>
              <a:t>1! = 1</a:t>
            </a:r>
            <a:br>
              <a:rPr dirty="0" sz="2000" lang="en-US"/>
            </a:br>
            <a:r>
              <a:rPr dirty="0" sz="2000" lang="en-US"/>
              <a:t>0! = </a:t>
            </a:r>
            <a:r>
              <a:rPr dirty="0" sz="2000" lang="en-US" smtClean="0"/>
              <a:t>0</a:t>
            </a:r>
            <a:r>
              <a:rPr dirty="0" sz="2000" lang="en-US"/>
              <a:t/>
            </a:r>
            <a:br>
              <a:rPr dirty="0" sz="2000" lang="en-US"/>
            </a:br>
            <a:endParaRPr dirty="0" sz="2000" lang="en-US" smtClean="0"/>
          </a:p>
          <a:p>
            <a:pPr indent="0" lvl="1" marL="400050">
              <a:buNone/>
            </a:pPr>
            <a:endParaRPr dirty="0" sz="2000" lang="en-US"/>
          </a:p>
          <a:p>
            <a:pPr indent="0" lvl="1" marL="400050">
              <a:buNone/>
            </a:pPr>
            <a:r>
              <a:rPr b="1" dirty="0" sz="2000" lang="en-US">
                <a:latin typeface="Segoe UI Light" panose="020B0502040204020203" pitchFamily="34" charset="0"/>
                <a:cs typeface="Arabic Hacen Tunisia Lt" panose="02000000000000000000" pitchFamily="2" charset="-78"/>
              </a:rPr>
              <a:t>(save the file as </a:t>
            </a:r>
            <a:r>
              <a:rPr b="1" dirty="0" sz="2000" lang="en-US" smtClean="0">
                <a:latin typeface="Segoe UI Light" panose="020B0502040204020203" pitchFamily="34" charset="0"/>
                <a:cs typeface="Arabic Hacen Tunisia Lt" panose="02000000000000000000" pitchFamily="2" charset="-78"/>
              </a:rPr>
              <a:t>04Factorial.cpp</a:t>
            </a:r>
            <a:r>
              <a:rPr b="1" dirty="0" sz="2000" lang="en-US">
                <a:latin typeface="Segoe UI Light" panose="020B0502040204020203" pitchFamily="34" charset="0"/>
                <a:cs typeface="Arabic Hacen Tunisia Lt" panose="02000000000000000000" pitchFamily="2" charset="-78"/>
              </a:rPr>
              <a:t>)</a:t>
            </a:r>
          </a:p>
          <a:p>
            <a:pPr indent="0" lvl="1" marL="400050">
              <a:buNone/>
            </a:pPr>
            <a:endParaRPr b="1" dirty="0" sz="2000" lang="en-US">
              <a:latin typeface="Segoe UI Light" panose="020B0502040204020203" pitchFamily="34" charset="0"/>
              <a:cs typeface="Arabic Hacen Tunisia Lt" panose="02000000000000000000" pitchFamily="2" charset="-78"/>
            </a:endParaRPr>
          </a:p>
        </p:txBody>
      </p:sp>
      <p:sp>
        <p:nvSpPr>
          <p:cNvPr id="104875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Assignments 1</a:t>
            </a:r>
            <a:endParaRPr dirty="0"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Content Placeholder 1"/>
          <p:cNvSpPr>
            <a:spLocks noGrp="1"/>
          </p:cNvSpPr>
          <p:nvPr>
            <p:ph idx="1"/>
          </p:nvPr>
        </p:nvSpPr>
        <p:spPr>
          <a:xfrm>
            <a:off x="556054" y="1161535"/>
            <a:ext cx="8130746" cy="5338119"/>
          </a:xfrm>
        </p:spPr>
        <p:txBody>
          <a:bodyPr/>
          <a:p>
            <a:pPr algn="just" indent="0" marL="0">
              <a:buNone/>
            </a:pPr>
            <a:r>
              <a:rPr dirty="0" lang="en-US"/>
              <a:t>(Reverse Digits) </a:t>
            </a:r>
            <a:endParaRPr dirty="0" lang="en-US" smtClean="0"/>
          </a:p>
          <a:p>
            <a:pPr algn="just"/>
            <a:r>
              <a:rPr dirty="0" lang="en-US" smtClean="0"/>
              <a:t>Write </a:t>
            </a:r>
            <a:r>
              <a:rPr dirty="0" lang="en-US"/>
              <a:t>a function that takes an integer value and returns the number with its digits reversed. </a:t>
            </a:r>
            <a:endParaRPr dirty="0" lang="en-US" smtClean="0"/>
          </a:p>
          <a:p>
            <a:pPr algn="just" lvl="1"/>
            <a:r>
              <a:rPr dirty="0" sz="2000" lang="en-US" smtClean="0"/>
              <a:t>For </a:t>
            </a:r>
            <a:r>
              <a:rPr dirty="0" sz="2000" lang="en-US"/>
              <a:t>example, given the number </a:t>
            </a:r>
            <a:r>
              <a:rPr dirty="0" sz="2000" lang="en-US">
                <a:solidFill>
                  <a:srgbClr val="FF0000"/>
                </a:solidFill>
              </a:rPr>
              <a:t>7631</a:t>
            </a:r>
            <a:r>
              <a:rPr dirty="0" sz="2000" lang="en-US"/>
              <a:t>, the function should return </a:t>
            </a:r>
            <a:r>
              <a:rPr dirty="0" sz="2000" lang="en-US">
                <a:solidFill>
                  <a:srgbClr val="FF0000"/>
                </a:solidFill>
              </a:rPr>
              <a:t>1367</a:t>
            </a:r>
            <a:r>
              <a:rPr dirty="0" sz="2000" lang="en-US" smtClean="0"/>
              <a:t>.</a:t>
            </a:r>
          </a:p>
          <a:p>
            <a:pPr algn="just" indent="0" marL="0">
              <a:buNone/>
            </a:pPr>
            <a:r>
              <a:rPr b="1" dirty="0" lang="en-US" smtClean="0">
                <a:latin typeface="Segoe UI Light" panose="020B0502040204020203" pitchFamily="34" charset="0"/>
                <a:cs typeface="Arabic Hacen Tunisia Lt" panose="02000000000000000000" pitchFamily="2" charset="-78"/>
              </a:rPr>
              <a:t>(save the file as 04Revers_Digits.cpp)</a:t>
            </a:r>
          </a:p>
          <a:p>
            <a:pPr algn="just" indent="0" marL="0">
              <a:buNone/>
            </a:pPr>
            <a:endParaRPr dirty="0" lang="en-US"/>
          </a:p>
          <a:p>
            <a:pPr algn="just" indent="0" marL="0">
              <a:buNone/>
            </a:pPr>
            <a:endParaRPr dirty="0" lang="en-US"/>
          </a:p>
        </p:txBody>
      </p:sp>
      <p:sp>
        <p:nvSpPr>
          <p:cNvPr id="104875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Assignments 2</a:t>
            </a:r>
            <a:endParaRPr dirty="0"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Content Placeholder 1"/>
          <p:cNvSpPr>
            <a:spLocks noGrp="1"/>
          </p:cNvSpPr>
          <p:nvPr>
            <p:ph idx="1"/>
          </p:nvPr>
        </p:nvSpPr>
        <p:spPr>
          <a:xfrm>
            <a:off x="457200" y="986171"/>
            <a:ext cx="8348597" cy="5338119"/>
          </a:xfrm>
        </p:spPr>
        <p:txBody>
          <a:bodyPr/>
          <a:p>
            <a:pPr algn="just"/>
            <a:r>
              <a:rPr dirty="0" sz="2000" lang="en-US"/>
              <a:t>(Computers in Education</a:t>
            </a:r>
            <a:r>
              <a:rPr dirty="0" sz="2000" lang="en-US" smtClean="0"/>
              <a:t>) </a:t>
            </a:r>
            <a:r>
              <a:rPr dirty="0" sz="2000" lang="en-US"/>
              <a:t>Write a program that helps an elementary school student learn multiplication. Use </a:t>
            </a:r>
            <a:r>
              <a:rPr dirty="0" sz="2000" lang="en-US" u="sng">
                <a:solidFill>
                  <a:srgbClr val="FF0000"/>
                </a:solidFill>
              </a:rPr>
              <a:t>rand</a:t>
            </a:r>
            <a:r>
              <a:rPr dirty="0" sz="2000" lang="en-US"/>
              <a:t> to produce two positive one-digit integers. It should then type a question such as</a:t>
            </a:r>
          </a:p>
          <a:p>
            <a:pPr algn="just" indent="0" lvl="1" marL="457200">
              <a:buNone/>
            </a:pPr>
            <a:r>
              <a:rPr b="1" dirty="0" sz="1100" lang="en-US" smtClean="0"/>
              <a:t>	</a:t>
            </a:r>
            <a:endParaRPr b="1" dirty="0" sz="600" lang="en-US" smtClean="0"/>
          </a:p>
          <a:p>
            <a:pPr algn="just" indent="0" lvl="1" marL="457200">
              <a:buNone/>
            </a:pPr>
            <a:r>
              <a:rPr b="1" dirty="0" sz="2000" lang="en-US" smtClean="0"/>
              <a:t>How </a:t>
            </a:r>
            <a:r>
              <a:rPr b="1" dirty="0" sz="2000" lang="en-US"/>
              <a:t>much is 6 </a:t>
            </a:r>
            <a:r>
              <a:rPr b="1" dirty="0" sz="2000" lang="en-US" smtClean="0"/>
              <a:t>* </a:t>
            </a:r>
            <a:r>
              <a:rPr b="1" dirty="0" sz="2000" lang="en-US"/>
              <a:t>7?</a:t>
            </a:r>
          </a:p>
          <a:p>
            <a:pPr algn="just"/>
            <a:endParaRPr dirty="0" sz="1100" lang="en-US"/>
          </a:p>
          <a:p>
            <a:pPr algn="just" indent="0" lvl="1" marL="400050">
              <a:buNone/>
            </a:pPr>
            <a:r>
              <a:rPr dirty="0" sz="2000" lang="en-US" smtClean="0"/>
              <a:t>The </a:t>
            </a:r>
            <a:r>
              <a:rPr dirty="0" sz="2000" lang="en-US"/>
              <a:t>student then types the answer. Your program checks the student's answer. If it is correct, print "</a:t>
            </a:r>
            <a:r>
              <a:rPr b="1" dirty="0" sz="2000" lang="en-US">
                <a:solidFill>
                  <a:srgbClr val="FF0000"/>
                </a:solidFill>
              </a:rPr>
              <a:t>Very good!</a:t>
            </a:r>
            <a:r>
              <a:rPr dirty="0" sz="2000" lang="en-US"/>
              <a:t>", then ask another multiplication question. If the answer is wrong, print "</a:t>
            </a:r>
            <a:r>
              <a:rPr b="1" dirty="0" sz="2000" lang="en-US">
                <a:solidFill>
                  <a:srgbClr val="FF0000"/>
                </a:solidFill>
              </a:rPr>
              <a:t>No. Please try again.</a:t>
            </a:r>
            <a:r>
              <a:rPr dirty="0" sz="2000" lang="en-US"/>
              <a:t>", then let the student try the same question repeatedly until the student finally gets it right.</a:t>
            </a:r>
          </a:p>
          <a:p>
            <a:pPr algn="just"/>
            <a:endParaRPr dirty="0" sz="2000" lang="en-US" smtClean="0"/>
          </a:p>
          <a:p>
            <a:pPr algn="just" indent="0" marL="0">
              <a:buNone/>
            </a:pPr>
            <a:r>
              <a:rPr b="1" dirty="0" sz="2000" lang="en-US">
                <a:latin typeface="Segoe UI Light" panose="020B0502040204020203" pitchFamily="34" charset="0"/>
                <a:cs typeface="Arabic Hacen Tunisia Lt" panose="02000000000000000000" pitchFamily="2" charset="-78"/>
              </a:rPr>
              <a:t>(save the file as </a:t>
            </a:r>
            <a:r>
              <a:rPr b="1" dirty="0" sz="2000" lang="en-US" smtClean="0">
                <a:latin typeface="Segoe UI Light" panose="020B0502040204020203" pitchFamily="34" charset="0"/>
                <a:cs typeface="Arabic Hacen Tunisia Lt" panose="02000000000000000000" pitchFamily="2" charset="-78"/>
              </a:rPr>
              <a:t>04Ed_</a:t>
            </a:r>
            <a:r>
              <a:rPr dirty="0" sz="2000" lang="en-US" smtClean="0"/>
              <a:t>multiplication</a:t>
            </a:r>
            <a:r>
              <a:rPr b="1" dirty="0" sz="2000" lang="en-US" smtClean="0">
                <a:latin typeface="Segoe UI Light" panose="020B0502040204020203" pitchFamily="34" charset="0"/>
                <a:cs typeface="Arabic Hacen Tunisia Lt" panose="02000000000000000000" pitchFamily="2" charset="-78"/>
              </a:rPr>
              <a:t>.cpp</a:t>
            </a:r>
            <a:r>
              <a:rPr b="1" dirty="0" sz="2000" lang="en-US">
                <a:latin typeface="Segoe UI Light" panose="020B0502040204020203" pitchFamily="34" charset="0"/>
                <a:cs typeface="Arabic Hacen Tunisia Lt" panose="02000000000000000000" pitchFamily="2" charset="-78"/>
              </a:rPr>
              <a:t>)</a:t>
            </a:r>
          </a:p>
          <a:p>
            <a:pPr algn="just"/>
            <a:endParaRPr dirty="0" sz="2000" lang="en-US"/>
          </a:p>
        </p:txBody>
      </p:sp>
      <p:sp>
        <p:nvSpPr>
          <p:cNvPr id="1048755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Assignments </a:t>
            </a:r>
            <a:r>
              <a:rPr dirty="0" lang="en-US" smtClean="0"/>
              <a:t>3</a:t>
            </a:r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2"/>
          <p:cNvSpPr>
            <a:spLocks noGrp="1"/>
          </p:cNvSpPr>
          <p:nvPr>
            <p:ph type="title"/>
          </p:nvPr>
        </p:nvSpPr>
        <p:spPr>
          <a:xfrm>
            <a:off x="425884" y="666117"/>
            <a:ext cx="8517699" cy="4419449"/>
          </a:xfrm>
          <a:solidFill>
            <a:schemeClr val="bg1"/>
          </a:solidFill>
        </p:spPr>
        <p:txBody>
          <a:bodyPr/>
          <a:p>
            <a:pPr lvl="1">
              <a:lnSpc>
                <a:spcPct val="200000"/>
              </a:lnSpc>
            </a:pPr>
            <a:r>
              <a:rPr dirty="0" sz="3600" lang="en-US"/>
              <a:t>Standard Library </a:t>
            </a:r>
            <a:r>
              <a:rPr dirty="0" sz="3600" lang="en-US" smtClean="0"/>
              <a:t>Functions</a:t>
            </a:r>
            <a:br>
              <a:rPr dirty="0" sz="3600" lang="en-US" smtClean="0"/>
            </a:br>
            <a:r>
              <a:rPr dirty="0" sz="3600" lang="en-US" smtClean="0"/>
              <a:t>(Built-in Functions)</a:t>
            </a:r>
            <a:r>
              <a:rPr dirty="0" sz="3600" lang="en-US"/>
              <a:t/>
            </a:r>
            <a:br>
              <a:rPr dirty="0" sz="3600" lang="en-US"/>
            </a:br>
            <a:endParaRPr dirty="0" sz="36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Content Placeholder 1"/>
          <p:cNvSpPr>
            <a:spLocks noGrp="1"/>
          </p:cNvSpPr>
          <p:nvPr>
            <p:ph idx="1"/>
          </p:nvPr>
        </p:nvSpPr>
        <p:spPr>
          <a:xfrm>
            <a:off x="556054" y="1086379"/>
            <a:ext cx="8130746" cy="3860791"/>
          </a:xfrm>
        </p:spPr>
        <p:txBody>
          <a:bodyPr/>
          <a:p>
            <a:pPr algn="just">
              <a:spcAft>
                <a:spcPts val="1200"/>
              </a:spcAft>
            </a:pPr>
            <a:r>
              <a:rPr dirty="0" lang="en-US" smtClean="0"/>
              <a:t>Built-in </a:t>
            </a:r>
            <a:r>
              <a:rPr dirty="0" lang="en-US"/>
              <a:t>functions are also called library functions. </a:t>
            </a:r>
            <a:endParaRPr dirty="0" lang="en-US" smtClean="0"/>
          </a:p>
          <a:p>
            <a:pPr algn="just">
              <a:spcAft>
                <a:spcPts val="1200"/>
              </a:spcAft>
            </a:pPr>
            <a:r>
              <a:rPr dirty="0" lang="en-US" smtClean="0"/>
              <a:t>These </a:t>
            </a:r>
            <a:r>
              <a:rPr dirty="0" lang="en-US"/>
              <a:t>are the functions that are provided by C++ and we need not write them ourselves. </a:t>
            </a:r>
            <a:endParaRPr dirty="0" lang="en-US" smtClean="0"/>
          </a:p>
          <a:p>
            <a:pPr algn="just">
              <a:spcAft>
                <a:spcPts val="1200"/>
              </a:spcAft>
            </a:pPr>
            <a:r>
              <a:rPr dirty="0" lang="en-US" smtClean="0"/>
              <a:t>We </a:t>
            </a:r>
            <a:r>
              <a:rPr dirty="0" lang="en-US"/>
              <a:t>can directly use these functions in our code.</a:t>
            </a:r>
          </a:p>
          <a:p>
            <a:pPr algn="just">
              <a:spcAft>
                <a:spcPts val="1200"/>
              </a:spcAft>
            </a:pPr>
            <a:r>
              <a:rPr dirty="0" lang="en-US"/>
              <a:t>These functions are placed in the header files of C++. </a:t>
            </a:r>
            <a:endParaRPr dirty="0" lang="en-US" smtClean="0"/>
          </a:p>
          <a:p>
            <a:pPr algn="just">
              <a:spcAft>
                <a:spcPts val="1200"/>
              </a:spcAft>
            </a:pPr>
            <a:r>
              <a:rPr b="1" dirty="0" lang="en-US" u="sng" smtClean="0"/>
              <a:t>For </a:t>
            </a:r>
            <a:r>
              <a:rPr b="1" dirty="0" lang="en-US" u="sng"/>
              <a:t>Example</a:t>
            </a:r>
            <a:r>
              <a:rPr dirty="0" lang="en-US"/>
              <a:t>, </a:t>
            </a:r>
            <a:r>
              <a:rPr dirty="0" lang="en-US" smtClean="0"/>
              <a:t>&lt;</a:t>
            </a:r>
            <a:r>
              <a:rPr dirty="0" lang="en-US" err="1" smtClean="0"/>
              <a:t>cmath</a:t>
            </a:r>
            <a:r>
              <a:rPr dirty="0" lang="en-US" smtClean="0"/>
              <a:t>&gt;, </a:t>
            </a:r>
            <a:r>
              <a:rPr dirty="0" lang="en-US"/>
              <a:t>&lt;string&gt; are the headers that have in-built math functions and string functions respectively.</a:t>
            </a:r>
          </a:p>
          <a:p>
            <a:pPr algn="just">
              <a:spcAft>
                <a:spcPts val="1200"/>
              </a:spcAft>
            </a:pPr>
            <a:endParaRPr dirty="0" lang="en-US"/>
          </a:p>
        </p:txBody>
      </p:sp>
      <p:sp>
        <p:nvSpPr>
          <p:cNvPr id="104862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Standard Library Functions</a:t>
            </a:r>
          </a:p>
        </p:txBody>
      </p:sp>
      <p:sp>
        <p:nvSpPr>
          <p:cNvPr id="1048630" name="Rectangle 3"/>
          <p:cNvSpPr/>
          <p:nvPr/>
        </p:nvSpPr>
        <p:spPr>
          <a:xfrm>
            <a:off x="651353" y="5385581"/>
            <a:ext cx="8035447" cy="1158241"/>
          </a:xfrm>
          <a:prstGeom prst="rect"/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p>
            <a:pPr algn="just"/>
            <a:r>
              <a:rPr dirty="0" lang="en-US"/>
              <a:t>Using C++ Standard Library functions and classes instead of writing your own </a:t>
            </a:r>
            <a:r>
              <a:rPr dirty="0" lang="en-US" smtClean="0"/>
              <a:t>versions can </a:t>
            </a:r>
            <a:r>
              <a:rPr dirty="0" lang="en-US"/>
              <a:t>improve program performance, because they’re written carefully to perform </a:t>
            </a:r>
            <a:r>
              <a:rPr dirty="0" lang="en-US" smtClean="0"/>
              <a:t>efficiently. This </a:t>
            </a:r>
            <a:r>
              <a:rPr dirty="0" lang="en-US"/>
              <a:t>technique also shortens program development </a:t>
            </a:r>
            <a:r>
              <a:rPr dirty="0" lang="en-US" smtClean="0"/>
              <a:t>time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Math library functions</a:t>
            </a:r>
            <a:endParaRPr dirty="0" lang="en-US"/>
          </a:p>
        </p:txBody>
      </p:sp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457200" y="854075"/>
          <a:ext cx="8229600" cy="591119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552271"/>
                <a:gridCol w="3206663"/>
                <a:gridCol w="3470666"/>
              </a:tblGrid>
              <a:tr h="335898">
                <a:tc>
                  <a:txBody>
                    <a:bodyPr/>
                    <a:p>
                      <a:pPr algn="ctr"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l" pos="228600"/>
                          <a:tab algn="l" pos="1219200"/>
                          <a:tab algn="l" pos="19431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</a:tabLst>
                      </a:pPr>
                      <a:r>
                        <a:rPr b="1" dirty="0" sz="1500" lang="en-US">
                          <a:effectLst/>
                        </a:rPr>
                        <a:t>Method</a:t>
                      </a:r>
                      <a:endParaRPr b="1" dirty="0" sz="1500" lang="en-US">
                        <a:solidFill>
                          <a:srgbClr val="000000"/>
                        </a:solidFill>
                        <a:effectLst/>
                        <a:latin typeface="AvantGard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l" pos="228600"/>
                          <a:tab algn="l" pos="1219200"/>
                          <a:tab algn="l" pos="19431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</a:tabLst>
                      </a:pPr>
                      <a:r>
                        <a:rPr b="1" dirty="0" sz="1500" lang="en-US">
                          <a:effectLst/>
                        </a:rPr>
                        <a:t>Description</a:t>
                      </a:r>
                      <a:endParaRPr b="1" dirty="0" sz="1500" lang="en-US">
                        <a:solidFill>
                          <a:srgbClr val="000000"/>
                        </a:solidFill>
                        <a:effectLst/>
                        <a:latin typeface="AvantGard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algn="l" pos="228600"/>
                          <a:tab algn="l" pos="1219200"/>
                          <a:tab algn="l" pos="19431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</a:tabLst>
                      </a:pPr>
                      <a:r>
                        <a:rPr b="1" dirty="0" sz="1500" lang="en-US">
                          <a:effectLst/>
                        </a:rPr>
                        <a:t>Example</a:t>
                      </a:r>
                      <a:endParaRPr b="1" dirty="0" sz="1500" lang="en-US">
                        <a:solidFill>
                          <a:srgbClr val="000000"/>
                        </a:solidFill>
                        <a:effectLst/>
                        <a:latin typeface="AvantGarde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00050">
                <a:tc>
                  <a:txBody>
                    <a:bodyPr/>
                    <a:p>
                      <a:pPr algn="ctr"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ceil( x )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rounds x to the smallest integer not less than x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ceil( 9.2 ) is 10.0</a:t>
                      </a:r>
                    </a:p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ceil( -9.8 ) is -9.0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17500">
                <a:tc>
                  <a:txBody>
                    <a:bodyPr/>
                    <a:p>
                      <a:pPr algn="ctr"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cos( x )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 smtClean="0">
                          <a:effectLst/>
                        </a:rPr>
                        <a:t>cosine </a:t>
                      </a:r>
                      <a:r>
                        <a:rPr dirty="0" sz="1500" lang="en-US">
                          <a:effectLst/>
                        </a:rPr>
                        <a:t>of x </a:t>
                      </a:r>
                      <a:r>
                        <a:rPr dirty="0" sz="1500" lang="en-US" smtClean="0">
                          <a:effectLst/>
                        </a:rPr>
                        <a:t>(</a:t>
                      </a:r>
                      <a:r>
                        <a:rPr dirty="0" sz="1500" lang="en-US">
                          <a:effectLst/>
                        </a:rPr>
                        <a:t>x in radians)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cos( 0.0 ) is 1.0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00050">
                <a:tc>
                  <a:txBody>
                    <a:bodyPr/>
                    <a:p>
                      <a:pPr algn="ctr"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 err="1">
                          <a:effectLst/>
                        </a:rPr>
                        <a:t>exp</a:t>
                      </a:r>
                      <a:r>
                        <a:rPr dirty="0" sz="1500" lang="en-US">
                          <a:effectLst/>
                        </a:rPr>
                        <a:t>( x )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exponential function ex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500" lang="en-US">
                          <a:effectLst/>
                        </a:rPr>
                        <a:t>exp( 1.0 ) is 2.71828</a:t>
                      </a:r>
                    </a:p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500" lang="en-US">
                          <a:effectLst/>
                        </a:rPr>
                        <a:t>exp( 2.0 ) is 7.38906</a:t>
                      </a:r>
                      <a:endParaRPr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457200">
                <a:tc>
                  <a:txBody>
                    <a:bodyPr/>
                    <a:p>
                      <a:pPr algn="ctr"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 err="1">
                          <a:effectLst/>
                        </a:rPr>
                        <a:t>fabs</a:t>
                      </a:r>
                      <a:r>
                        <a:rPr dirty="0" sz="1500" lang="en-US">
                          <a:effectLst/>
                        </a:rPr>
                        <a:t>( x )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absolute value of x 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 err="1">
                          <a:effectLst/>
                        </a:rPr>
                        <a:t>fabs</a:t>
                      </a:r>
                      <a:r>
                        <a:rPr dirty="0" sz="1500" lang="en-US">
                          <a:effectLst/>
                        </a:rPr>
                        <a:t>( 5.1 ) is 5.1 </a:t>
                      </a:r>
                    </a:p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 err="1">
                          <a:effectLst/>
                        </a:rPr>
                        <a:t>fabs</a:t>
                      </a:r>
                      <a:r>
                        <a:rPr dirty="0" sz="1500" lang="en-US">
                          <a:effectLst/>
                        </a:rPr>
                        <a:t>( 0.0 ) is 0.0 </a:t>
                      </a:r>
                    </a:p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 err="1">
                          <a:effectLst/>
                        </a:rPr>
                        <a:t>fabs</a:t>
                      </a:r>
                      <a:r>
                        <a:rPr dirty="0" sz="1500" lang="en-US">
                          <a:effectLst/>
                        </a:rPr>
                        <a:t>( -8.76 ) is 8.76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17500">
                <a:tc>
                  <a:txBody>
                    <a:bodyPr/>
                    <a:p>
                      <a:pPr algn="ctr"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floor( x )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500" lang="en-US">
                          <a:effectLst/>
                        </a:rPr>
                        <a:t>rounds x to the largest integer not greater than x</a:t>
                      </a:r>
                      <a:endParaRPr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floor( 9.2 ) is 9.0</a:t>
                      </a:r>
                    </a:p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floor( -9.8 ) is -10.0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17500">
                <a:tc>
                  <a:txBody>
                    <a:bodyPr/>
                    <a:p>
                      <a:pPr algn="ctr"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 err="1">
                          <a:effectLst/>
                        </a:rPr>
                        <a:t>fmod</a:t>
                      </a:r>
                      <a:r>
                        <a:rPr dirty="0" sz="1500" lang="en-US">
                          <a:effectLst/>
                        </a:rPr>
                        <a:t>( x, y )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500" lang="en-US">
                          <a:effectLst/>
                        </a:rPr>
                        <a:t>remainder of x/y as a floating-point number</a:t>
                      </a:r>
                      <a:endParaRPr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 err="1">
                          <a:effectLst/>
                        </a:rPr>
                        <a:t>fmod</a:t>
                      </a:r>
                      <a:r>
                        <a:rPr dirty="0" sz="1500" lang="en-US">
                          <a:effectLst/>
                        </a:rPr>
                        <a:t>( 13.657, 2.333 ) is 1.992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17500">
                <a:tc>
                  <a:txBody>
                    <a:bodyPr/>
                    <a:p>
                      <a:pPr algn="ctr"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log( x )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500" lang="en-US">
                          <a:effectLst/>
                        </a:rPr>
                        <a:t>natural logarithm of x (base e)</a:t>
                      </a:r>
                      <a:endParaRPr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log( 2.718282 ) is 1.0</a:t>
                      </a:r>
                    </a:p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log( 7.389056 ) is 2.0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17500">
                <a:tc>
                  <a:txBody>
                    <a:bodyPr/>
                    <a:p>
                      <a:pPr algn="ctr"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log10( x )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500" lang="en-US">
                          <a:effectLst/>
                        </a:rPr>
                        <a:t>logarithm of x (base 10)</a:t>
                      </a:r>
                      <a:endParaRPr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log10( 10.0 ) is 1.0</a:t>
                      </a:r>
                    </a:p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log10( 100.0 ) is 2.0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17500">
                <a:tc>
                  <a:txBody>
                    <a:bodyPr/>
                    <a:p>
                      <a:pPr algn="ctr"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pow( x, y )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500" lang="en-US">
                          <a:effectLst/>
                        </a:rPr>
                        <a:t>x raised to power y (xy)</a:t>
                      </a:r>
                      <a:endParaRPr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pow( 2, 7 ) is 128</a:t>
                      </a:r>
                    </a:p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pow( 9, .5 ) is 3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17500">
                <a:tc>
                  <a:txBody>
                    <a:bodyPr/>
                    <a:p>
                      <a:pPr algn="ctr"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sin( x )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500" lang="en-US">
                          <a:effectLst/>
                        </a:rPr>
                        <a:t>trigonometric sine of x </a:t>
                      </a:r>
                    </a:p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500" lang="en-US">
                          <a:effectLst/>
                        </a:rPr>
                        <a:t>(x in radians)</a:t>
                      </a:r>
                      <a:endParaRPr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sin( 0.0 ) is 0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17500">
                <a:tc>
                  <a:txBody>
                    <a:bodyPr/>
                    <a:p>
                      <a:pPr algn="ctr"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 err="1">
                          <a:effectLst/>
                        </a:rPr>
                        <a:t>sqrt</a:t>
                      </a:r>
                      <a:r>
                        <a:rPr dirty="0" sz="1500" lang="en-US">
                          <a:effectLst/>
                        </a:rPr>
                        <a:t>( x )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sz="1500" lang="en-US">
                          <a:effectLst/>
                        </a:rPr>
                        <a:t>square root of x</a:t>
                      </a:r>
                      <a:endParaRPr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 err="1">
                          <a:effectLst/>
                        </a:rPr>
                        <a:t>sqrt</a:t>
                      </a:r>
                      <a:r>
                        <a:rPr dirty="0" sz="1500" lang="en-US">
                          <a:effectLst/>
                        </a:rPr>
                        <a:t>( 900.0 ) is 30.0</a:t>
                      </a:r>
                    </a:p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 err="1">
                          <a:effectLst/>
                        </a:rPr>
                        <a:t>sqrt</a:t>
                      </a:r>
                      <a:r>
                        <a:rPr dirty="0" sz="1500" lang="en-US">
                          <a:effectLst/>
                        </a:rPr>
                        <a:t>( 9.0 ) is 3.0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317500">
                <a:tc>
                  <a:txBody>
                    <a:bodyPr/>
                    <a:p>
                      <a:pPr algn="ctr"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tan( x ) 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trigonometric tangent of x </a:t>
                      </a:r>
                    </a:p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(x in radians)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dirty="0" sz="1500" lang="en-US">
                          <a:effectLst/>
                        </a:rPr>
                        <a:t>tan( 0.0 ) is 0</a:t>
                      </a:r>
                      <a:endParaRPr dirty="0" sz="1500" lang="en-US">
                        <a:solidFill>
                          <a:srgbClr val="000000"/>
                        </a:solidFill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Content Placeholder 1"/>
          <p:cNvSpPr>
            <a:spLocks noGrp="1"/>
          </p:cNvSpPr>
          <p:nvPr>
            <p:ph idx="1"/>
          </p:nvPr>
        </p:nvSpPr>
        <p:spPr>
          <a:xfrm>
            <a:off x="229481" y="1246445"/>
            <a:ext cx="4381709" cy="745642"/>
          </a:xfrm>
        </p:spPr>
        <p:txBody>
          <a:bodyPr/>
          <a:p>
            <a:pPr algn="just"/>
            <a:r>
              <a:rPr dirty="0" sz="2200" lang="en-US"/>
              <a:t>Y</a:t>
            </a:r>
            <a:r>
              <a:rPr dirty="0" sz="2200" lang="en-US" smtClean="0"/>
              <a:t>ou </a:t>
            </a:r>
            <a:r>
              <a:rPr dirty="0" sz="2200" lang="en-US"/>
              <a:t>know how to calculate 3^4 using for loop, like this example:</a:t>
            </a:r>
          </a:p>
        </p:txBody>
      </p:sp>
      <p:sp>
        <p:nvSpPr>
          <p:cNvPr id="104863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Built-in functions - </a:t>
            </a:r>
            <a:r>
              <a:rPr dirty="0" lang="en-US"/>
              <a:t>Simple </a:t>
            </a:r>
            <a:r>
              <a:rPr dirty="0" lang="en-US" smtClean="0"/>
              <a:t>example</a:t>
            </a:r>
            <a:endParaRPr dirty="0" lang="en-US"/>
          </a:p>
        </p:txBody>
      </p:sp>
      <p:sp>
        <p:nvSpPr>
          <p:cNvPr id="1048634" name="Rectangle 4"/>
          <p:cNvSpPr/>
          <p:nvPr/>
        </p:nvSpPr>
        <p:spPr>
          <a:xfrm>
            <a:off x="556056" y="2384457"/>
            <a:ext cx="4055134" cy="3710941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sz="160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6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6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60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dirty="0" sz="16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dirty="0" sz="160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x = 1;</a:t>
            </a:r>
          </a:p>
          <a:p>
            <a:endParaRPr dirty="0" sz="16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600" lang="nn-NO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b="1" dirty="0" sz="1600" lang="nn-NO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600" lang="nn-NO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b="1" dirty="0" sz="1600" lang="nn-NO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b="1" dirty="0" sz="1600" lang="nn-NO">
                <a:solidFill>
                  <a:prstClr val="black"/>
                </a:solidFill>
                <a:latin typeface="Consolas" panose="020B0609020204030204" pitchFamily="49" charset="0"/>
              </a:rPr>
              <a:t> i = 0; i &lt; 4; i++)</a:t>
            </a:r>
          </a:p>
          <a:p>
            <a:pPr lvl="1"/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x = x * 3;</a:t>
            </a:r>
          </a:p>
          <a:p>
            <a:pPr lvl="1"/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b="1" dirty="0" sz="16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dirty="0" sz="16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sz="16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sz="1600" lang="en-US">
                <a:solidFill>
                  <a:srgbClr val="A31515"/>
                </a:solidFill>
                <a:latin typeface="Consolas" panose="020B0609020204030204" pitchFamily="49" charset="0"/>
              </a:rPr>
              <a:t>3^4 is "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x &lt;&lt; </a:t>
            </a:r>
            <a:r>
              <a:rPr dirty="0" sz="16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 system(</a:t>
            </a:r>
            <a:r>
              <a:rPr dirty="0" sz="160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dirty="0" sz="160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635" name="Rectangle 6"/>
          <p:cNvSpPr/>
          <p:nvPr/>
        </p:nvSpPr>
        <p:spPr>
          <a:xfrm>
            <a:off x="4737063" y="2384457"/>
            <a:ext cx="4081259" cy="3561081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bIns="91440" tIns="91440" wrap="square">
            <a:spAutoFit/>
          </a:bodyPr>
          <a:p>
            <a:r>
              <a:rPr dirty="0" sz="16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60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sz="1600" lang="en-US" err="1">
                <a:solidFill>
                  <a:srgbClr val="A31515"/>
                </a:solidFill>
                <a:latin typeface="Consolas" panose="020B0609020204030204" pitchFamily="49" charset="0"/>
              </a:rPr>
              <a:t>cmath</a:t>
            </a:r>
            <a:r>
              <a:rPr dirty="0" sz="160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sz="16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60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60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sz="160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sz="160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sz="16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60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60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60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sz="16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6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dirty="0" sz="160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main() {</a:t>
            </a:r>
          </a:p>
          <a:p>
            <a:r>
              <a:rPr dirty="0" sz="1600"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dirty="0" sz="1600" lang="en-US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x;</a:t>
            </a:r>
          </a:p>
          <a:p>
            <a:pPr lvl="1"/>
            <a:endParaRPr dirty="0" sz="16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b="1"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  x = pow(3.0, </a:t>
            </a:r>
            <a:r>
              <a:rPr b="1"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4.0);</a:t>
            </a:r>
          </a:p>
          <a:p>
            <a:endParaRPr dirty="0" sz="16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dirty="0" sz="1600" lang="en-US" err="1" smtClean="0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dirty="0" sz="1600"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dirty="0" sz="1600" lang="en-US">
                <a:solidFill>
                  <a:srgbClr val="A31515"/>
                </a:solidFill>
                <a:latin typeface="Consolas" panose="020B0609020204030204" pitchFamily="49" charset="0"/>
              </a:rPr>
              <a:t>3^4 is "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&lt;&lt; x &lt;&lt; </a:t>
            </a:r>
            <a:r>
              <a:rPr dirty="0" sz="160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sz="160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 system(</a:t>
            </a:r>
            <a:r>
              <a:rPr dirty="0" sz="160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dirty="0" sz="160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sz="1600" lang="en-US">
                <a:solidFill>
                  <a:prstClr val="black"/>
                </a:solidFill>
                <a:latin typeface="Consolas" panose="020B0609020204030204" pitchFamily="49" charset="0"/>
              </a:rPr>
              <a:t> 0</a:t>
            </a:r>
            <a:r>
              <a:rPr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dirty="0" sz="1600" lang="en-US" smtClean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dirty="0" sz="1600"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48636" name="Content Placeholder 1"/>
          <p:cNvSpPr txBox="1"/>
          <p:nvPr/>
        </p:nvSpPr>
        <p:spPr bwMode="auto">
          <a:xfrm>
            <a:off x="4767942" y="1278044"/>
            <a:ext cx="4180115" cy="1138012"/>
          </a:xfrm>
          <a:prstGeom prst="rect"/>
          <a:noFill/>
          <a:ln>
            <a:noFill/>
          </a:ln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l" eaLnBrk="0" fontAlgn="base" hangingPunct="0" indent="-342900" marL="342900" rtl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sz="2400"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algn="l" eaLnBrk="0" fontAlgn="base" hangingPunct="0" indent="-285750" marL="742950" rtl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sz="2400"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algn="l" eaLnBrk="0" fontAlgn="base" hangingPunct="0" indent="-228600" marL="1085850" rtl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400"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algn="l" eaLnBrk="0" fontAlgn="base" hangingPunct="0" indent="-228600" marL="1428750" rtl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sz="2400"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algn="l" eaLnBrk="0" fontAlgn="base" hangingPunct="0" indent="-228600" marL="1771650" rtl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sz="2400"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algn="l" eaLnBrk="0" fontAlgn="base" hangingPunct="0" indent="-228600" marL="2228850" rtl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algn="l" eaLnBrk="0" fontAlgn="base" hangingPunct="0" indent="-228600" marL="2686050" rtl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algn="l" eaLnBrk="0" fontAlgn="base" hangingPunct="0" indent="-228600" marL="3143250" rtl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algn="l" eaLnBrk="0" fontAlgn="base" hangingPunct="0" indent="-228600" marL="3600450" rtl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algn="just"/>
            <a:r>
              <a:rPr dirty="0" sz="2000" kern="0" lang="en-US" smtClean="0"/>
              <a:t>We can use a </a:t>
            </a:r>
            <a:r>
              <a:rPr dirty="0" sz="2000" kern="0" lang="en-US"/>
              <a:t>built-in function: </a:t>
            </a:r>
            <a:r>
              <a:rPr dirty="0" sz="2000" kern="0" lang="en-US" smtClean="0"/>
              <a:t>pow </a:t>
            </a:r>
            <a:r>
              <a:rPr dirty="0" sz="2000" kern="0" lang="en-US"/>
              <a:t>from the </a:t>
            </a:r>
            <a:r>
              <a:rPr dirty="0" sz="2000" kern="0" lang="en-US" err="1"/>
              <a:t>cmath</a:t>
            </a:r>
            <a:r>
              <a:rPr dirty="0" sz="2000" kern="0" lang="en-US"/>
              <a:t> </a:t>
            </a:r>
            <a:r>
              <a:rPr dirty="0" sz="2000" kern="0" lang="en-US" smtClean="0"/>
              <a:t>library to calculate 3^4</a:t>
            </a:r>
            <a:endParaRPr dirty="0" sz="2000" kern="0" lang="en-US"/>
          </a:p>
        </p:txBody>
      </p:sp>
      <p:sp>
        <p:nvSpPr>
          <p:cNvPr id="1048637" name="Right Brace 3"/>
          <p:cNvSpPr/>
          <p:nvPr/>
        </p:nvSpPr>
        <p:spPr bwMode="auto">
          <a:xfrm>
            <a:off x="4096011" y="3632548"/>
            <a:ext cx="671931" cy="914400"/>
          </a:xfrm>
          <a:prstGeom prst="rightBrace">
            <a:avLst>
              <a:gd name="adj1" fmla="val 8333"/>
              <a:gd name="adj2" fmla="val 7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t" anchorCtr="0" bIns="45720" compatLnSpc="1" lIns="91440" numCol="1" rIns="91440" rtlCol="0" tIns="45720" vert="horz" wrap="none">
            <a:prstTxWarp prst="textNoShape"/>
          </a:bodyPr>
          <a:p>
            <a:pPr algn="l" defTabSz="914400" eaLnBrk="0" fontAlgn="base" hangingPunct="0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Content Placeholder 1"/>
          <p:cNvSpPr>
            <a:spLocks noGrp="1"/>
          </p:cNvSpPr>
          <p:nvPr>
            <p:ph idx="1"/>
          </p:nvPr>
        </p:nvSpPr>
        <p:spPr>
          <a:xfrm>
            <a:off x="556054" y="1161536"/>
            <a:ext cx="8130746" cy="1555538"/>
          </a:xfrm>
        </p:spPr>
        <p:txBody>
          <a:bodyPr/>
          <a:p>
            <a:pPr algn="just"/>
            <a:r>
              <a:rPr dirty="0" sz="2200" lang="en-US"/>
              <a:t>The </a:t>
            </a:r>
            <a:r>
              <a:rPr dirty="0" sz="2200" kern="1200" lang="en-US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+mn-cs"/>
              </a:rPr>
              <a:t>rand() </a:t>
            </a:r>
            <a:r>
              <a:rPr dirty="0" sz="2200" lang="en-US" smtClean="0"/>
              <a:t>is </a:t>
            </a:r>
            <a:r>
              <a:rPr dirty="0" sz="2000" lang="en-US"/>
              <a:t>Built-in </a:t>
            </a:r>
            <a:r>
              <a:rPr dirty="0" sz="2000" lang="en-US" smtClean="0"/>
              <a:t>f</a:t>
            </a:r>
            <a:r>
              <a:rPr dirty="0" sz="2200" lang="en-US" smtClean="0"/>
              <a:t>unction, that </a:t>
            </a:r>
            <a:r>
              <a:rPr dirty="0" sz="2200" lang="en-US"/>
              <a:t>used in C/C++ to generate random </a:t>
            </a:r>
            <a:r>
              <a:rPr dirty="0" sz="2200" lang="en-US" smtClean="0"/>
              <a:t>numbers.</a:t>
            </a:r>
          </a:p>
          <a:p>
            <a:pPr algn="just"/>
            <a:r>
              <a:rPr dirty="0" sz="2200" lang="en-US"/>
              <a:t>The function rand generates an unsigned integer between 0 and </a:t>
            </a:r>
            <a:r>
              <a:rPr dirty="0" sz="2200" lang="en-US" smtClean="0"/>
              <a:t>32767.</a:t>
            </a:r>
          </a:p>
          <a:p>
            <a:pPr algn="just" indent="0" marL="0">
              <a:buNone/>
            </a:pPr>
            <a:r>
              <a:rPr dirty="0" sz="2200" lang="en-US" smtClean="0"/>
              <a:t>Example:</a:t>
            </a:r>
            <a:endParaRPr dirty="0" sz="2200" lang="en-US"/>
          </a:p>
        </p:txBody>
      </p:sp>
      <p:sp>
        <p:nvSpPr>
          <p:cNvPr id="104863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sz="2800" lang="en-US" smtClean="0"/>
              <a:t>Random </a:t>
            </a:r>
            <a:r>
              <a:rPr b="0" dirty="0" sz="2800" lang="en-US"/>
              <a:t>Number Generation</a:t>
            </a:r>
          </a:p>
        </p:txBody>
      </p:sp>
      <p:sp>
        <p:nvSpPr>
          <p:cNvPr id="1048640" name="Rectangle 4"/>
          <p:cNvSpPr/>
          <p:nvPr/>
        </p:nvSpPr>
        <p:spPr>
          <a:xfrm>
            <a:off x="783772" y="3223961"/>
            <a:ext cx="4572000" cy="2758440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dirty="0" lang="nn-NO" smtClean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dirty="0" lang="nn-NO" smtClean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lang="nn-NO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nn-NO" smtClean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nn-NO">
                <a:solidFill>
                  <a:prstClr val="black"/>
                </a:solidFill>
                <a:latin typeface="Consolas" panose="020B0609020204030204" pitchFamily="49" charset="0"/>
              </a:rPr>
              <a:t>i = 0; i&lt;5; i++)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b="1" dirty="0" lang="en-US">
                <a:solidFill>
                  <a:prstClr val="black"/>
                </a:solidFill>
                <a:latin typeface="Consolas" panose="020B0609020204030204" pitchFamily="49" charset="0"/>
              </a:rPr>
              <a:t>rand() 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system(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641" name="Rectangle 6"/>
          <p:cNvSpPr/>
          <p:nvPr/>
        </p:nvSpPr>
        <p:spPr>
          <a:xfrm>
            <a:off x="6516866" y="2977425"/>
            <a:ext cx="1345474" cy="1424941"/>
          </a:xfrm>
          <a:prstGeom prst="rect"/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p>
            <a:r>
              <a:rPr dirty="0" lang="en-US"/>
              <a:t>41</a:t>
            </a:r>
          </a:p>
          <a:p>
            <a:r>
              <a:rPr dirty="0" lang="en-US"/>
              <a:t>18467</a:t>
            </a:r>
          </a:p>
          <a:p>
            <a:r>
              <a:rPr dirty="0" lang="en-US"/>
              <a:t>6334</a:t>
            </a:r>
          </a:p>
          <a:p>
            <a:r>
              <a:rPr dirty="0" lang="en-US"/>
              <a:t>26500</a:t>
            </a:r>
          </a:p>
          <a:p>
            <a:r>
              <a:rPr dirty="0" lang="en-US"/>
              <a:t>19169</a:t>
            </a:r>
          </a:p>
        </p:txBody>
      </p:sp>
      <p:sp>
        <p:nvSpPr>
          <p:cNvPr id="1048642" name="Rectangle 7"/>
          <p:cNvSpPr/>
          <p:nvPr/>
        </p:nvSpPr>
        <p:spPr>
          <a:xfrm>
            <a:off x="6411302" y="4470456"/>
            <a:ext cx="1287780" cy="358140"/>
          </a:xfrm>
          <a:prstGeom prst="rect"/>
        </p:spPr>
        <p:txBody>
          <a:bodyPr wrap="none">
            <a:spAutoFit/>
          </a:bodyPr>
          <a:p>
            <a:r>
              <a:rPr dirty="0" lang="en-US" smtClean="0"/>
              <a:t>The output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Content Placeholder 1"/>
          <p:cNvSpPr>
            <a:spLocks noGrp="1"/>
          </p:cNvSpPr>
          <p:nvPr>
            <p:ph idx="1"/>
          </p:nvPr>
        </p:nvSpPr>
        <p:spPr>
          <a:xfrm>
            <a:off x="457200" y="897562"/>
            <a:ext cx="8134630" cy="1529414"/>
          </a:xfrm>
        </p:spPr>
        <p:txBody>
          <a:bodyPr/>
          <a:p>
            <a:pPr algn="just"/>
            <a:r>
              <a:rPr dirty="0" sz="2200" lang="en-US"/>
              <a:t>We can set the range of generated numbers </a:t>
            </a:r>
            <a:r>
              <a:rPr dirty="0" sz="2200" lang="en-US" smtClean="0"/>
              <a:t>using </a:t>
            </a:r>
            <a:r>
              <a:rPr b="1" dirty="0" sz="2200" lang="en-US" smtClean="0"/>
              <a:t>%(modulus)</a:t>
            </a:r>
            <a:r>
              <a:rPr dirty="0" sz="2200" lang="en-US"/>
              <a:t> </a:t>
            </a:r>
            <a:r>
              <a:rPr dirty="0" sz="2200" lang="en-US" smtClean="0"/>
              <a:t>operator </a:t>
            </a:r>
            <a:r>
              <a:rPr dirty="0" sz="2200" lang="en-US"/>
              <a:t>by specifying a maximum value. </a:t>
            </a:r>
            <a:endParaRPr dirty="0" sz="2200" lang="en-US" smtClean="0"/>
          </a:p>
          <a:p>
            <a:pPr algn="just"/>
            <a:r>
              <a:rPr dirty="0" sz="2200" lang="en-US" smtClean="0"/>
              <a:t>For </a:t>
            </a:r>
            <a:r>
              <a:rPr dirty="0" sz="2200" lang="en-US"/>
              <a:t>instance, to generate a whole number within the range of 1 to 100:</a:t>
            </a:r>
          </a:p>
        </p:txBody>
      </p:sp>
      <p:sp>
        <p:nvSpPr>
          <p:cNvPr id="1048644" name="Title 2"/>
          <p:cNvSpPr>
            <a:spLocks noGrp="1"/>
          </p:cNvSpPr>
          <p:nvPr>
            <p:ph type="title"/>
          </p:nvPr>
        </p:nvSpPr>
        <p:spPr>
          <a:xfrm>
            <a:off x="216067" y="271196"/>
            <a:ext cx="8229600" cy="576262"/>
          </a:xfrm>
        </p:spPr>
        <p:txBody>
          <a:bodyPr/>
          <a:p>
            <a:r>
              <a:rPr b="0" dirty="0" sz="2800" lang="en-US" smtClean="0"/>
              <a:t>Random </a:t>
            </a:r>
            <a:r>
              <a:rPr b="0" dirty="0" sz="2800" lang="en-US"/>
              <a:t>Number </a:t>
            </a:r>
            <a:r>
              <a:rPr b="0" dirty="0" sz="2800" lang="en-US" smtClean="0"/>
              <a:t>Generation </a:t>
            </a:r>
            <a:r>
              <a:rPr b="0" dirty="0" sz="2000" lang="en-US" smtClean="0">
                <a:solidFill>
                  <a:schemeClr val="bg1">
                    <a:lumMod val="65000"/>
                  </a:schemeClr>
                </a:solidFill>
              </a:rPr>
              <a:t>(cont’d)</a:t>
            </a:r>
            <a:endParaRPr dirty="0" sz="2800"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8645" name="Rectangle 3"/>
          <p:cNvSpPr/>
          <p:nvPr/>
        </p:nvSpPr>
        <p:spPr>
          <a:xfrm>
            <a:off x="1187659" y="2567337"/>
            <a:ext cx="5277394" cy="2758441"/>
          </a:xfrm>
          <a:prstGeom prst="rect"/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dirty="0"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dirty="0"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dirty="0" lang="nn-NO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dirty="0" lang="nn-NO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dirty="0" lang="nn-NO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dirty="0" lang="nn-NO">
                <a:solidFill>
                  <a:prstClr val="black"/>
                </a:solidFill>
                <a:latin typeface="Consolas" panose="020B0609020204030204" pitchFamily="49" charset="0"/>
              </a:rPr>
              <a:t> i = 0; i&lt;5; i++)</a:t>
            </a:r>
          </a:p>
          <a:p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        cout&lt;&lt; </a:t>
            </a:r>
            <a:r>
              <a:rPr b="1" dirty="0" lang="fr-FR">
                <a:solidFill>
                  <a:prstClr val="black"/>
                </a:solidFill>
                <a:latin typeface="Consolas" panose="020B0609020204030204" pitchFamily="49" charset="0"/>
              </a:rPr>
              <a:t>rand()%100 + 1 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dirty="0" lang="fr-FR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dirty="0" lang="fr-FR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dirty="0"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system(</a:t>
            </a:r>
            <a:r>
              <a:rPr dirty="0" lang="en-US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dirty="0"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dirty="0"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8646" name="Rectangle 4"/>
          <p:cNvSpPr/>
          <p:nvPr/>
        </p:nvSpPr>
        <p:spPr>
          <a:xfrm>
            <a:off x="7145383" y="3015244"/>
            <a:ext cx="1149531" cy="1424941"/>
          </a:xfrm>
          <a:prstGeom prst="rect"/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p>
            <a:r>
              <a:rPr dirty="0" lang="en-US"/>
              <a:t>42</a:t>
            </a:r>
          </a:p>
          <a:p>
            <a:r>
              <a:rPr dirty="0" lang="en-US"/>
              <a:t>68</a:t>
            </a:r>
          </a:p>
          <a:p>
            <a:r>
              <a:rPr dirty="0" lang="en-US"/>
              <a:t>35</a:t>
            </a:r>
          </a:p>
          <a:p>
            <a:r>
              <a:rPr dirty="0" lang="en-US"/>
              <a:t>1</a:t>
            </a:r>
          </a:p>
          <a:p>
            <a:r>
              <a:rPr dirty="0" lang="en-US"/>
              <a:t>70</a:t>
            </a:r>
          </a:p>
        </p:txBody>
      </p:sp>
      <p:sp>
        <p:nvSpPr>
          <p:cNvPr id="1048647" name="Rectangle 5"/>
          <p:cNvSpPr/>
          <p:nvPr/>
        </p:nvSpPr>
        <p:spPr>
          <a:xfrm>
            <a:off x="6994629" y="4492572"/>
            <a:ext cx="1287781" cy="358140"/>
          </a:xfrm>
          <a:prstGeom prst="rect"/>
        </p:spPr>
        <p:txBody>
          <a:bodyPr wrap="none">
            <a:spAutoFit/>
          </a:bodyPr>
          <a:p>
            <a:r>
              <a:rPr dirty="0" lang="en-US" smtClean="0"/>
              <a:t>The output</a:t>
            </a:r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rtlCol="0" tIns="45720" vert="horz" wrap="square">
        <a:prstTxWarp prst="textNoShape"/>
        <a:spAutoFit/>
      </a:bodyPr>
      <a:lstStyle>
        <a:defPPr>
          <a:defRPr dirty="0">
            <a:solidFill>
              <a:srgbClr val="008000"/>
            </a:solidFill>
            <a:latin typeface="Consolas" panose="020B06090202040302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tIns="45720" vert="horz" wrap="none">
        <a:prstTxWarp prst="textNoShape"/>
      </a:bodyPr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baseline="0" b="0" cap="none" sz="1800" i="0" kumimoji="0" lang="en-US" normalizeH="0" strike="noStrike" u="none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Lucent Technologies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2.01</dc:title>
  <dc:creator>Lucent End User</dc:creator>
  <cp:lastModifiedBy>Admin</cp:lastModifiedBy>
  <dcterms:created xsi:type="dcterms:W3CDTF">٢٠١١-٠١-١٣T١١:٤٣:٣٨Z</dcterms:created>
  <dcterms:modified xsi:type="dcterms:W3CDTF">٢٠٢٣-٠٥-٠٩T٠٥:٢٥:٥٠Z</dcterms:modified>
</cp:coreProperties>
</file>