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6"/>
  </p:notesMasterIdLst>
  <p:handoutMasterIdLst>
    <p:handoutMasterId r:id="rId17"/>
  </p:handoutMasterIdLst>
  <p:sldIdLst>
    <p:sldId id="330" r:id="rId2"/>
    <p:sldId id="360" r:id="rId3"/>
    <p:sldId id="361" r:id="rId4"/>
    <p:sldId id="367" r:id="rId5"/>
    <p:sldId id="368" r:id="rId6"/>
    <p:sldId id="370" r:id="rId7"/>
    <p:sldId id="369" r:id="rId8"/>
    <p:sldId id="371" r:id="rId9"/>
    <p:sldId id="372" r:id="rId10"/>
    <p:sldId id="373" r:id="rId11"/>
    <p:sldId id="364" r:id="rId12"/>
    <p:sldId id="365" r:id="rId13"/>
    <p:sldId id="374" r:id="rId14"/>
    <p:sldId id="375" r:id="rId15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9"/>
    <a:srgbClr val="F7FFFF"/>
    <a:srgbClr val="FFFFE7"/>
    <a:srgbClr val="FF0000"/>
    <a:srgbClr val="CCECFF"/>
    <a:srgbClr val="FFFFC9"/>
    <a:srgbClr val="DDF2FF"/>
    <a:srgbClr val="EFFFFF"/>
    <a:srgbClr val="EAEAEA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9" autoAdjust="0"/>
    <p:restoredTop sz="94646" autoAdjust="0"/>
  </p:normalViewPr>
  <p:slideViewPr>
    <p:cSldViewPr snapToGrid="0">
      <p:cViewPr varScale="1">
        <p:scale>
          <a:sx n="62" d="100"/>
          <a:sy n="62" d="100"/>
        </p:scale>
        <p:origin x="336" y="7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74FE3550-1998-46EC-86B2-FF9F9A2487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CDFB7B4-92E1-4064-B281-CE008F4784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F7C1AB-9550-44F3-9A9D-47215D67A097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35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54" y="1161535"/>
            <a:ext cx="8353168" cy="53381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529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0" y="1143000"/>
            <a:ext cx="8229600" cy="5220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8532871" y="65119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5.</a:t>
            </a:r>
            <a:fld id="{E99983C7-342B-4F5E-95DC-4A1EEC211AF8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77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 sz="24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 sz="2400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 sz="2400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24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Computer Programming</a:t>
            </a:r>
            <a:endParaRPr lang="en-US" alt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525327" y="3970751"/>
            <a:ext cx="8458200" cy="137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3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kern="0" dirty="0"/>
              <a:t>Lecture 5</a:t>
            </a:r>
          </a:p>
          <a:p>
            <a:pPr eaLnBrk="1" hangingPunct="1"/>
            <a:r>
              <a:rPr lang="en-US" altLang="en-US" b="0" dirty="0"/>
              <a:t>C++ Functions</a:t>
            </a:r>
          </a:p>
          <a:p>
            <a:pPr eaLnBrk="1" hangingPunct="1"/>
            <a:r>
              <a:rPr lang="en-US" altLang="en-US" sz="2400" b="0" dirty="0"/>
              <a:t>Part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MY" dirty="0"/>
              <a:t>Write a program to print numbers from n to 1 using recursion.</a:t>
            </a:r>
          </a:p>
          <a:p>
            <a:pPr lvl="1"/>
            <a:r>
              <a:rPr lang="en-MY" dirty="0"/>
              <a:t>How many numbers to print : 10 </a:t>
            </a:r>
            <a:br>
              <a:rPr lang="en-MY" i="1" dirty="0"/>
            </a:br>
            <a:r>
              <a:rPr lang="en-MY" i="1" dirty="0"/>
              <a:t>Expected Output</a:t>
            </a:r>
            <a:r>
              <a:rPr lang="en-MY" dirty="0"/>
              <a:t> : 10 9 8 7 6 5 4 3 2 1</a:t>
            </a:r>
          </a:p>
          <a:p>
            <a:pPr marL="57150" indent="0">
              <a:buNone/>
            </a:pPr>
            <a:r>
              <a:rPr lang="en-US" b="1" dirty="0">
                <a:latin typeface="Segoe UI Light" panose="020B0502040204020203" pitchFamily="34" charset="0"/>
                <a:cs typeface="Arabic Hacen Tunisia Lt" panose="02000000000000000000" pitchFamily="2" charset="-78"/>
              </a:rPr>
              <a:t>(save the file as </a:t>
            </a:r>
            <a:r>
              <a:rPr lang="en-US" dirty="0"/>
              <a:t>Recursive_seq</a:t>
            </a:r>
            <a:r>
              <a:rPr lang="en-US" b="1" dirty="0">
                <a:latin typeface="Segoe UI Light" panose="020B0502040204020203" pitchFamily="34" charset="0"/>
                <a:cs typeface="Arabic Hacen Tunisia Lt" panose="02000000000000000000" pitchFamily="2" charset="-78"/>
              </a:rPr>
              <a:t>.cpp)</a:t>
            </a:r>
          </a:p>
          <a:p>
            <a:pPr marL="457200" lvl="1" indent="0">
              <a:buNone/>
            </a:pPr>
            <a:endParaRPr lang="en-MY" dirty="0"/>
          </a:p>
          <a:p>
            <a:pPr>
              <a:buFont typeface="+mj-lt"/>
              <a:buAutoNum type="arabicPeriod"/>
            </a:pPr>
            <a:r>
              <a:rPr lang="en-MY" dirty="0"/>
              <a:t>Write a program  to calculate the power of any number using recursion.</a:t>
            </a:r>
          </a:p>
          <a:p>
            <a:pPr lvl="1"/>
            <a:r>
              <a:rPr lang="en-MY" dirty="0"/>
              <a:t>Input the base value : 5 ,    Input the exponent : 3 </a:t>
            </a:r>
            <a:br>
              <a:rPr lang="en-MY" i="1" dirty="0"/>
            </a:br>
            <a:r>
              <a:rPr lang="en-MY" i="1" dirty="0"/>
              <a:t>Expected Output</a:t>
            </a:r>
            <a:r>
              <a:rPr lang="en-MY" dirty="0"/>
              <a:t> : The value of 5 to the power of 3 is : 125</a:t>
            </a:r>
          </a:p>
          <a:p>
            <a:pPr marL="0" indent="0">
              <a:buNone/>
            </a:pPr>
            <a:r>
              <a:rPr lang="en-US" b="1" dirty="0">
                <a:latin typeface="Segoe UI Light" panose="020B0502040204020203" pitchFamily="34" charset="0"/>
                <a:cs typeface="Arabic Hacen Tunisia Lt" panose="02000000000000000000" pitchFamily="2" charset="-78"/>
              </a:rPr>
              <a:t>(save the file as </a:t>
            </a:r>
            <a:r>
              <a:rPr lang="en-US" dirty="0"/>
              <a:t>recursive_pwr</a:t>
            </a:r>
            <a:r>
              <a:rPr lang="en-US" b="1" dirty="0">
                <a:latin typeface="Segoe UI Light" panose="020B0502040204020203" pitchFamily="34" charset="0"/>
                <a:cs typeface="Arabic Hacen Tunisia Lt" panose="02000000000000000000" pitchFamily="2" charset="-78"/>
              </a:rPr>
              <a:t>.cpp)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Assignments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write a program using a function to print a pattern (a triangle of stars) similar to the following: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first line has one star with some blanks before the star, the second line has two stars, some blanks before the stars, and a blank between the stars, and so on.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4137651" y="2089800"/>
            <a:ext cx="1189973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   *</a:t>
            </a:r>
          </a:p>
          <a:p>
            <a:r>
              <a:rPr lang="en-US" sz="20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  * *</a:t>
            </a:r>
          </a:p>
          <a:p>
            <a:r>
              <a:rPr lang="en-US" sz="20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 * * *</a:t>
            </a:r>
          </a:p>
          <a:p>
            <a:r>
              <a:rPr lang="en-US" sz="2000" b="1" dirty="0">
                <a:latin typeface="SimSun-ExtB" panose="02010609060101010101" pitchFamily="49" charset="-122"/>
                <a:ea typeface="SimSun-ExtB" panose="02010609060101010101" pitchFamily="49" charset="-122"/>
              </a:rPr>
              <a:t>* * * *</a:t>
            </a:r>
          </a:p>
        </p:txBody>
      </p:sp>
    </p:spTree>
    <p:extLst>
      <p:ext uri="{BB962C8B-B14F-4D97-AF65-F5344CB8AC3E}">
        <p14:creationId xmlns:p14="http://schemas.microsoft.com/office/powerpoint/2010/main" val="256483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5122" y="817823"/>
            <a:ext cx="2711885" cy="576262"/>
          </a:xfrm>
        </p:spPr>
        <p:txBody>
          <a:bodyPr/>
          <a:lstStyle/>
          <a:p>
            <a:r>
              <a:rPr lang="en-US" dirty="0"/>
              <a:t>Print a Pattern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28402"/>
            <a:ext cx="5893496" cy="6494085"/>
          </a:xfrm>
          <a:prstGeom prst="rect">
            <a:avLst/>
          </a:prstGeom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printStars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blanks,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starsInLine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count;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//print the number of blanks before the stars in a line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(count = 1; count &lt;= blanks; count++)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//print the number of stars with a blank between stars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(count = 1; count &lt;=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starsInLine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 count++)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*"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//end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printStars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nn-NO" sz="16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prstClr val="black"/>
                </a:solidFill>
                <a:latin typeface="Consolas" panose="020B0609020204030204" pitchFamily="49" charset="0"/>
              </a:rPr>
              <a:t> i=0; i&lt;10; i++)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printStars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(10-i,i);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system(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042059"/>
            <a:ext cx="5893496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printStars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blanks, </a:t>
            </a:r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starsInLine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count;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//print the number of blanks before the stars in a line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(count = 1; count &lt;= blanks; count++)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//print the number of stars with a blank between stars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for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(count = 1; count &lt;=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starsInLine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 count++)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*"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//end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printStars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374" y="4132856"/>
            <a:ext cx="3229316" cy="22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6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54075"/>
            <a:ext cx="8353168" cy="533588"/>
          </a:xfrm>
        </p:spPr>
        <p:txBody>
          <a:bodyPr/>
          <a:lstStyle/>
          <a:p>
            <a:r>
              <a:rPr lang="en-US" b="1" dirty="0"/>
              <a:t>Function to find out the sum of digits of a number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Sum of Digits of a Number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92062" y="1387663"/>
            <a:ext cx="5157593" cy="5355312"/>
          </a:xfrm>
          <a:prstGeom prst="rect">
            <a:avLst/>
          </a:prstGeom>
          <a:solidFill>
            <a:srgbClr val="FFFFD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#include&lt;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using namespace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sum_digits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number)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sum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digit;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while(number!=0){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digit = number%10;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number = number/10;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sum += digit;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return sum;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number = 1452;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sum_digits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(number)&lt;&lt;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92062" y="1963925"/>
            <a:ext cx="515759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sum_digits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number)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sum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digit;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while(number!=0){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digit = number%10;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number = number/10;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sum += digit;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return sum;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462626" y="4226083"/>
            <a:ext cx="173477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Input: 1452</a:t>
            </a:r>
          </a:p>
          <a:p>
            <a:r>
              <a:rPr lang="en-US" b="1" dirty="0"/>
              <a:t>Output: 12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Input: 333</a:t>
            </a:r>
          </a:p>
          <a:p>
            <a:r>
              <a:rPr lang="en-US" b="1" dirty="0"/>
              <a:t>Output: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Write a function to search for the smallest value stored in a ID array. Your function signature should be like this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i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i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smallest (</a:t>
            </a:r>
            <a:r>
              <a:rPr lang="en-US" i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const</a:t>
            </a:r>
            <a:r>
              <a:rPr lang="en-US" i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i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i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x[ ], </a:t>
            </a:r>
            <a:r>
              <a:rPr lang="en-US" i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</a:t>
            </a:r>
            <a:r>
              <a:rPr lang="en-US" i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size);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i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// purpose – find the smallest value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i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// input – an array x and its size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i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// output – the smallest value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927091" y="5877946"/>
            <a:ext cx="3920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/>
              <a:t>(Save the file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smallest.cpp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450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055" y="1161535"/>
            <a:ext cx="7811332" cy="5338119"/>
          </a:xfrm>
        </p:spPr>
        <p:txBody>
          <a:bodyPr/>
          <a:lstStyle/>
          <a:p>
            <a:pPr algn="just">
              <a:spcAft>
                <a:spcPts val="1200"/>
              </a:spcAft>
            </a:pPr>
            <a:r>
              <a:rPr lang="en-US" sz="2800" dirty="0"/>
              <a:t> They certainly can, and often do. </a:t>
            </a:r>
          </a:p>
          <a:p>
            <a:pPr algn="just">
              <a:spcAft>
                <a:spcPts val="1200"/>
              </a:spcAft>
            </a:pPr>
            <a:r>
              <a:rPr lang="en-US" sz="2800" dirty="0"/>
              <a:t>In fact main() is a function and main() calls the functions you write as well as the ones in the libraries.</a:t>
            </a:r>
          </a:p>
          <a:p>
            <a:pPr marL="0" indent="0" algn="just">
              <a:spcAft>
                <a:spcPts val="1200"/>
              </a:spcAft>
              <a:buNone/>
            </a:pPr>
            <a:endParaRPr lang="en-US" sz="2800" dirty="0"/>
          </a:p>
          <a:p>
            <a:pPr marL="0" indent="0" algn="just">
              <a:spcAft>
                <a:spcPts val="1200"/>
              </a:spcAft>
              <a:buNone/>
            </a:pPr>
            <a:r>
              <a:rPr lang="en-US" dirty="0"/>
              <a:t>See next example 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functions call other functions?</a:t>
            </a:r>
          </a:p>
        </p:txBody>
      </p:sp>
    </p:spTree>
    <p:extLst>
      <p:ext uri="{BB962C8B-B14F-4D97-AF65-F5344CB8AC3E}">
        <p14:creationId xmlns:p14="http://schemas.microsoft.com/office/powerpoint/2010/main" val="48964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other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175802"/>
            <a:ext cx="4572000" cy="5262979"/>
          </a:xfrm>
          <a:prstGeom prst="rect">
            <a:avLst/>
          </a:prstGeom>
          <a:solidFill>
            <a:srgbClr val="FFFFE7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tax(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x*0.15; 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profit(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m = m - tax(m);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income=4000;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profit(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income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&lt;&lt;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;;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system(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873106"/>
            <a:ext cx="4572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tax(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x*0.15;  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098661"/>
            <a:ext cx="4572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profit(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m)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m = m - 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tax(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m</a:t>
            </a:r>
            <a:r>
              <a:rPr lang="en-US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Freeform 9"/>
          <p:cNvSpPr/>
          <p:nvPr/>
        </p:nvSpPr>
        <p:spPr bwMode="auto">
          <a:xfrm>
            <a:off x="3337623" y="3343815"/>
            <a:ext cx="946032" cy="1992273"/>
          </a:xfrm>
          <a:custGeom>
            <a:avLst/>
            <a:gdLst>
              <a:gd name="connsiteX0" fmla="*/ 538619 w 2129453"/>
              <a:gd name="connsiteY0" fmla="*/ 226114 h 2418169"/>
              <a:gd name="connsiteX1" fmla="*/ 1102290 w 2129453"/>
              <a:gd name="connsiteY1" fmla="*/ 645 h 2418169"/>
              <a:gd name="connsiteX2" fmla="*/ 1791222 w 2129453"/>
              <a:gd name="connsiteY2" fmla="*/ 288744 h 2418169"/>
              <a:gd name="connsiteX3" fmla="*/ 2016690 w 2129453"/>
              <a:gd name="connsiteY3" fmla="*/ 1090410 h 2418169"/>
              <a:gd name="connsiteX4" fmla="*/ 0 w 2129453"/>
              <a:gd name="connsiteY4" fmla="*/ 2418169 h 2418169"/>
              <a:gd name="connsiteX5" fmla="*/ 0 w 2129453"/>
              <a:gd name="connsiteY5" fmla="*/ 2418169 h 2418169"/>
              <a:gd name="connsiteX6" fmla="*/ 0 w 2129453"/>
              <a:gd name="connsiteY6" fmla="*/ 2418169 h 2418169"/>
              <a:gd name="connsiteX0" fmla="*/ 538619 w 2153103"/>
              <a:gd name="connsiteY0" fmla="*/ 225499 h 2417554"/>
              <a:gd name="connsiteX1" fmla="*/ 1102290 w 2153103"/>
              <a:gd name="connsiteY1" fmla="*/ 30 h 2417554"/>
              <a:gd name="connsiteX2" fmla="*/ 1875281 w 2153103"/>
              <a:gd name="connsiteY2" fmla="*/ 238025 h 2417554"/>
              <a:gd name="connsiteX3" fmla="*/ 2016690 w 2153103"/>
              <a:gd name="connsiteY3" fmla="*/ 1089795 h 2417554"/>
              <a:gd name="connsiteX4" fmla="*/ 0 w 2153103"/>
              <a:gd name="connsiteY4" fmla="*/ 2417554 h 2417554"/>
              <a:gd name="connsiteX5" fmla="*/ 0 w 2153103"/>
              <a:gd name="connsiteY5" fmla="*/ 2417554 h 2417554"/>
              <a:gd name="connsiteX6" fmla="*/ 0 w 2153103"/>
              <a:gd name="connsiteY6" fmla="*/ 2417554 h 2417554"/>
              <a:gd name="connsiteX0" fmla="*/ 622676 w 2153104"/>
              <a:gd name="connsiteY0" fmla="*/ 263247 h 2417724"/>
              <a:gd name="connsiteX1" fmla="*/ 1102290 w 2153104"/>
              <a:gd name="connsiteY1" fmla="*/ 200 h 2417724"/>
              <a:gd name="connsiteX2" fmla="*/ 1875281 w 2153104"/>
              <a:gd name="connsiteY2" fmla="*/ 238195 h 2417724"/>
              <a:gd name="connsiteX3" fmla="*/ 2016690 w 2153104"/>
              <a:gd name="connsiteY3" fmla="*/ 1089965 h 2417724"/>
              <a:gd name="connsiteX4" fmla="*/ 0 w 2153104"/>
              <a:gd name="connsiteY4" fmla="*/ 2417724 h 2417724"/>
              <a:gd name="connsiteX5" fmla="*/ 0 w 2153104"/>
              <a:gd name="connsiteY5" fmla="*/ 2417724 h 2417724"/>
              <a:gd name="connsiteX6" fmla="*/ 0 w 2153104"/>
              <a:gd name="connsiteY6" fmla="*/ 2417724 h 2417724"/>
              <a:gd name="connsiteX0" fmla="*/ 398833 w 2153104"/>
              <a:gd name="connsiteY0" fmla="*/ 167720 h 2419018"/>
              <a:gd name="connsiteX1" fmla="*/ 1102290 w 2153104"/>
              <a:gd name="connsiteY1" fmla="*/ 1494 h 2419018"/>
              <a:gd name="connsiteX2" fmla="*/ 1875281 w 2153104"/>
              <a:gd name="connsiteY2" fmla="*/ 239489 h 2419018"/>
              <a:gd name="connsiteX3" fmla="*/ 2016690 w 2153104"/>
              <a:gd name="connsiteY3" fmla="*/ 1091259 h 2419018"/>
              <a:gd name="connsiteX4" fmla="*/ 0 w 2153104"/>
              <a:gd name="connsiteY4" fmla="*/ 2419018 h 2419018"/>
              <a:gd name="connsiteX5" fmla="*/ 0 w 2153104"/>
              <a:gd name="connsiteY5" fmla="*/ 2419018 h 2419018"/>
              <a:gd name="connsiteX6" fmla="*/ 0 w 2153104"/>
              <a:gd name="connsiteY6" fmla="*/ 2419018 h 2419018"/>
              <a:gd name="connsiteX0" fmla="*/ 309296 w 2153104"/>
              <a:gd name="connsiteY0" fmla="*/ 142302 h 2421262"/>
              <a:gd name="connsiteX1" fmla="*/ 1102290 w 2153104"/>
              <a:gd name="connsiteY1" fmla="*/ 3738 h 2421262"/>
              <a:gd name="connsiteX2" fmla="*/ 1875281 w 2153104"/>
              <a:gd name="connsiteY2" fmla="*/ 241733 h 2421262"/>
              <a:gd name="connsiteX3" fmla="*/ 2016690 w 2153104"/>
              <a:gd name="connsiteY3" fmla="*/ 1093503 h 2421262"/>
              <a:gd name="connsiteX4" fmla="*/ 0 w 2153104"/>
              <a:gd name="connsiteY4" fmla="*/ 2421262 h 2421262"/>
              <a:gd name="connsiteX5" fmla="*/ 0 w 2153104"/>
              <a:gd name="connsiteY5" fmla="*/ 2421262 h 2421262"/>
              <a:gd name="connsiteX6" fmla="*/ 0 w 2153104"/>
              <a:gd name="connsiteY6" fmla="*/ 2421262 h 2421262"/>
              <a:gd name="connsiteX0" fmla="*/ 309296 w 2153104"/>
              <a:gd name="connsiteY0" fmla="*/ 43071 h 2553603"/>
              <a:gd name="connsiteX1" fmla="*/ 1102290 w 2153104"/>
              <a:gd name="connsiteY1" fmla="*/ 136079 h 2553603"/>
              <a:gd name="connsiteX2" fmla="*/ 1875281 w 2153104"/>
              <a:gd name="connsiteY2" fmla="*/ 374074 h 2553603"/>
              <a:gd name="connsiteX3" fmla="*/ 2016690 w 2153104"/>
              <a:gd name="connsiteY3" fmla="*/ 1225844 h 2553603"/>
              <a:gd name="connsiteX4" fmla="*/ 0 w 2153104"/>
              <a:gd name="connsiteY4" fmla="*/ 2553603 h 2553603"/>
              <a:gd name="connsiteX5" fmla="*/ 0 w 2153104"/>
              <a:gd name="connsiteY5" fmla="*/ 2553603 h 2553603"/>
              <a:gd name="connsiteX6" fmla="*/ 0 w 2153104"/>
              <a:gd name="connsiteY6" fmla="*/ 2553603 h 2553603"/>
              <a:gd name="connsiteX0" fmla="*/ 309296 w 2153104"/>
              <a:gd name="connsiteY0" fmla="*/ 49509 h 2560041"/>
              <a:gd name="connsiteX1" fmla="*/ 1102290 w 2153104"/>
              <a:gd name="connsiteY1" fmla="*/ 109436 h 2560041"/>
              <a:gd name="connsiteX2" fmla="*/ 1875281 w 2153104"/>
              <a:gd name="connsiteY2" fmla="*/ 380512 h 2560041"/>
              <a:gd name="connsiteX3" fmla="*/ 2016690 w 2153104"/>
              <a:gd name="connsiteY3" fmla="*/ 1232282 h 2560041"/>
              <a:gd name="connsiteX4" fmla="*/ 0 w 2153104"/>
              <a:gd name="connsiteY4" fmla="*/ 2560041 h 2560041"/>
              <a:gd name="connsiteX5" fmla="*/ 0 w 2153104"/>
              <a:gd name="connsiteY5" fmla="*/ 2560041 h 2560041"/>
              <a:gd name="connsiteX6" fmla="*/ 0 w 2153104"/>
              <a:gd name="connsiteY6" fmla="*/ 2560041 h 2560041"/>
              <a:gd name="connsiteX0" fmla="*/ 309296 w 2153104"/>
              <a:gd name="connsiteY0" fmla="*/ 49509 h 2560041"/>
              <a:gd name="connsiteX1" fmla="*/ 1102290 w 2153104"/>
              <a:gd name="connsiteY1" fmla="*/ 109436 h 2560041"/>
              <a:gd name="connsiteX2" fmla="*/ 1875281 w 2153104"/>
              <a:gd name="connsiteY2" fmla="*/ 380512 h 2560041"/>
              <a:gd name="connsiteX3" fmla="*/ 2016690 w 2153104"/>
              <a:gd name="connsiteY3" fmla="*/ 1232282 h 2560041"/>
              <a:gd name="connsiteX4" fmla="*/ 0 w 2153104"/>
              <a:gd name="connsiteY4" fmla="*/ 2560041 h 2560041"/>
              <a:gd name="connsiteX5" fmla="*/ 0 w 2153104"/>
              <a:gd name="connsiteY5" fmla="*/ 2560041 h 2560041"/>
              <a:gd name="connsiteX6" fmla="*/ 0 w 2153104"/>
              <a:gd name="connsiteY6" fmla="*/ 2560041 h 2560041"/>
              <a:gd name="connsiteX0" fmla="*/ 286911 w 2153104"/>
              <a:gd name="connsiteY0" fmla="*/ 43925 h 2587539"/>
              <a:gd name="connsiteX1" fmla="*/ 1102290 w 2153104"/>
              <a:gd name="connsiteY1" fmla="*/ 136934 h 2587539"/>
              <a:gd name="connsiteX2" fmla="*/ 1875281 w 2153104"/>
              <a:gd name="connsiteY2" fmla="*/ 408010 h 2587539"/>
              <a:gd name="connsiteX3" fmla="*/ 2016690 w 2153104"/>
              <a:gd name="connsiteY3" fmla="*/ 1259780 h 2587539"/>
              <a:gd name="connsiteX4" fmla="*/ 0 w 2153104"/>
              <a:gd name="connsiteY4" fmla="*/ 2587539 h 2587539"/>
              <a:gd name="connsiteX5" fmla="*/ 0 w 2153104"/>
              <a:gd name="connsiteY5" fmla="*/ 2587539 h 2587539"/>
              <a:gd name="connsiteX6" fmla="*/ 0 w 2153104"/>
              <a:gd name="connsiteY6" fmla="*/ 2587539 h 2587539"/>
              <a:gd name="connsiteX0" fmla="*/ 286911 w 2152666"/>
              <a:gd name="connsiteY0" fmla="*/ 51680 h 2595294"/>
              <a:gd name="connsiteX1" fmla="*/ 1115056 w 2152666"/>
              <a:gd name="connsiteY1" fmla="*/ 106955 h 2595294"/>
              <a:gd name="connsiteX2" fmla="*/ 1875281 w 2152666"/>
              <a:gd name="connsiteY2" fmla="*/ 415765 h 2595294"/>
              <a:gd name="connsiteX3" fmla="*/ 2016690 w 2152666"/>
              <a:gd name="connsiteY3" fmla="*/ 1267535 h 2595294"/>
              <a:gd name="connsiteX4" fmla="*/ 0 w 2152666"/>
              <a:gd name="connsiteY4" fmla="*/ 2595294 h 2595294"/>
              <a:gd name="connsiteX5" fmla="*/ 0 w 2152666"/>
              <a:gd name="connsiteY5" fmla="*/ 2595294 h 2595294"/>
              <a:gd name="connsiteX6" fmla="*/ 0 w 2152666"/>
              <a:gd name="connsiteY6" fmla="*/ 2595294 h 2595294"/>
              <a:gd name="connsiteX0" fmla="*/ 291168 w 2152668"/>
              <a:gd name="connsiteY0" fmla="*/ 35845 h 2689516"/>
              <a:gd name="connsiteX1" fmla="*/ 1115056 w 2152668"/>
              <a:gd name="connsiteY1" fmla="*/ 201177 h 2689516"/>
              <a:gd name="connsiteX2" fmla="*/ 1875281 w 2152668"/>
              <a:gd name="connsiteY2" fmla="*/ 509987 h 2689516"/>
              <a:gd name="connsiteX3" fmla="*/ 2016690 w 2152668"/>
              <a:gd name="connsiteY3" fmla="*/ 1361757 h 2689516"/>
              <a:gd name="connsiteX4" fmla="*/ 0 w 2152668"/>
              <a:gd name="connsiteY4" fmla="*/ 2689516 h 2689516"/>
              <a:gd name="connsiteX5" fmla="*/ 0 w 2152668"/>
              <a:gd name="connsiteY5" fmla="*/ 2689516 h 2689516"/>
              <a:gd name="connsiteX6" fmla="*/ 0 w 2152668"/>
              <a:gd name="connsiteY6" fmla="*/ 2689516 h 2689516"/>
              <a:gd name="connsiteX0" fmla="*/ 291168 w 2152666"/>
              <a:gd name="connsiteY0" fmla="*/ 0 h 2653671"/>
              <a:gd name="connsiteX1" fmla="*/ 1115056 w 2152666"/>
              <a:gd name="connsiteY1" fmla="*/ 165332 h 2653671"/>
              <a:gd name="connsiteX2" fmla="*/ 1875281 w 2152666"/>
              <a:gd name="connsiteY2" fmla="*/ 474142 h 2653671"/>
              <a:gd name="connsiteX3" fmla="*/ 2016690 w 2152666"/>
              <a:gd name="connsiteY3" fmla="*/ 1325912 h 2653671"/>
              <a:gd name="connsiteX4" fmla="*/ 0 w 2152666"/>
              <a:gd name="connsiteY4" fmla="*/ 2653671 h 2653671"/>
              <a:gd name="connsiteX5" fmla="*/ 0 w 2152666"/>
              <a:gd name="connsiteY5" fmla="*/ 2653671 h 2653671"/>
              <a:gd name="connsiteX6" fmla="*/ 0 w 2152666"/>
              <a:gd name="connsiteY6" fmla="*/ 2653671 h 265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2666" h="2653671">
                <a:moveTo>
                  <a:pt x="291168" y="0"/>
                </a:moveTo>
                <a:cubicBezTo>
                  <a:pt x="519683" y="51848"/>
                  <a:pt x="851037" y="86308"/>
                  <a:pt x="1115056" y="165332"/>
                </a:cubicBezTo>
                <a:cubicBezTo>
                  <a:pt x="1379075" y="244356"/>
                  <a:pt x="1725009" y="280712"/>
                  <a:pt x="1875281" y="474142"/>
                </a:cubicBezTo>
                <a:cubicBezTo>
                  <a:pt x="2025553" y="667572"/>
                  <a:pt x="2329237" y="962657"/>
                  <a:pt x="2016690" y="1325912"/>
                </a:cubicBezTo>
                <a:cubicBezTo>
                  <a:pt x="1704143" y="1689167"/>
                  <a:pt x="0" y="2653671"/>
                  <a:pt x="0" y="2653671"/>
                </a:cubicBezTo>
                <a:lnTo>
                  <a:pt x="0" y="2653671"/>
                </a:lnTo>
                <a:lnTo>
                  <a:pt x="0" y="2653671"/>
                </a:lnTo>
              </a:path>
            </a:pathLst>
          </a:custGeom>
          <a:noFill/>
          <a:ln w="41275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2727089" y="1969929"/>
            <a:ext cx="1055390" cy="1743218"/>
          </a:xfrm>
          <a:custGeom>
            <a:avLst/>
            <a:gdLst>
              <a:gd name="connsiteX0" fmla="*/ 538619 w 2129453"/>
              <a:gd name="connsiteY0" fmla="*/ 226114 h 2418169"/>
              <a:gd name="connsiteX1" fmla="*/ 1102290 w 2129453"/>
              <a:gd name="connsiteY1" fmla="*/ 645 h 2418169"/>
              <a:gd name="connsiteX2" fmla="*/ 1791222 w 2129453"/>
              <a:gd name="connsiteY2" fmla="*/ 288744 h 2418169"/>
              <a:gd name="connsiteX3" fmla="*/ 2016690 w 2129453"/>
              <a:gd name="connsiteY3" fmla="*/ 1090410 h 2418169"/>
              <a:gd name="connsiteX4" fmla="*/ 0 w 2129453"/>
              <a:gd name="connsiteY4" fmla="*/ 2418169 h 2418169"/>
              <a:gd name="connsiteX5" fmla="*/ 0 w 2129453"/>
              <a:gd name="connsiteY5" fmla="*/ 2418169 h 2418169"/>
              <a:gd name="connsiteX6" fmla="*/ 0 w 2129453"/>
              <a:gd name="connsiteY6" fmla="*/ 2418169 h 2418169"/>
              <a:gd name="connsiteX0" fmla="*/ 538619 w 2153103"/>
              <a:gd name="connsiteY0" fmla="*/ 225499 h 2417554"/>
              <a:gd name="connsiteX1" fmla="*/ 1102290 w 2153103"/>
              <a:gd name="connsiteY1" fmla="*/ 30 h 2417554"/>
              <a:gd name="connsiteX2" fmla="*/ 1875281 w 2153103"/>
              <a:gd name="connsiteY2" fmla="*/ 238025 h 2417554"/>
              <a:gd name="connsiteX3" fmla="*/ 2016690 w 2153103"/>
              <a:gd name="connsiteY3" fmla="*/ 1089795 h 2417554"/>
              <a:gd name="connsiteX4" fmla="*/ 0 w 2153103"/>
              <a:gd name="connsiteY4" fmla="*/ 2417554 h 2417554"/>
              <a:gd name="connsiteX5" fmla="*/ 0 w 2153103"/>
              <a:gd name="connsiteY5" fmla="*/ 2417554 h 2417554"/>
              <a:gd name="connsiteX6" fmla="*/ 0 w 2153103"/>
              <a:gd name="connsiteY6" fmla="*/ 2417554 h 2417554"/>
              <a:gd name="connsiteX0" fmla="*/ 622676 w 2153104"/>
              <a:gd name="connsiteY0" fmla="*/ 263247 h 2417724"/>
              <a:gd name="connsiteX1" fmla="*/ 1102290 w 2153104"/>
              <a:gd name="connsiteY1" fmla="*/ 200 h 2417724"/>
              <a:gd name="connsiteX2" fmla="*/ 1875281 w 2153104"/>
              <a:gd name="connsiteY2" fmla="*/ 238195 h 2417724"/>
              <a:gd name="connsiteX3" fmla="*/ 2016690 w 2153104"/>
              <a:gd name="connsiteY3" fmla="*/ 1089965 h 2417724"/>
              <a:gd name="connsiteX4" fmla="*/ 0 w 2153104"/>
              <a:gd name="connsiteY4" fmla="*/ 2417724 h 2417724"/>
              <a:gd name="connsiteX5" fmla="*/ 0 w 2153104"/>
              <a:gd name="connsiteY5" fmla="*/ 2417724 h 2417724"/>
              <a:gd name="connsiteX6" fmla="*/ 0 w 2153104"/>
              <a:gd name="connsiteY6" fmla="*/ 2417724 h 2417724"/>
              <a:gd name="connsiteX0" fmla="*/ 398833 w 2153104"/>
              <a:gd name="connsiteY0" fmla="*/ 167720 h 2419018"/>
              <a:gd name="connsiteX1" fmla="*/ 1102290 w 2153104"/>
              <a:gd name="connsiteY1" fmla="*/ 1494 h 2419018"/>
              <a:gd name="connsiteX2" fmla="*/ 1875281 w 2153104"/>
              <a:gd name="connsiteY2" fmla="*/ 239489 h 2419018"/>
              <a:gd name="connsiteX3" fmla="*/ 2016690 w 2153104"/>
              <a:gd name="connsiteY3" fmla="*/ 1091259 h 2419018"/>
              <a:gd name="connsiteX4" fmla="*/ 0 w 2153104"/>
              <a:gd name="connsiteY4" fmla="*/ 2419018 h 2419018"/>
              <a:gd name="connsiteX5" fmla="*/ 0 w 2153104"/>
              <a:gd name="connsiteY5" fmla="*/ 2419018 h 2419018"/>
              <a:gd name="connsiteX6" fmla="*/ 0 w 2153104"/>
              <a:gd name="connsiteY6" fmla="*/ 2419018 h 2419018"/>
              <a:gd name="connsiteX0" fmla="*/ 309296 w 2153104"/>
              <a:gd name="connsiteY0" fmla="*/ 142302 h 2421262"/>
              <a:gd name="connsiteX1" fmla="*/ 1102290 w 2153104"/>
              <a:gd name="connsiteY1" fmla="*/ 3738 h 2421262"/>
              <a:gd name="connsiteX2" fmla="*/ 1875281 w 2153104"/>
              <a:gd name="connsiteY2" fmla="*/ 241733 h 2421262"/>
              <a:gd name="connsiteX3" fmla="*/ 2016690 w 2153104"/>
              <a:gd name="connsiteY3" fmla="*/ 1093503 h 2421262"/>
              <a:gd name="connsiteX4" fmla="*/ 0 w 2153104"/>
              <a:gd name="connsiteY4" fmla="*/ 2421262 h 2421262"/>
              <a:gd name="connsiteX5" fmla="*/ 0 w 2153104"/>
              <a:gd name="connsiteY5" fmla="*/ 2421262 h 2421262"/>
              <a:gd name="connsiteX6" fmla="*/ 0 w 2153104"/>
              <a:gd name="connsiteY6" fmla="*/ 2421262 h 2421262"/>
              <a:gd name="connsiteX0" fmla="*/ 299064 w 2153104"/>
              <a:gd name="connsiteY0" fmla="*/ 92711 h 2438003"/>
              <a:gd name="connsiteX1" fmla="*/ 1102290 w 2153104"/>
              <a:gd name="connsiteY1" fmla="*/ 20479 h 2438003"/>
              <a:gd name="connsiteX2" fmla="*/ 1875281 w 2153104"/>
              <a:gd name="connsiteY2" fmla="*/ 258474 h 2438003"/>
              <a:gd name="connsiteX3" fmla="*/ 2016690 w 2153104"/>
              <a:gd name="connsiteY3" fmla="*/ 1110244 h 2438003"/>
              <a:gd name="connsiteX4" fmla="*/ 0 w 2153104"/>
              <a:gd name="connsiteY4" fmla="*/ 2438003 h 2438003"/>
              <a:gd name="connsiteX5" fmla="*/ 0 w 2153104"/>
              <a:gd name="connsiteY5" fmla="*/ 2438003 h 2438003"/>
              <a:gd name="connsiteX6" fmla="*/ 0 w 2153104"/>
              <a:gd name="connsiteY6" fmla="*/ 2438003 h 2438003"/>
              <a:gd name="connsiteX0" fmla="*/ 299064 w 2153104"/>
              <a:gd name="connsiteY0" fmla="*/ 82662 h 2427954"/>
              <a:gd name="connsiteX1" fmla="*/ 1102290 w 2153104"/>
              <a:gd name="connsiteY1" fmla="*/ 10430 h 2427954"/>
              <a:gd name="connsiteX2" fmla="*/ 1875281 w 2153104"/>
              <a:gd name="connsiteY2" fmla="*/ 248425 h 2427954"/>
              <a:gd name="connsiteX3" fmla="*/ 2016690 w 2153104"/>
              <a:gd name="connsiteY3" fmla="*/ 1100195 h 2427954"/>
              <a:gd name="connsiteX4" fmla="*/ 0 w 2153104"/>
              <a:gd name="connsiteY4" fmla="*/ 2427954 h 2427954"/>
              <a:gd name="connsiteX5" fmla="*/ 0 w 2153104"/>
              <a:gd name="connsiteY5" fmla="*/ 2427954 h 2427954"/>
              <a:gd name="connsiteX6" fmla="*/ 0 w 2153104"/>
              <a:gd name="connsiteY6" fmla="*/ 2427954 h 2427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3104" h="2427954">
                <a:moveTo>
                  <a:pt x="299064" y="82662"/>
                </a:moveTo>
                <a:cubicBezTo>
                  <a:pt x="496977" y="11141"/>
                  <a:pt x="839587" y="-17197"/>
                  <a:pt x="1102290" y="10430"/>
                </a:cubicBezTo>
                <a:cubicBezTo>
                  <a:pt x="1364993" y="38057"/>
                  <a:pt x="1722881" y="66798"/>
                  <a:pt x="1875281" y="248425"/>
                </a:cubicBezTo>
                <a:cubicBezTo>
                  <a:pt x="2027681" y="430052"/>
                  <a:pt x="2329237" y="736940"/>
                  <a:pt x="2016690" y="1100195"/>
                </a:cubicBezTo>
                <a:cubicBezTo>
                  <a:pt x="1704143" y="1463450"/>
                  <a:pt x="0" y="2427954"/>
                  <a:pt x="0" y="2427954"/>
                </a:cubicBezTo>
                <a:lnTo>
                  <a:pt x="0" y="2427954"/>
                </a:lnTo>
                <a:lnTo>
                  <a:pt x="0" y="2427954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998320" y="3385690"/>
            <a:ext cx="514350" cy="523875"/>
          </a:xfrm>
          <a:prstGeom prst="ellipse">
            <a:avLst/>
          </a:prstGeom>
          <a:solidFill>
            <a:srgbClr val="E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3518717" y="1922735"/>
            <a:ext cx="514350" cy="523875"/>
          </a:xfrm>
          <a:prstGeom prst="ellipse">
            <a:avLst/>
          </a:prstGeom>
          <a:solidFill>
            <a:srgbClr val="EF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84124" y="3884562"/>
            <a:ext cx="7745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3400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75233" y="3343815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37436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6053" y="1161535"/>
            <a:ext cx="8237217" cy="5338119"/>
          </a:xfrm>
        </p:spPr>
        <p:txBody>
          <a:bodyPr/>
          <a:lstStyle/>
          <a:p>
            <a:pPr algn="just">
              <a:spcAft>
                <a:spcPts val="1200"/>
              </a:spcAft>
            </a:pPr>
            <a:r>
              <a:rPr lang="en-US" dirty="0"/>
              <a:t>A recursive function is a function that </a:t>
            </a:r>
            <a:r>
              <a:rPr lang="en-US" b="1" u="sng" dirty="0">
                <a:solidFill>
                  <a:srgbClr val="FF0000"/>
                </a:solidFill>
              </a:rPr>
              <a:t>calls itself</a:t>
            </a:r>
            <a:r>
              <a:rPr lang="en-US" dirty="0"/>
              <a:t>, either directly, or indirectly (through another function). </a:t>
            </a:r>
          </a:p>
          <a:p>
            <a:pPr algn="just">
              <a:spcAft>
                <a:spcPts val="1200"/>
              </a:spcAft>
            </a:pPr>
            <a:r>
              <a:rPr lang="en-US" dirty="0"/>
              <a:t>Recursion is a powerful tool for solving certain kinds of problems. </a:t>
            </a:r>
          </a:p>
          <a:p>
            <a:pPr algn="just">
              <a:spcAft>
                <a:spcPts val="1200"/>
              </a:spcAft>
            </a:pPr>
            <a:r>
              <a:rPr lang="en-US" dirty="0"/>
              <a:t>Recursion breaks a problem into smaller problems that are identical to the original, in such a way that solving the smaller problems provides a solution to the larger one.</a:t>
            </a:r>
          </a:p>
          <a:p>
            <a:pPr algn="just">
              <a:spcAft>
                <a:spcPts val="1200"/>
              </a:spcAft>
            </a:pPr>
            <a:r>
              <a:rPr lang="en-US" dirty="0"/>
              <a:t>It can be used to define mathematical functions, languages and sets, and algorithms or programming language functions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6053" y="152553"/>
            <a:ext cx="8229600" cy="576262"/>
          </a:xfrm>
        </p:spPr>
        <p:txBody>
          <a:bodyPr/>
          <a:lstStyle/>
          <a:p>
            <a:r>
              <a:rPr lang="en-US" dirty="0"/>
              <a:t> Recursive Functions</a:t>
            </a:r>
          </a:p>
        </p:txBody>
      </p:sp>
    </p:spTree>
    <p:extLst>
      <p:ext uri="{BB962C8B-B14F-4D97-AF65-F5344CB8AC3E}">
        <p14:creationId xmlns:p14="http://schemas.microsoft.com/office/powerpoint/2010/main" val="153263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416" y="866180"/>
            <a:ext cx="8548168" cy="174450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The following code shows a simple example of recursion. In this program, the main() function calls the </a:t>
            </a:r>
            <a:r>
              <a:rPr lang="en-US" sz="2000" b="1" u="sng" dirty="0">
                <a:solidFill>
                  <a:srgbClr val="FF0000"/>
                </a:solidFill>
              </a:rPr>
              <a:t>infinity</a:t>
            </a:r>
            <a:r>
              <a:rPr lang="en-US" sz="2000" u="sng" dirty="0">
                <a:solidFill>
                  <a:srgbClr val="FF0000"/>
                </a:solidFill>
              </a:rPr>
              <a:t>()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function. The infinity() function displays “Help!” and calls itself again (see the shaded statement). The second call to infinity() displays “Help!”; and generates a third call. The result is a large number of repetitions of the infinity() function.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of Recursion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45728" y="2479159"/>
            <a:ext cx="4572000" cy="4247317"/>
          </a:xfrm>
          <a:prstGeom prst="rect">
            <a:avLst/>
          </a:prstGeom>
          <a:solidFill>
            <a:srgbClr val="FFFFE7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infinity()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"Help!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infinity();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infinity();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system(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728" y="3372262"/>
            <a:ext cx="4572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infinity()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"Help!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infinity();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231" y="2727230"/>
            <a:ext cx="5484769" cy="27673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61140" y="5611168"/>
            <a:ext cx="33256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function will continue to call itself until the program stack is exhausted</a:t>
            </a:r>
          </a:p>
        </p:txBody>
      </p:sp>
    </p:spTree>
    <p:extLst>
      <p:ext uri="{BB962C8B-B14F-4D97-AF65-F5344CB8AC3E}">
        <p14:creationId xmlns:p14="http://schemas.microsoft.com/office/powerpoint/2010/main" val="151448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must always be a path through a recursive function that </a:t>
            </a:r>
            <a:r>
              <a:rPr lang="en-US" b="1" u="sng" dirty="0">
                <a:solidFill>
                  <a:srgbClr val="FF0000"/>
                </a:solidFill>
              </a:rPr>
              <a:t>does not involve a recursive call</a:t>
            </a:r>
            <a:r>
              <a:rPr lang="en-US" dirty="0"/>
              <a:t>; otherwise, the function will </a:t>
            </a:r>
            <a:r>
              <a:rPr lang="en-US" dirty="0" err="1"/>
              <a:t>recurse</a:t>
            </a:r>
            <a:r>
              <a:rPr lang="en-US" dirty="0"/>
              <a:t> “forever,” meaning that the function will continue to call itself until the program stack is exhausted.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Stop a  Recursive Function? </a:t>
            </a:r>
          </a:p>
        </p:txBody>
      </p:sp>
    </p:spTree>
    <p:extLst>
      <p:ext uri="{BB962C8B-B14F-4D97-AF65-F5344CB8AC3E}">
        <p14:creationId xmlns:p14="http://schemas.microsoft.com/office/powerpoint/2010/main" val="212427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6706"/>
            <a:ext cx="8375004" cy="1076355"/>
          </a:xfrm>
        </p:spPr>
        <p:txBody>
          <a:bodyPr/>
          <a:lstStyle/>
          <a:p>
            <a:pPr algn="just"/>
            <a:r>
              <a:rPr lang="en-US" sz="2200" dirty="0"/>
              <a:t>we recursively call factorial to compute the factorial of the numbers counting down from the original value in val. Once we have reduced </a:t>
            </a:r>
            <a:r>
              <a:rPr lang="en-US" sz="2200" dirty="0" err="1"/>
              <a:t>val</a:t>
            </a:r>
            <a:r>
              <a:rPr lang="en-US" sz="2200" dirty="0"/>
              <a:t> to 1, we stop the recursion by returning 1.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Compute the Factorial using  Recursive Function 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106" y="2091847"/>
            <a:ext cx="5080658" cy="4524315"/>
          </a:xfrm>
          <a:prstGeom prst="rect">
            <a:avLst/>
          </a:prstGeom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factorial(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== 1)    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1; 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factorial(val-1));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factorial(5)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system(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106" y="2823862"/>
            <a:ext cx="5080658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factorial(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== 1)    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1; 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else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factorial(val-1));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894851" y="2916195"/>
            <a:ext cx="29373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/>
              <a:t>Note: the factorial of 5 (denoted as 5!) is 1*2*3*4*5 = 120.</a:t>
            </a:r>
          </a:p>
        </p:txBody>
      </p:sp>
    </p:spTree>
    <p:extLst>
      <p:ext uri="{BB962C8B-B14F-4D97-AF65-F5344CB8AC3E}">
        <p14:creationId xmlns:p14="http://schemas.microsoft.com/office/powerpoint/2010/main" val="209726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 Fibonacci sequence is one where each number is the sum of the proceeding two numbers. </a:t>
            </a:r>
          </a:p>
          <a:p>
            <a:r>
              <a:rPr lang="en-MY" dirty="0"/>
              <a:t>This sequence makes an assumption that Fibonacci numbers for 0 and 1 are also 0 and 1. The Fibonacci equivalent for 2 would therefore be 1.</a:t>
            </a:r>
          </a:p>
          <a:p>
            <a:r>
              <a:rPr lang="en-MY" dirty="0"/>
              <a:t>Let's see the sequence and their corresponding natural numbers:</a:t>
            </a:r>
          </a:p>
          <a:p>
            <a:pPr marL="0" indent="0">
              <a:buNone/>
            </a:pPr>
            <a:r>
              <a:rPr lang="it-IT" dirty="0"/>
              <a:t>Integers</a:t>
            </a:r>
            <a:r>
              <a:rPr lang="it-IT" b="1" dirty="0"/>
              <a:t>:   0, 1, 2, 3, 4, 5, 6,  7 </a:t>
            </a:r>
          </a:p>
          <a:p>
            <a:pPr marL="0" indent="0">
              <a:buNone/>
            </a:pPr>
            <a:r>
              <a:rPr lang="it-IT" dirty="0"/>
              <a:t>Fibonacci: </a:t>
            </a:r>
            <a:r>
              <a:rPr lang="it-IT" b="1" dirty="0"/>
              <a:t>0, 1, 1, 2, 3, 5, 8, 13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Fibonacci Sequence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9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Fibonacci Sequence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073853"/>
            <a:ext cx="6682636" cy="5632311"/>
          </a:xfrm>
          <a:prstGeom prst="rect">
            <a:avLst/>
          </a:prstGeom>
          <a:solidFill>
            <a:srgbClr val="FFFFE7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(n &lt;= 0)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(n == 1)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1;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 fibonacci(n - 2) + fibonacci(n - 1);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(7) &lt;&lt;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system(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"pause"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940236"/>
            <a:ext cx="668263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n) 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(n &lt;= 0)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(n == 1)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1;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 fibonacci(n - 2) + fibonacci(n - 1);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1726744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FFF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>
          <a:defRPr dirty="0">
            <a:solidFill>
              <a:srgbClr val="008000"/>
            </a:solidFill>
            <a:latin typeface="Consolas" panose="020B06090202040302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29915</TotalTime>
  <Words>1439</Words>
  <Application>Microsoft Office PowerPoint</Application>
  <PresentationFormat>عرض على الشاشة (4:3)</PresentationFormat>
  <Paragraphs>234</Paragraphs>
  <Slides>14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11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26" baseType="lpstr">
      <vt:lpstr>SimSun-ExtB</vt:lpstr>
      <vt:lpstr>Arial</vt:lpstr>
      <vt:lpstr>Consolas</vt:lpstr>
      <vt:lpstr>Courier New</vt:lpstr>
      <vt:lpstr>Helvetica</vt:lpstr>
      <vt:lpstr>Monotype Sorts</vt:lpstr>
      <vt:lpstr>Segoe UI Light</vt:lpstr>
      <vt:lpstr>Times New Roman</vt:lpstr>
      <vt:lpstr>Verdana</vt:lpstr>
      <vt:lpstr>Webdings</vt:lpstr>
      <vt:lpstr>Wingdings</vt:lpstr>
      <vt:lpstr>os-8</vt:lpstr>
      <vt:lpstr>Computer Programming</vt:lpstr>
      <vt:lpstr>Can functions call other functions?</vt:lpstr>
      <vt:lpstr>Function calls other function</vt:lpstr>
      <vt:lpstr> Recursive Functions</vt:lpstr>
      <vt:lpstr>Simple Example of Recursion</vt:lpstr>
      <vt:lpstr>How to Stop a  Recursive Function? </vt:lpstr>
      <vt:lpstr>Compute the Factorial using  Recursive Function </vt:lpstr>
      <vt:lpstr>Fibonacci Sequence</vt:lpstr>
      <vt:lpstr>Fibonacci Sequence</vt:lpstr>
      <vt:lpstr>Assignments</vt:lpstr>
      <vt:lpstr>Print a Pattern</vt:lpstr>
      <vt:lpstr>Print a Pattern</vt:lpstr>
      <vt:lpstr>Example: Sum of Digits of a Number</vt:lpstr>
      <vt:lpstr>Assignment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ust6</cp:lastModifiedBy>
  <cp:revision>1085</cp:revision>
  <cp:lastPrinted>2001-06-14T13:58:17Z</cp:lastPrinted>
  <dcterms:created xsi:type="dcterms:W3CDTF">2011-01-13T23:43:38Z</dcterms:created>
  <dcterms:modified xsi:type="dcterms:W3CDTF">2023-02-13T06:36:16Z</dcterms:modified>
</cp:coreProperties>
</file>