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type="screen4x3" cy="6858000" cx="9144000"/>
  <p:notesSz cx="6881813" cy="9296400"/>
  <p:defaultTextStyle>
    <a:defPPr>
      <a:defRPr lang="en-US"/>
    </a:defPPr>
    <a:lvl1pPr algn="l" eaLnBrk="0" fontAlgn="base" hangingPunct="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algn="l" eaLnBrk="0" fontAlgn="base" hangingPunct="0" marL="45720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algn="l" eaLnBrk="0" fontAlgn="base" hangingPunct="0" marL="91440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algn="l" eaLnBrk="0" fontAlgn="base" hangingPunct="0" marL="137160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algn="l" eaLnBrk="0" fontAlgn="base" hangingPunct="0" marL="182880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algn="l" defTabSz="914400" eaLnBrk="1" hangingPunct="1" latinLnBrk="0" marL="2286000" rtl="0">
      <a:defRPr kern="1200">
        <a:solidFill>
          <a:schemeClr val="tx1"/>
        </a:solidFill>
        <a:latin typeface="Verdana" panose="020B0604030504040204" pitchFamily="34" charset="0"/>
        <a:ea typeface="MS PGothic" panose="020B0600070205080204" pitchFamily="34" charset="-128"/>
        <a:cs typeface="+mn-cs"/>
      </a:defRPr>
    </a:lvl6pPr>
    <a:lvl7pPr algn="l" defTabSz="914400" eaLnBrk="1" hangingPunct="1" latinLnBrk="0" marL="2743200" rtl="0">
      <a:defRPr kern="1200">
        <a:solidFill>
          <a:schemeClr val="tx1"/>
        </a:solidFill>
        <a:latin typeface="Verdana" panose="020B0604030504040204" pitchFamily="34" charset="0"/>
        <a:ea typeface="MS PGothic" panose="020B0600070205080204" pitchFamily="34" charset="-128"/>
        <a:cs typeface="+mn-cs"/>
      </a:defRPr>
    </a:lvl7pPr>
    <a:lvl8pPr algn="l" defTabSz="914400" eaLnBrk="1" hangingPunct="1" latinLnBrk="0" marL="3200400" rtl="0">
      <a:defRPr kern="1200">
        <a:solidFill>
          <a:schemeClr val="tx1"/>
        </a:solidFill>
        <a:latin typeface="Verdana" panose="020B0604030504040204" pitchFamily="34" charset="0"/>
        <a:ea typeface="MS PGothic" panose="020B0600070205080204" pitchFamily="34" charset="-128"/>
        <a:cs typeface="+mn-cs"/>
      </a:defRPr>
    </a:lvl8pPr>
    <a:lvl9pPr algn="l" defTabSz="914400" eaLnBrk="1" hangingPunct="1" latinLnBrk="0" marL="3657600" rtl="0">
      <a:defRPr kern="1200">
        <a:solidFill>
          <a:schemeClr val="tx1"/>
        </a:solidFill>
        <a:latin typeface="Verdana" panose="020B0604030504040204" pitchFamily="34" charset="0"/>
        <a:ea typeface="MS PGothic" panose="020B0600070205080204" pitchFamily="34" charset="-128"/>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FFD9"/>
    <a:srgbClr val="CCECFF"/>
    <a:srgbClr val="FFFFE7"/>
    <a:srgbClr val="FF0000"/>
    <a:srgbClr val="FFFFC9"/>
    <a:srgbClr val="DDF2FF"/>
    <a:srgbClr val="EFFFFF"/>
    <a:srgbClr val="EAEAEA"/>
    <a:srgbClr val="F7FFFF"/>
    <a:srgbClr val="66CCFF"/>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9419" autoAdjust="0"/>
    <p:restoredTop sz="94646" autoAdjust="0"/>
  </p:normalViewPr>
  <p:slideViewPr>
    <p:cSldViewPr snapToGrid="0">
      <p:cViewPr varScale="1">
        <p:scale>
          <a:sx n="77" d="100"/>
          <a:sy n="77" d="100"/>
        </p:scale>
        <p:origin x="1224" y="9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03" name="Rectangle 2"/>
          <p:cNvSpPr>
            <a:spLocks noGrp="1" noChangeArrowheads="1"/>
          </p:cNvSpPr>
          <p:nvPr>
            <p:ph type="hdr" sz="quarter"/>
          </p:nvPr>
        </p:nvSpPr>
        <p:spPr bwMode="auto">
          <a:xfrm>
            <a:off x="0" y="0"/>
            <a:ext cx="3016250" cy="442913"/>
          </a:xfrm>
          <a:prstGeom prst="rect"/>
          <a:noFill/>
          <a:ln w="9525">
            <a:noFill/>
            <a:miter lim="800000"/>
            <a:headEnd/>
            <a:tailEnd/>
          </a:ln>
        </p:spPr>
        <p:txBody>
          <a:bodyPr anchor="ctr" anchorCtr="0" bIns="43788" compatLnSpc="1" lIns="87575" numCol="1" rIns="87575" tIns="43788" vert="horz" wrap="none">
            <a:prstTxWarp prst="textNoShape"/>
          </a:bodyPr>
          <a:lstStyle>
            <a:lvl1pPr defTabSz="876300">
              <a:defRPr sz="1100">
                <a:latin typeface="Helvetica" charset="0"/>
                <a:ea typeface="ＭＳ Ｐゴシック" charset="-128"/>
                <a:cs typeface="ＭＳ Ｐゴシック" charset="-128"/>
              </a:defRPr>
            </a:lvl1pPr>
          </a:lstStyle>
          <a:p>
            <a:endParaRPr lang="en-US"/>
          </a:p>
        </p:txBody>
      </p:sp>
      <p:sp>
        <p:nvSpPr>
          <p:cNvPr id="1048704" name="Rectangle 3"/>
          <p:cNvSpPr>
            <a:spLocks noGrp="1" noChangeArrowheads="1"/>
          </p:cNvSpPr>
          <p:nvPr>
            <p:ph type="dt" sz="quarter" idx="1"/>
          </p:nvPr>
        </p:nvSpPr>
        <p:spPr bwMode="auto">
          <a:xfrm>
            <a:off x="3878263" y="0"/>
            <a:ext cx="3016250" cy="442913"/>
          </a:xfrm>
          <a:prstGeom prst="rect"/>
          <a:noFill/>
          <a:ln w="9525">
            <a:noFill/>
            <a:miter lim="800000"/>
            <a:headEnd/>
            <a:tailEnd/>
          </a:ln>
        </p:spPr>
        <p:txBody>
          <a:bodyPr anchor="ctr" anchorCtr="0" bIns="43788" compatLnSpc="1" lIns="87575" numCol="1" rIns="87575" tIns="43788" vert="horz" wrap="none">
            <a:prstTxWarp prst="textNoShape"/>
          </a:bodyPr>
          <a:lstStyle>
            <a:lvl1pPr algn="r" defTabSz="876300">
              <a:defRPr sz="1100">
                <a:latin typeface="Helvetica" charset="0"/>
                <a:ea typeface="ＭＳ Ｐゴシック" charset="-128"/>
                <a:cs typeface="ＭＳ Ｐゴシック" charset="-128"/>
              </a:defRPr>
            </a:lvl1pPr>
          </a:lstStyle>
          <a:p>
            <a:endParaRPr lang="en-US"/>
          </a:p>
        </p:txBody>
      </p:sp>
      <p:sp>
        <p:nvSpPr>
          <p:cNvPr id="1048705" name="Rectangle 4"/>
          <p:cNvSpPr>
            <a:spLocks noGrp="1" noChangeArrowheads="1"/>
          </p:cNvSpPr>
          <p:nvPr>
            <p:ph type="ftr" sz="quarter" idx="2"/>
          </p:nvPr>
        </p:nvSpPr>
        <p:spPr bwMode="auto">
          <a:xfrm>
            <a:off x="0" y="8866188"/>
            <a:ext cx="3016250" cy="442912"/>
          </a:xfrm>
          <a:prstGeom prst="rect"/>
          <a:noFill/>
          <a:ln w="9525">
            <a:noFill/>
            <a:miter lim="800000"/>
            <a:headEnd/>
            <a:tailEnd/>
          </a:ln>
        </p:spPr>
        <p:txBody>
          <a:bodyPr anchor="b" anchorCtr="0" bIns="43788" compatLnSpc="1" lIns="87575" numCol="1" rIns="87575" tIns="43788" vert="horz" wrap="none">
            <a:prstTxWarp prst="textNoShape"/>
          </a:bodyPr>
          <a:lstStyle>
            <a:lvl1pPr defTabSz="876300">
              <a:defRPr sz="1100">
                <a:latin typeface="Helvetica" charset="0"/>
                <a:ea typeface="ＭＳ Ｐゴシック" charset="-128"/>
                <a:cs typeface="ＭＳ Ｐゴシック" charset="-128"/>
              </a:defRPr>
            </a:lvl1pPr>
          </a:lstStyle>
          <a:p>
            <a:endParaRPr lang="en-US"/>
          </a:p>
        </p:txBody>
      </p:sp>
      <p:sp>
        <p:nvSpPr>
          <p:cNvPr id="1048706" name="Rectangle 5"/>
          <p:cNvSpPr>
            <a:spLocks noGrp="1" noChangeArrowheads="1"/>
          </p:cNvSpPr>
          <p:nvPr>
            <p:ph type="sldNum" sz="quarter" idx="3"/>
          </p:nvPr>
        </p:nvSpPr>
        <p:spPr bwMode="auto">
          <a:xfrm>
            <a:off x="3878263" y="8866188"/>
            <a:ext cx="3016250" cy="442912"/>
          </a:xfrm>
          <a:prstGeom prst="rect"/>
          <a:noFill/>
          <a:ln w="9525">
            <a:noFill/>
            <a:miter lim="800000"/>
            <a:headEnd/>
            <a:tailEnd/>
          </a:ln>
        </p:spPr>
        <p:txBody>
          <a:bodyPr anchor="b" anchorCtr="0" bIns="43788" compatLnSpc="1" lIns="87575" numCol="1" rIns="87575" tIns="43788" vert="horz" wrap="none">
            <a:prstTxWarp prst="textNoShape"/>
          </a:bodyPr>
          <a:lstStyle>
            <a:lvl1pPr algn="r" defTabSz="876300">
              <a:defRPr sz="1100" smtClean="0">
                <a:latin typeface="Helvetica" panose="020B0604020202020204" pitchFamily="34" charset="0"/>
              </a:defRPr>
            </a:lvl1pPr>
          </a:lstStyle>
          <a:p>
            <a:fld id="{74FE3550-1998-46EC-86B2-FF9F9A248719}" type="slidenum">
              <a:rPr altLang="en-US" lang="en-US"/>
              <a:t>‹#›</a:t>
            </a:fld>
            <a:endParaRPr altLang="en-US"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0" y="0"/>
            <a:ext cx="2981325" cy="463550"/>
          </a:xfrm>
          <a:prstGeom prst="rect"/>
          <a:noFill/>
          <a:ln w="9525">
            <a:noFill/>
            <a:miter lim="800000"/>
            <a:headEnd/>
            <a:tailEnd/>
          </a:ln>
        </p:spPr>
        <p:txBody>
          <a:bodyPr anchor="ctr" anchorCtr="0" bIns="46217" compatLnSpc="1" lIns="92436" numCol="1" rIns="92436" tIns="46217" vert="horz" wrap="none">
            <a:prstTxWarp prst="textNoShape"/>
          </a:bodyPr>
          <a:lstStyle>
            <a:lvl1pPr defTabSz="923925">
              <a:defRPr sz="1200">
                <a:latin typeface="Times New Roman" charset="0"/>
                <a:ea typeface="ＭＳ Ｐゴシック" charset="-128"/>
                <a:cs typeface="ＭＳ Ｐゴシック" charset="-128"/>
              </a:defRPr>
            </a:lvl1pPr>
          </a:lstStyle>
          <a:p>
            <a:endParaRPr lang="en-US"/>
          </a:p>
        </p:txBody>
      </p:sp>
      <p:sp>
        <p:nvSpPr>
          <p:cNvPr id="1048698" name="Rectangle 3"/>
          <p:cNvSpPr>
            <a:spLocks noGrp="1" noChangeArrowheads="1"/>
          </p:cNvSpPr>
          <p:nvPr>
            <p:ph type="dt" idx="1"/>
          </p:nvPr>
        </p:nvSpPr>
        <p:spPr bwMode="auto">
          <a:xfrm>
            <a:off x="3900488" y="0"/>
            <a:ext cx="2981325" cy="463550"/>
          </a:xfrm>
          <a:prstGeom prst="rect"/>
          <a:noFill/>
          <a:ln w="9525">
            <a:noFill/>
            <a:miter lim="800000"/>
            <a:headEnd/>
            <a:tailEnd/>
          </a:ln>
        </p:spPr>
        <p:txBody>
          <a:bodyPr anchor="ctr" anchorCtr="0" bIns="46217" compatLnSpc="1" lIns="92436" numCol="1" rIns="92436" tIns="46217" vert="horz" wrap="none">
            <a:prstTxWarp prst="textNoShape"/>
          </a:bodyPr>
          <a:lstStyle>
            <a:lvl1pPr algn="r" defTabSz="923925">
              <a:defRPr sz="1200">
                <a:latin typeface="Times New Roman" charset="0"/>
                <a:ea typeface="ＭＳ Ｐゴシック" charset="-128"/>
                <a:cs typeface="ＭＳ Ｐゴシック" charset="-128"/>
              </a:defRPr>
            </a:lvl1pPr>
          </a:lstStyle>
          <a:p>
            <a:endParaRPr lang="en-US"/>
          </a:p>
        </p:txBody>
      </p:sp>
      <p:sp>
        <p:nvSpPr>
          <p:cNvPr id="1048699" name="Rectangle 4"/>
          <p:cNvSpPr>
            <a:spLocks noChangeAspect="1" noRot="1" noGrp="1" noChangeArrowheads="1" noTextEdit="1"/>
          </p:cNvSpPr>
          <p:nvPr>
            <p:ph type="sldImg" idx="2"/>
          </p:nvPr>
        </p:nvSpPr>
        <p:spPr bwMode="auto">
          <a:xfrm>
            <a:off x="1117600" y="698500"/>
            <a:ext cx="4648200" cy="3486150"/>
          </a:xfrm>
          <a:prstGeom prst="rect"/>
          <a:noFill/>
          <a:ln w="9525">
            <a:solidFill>
              <a:srgbClr val="000000"/>
            </a:solidFill>
            <a:miter lim="800000"/>
            <a:headEnd/>
            <a:tailEnd/>
          </a:ln>
        </p:spPr>
      </p:sp>
      <p:sp>
        <p:nvSpPr>
          <p:cNvPr id="1048700" name="Rectangle 5"/>
          <p:cNvSpPr>
            <a:spLocks noGrp="1" noChangeArrowheads="1"/>
          </p:cNvSpPr>
          <p:nvPr>
            <p:ph type="body" sz="quarter" idx="3"/>
          </p:nvPr>
        </p:nvSpPr>
        <p:spPr bwMode="auto">
          <a:xfrm>
            <a:off x="917575" y="4416425"/>
            <a:ext cx="5046663" cy="4181475"/>
          </a:xfrm>
          <a:prstGeom prst="rect"/>
          <a:noFill/>
          <a:ln w="9525">
            <a:noFill/>
            <a:miter lim="800000"/>
            <a:headEnd/>
            <a:tailEnd/>
          </a:ln>
        </p:spPr>
        <p:txBody>
          <a:bodyPr anchor="ctr" anchorCtr="0" bIns="46217" compatLnSpc="1" lIns="92436" numCol="1" rIns="92436" tIns="46217" vert="horz" wrap="none">
            <a:prstTxWarp prst="textNoShape"/>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01" name="Rectangle 6"/>
          <p:cNvSpPr>
            <a:spLocks noGrp="1" noChangeArrowheads="1"/>
          </p:cNvSpPr>
          <p:nvPr>
            <p:ph type="ftr" sz="quarter" idx="4"/>
          </p:nvPr>
        </p:nvSpPr>
        <p:spPr bwMode="auto">
          <a:xfrm>
            <a:off x="0" y="8832850"/>
            <a:ext cx="2981325" cy="463550"/>
          </a:xfrm>
          <a:prstGeom prst="rect"/>
          <a:noFill/>
          <a:ln w="9525">
            <a:noFill/>
            <a:miter lim="800000"/>
            <a:headEnd/>
            <a:tailEnd/>
          </a:ln>
        </p:spPr>
        <p:txBody>
          <a:bodyPr anchor="b" anchorCtr="0" bIns="46217" compatLnSpc="1" lIns="92436" numCol="1" rIns="92436" tIns="46217" vert="horz" wrap="none">
            <a:prstTxWarp prst="textNoShape"/>
          </a:bodyPr>
          <a:lstStyle>
            <a:lvl1pPr defTabSz="923925">
              <a:defRPr sz="1200">
                <a:latin typeface="Times New Roman" charset="0"/>
                <a:ea typeface="ＭＳ Ｐゴシック" charset="-128"/>
                <a:cs typeface="ＭＳ Ｐゴシック" charset="-128"/>
              </a:defRPr>
            </a:lvl1pPr>
          </a:lstStyle>
          <a:p>
            <a:endParaRPr lang="en-US"/>
          </a:p>
        </p:txBody>
      </p:sp>
      <p:sp>
        <p:nvSpPr>
          <p:cNvPr id="1048702" name="Rectangle 7"/>
          <p:cNvSpPr>
            <a:spLocks noGrp="1" noChangeArrowheads="1"/>
          </p:cNvSpPr>
          <p:nvPr>
            <p:ph type="sldNum" sz="quarter" idx="5"/>
          </p:nvPr>
        </p:nvSpPr>
        <p:spPr bwMode="auto">
          <a:xfrm>
            <a:off x="3900488" y="8832850"/>
            <a:ext cx="2981325" cy="463550"/>
          </a:xfrm>
          <a:prstGeom prst="rect"/>
          <a:noFill/>
          <a:ln w="9525">
            <a:noFill/>
            <a:miter lim="800000"/>
            <a:headEnd/>
            <a:tailEnd/>
          </a:ln>
        </p:spPr>
        <p:txBody>
          <a:bodyPr anchor="b" anchorCtr="0" bIns="46217" compatLnSpc="1" lIns="92436" numCol="1" rIns="92436" tIns="46217" vert="horz" wrap="none">
            <a:prstTxWarp prst="textNoShape"/>
          </a:bodyPr>
          <a:lstStyle>
            <a:lvl1pPr algn="r" defTabSz="923925">
              <a:defRPr sz="1200" smtClean="0">
                <a:latin typeface="Times New Roman" panose="02020603050405020304" pitchFamily="18" charset="0"/>
              </a:defRPr>
            </a:lvl1pPr>
          </a:lstStyle>
          <a:p>
            <a:fld id="{ECDFB7B4-92E1-4064-B281-CE008F4784FC}" type="slidenum">
              <a:rPr altLang="en-US" lang="en-US"/>
              <a:t>‹#›</a:t>
            </a:fld>
            <a:endParaRPr altLang="en-US"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algn="l" eaLnBrk="0" fontAlgn="base" hangingPunct="0" marL="457200" rtl="0">
      <a:spcBef>
        <a:spcPct val="30000"/>
      </a:spcBef>
      <a:spcAft>
        <a:spcPct val="0"/>
      </a:spcAft>
      <a:defRPr sz="1200" kern="1200">
        <a:solidFill>
          <a:schemeClr val="tx1"/>
        </a:solidFill>
        <a:latin typeface="Times New Roman" charset="0"/>
        <a:ea typeface="MS PGothic" pitchFamily="34" charset="-128"/>
        <a:cs typeface="+mn-cs"/>
      </a:defRPr>
    </a:lvl2pPr>
    <a:lvl3pPr algn="l" eaLnBrk="0" fontAlgn="base" hangingPunct="0" marL="914400" rtl="0">
      <a:spcBef>
        <a:spcPct val="30000"/>
      </a:spcBef>
      <a:spcAft>
        <a:spcPct val="0"/>
      </a:spcAft>
      <a:defRPr sz="1200" kern="1200">
        <a:solidFill>
          <a:schemeClr val="tx1"/>
        </a:solidFill>
        <a:latin typeface="Times New Roman" charset="0"/>
        <a:ea typeface="MS PGothic" pitchFamily="34" charset="-128"/>
        <a:cs typeface="+mn-cs"/>
      </a:defRPr>
    </a:lvl3pPr>
    <a:lvl4pPr algn="l" eaLnBrk="0" fontAlgn="base" hangingPunct="0" marL="1371600" rtl="0">
      <a:spcBef>
        <a:spcPct val="30000"/>
      </a:spcBef>
      <a:spcAft>
        <a:spcPct val="0"/>
      </a:spcAft>
      <a:defRPr sz="1200" kern="1200">
        <a:solidFill>
          <a:schemeClr val="tx1"/>
        </a:solidFill>
        <a:latin typeface="Times New Roman" charset="0"/>
        <a:ea typeface="MS PGothic" pitchFamily="34" charset="-128"/>
        <a:cs typeface="+mn-cs"/>
      </a:defRPr>
    </a:lvl4pPr>
    <a:lvl5pPr algn="l" eaLnBrk="0" fontAlgn="base" hangingPunct="0" marL="1828800" rtl="0">
      <a:spcBef>
        <a:spcPct val="30000"/>
      </a:spcBef>
      <a:spcAft>
        <a:spcPct val="0"/>
      </a:spcAft>
      <a:defRPr sz="1200" kern="1200">
        <a:solidFill>
          <a:schemeClr val="tx1"/>
        </a:solidFill>
        <a:latin typeface="Times New Roman" charset="0"/>
        <a:ea typeface="MS PGothic" pitchFamily="34" charset="-128"/>
        <a:cs typeface="+mn-cs"/>
      </a:defRPr>
    </a:lvl5pPr>
    <a:lvl6pPr algn="l" defTabSz="457200" eaLnBrk="1" hangingPunct="1" latinLnBrk="0" marL="2286000" rtl="0">
      <a:defRPr sz="1200" kern="1200">
        <a:solidFill>
          <a:schemeClr val="tx1"/>
        </a:solidFill>
        <a:latin typeface="+mn-lt"/>
        <a:ea typeface="+mn-ea"/>
        <a:cs typeface="+mn-cs"/>
      </a:defRPr>
    </a:lvl6pPr>
    <a:lvl7pPr algn="l" defTabSz="457200" eaLnBrk="1" hangingPunct="1" latinLnBrk="0" marL="2743200" rtl="0">
      <a:defRPr sz="1200" kern="1200">
        <a:solidFill>
          <a:schemeClr val="tx1"/>
        </a:solidFill>
        <a:latin typeface="+mn-lt"/>
        <a:ea typeface="+mn-ea"/>
        <a:cs typeface="+mn-cs"/>
      </a:defRPr>
    </a:lvl7pPr>
    <a:lvl8pPr algn="l" defTabSz="457200" eaLnBrk="1" hangingPunct="1" latinLnBrk="0" marL="3200400" rtl="0">
      <a:defRPr sz="1200" kern="1200">
        <a:solidFill>
          <a:schemeClr val="tx1"/>
        </a:solidFill>
        <a:latin typeface="+mn-lt"/>
        <a:ea typeface="+mn-ea"/>
        <a:cs typeface="+mn-cs"/>
      </a:defRPr>
    </a:lvl8pPr>
    <a:lvl9pPr algn="l" defTabSz="4572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4" name="Rectangle 7"/>
          <p:cNvSpPr>
            <a:spLocks noGrp="1" noChangeArrowheads="1"/>
          </p:cNvSpPr>
          <p:nvPr>
            <p:ph type="sldNum" sz="quarter" idx="5"/>
          </p:nvPr>
        </p:nvSpPr>
        <p:spPr>
          <a:noFill/>
        </p:spPr>
        <p:txBody>
          <a:bodyPr/>
          <a:lstStyle>
            <a:lvl1pPr defTabSz="923925">
              <a:defRPr>
                <a:solidFill>
                  <a:schemeClr val="tx1"/>
                </a:solidFill>
                <a:latin typeface="Verdana" panose="020B0604030504040204" pitchFamily="34" charset="0"/>
                <a:ea typeface="MS PGothic" panose="020B0600070205080204" pitchFamily="34" charset="-128"/>
              </a:defRPr>
            </a:lvl1pPr>
            <a:lvl2pPr defTabSz="923925" indent="-285750" marL="742950">
              <a:defRPr>
                <a:solidFill>
                  <a:schemeClr val="tx1"/>
                </a:solidFill>
                <a:latin typeface="Verdana" panose="020B0604030504040204" pitchFamily="34" charset="0"/>
                <a:ea typeface="MS PGothic" panose="020B0600070205080204" pitchFamily="34" charset="-128"/>
              </a:defRPr>
            </a:lvl2pPr>
            <a:lvl3pPr defTabSz="923925" indent="-228600" marL="1143000">
              <a:defRPr>
                <a:solidFill>
                  <a:schemeClr val="tx1"/>
                </a:solidFill>
                <a:latin typeface="Verdana" panose="020B0604030504040204" pitchFamily="34" charset="0"/>
                <a:ea typeface="MS PGothic" panose="020B0600070205080204" pitchFamily="34" charset="-128"/>
              </a:defRPr>
            </a:lvl3pPr>
            <a:lvl4pPr defTabSz="923925" indent="-228600" marL="1600200">
              <a:defRPr>
                <a:solidFill>
                  <a:schemeClr val="tx1"/>
                </a:solidFill>
                <a:latin typeface="Verdana" panose="020B0604030504040204" pitchFamily="34" charset="0"/>
                <a:ea typeface="MS PGothic" panose="020B0600070205080204" pitchFamily="34" charset="-128"/>
              </a:defRPr>
            </a:lvl4pPr>
            <a:lvl5pPr defTabSz="923925" indent="-228600" marL="2057400">
              <a:defRPr>
                <a:solidFill>
                  <a:schemeClr val="tx1"/>
                </a:solidFill>
                <a:latin typeface="Verdana" panose="020B0604030504040204" pitchFamily="34" charset="0"/>
                <a:ea typeface="MS PGothic" panose="020B0600070205080204" pitchFamily="34" charset="-128"/>
              </a:defRPr>
            </a:lvl5pPr>
            <a:lvl6pPr defTabSz="923925"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defTabSz="923925"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defTabSz="923925"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defTabSz="923925"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F7C1AB-9550-44F3-9A9D-47215D67A097}" type="slidenum">
              <a:rPr altLang="en-US" lang="en-US">
                <a:latin typeface="Times New Roman" panose="02020603050405020304" pitchFamily="18" charset="0"/>
              </a:rPr>
              <a:t>1</a:t>
            </a:fld>
            <a:endParaRPr altLang="en-US" lang="en-US">
              <a:latin typeface="Times New Roman" panose="02020603050405020304" pitchFamily="18" charset="0"/>
            </a:endParaRPr>
          </a:p>
        </p:txBody>
      </p:sp>
      <p:sp>
        <p:nvSpPr>
          <p:cNvPr id="1048605" name="Rectangle 2"/>
          <p:cNvSpPr>
            <a:spLocks noChangeAspect="1" noRot="1" noGrp="1" noChangeArrowheads="1" noTextEdit="1"/>
          </p:cNvSpPr>
          <p:nvPr>
            <p:ph type="sldImg"/>
          </p:nvPr>
        </p:nvSpPr>
        <p:spPr/>
      </p:sp>
      <p:sp>
        <p:nvSpPr>
          <p:cNvPr id="1048606" name="Rectangle 3"/>
          <p:cNvSpPr>
            <a:spLocks noGrp="1" noChangeArrowheads="1"/>
          </p:cNvSpPr>
          <p:nvPr>
            <p:ph type="body" idx="1"/>
          </p:nvPr>
        </p:nvSpPr>
        <p:spPr>
          <a:noFill/>
        </p:spPr>
        <p:txBody>
          <a:bodyPr/>
          <a:p>
            <a:endParaRPr altLang="en-US" 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6" name=""/>
        <p:cNvGrpSpPr/>
        <p:nvPr/>
      </p:nvGrpSpPr>
      <p:grpSpPr>
        <a:xfrm>
          <a:off x="0" y="0"/>
          <a:ext cx="0" cy="0"/>
          <a:chOff x="0" y="0"/>
          <a:chExt cx="0" cy="0"/>
        </a:xfrm>
      </p:grpSpPr>
      <p:grpSp>
        <p:nvGrpSpPr>
          <p:cNvPr id="37" name="Group 3"/>
          <p:cNvGrpSpPr/>
          <p:nvPr/>
        </p:nvGrpSpPr>
        <p:grpSpPr bwMode="auto">
          <a:xfrm>
            <a:off x="198438" y="2960688"/>
            <a:ext cx="8610600" cy="201612"/>
            <a:chOff x="125" y="1865"/>
            <a:chExt cx="5424" cy="127"/>
          </a:xfrm>
        </p:grpSpPr>
        <p:sp>
          <p:nvSpPr>
            <p:cNvPr id="1048598" name="Rectangle 4"/>
            <p:cNvSpPr>
              <a:spLocks noChangeArrowheads="1"/>
            </p:cNvSpPr>
            <p:nvPr/>
          </p:nvSpPr>
          <p:spPr bwMode="auto">
            <a:xfrm>
              <a:off x="125" y="1865"/>
              <a:ext cx="1808" cy="127"/>
            </a:xfrm>
            <a:prstGeom prst="rect"/>
            <a:solidFill>
              <a:srgbClr val="336699"/>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altLang="en-US" lang="en-US"/>
            </a:p>
          </p:txBody>
        </p:sp>
        <p:sp>
          <p:nvSpPr>
            <p:cNvPr id="1048599" name="Rectangle 5"/>
            <p:cNvSpPr>
              <a:spLocks noChangeArrowheads="1"/>
            </p:cNvSpPr>
            <p:nvPr/>
          </p:nvSpPr>
          <p:spPr bwMode="auto">
            <a:xfrm>
              <a:off x="1933" y="1865"/>
              <a:ext cx="1808" cy="127"/>
            </a:xfrm>
            <a:prstGeom prst="rect"/>
            <a:solidFill>
              <a:srgbClr val="99CCFF"/>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altLang="en-US" lang="en-US"/>
            </a:p>
          </p:txBody>
        </p:sp>
        <p:sp>
          <p:nvSpPr>
            <p:cNvPr id="1048600" name="Rectangle 6"/>
            <p:cNvSpPr>
              <a:spLocks noChangeArrowheads="1"/>
            </p:cNvSpPr>
            <p:nvPr/>
          </p:nvSpPr>
          <p:spPr bwMode="auto">
            <a:xfrm>
              <a:off x="3741" y="1865"/>
              <a:ext cx="1808" cy="127"/>
            </a:xfrm>
            <a:prstGeom prst="rect"/>
            <a:solidFill>
              <a:srgbClr val="336699"/>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altLang="en-US" lang="en-US"/>
            </a:p>
          </p:txBody>
        </p:sp>
      </p:grpSp>
      <p:sp>
        <p:nvSpPr>
          <p:cNvPr id="1048601"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6" name=""/>
        <p:cNvGrpSpPr/>
        <p:nvPr/>
      </p:nvGrpSpPr>
      <p:grpSpPr>
        <a:xfrm>
          <a:off x="0" y="0"/>
          <a:ext cx="0" cy="0"/>
          <a:chOff x="0" y="0"/>
          <a:chExt cx="0" cy="0"/>
        </a:xfrm>
      </p:grpSpPr>
      <p:sp>
        <p:nvSpPr>
          <p:cNvPr id="1048583" name="Content Placeholder 2"/>
          <p:cNvSpPr>
            <a:spLocks noGrp="1"/>
          </p:cNvSpPr>
          <p:nvPr>
            <p:ph idx="1"/>
          </p:nvPr>
        </p:nvSpPr>
        <p:spPr>
          <a:xfrm>
            <a:off x="556054" y="1161535"/>
            <a:ext cx="8353168" cy="5338119"/>
          </a:xfrm>
        </p:spPr>
        <p:txBody>
          <a:bodyPr/>
          <a:lstStyle>
            <a:lvl1pPr>
              <a:defRPr sz="2400"/>
            </a:lvl1pPr>
            <a:lvl2pPr>
              <a:defRPr sz="2400"/>
            </a:lvl2pPr>
            <a:lvl3pPr>
              <a:defRPr sz="2400"/>
            </a:lvl3pPr>
            <a:lvl4pPr>
              <a:defRPr sz="2400"/>
            </a:lvl4pPr>
            <a:lvl5pPr>
              <a:defRPr sz="2400"/>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84" name="Title 3"/>
          <p:cNvSpPr>
            <a:spLocks noGrp="1"/>
          </p:cNvSpPr>
          <p:nvPr>
            <p:ph type="title"/>
          </p:nvPr>
        </p:nvSpPr>
        <p:spPr/>
        <p:txBody>
          <a:bodyPr/>
          <a:p>
            <a:r>
              <a:rPr lang="en-US"/>
              <a:t>Click to edit Master title style</a:t>
            </a:r>
            <a:endParaRPr lang="en-MY"/>
          </a:p>
        </p:txBody>
      </p:sp>
    </p:spTree>
  </p:cSld>
  <p:clrMapOvr>
    <a:masterClrMapping/>
  </p:clrMapOvr>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3" name=""/>
        <p:cNvGrpSpPr/>
        <p:nvPr/>
      </p:nvGrpSpPr>
      <p:grpSpPr>
        <a:xfrm>
          <a:off x="0" y="0"/>
          <a:ext cx="0" cy="0"/>
          <a:chOff x="0" y="0"/>
          <a:chExt cx="0" cy="0"/>
        </a:xfrm>
      </p:grpSpPr>
      <p:sp>
        <p:nvSpPr>
          <p:cNvPr id="1048576" name="Rectangle 3"/>
          <p:cNvSpPr>
            <a:spLocks noGrp="1" noChangeArrowheads="1"/>
          </p:cNvSpPr>
          <p:nvPr>
            <p:ph type="title"/>
          </p:nvPr>
        </p:nvSpPr>
        <p:spPr bwMode="auto">
          <a:xfrm>
            <a:off x="457200" y="277813"/>
            <a:ext cx="8229600" cy="576262"/>
          </a:xfrm>
          <a:prstGeom prst="rect"/>
          <a:noFill/>
          <a:ln>
            <a:noFill/>
          </a:ln>
        </p:spPr>
        <p:txBody>
          <a:bodyPr anchor="b" anchorCtr="0" bIns="45720" compatLnSpc="1" lIns="91440" numCol="1" rIns="91440" tIns="45720" vert="horz" wrap="square">
            <a:prstTxWarp prst="textNoShape"/>
          </a:bodyPr>
          <a:p>
            <a:pPr lvl="0"/>
            <a:r>
              <a:rPr altLang="en-US" lang="en-US"/>
              <a:t>Click to edit Master title style</a:t>
            </a:r>
          </a:p>
        </p:txBody>
      </p:sp>
      <p:sp>
        <p:nvSpPr>
          <p:cNvPr id="1048577" name="Rectangle 4"/>
          <p:cNvSpPr>
            <a:spLocks noGrp="1" noChangeArrowheads="1"/>
          </p:cNvSpPr>
          <p:nvPr>
            <p:ph type="body" idx="1"/>
          </p:nvPr>
        </p:nvSpPr>
        <p:spPr bwMode="auto">
          <a:xfrm>
            <a:off x="527050" y="1143000"/>
            <a:ext cx="8229600" cy="5220730"/>
          </a:xfrm>
          <a:prstGeom prst="rect"/>
          <a:noFill/>
          <a:ln>
            <a:noFill/>
          </a:ln>
        </p:spPr>
        <p:txBody>
          <a:bodyPr anchor="t" anchorCtr="0" bIns="45720" compatLnSpc="1" lIns="91440" numCol="1" rIns="91440" tIns="45720" vert="horz" wrap="square">
            <a:prstTxWarp prst="textNoShape"/>
          </a:bodyPr>
          <a:p>
            <a:pPr lvl="0"/>
            <a:r>
              <a:rPr altLang="en-US" dirty="0" lang="en-US"/>
              <a:t>Click to edit Master text styles</a:t>
            </a:r>
          </a:p>
          <a:p>
            <a:pPr lvl="1"/>
            <a:r>
              <a:rPr altLang="en-US" dirty="0" lang="en-US"/>
              <a:t>Second level</a:t>
            </a:r>
          </a:p>
          <a:p>
            <a:pPr lvl="2"/>
            <a:r>
              <a:rPr altLang="en-US" dirty="0" lang="en-US"/>
              <a:t>Third level</a:t>
            </a:r>
          </a:p>
          <a:p>
            <a:pPr lvl="3"/>
            <a:r>
              <a:rPr altLang="en-US" dirty="0" lang="en-US"/>
              <a:t>Fourth level</a:t>
            </a:r>
          </a:p>
          <a:p>
            <a:pPr lvl="4"/>
            <a:r>
              <a:rPr altLang="en-US" dirty="0" lang="en-US"/>
              <a:t>Fifth level</a:t>
            </a:r>
          </a:p>
        </p:txBody>
      </p:sp>
      <p:sp>
        <p:nvSpPr>
          <p:cNvPr id="1048578" name="Rectangle 5"/>
          <p:cNvSpPr>
            <a:spLocks noChangeArrowheads="1"/>
          </p:cNvSpPr>
          <p:nvPr/>
        </p:nvSpPr>
        <p:spPr bwMode="auto">
          <a:xfrm>
            <a:off x="0" y="0"/>
            <a:ext cx="228600" cy="2286000"/>
          </a:xfrm>
          <a:prstGeom prst="rect"/>
          <a:solidFill>
            <a:srgbClr val="336699"/>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altLang="en-US" sz="2400" lang="en-US">
              <a:latin typeface="Times New Roman" panose="02020603050405020304" pitchFamily="18" charset="0"/>
            </a:endParaRPr>
          </a:p>
        </p:txBody>
      </p:sp>
      <p:sp>
        <p:nvSpPr>
          <p:cNvPr id="1048579" name="Line 6"/>
          <p:cNvSpPr>
            <a:spLocks noChangeShapeType="1"/>
          </p:cNvSpPr>
          <p:nvPr/>
        </p:nvSpPr>
        <p:spPr bwMode="auto">
          <a:xfrm>
            <a:off x="457200" y="860425"/>
            <a:ext cx="8077200" cy="0"/>
          </a:xfrm>
          <a:prstGeom prst="line"/>
          <a:noFill/>
          <a:ln w="19050">
            <a:solidFill>
              <a:srgbClr val="336699"/>
            </a:solidFill>
            <a:round/>
            <a:headEnd/>
            <a:tailEnd/>
          </a:ln>
        </p:spPr>
        <p:txBody>
          <a:bodyPr/>
          <a:p>
            <a:endParaRPr lang="en-MY"/>
          </a:p>
        </p:txBody>
      </p:sp>
      <p:sp>
        <p:nvSpPr>
          <p:cNvPr id="1048580" name="Rectangle 7"/>
          <p:cNvSpPr>
            <a:spLocks noChangeArrowheads="1"/>
          </p:cNvSpPr>
          <p:nvPr/>
        </p:nvSpPr>
        <p:spPr bwMode="auto">
          <a:xfrm>
            <a:off x="0" y="2286000"/>
            <a:ext cx="228600" cy="2286000"/>
          </a:xfrm>
          <a:prstGeom prst="rect"/>
          <a:solidFill>
            <a:srgbClr val="99CCFF"/>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altLang="en-US" sz="2400" lang="en-US">
              <a:latin typeface="Times New Roman" panose="02020603050405020304" pitchFamily="18" charset="0"/>
            </a:endParaRPr>
          </a:p>
        </p:txBody>
      </p:sp>
      <p:sp>
        <p:nvSpPr>
          <p:cNvPr id="1048581" name="Rectangle 8"/>
          <p:cNvSpPr>
            <a:spLocks noChangeArrowheads="1"/>
          </p:cNvSpPr>
          <p:nvPr/>
        </p:nvSpPr>
        <p:spPr bwMode="auto">
          <a:xfrm>
            <a:off x="0" y="4572000"/>
            <a:ext cx="228600" cy="2286000"/>
          </a:xfrm>
          <a:prstGeom prst="rect"/>
          <a:solidFill>
            <a:srgbClr val="336699"/>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altLang="en-US" sz="2400" lang="en-US">
              <a:latin typeface="Times New Roman" panose="02020603050405020304" pitchFamily="18" charset="0"/>
            </a:endParaRPr>
          </a:p>
        </p:txBody>
      </p:sp>
      <p:sp>
        <p:nvSpPr>
          <p:cNvPr id="1048582" name="Text Box 9"/>
          <p:cNvSpPr txBox="1">
            <a:spLocks noChangeArrowheads="1"/>
          </p:cNvSpPr>
          <p:nvPr/>
        </p:nvSpPr>
        <p:spPr bwMode="auto">
          <a:xfrm>
            <a:off x="8532871" y="6511925"/>
            <a:ext cx="449579" cy="231141"/>
          </a:xfrm>
          <a:prstGeom prst="rect"/>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altLang="en-US" b="1" dirty="0" sz="1000" lang="en-US" smtClean="0">
                <a:solidFill>
                  <a:srgbClr val="006699"/>
                </a:solidFill>
                <a:latin typeface="Helvetica" panose="020B0604020202020204" pitchFamily="34" charset="0"/>
              </a:rPr>
              <a:t>6.</a:t>
            </a:r>
            <a:fld id="{E99983C7-342B-4F5E-95DC-4A1EEC211AF8}" type="slidenum">
              <a:rPr altLang="en-US" b="1" sz="1000" lang="en-US" smtClean="0">
                <a:solidFill>
                  <a:srgbClr val="006699"/>
                </a:solidFill>
                <a:latin typeface="Helvetica" panose="020B0604020202020204" pitchFamily="34" charset="0"/>
              </a:rPr>
              <a:pPr algn="ctr">
                <a:spcBef>
                  <a:spcPct val="50000"/>
                </a:spcBef>
              </a:pPr>
              <a:t>‹#›</a:t>
            </a:fld>
            <a:endParaRPr altLang="en-US" b="1" dirty="0" sz="1000" lang="en-US">
              <a:solidFill>
                <a:srgbClr val="006699"/>
              </a:solidFill>
              <a:latin typeface="Helvetica"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Lst>
  <p:timing/>
  <p:txStyles>
    <p:titleStyle>
      <a:lvl1pPr algn="ctr" eaLnBrk="0" fontAlgn="base" hangingPunct="0" rtl="0">
        <a:spcBef>
          <a:spcPct val="0"/>
        </a:spcBef>
        <a:spcAft>
          <a:spcPct val="0"/>
        </a:spcAft>
        <a:defRPr b="1" sz="3200">
          <a:solidFill>
            <a:srgbClr val="006699"/>
          </a:solidFill>
          <a:latin typeface="+mj-lt"/>
          <a:ea typeface="MS PGothic" pitchFamily="34" charset="-128"/>
          <a:cs typeface="ＭＳ Ｐゴシック" charset="-128"/>
        </a:defRPr>
      </a:lvl1pPr>
      <a:lvl2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2pPr>
      <a:lvl3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3pPr>
      <a:lvl4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4pPr>
      <a:lvl5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5pPr>
      <a:lvl6pPr algn="ctr" fontAlgn="base" marL="457200" rtl="0">
        <a:spcBef>
          <a:spcPct val="0"/>
        </a:spcBef>
        <a:spcAft>
          <a:spcPct val="0"/>
        </a:spcAft>
        <a:defRPr b="1" sz="3200">
          <a:solidFill>
            <a:srgbClr val="006699"/>
          </a:solidFill>
          <a:latin typeface="Arial" charset="0"/>
        </a:defRPr>
      </a:lvl6pPr>
      <a:lvl7pPr algn="ctr" fontAlgn="base" marL="914400" rtl="0">
        <a:spcBef>
          <a:spcPct val="0"/>
        </a:spcBef>
        <a:spcAft>
          <a:spcPct val="0"/>
        </a:spcAft>
        <a:defRPr b="1" sz="3200">
          <a:solidFill>
            <a:srgbClr val="006699"/>
          </a:solidFill>
          <a:latin typeface="Arial" charset="0"/>
        </a:defRPr>
      </a:lvl7pPr>
      <a:lvl8pPr algn="ctr" fontAlgn="base" marL="1371600" rtl="0">
        <a:spcBef>
          <a:spcPct val="0"/>
        </a:spcBef>
        <a:spcAft>
          <a:spcPct val="0"/>
        </a:spcAft>
        <a:defRPr b="1" sz="3200">
          <a:solidFill>
            <a:srgbClr val="006699"/>
          </a:solidFill>
          <a:latin typeface="Arial" charset="0"/>
        </a:defRPr>
      </a:lvl8pPr>
      <a:lvl9pPr algn="ctr" fontAlgn="base" marL="1828800" rtl="0">
        <a:spcBef>
          <a:spcPct val="0"/>
        </a:spcBef>
        <a:spcAft>
          <a:spcPct val="0"/>
        </a:spcAft>
        <a:defRPr b="1" sz="3200">
          <a:solidFill>
            <a:srgbClr val="006699"/>
          </a:solidFill>
          <a:latin typeface="Arial" charset="0"/>
        </a:defRPr>
      </a:lvl9pPr>
    </p:titleStyle>
    <p:bodyStyle>
      <a:lvl1pPr algn="l" eaLnBrk="0" fontAlgn="base" hangingPunct="0" indent="-342900" marL="342900" rtl="0">
        <a:spcBef>
          <a:spcPct val="35000"/>
        </a:spcBef>
        <a:spcAft>
          <a:spcPct val="0"/>
        </a:spcAft>
        <a:buClr>
          <a:srgbClr val="993300"/>
        </a:buClr>
        <a:buSzPct val="90000"/>
        <a:buFont typeface="Monotype Sorts" pitchFamily="-84" charset="2"/>
        <a:buChar char="n"/>
        <a:defRPr sz="2400" kumimoji="1">
          <a:solidFill>
            <a:schemeClr val="tx1"/>
          </a:solidFill>
          <a:latin typeface="+mn-lt"/>
          <a:ea typeface="MS PGothic" pitchFamily="34" charset="-128"/>
          <a:cs typeface="ＭＳ Ｐゴシック" charset="-128"/>
        </a:defRPr>
      </a:lvl1pPr>
      <a:lvl2pPr algn="l" eaLnBrk="0" fontAlgn="base" hangingPunct="0" indent="-285750" marL="742950" rtl="0">
        <a:spcBef>
          <a:spcPct val="35000"/>
        </a:spcBef>
        <a:spcAft>
          <a:spcPct val="0"/>
        </a:spcAft>
        <a:buClr>
          <a:srgbClr val="CC6600"/>
        </a:buClr>
        <a:buSzPct val="80000"/>
        <a:buFont typeface="Monotype Sorts" pitchFamily="-84" charset="2"/>
        <a:buChar char="l"/>
        <a:defRPr sz="2400" kumimoji="1">
          <a:solidFill>
            <a:schemeClr val="tx1"/>
          </a:solidFill>
          <a:latin typeface="+mn-lt"/>
          <a:ea typeface="MS PGothic" pitchFamily="34" charset="-128"/>
        </a:defRPr>
      </a:lvl2pPr>
      <a:lvl3pPr algn="l" eaLnBrk="0" fontAlgn="base" hangingPunct="0" indent="-228600" marL="1085850" rtl="0">
        <a:spcBef>
          <a:spcPct val="35000"/>
        </a:spcBef>
        <a:spcAft>
          <a:spcPct val="0"/>
        </a:spcAft>
        <a:buClr>
          <a:srgbClr val="009900"/>
        </a:buClr>
        <a:buSzPct val="75000"/>
        <a:buFont typeface="Webdings" panose="05030102010509060703" pitchFamily="18" charset="2"/>
        <a:buChar char="4"/>
        <a:defRPr sz="2400" kumimoji="1">
          <a:solidFill>
            <a:schemeClr val="tx1"/>
          </a:solidFill>
          <a:latin typeface="+mn-lt"/>
          <a:ea typeface="MS PGothic" pitchFamily="34" charset="-128"/>
        </a:defRPr>
      </a:lvl3pPr>
      <a:lvl4pPr algn="l" eaLnBrk="0" fontAlgn="base" hangingPunct="0" indent="-228600" marL="1428750" rtl="0">
        <a:spcBef>
          <a:spcPct val="35000"/>
        </a:spcBef>
        <a:spcAft>
          <a:spcPct val="0"/>
        </a:spcAft>
        <a:buClr>
          <a:schemeClr val="hlink"/>
        </a:buClr>
        <a:buSzPct val="75000"/>
        <a:buChar char="–"/>
        <a:defRPr sz="2400" kumimoji="1">
          <a:solidFill>
            <a:schemeClr val="tx1"/>
          </a:solidFill>
          <a:latin typeface="+mn-lt"/>
          <a:ea typeface="MS PGothic" pitchFamily="34" charset="-128"/>
        </a:defRPr>
      </a:lvl4pPr>
      <a:lvl5pPr algn="l" eaLnBrk="0" fontAlgn="base" hangingPunct="0" indent="-228600" marL="1771650" rtl="0">
        <a:spcBef>
          <a:spcPct val="35000"/>
        </a:spcBef>
        <a:spcAft>
          <a:spcPct val="0"/>
        </a:spcAft>
        <a:buClr>
          <a:srgbClr val="FF0066"/>
        </a:buClr>
        <a:buSzPct val="75000"/>
        <a:buChar char="»"/>
        <a:defRPr sz="2400" kumimoji="1">
          <a:solidFill>
            <a:schemeClr val="tx1"/>
          </a:solidFill>
          <a:latin typeface="+mn-lt"/>
          <a:ea typeface="MS PGothic" pitchFamily="34" charset="-128"/>
        </a:defRPr>
      </a:lvl5pPr>
      <a:lvl6pPr algn="l" eaLnBrk="0" fontAlgn="base" hangingPunct="0" indent="-228600" marL="2228850" rtl="0">
        <a:spcBef>
          <a:spcPct val="35000"/>
        </a:spcBef>
        <a:spcAft>
          <a:spcPct val="0"/>
        </a:spcAft>
        <a:buClr>
          <a:srgbClr val="FF0066"/>
        </a:buClr>
        <a:buSzPct val="75000"/>
        <a:buChar char="»"/>
        <a:defRPr kumimoji="1">
          <a:solidFill>
            <a:schemeClr val="tx1"/>
          </a:solidFill>
          <a:latin typeface="+mn-lt"/>
          <a:ea typeface="ＭＳ Ｐゴシック" charset="-128"/>
        </a:defRPr>
      </a:lvl6pPr>
      <a:lvl7pPr algn="l" eaLnBrk="0" fontAlgn="base" hangingPunct="0" indent="-228600" marL="2686050" rtl="0">
        <a:spcBef>
          <a:spcPct val="35000"/>
        </a:spcBef>
        <a:spcAft>
          <a:spcPct val="0"/>
        </a:spcAft>
        <a:buClr>
          <a:srgbClr val="FF0066"/>
        </a:buClr>
        <a:buSzPct val="75000"/>
        <a:buChar char="»"/>
        <a:defRPr kumimoji="1">
          <a:solidFill>
            <a:schemeClr val="tx1"/>
          </a:solidFill>
          <a:latin typeface="+mn-lt"/>
          <a:ea typeface="ＭＳ Ｐゴシック" charset="-128"/>
        </a:defRPr>
      </a:lvl7pPr>
      <a:lvl8pPr algn="l" eaLnBrk="0" fontAlgn="base" hangingPunct="0" indent="-228600" marL="3143250" rtl="0">
        <a:spcBef>
          <a:spcPct val="35000"/>
        </a:spcBef>
        <a:spcAft>
          <a:spcPct val="0"/>
        </a:spcAft>
        <a:buClr>
          <a:srgbClr val="FF0066"/>
        </a:buClr>
        <a:buSzPct val="75000"/>
        <a:buChar char="»"/>
        <a:defRPr kumimoji="1">
          <a:solidFill>
            <a:schemeClr val="tx1"/>
          </a:solidFill>
          <a:latin typeface="+mn-lt"/>
          <a:ea typeface="ＭＳ Ｐゴシック" charset="-128"/>
        </a:defRPr>
      </a:lvl8pPr>
      <a:lvl9pPr algn="l" eaLnBrk="0" fontAlgn="base" hangingPunct="0" indent="-228600" marL="3600450" rtl="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Rectangle 4"/>
          <p:cNvSpPr>
            <a:spLocks noGrp="1" noChangeArrowheads="1"/>
          </p:cNvSpPr>
          <p:nvPr>
            <p:ph type="ctrTitle"/>
          </p:nvPr>
        </p:nvSpPr>
        <p:spPr>
          <a:noFill/>
        </p:spPr>
        <p:txBody>
          <a:bodyPr/>
          <a:p>
            <a:pPr eaLnBrk="1" hangingPunct="1"/>
            <a:r>
              <a:rPr dirty="0" lang="en-US" smtClean="0"/>
              <a:t>Computer Programming</a:t>
            </a:r>
            <a:endParaRPr altLang="en-US" dirty="0" lang="en-US"/>
          </a:p>
        </p:txBody>
      </p:sp>
      <p:sp>
        <p:nvSpPr>
          <p:cNvPr id="1048603" name="Rectangle 4"/>
          <p:cNvSpPr txBox="1">
            <a:spLocks noChangeArrowheads="1"/>
          </p:cNvSpPr>
          <p:nvPr/>
        </p:nvSpPr>
        <p:spPr bwMode="auto">
          <a:xfrm>
            <a:off x="500275" y="3557392"/>
            <a:ext cx="8458200" cy="1373390"/>
          </a:xfrm>
          <a:prstGeom prst="rect"/>
          <a:noFill/>
          <a:ln>
            <a:noFill/>
          </a:ln>
        </p:spPr>
        <p:txBody>
          <a:bodyPr anchor="b" anchorCtr="0" bIns="45720" compatLnSpc="1" lIns="91440" numCol="1" rIns="91440" tIns="45720" vert="horz" wrap="square">
            <a:prstTxWarp prst="textNoShape"/>
          </a:bodyPr>
          <a:lstStyle>
            <a:lvl1pPr algn="ctr" eaLnBrk="0" fontAlgn="base" hangingPunct="0" rtl="0">
              <a:spcBef>
                <a:spcPct val="0"/>
              </a:spcBef>
              <a:spcAft>
                <a:spcPct val="0"/>
              </a:spcAft>
              <a:defRPr b="1" sz="4300">
                <a:solidFill>
                  <a:srgbClr val="006699"/>
                </a:solidFill>
                <a:latin typeface="+mj-lt"/>
                <a:ea typeface="MS PGothic" pitchFamily="34" charset="-128"/>
                <a:cs typeface="ＭＳ Ｐゴシック" charset="-128"/>
              </a:defRPr>
            </a:lvl1pPr>
            <a:lvl2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2pPr>
            <a:lvl3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3pPr>
            <a:lvl4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4pPr>
            <a:lvl5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5pPr>
            <a:lvl6pPr algn="ctr" fontAlgn="base" marL="457200" rtl="0">
              <a:spcBef>
                <a:spcPct val="0"/>
              </a:spcBef>
              <a:spcAft>
                <a:spcPct val="0"/>
              </a:spcAft>
              <a:defRPr b="1" sz="3200">
                <a:solidFill>
                  <a:srgbClr val="006699"/>
                </a:solidFill>
                <a:latin typeface="Arial" charset="0"/>
              </a:defRPr>
            </a:lvl6pPr>
            <a:lvl7pPr algn="ctr" fontAlgn="base" marL="914400" rtl="0">
              <a:spcBef>
                <a:spcPct val="0"/>
              </a:spcBef>
              <a:spcAft>
                <a:spcPct val="0"/>
              </a:spcAft>
              <a:defRPr b="1" sz="3200">
                <a:solidFill>
                  <a:srgbClr val="006699"/>
                </a:solidFill>
                <a:latin typeface="Arial" charset="0"/>
              </a:defRPr>
            </a:lvl7pPr>
            <a:lvl8pPr algn="ctr" fontAlgn="base" marL="1371600" rtl="0">
              <a:spcBef>
                <a:spcPct val="0"/>
              </a:spcBef>
              <a:spcAft>
                <a:spcPct val="0"/>
              </a:spcAft>
              <a:defRPr b="1" sz="3200">
                <a:solidFill>
                  <a:srgbClr val="006699"/>
                </a:solidFill>
                <a:latin typeface="Arial" charset="0"/>
              </a:defRPr>
            </a:lvl8pPr>
            <a:lvl9pPr algn="ctr" fontAlgn="base" marL="1828800" rtl="0">
              <a:spcBef>
                <a:spcPct val="0"/>
              </a:spcBef>
              <a:spcAft>
                <a:spcPct val="0"/>
              </a:spcAft>
              <a:defRPr b="1" sz="3200">
                <a:solidFill>
                  <a:srgbClr val="006699"/>
                </a:solidFill>
                <a:latin typeface="Arial" charset="0"/>
              </a:defRPr>
            </a:lvl9pPr>
          </a:lstStyle>
          <a:p>
            <a:pPr eaLnBrk="1" hangingPunct="1"/>
            <a:r>
              <a:rPr dirty="0" kern="0" lang="en-US" smtClean="0"/>
              <a:t>Lecture 6</a:t>
            </a:r>
          </a:p>
          <a:p>
            <a:pPr eaLnBrk="1" hangingPunct="1"/>
            <a:r>
              <a:rPr altLang="en-US" b="0" dirty="0" lang="en-US" smtClean="0"/>
              <a:t>Pointers</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8" name="Content Placeholder 1"/>
          <p:cNvSpPr>
            <a:spLocks noGrp="1"/>
          </p:cNvSpPr>
          <p:nvPr>
            <p:ph idx="1"/>
          </p:nvPr>
        </p:nvSpPr>
        <p:spPr>
          <a:xfrm>
            <a:off x="457200" y="1086945"/>
            <a:ext cx="8353168" cy="892733"/>
          </a:xfrm>
        </p:spPr>
        <p:txBody>
          <a:bodyPr/>
          <a:p>
            <a:r>
              <a:rPr dirty="0" lang="en-US"/>
              <a:t>If </a:t>
            </a:r>
            <a:r>
              <a:rPr dirty="0" lang="en-US" smtClean="0"/>
              <a:t>“p” </a:t>
            </a:r>
            <a:r>
              <a:rPr dirty="0" lang="en-US"/>
              <a:t>points to the address of </a:t>
            </a:r>
            <a:r>
              <a:rPr dirty="0" lang="en-US" smtClean="0"/>
              <a:t>“x”, </a:t>
            </a:r>
            <a:r>
              <a:rPr dirty="0" lang="en-US"/>
              <a:t>we can change the value of </a:t>
            </a:r>
            <a:r>
              <a:rPr dirty="0" lang="en-US" smtClean="0"/>
              <a:t>“x” </a:t>
            </a:r>
            <a:r>
              <a:rPr dirty="0" lang="en-US"/>
              <a:t>by using </a:t>
            </a:r>
            <a:r>
              <a:rPr dirty="0" lang="en-US" smtClean="0"/>
              <a:t>*p.</a:t>
            </a:r>
            <a:endParaRPr dirty="0" lang="en-US"/>
          </a:p>
        </p:txBody>
      </p:sp>
      <p:sp>
        <p:nvSpPr>
          <p:cNvPr id="1048629" name="Title 2"/>
          <p:cNvSpPr>
            <a:spLocks noGrp="1"/>
          </p:cNvSpPr>
          <p:nvPr>
            <p:ph type="title"/>
          </p:nvPr>
        </p:nvSpPr>
        <p:spPr/>
        <p:txBody>
          <a:bodyPr/>
          <a:p>
            <a:r>
              <a:rPr dirty="0" lang="en-US"/>
              <a:t>Changing Value Pointed by </a:t>
            </a:r>
            <a:r>
              <a:rPr dirty="0" lang="en-US" smtClean="0"/>
              <a:t>Pointers</a:t>
            </a:r>
            <a:endParaRPr dirty="0" lang="en-US"/>
          </a:p>
        </p:txBody>
      </p:sp>
      <p:sp>
        <p:nvSpPr>
          <p:cNvPr id="1048630" name="Rectangle 3"/>
          <p:cNvSpPr/>
          <p:nvPr/>
        </p:nvSpPr>
        <p:spPr>
          <a:xfrm>
            <a:off x="953641" y="2253385"/>
            <a:ext cx="5304772" cy="2758440"/>
          </a:xfrm>
          <a:prstGeom prst="rect"/>
          <a:solidFill>
            <a:srgbClr val="FFFFE7"/>
          </a:solidFill>
          <a:ln>
            <a:solidFill>
              <a:schemeClr val="tx1"/>
            </a:solidFill>
          </a:ln>
        </p:spPr>
        <p:txBody>
          <a:bodyPr wrap="square">
            <a:spAutoFit/>
          </a:bodyPr>
          <a:p>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x = 5;</a:t>
            </a:r>
          </a:p>
          <a:p>
            <a:r>
              <a:rPr dirty="0" lang="en-US" err="1" smtClean="0">
                <a:solidFill>
                  <a:srgbClr val="0000FF"/>
                </a:solidFill>
                <a:latin typeface="Consolas" panose="020B0609020204030204" pitchFamily="49" charset="0"/>
              </a:rPr>
              <a:t>int</a:t>
            </a:r>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*p</a:t>
            </a:r>
            <a:r>
              <a:rPr dirty="0" lang="en-US" smtClean="0">
                <a:solidFill>
                  <a:prstClr val="black"/>
                </a:solidFill>
                <a:latin typeface="Consolas" panose="020B0609020204030204" pitchFamily="49" charset="0"/>
              </a:rPr>
              <a:t>;</a:t>
            </a:r>
            <a:endParaRPr dirty="0" lang="en-US">
              <a:solidFill>
                <a:prstClr val="black"/>
              </a:solidFill>
              <a:latin typeface="Consolas" panose="020B0609020204030204" pitchFamily="49" charset="0"/>
            </a:endParaRPr>
          </a:p>
          <a:p>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a:t>
            </a:r>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p = &amp;x; </a:t>
            </a:r>
            <a:r>
              <a:rPr dirty="0" lang="en-US">
                <a:solidFill>
                  <a:schemeClr val="accent5">
                    <a:lumMod val="50000"/>
                  </a:schemeClr>
                </a:solidFill>
                <a:latin typeface="Consolas" panose="020B0609020204030204" pitchFamily="49" charset="0"/>
              </a:rPr>
              <a:t>//store the address of x in p</a:t>
            </a:r>
          </a:p>
          <a:p>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 </a:t>
            </a:r>
            <a:r>
              <a:rPr dirty="0" lang="en-US">
                <a:solidFill>
                  <a:srgbClr val="008000"/>
                </a:solidFill>
                <a:latin typeface="Consolas" panose="020B0609020204030204" pitchFamily="49" charset="0"/>
              </a:rPr>
              <a:t>change value at address </a:t>
            </a:r>
            <a:r>
              <a:rPr dirty="0" lang="en-US" err="1">
                <a:solidFill>
                  <a:srgbClr val="008000"/>
                </a:solidFill>
                <a:latin typeface="Consolas" panose="020B0609020204030204" pitchFamily="49" charset="0"/>
              </a:rPr>
              <a:t>pointVar</a:t>
            </a:r>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*p = 1</a:t>
            </a:r>
            <a:r>
              <a:rPr dirty="0" lang="en-US" smtClean="0">
                <a:solidFill>
                  <a:prstClr val="black"/>
                </a:solidFill>
                <a:latin typeface="Consolas" panose="020B0609020204030204" pitchFamily="49" charset="0"/>
              </a:rPr>
              <a:t>;</a:t>
            </a:r>
          </a:p>
          <a:p>
            <a:endParaRPr dirty="0" lang="en-US">
              <a:solidFill>
                <a:prstClr val="black"/>
              </a:solidFill>
              <a:latin typeface="Consolas" panose="020B0609020204030204" pitchFamily="49" charset="0"/>
            </a:endParaRPr>
          </a:p>
          <a:p>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x &lt;&lt; </a:t>
            </a:r>
            <a:r>
              <a:rPr dirty="0" lang="en-US" err="1">
                <a:solidFill>
                  <a:prstClr val="black"/>
                </a:solidFill>
                <a:latin typeface="Consolas" panose="020B0609020204030204" pitchFamily="49" charset="0"/>
              </a:rPr>
              <a:t>endl</a:t>
            </a:r>
            <a:r>
              <a:rPr dirty="0" lang="en-US">
                <a:solidFill>
                  <a:prstClr val="black"/>
                </a:solidFill>
                <a:latin typeface="Consolas" panose="020B0609020204030204" pitchFamily="49" charset="0"/>
              </a:rPr>
              <a:t>; </a:t>
            </a:r>
            <a:r>
              <a:rPr dirty="0" lang="en-US">
                <a:solidFill>
                  <a:srgbClr val="008000"/>
                </a:solidFill>
                <a:latin typeface="Consolas" panose="020B0609020204030204" pitchFamily="49" charset="0"/>
              </a:rPr>
              <a:t>// Output: 1</a:t>
            </a:r>
          </a:p>
        </p:txBody>
      </p:sp>
      <p:sp>
        <p:nvSpPr>
          <p:cNvPr id="1048631" name="Rectangle 4"/>
          <p:cNvSpPr/>
          <p:nvPr/>
        </p:nvSpPr>
        <p:spPr bwMode="auto">
          <a:xfrm>
            <a:off x="6905154" y="2223536"/>
            <a:ext cx="630596" cy="369332"/>
          </a:xfrm>
          <a:prstGeom prst="rect"/>
          <a:solidFill>
            <a:srgbClr val="EFFFFF"/>
          </a:solidFill>
          <a:ln w="9525" cap="flat" cmpd="sng" algn="ctr">
            <a:solidFill>
              <a:schemeClr val="tx1"/>
            </a:solidFill>
            <a:prstDash val="solid"/>
            <a:round/>
            <a:headEnd type="none" w="med" len="med"/>
            <a:tailEnd type="none" w="med" len="med"/>
          </a:ln>
          <a:effectLst/>
        </p:spPr>
        <p:txBody>
          <a:bodyPr anchor="t" anchorCtr="0" bIns="45720" compatLnSpc="1" lIns="91440" numCol="1" rIns="91440" rtlCol="0" tIns="45720" vert="horz" wrap="square">
            <a:prstTxWarp prst="textNoShape"/>
            <a:spAutoFit/>
          </a:bodyPr>
          <a:p>
            <a:pPr algn="ctr"/>
            <a:r>
              <a:rPr dirty="0" lang="en-US">
                <a:solidFill>
                  <a:srgbClr val="008000"/>
                </a:solidFill>
                <a:latin typeface="Consolas" panose="020B0609020204030204" pitchFamily="49" charset="0"/>
              </a:rPr>
              <a:t>5</a:t>
            </a:r>
          </a:p>
        </p:txBody>
      </p:sp>
      <p:sp>
        <p:nvSpPr>
          <p:cNvPr id="1048632" name="Rectangle 5"/>
          <p:cNvSpPr/>
          <p:nvPr/>
        </p:nvSpPr>
        <p:spPr>
          <a:xfrm>
            <a:off x="6547112" y="2205653"/>
            <a:ext cx="406173" cy="369332"/>
          </a:xfrm>
          <a:prstGeom prst="rect"/>
        </p:spPr>
        <p:txBody>
          <a:bodyPr wrap="square">
            <a:spAutoFit/>
          </a:bodyPr>
          <a:p>
            <a:r>
              <a:rPr dirty="0" lang="en-US">
                <a:solidFill>
                  <a:prstClr val="black"/>
                </a:solidFill>
                <a:latin typeface="Consolas" panose="020B0609020204030204" pitchFamily="49" charset="0"/>
              </a:rPr>
              <a:t>x</a:t>
            </a:r>
            <a:endParaRPr dirty="0" lang="en-US"/>
          </a:p>
        </p:txBody>
      </p:sp>
      <p:sp>
        <p:nvSpPr>
          <p:cNvPr id="1048633" name="Rectangle 6"/>
          <p:cNvSpPr/>
          <p:nvPr/>
        </p:nvSpPr>
        <p:spPr>
          <a:xfrm>
            <a:off x="7567811" y="2205653"/>
            <a:ext cx="1236980" cy="358140"/>
          </a:xfrm>
          <a:prstGeom prst="rect"/>
        </p:spPr>
        <p:txBody>
          <a:bodyPr wrap="none">
            <a:spAutoFit/>
          </a:bodyPr>
          <a:p>
            <a:r>
              <a:rPr dirty="0" lang="en-US"/>
              <a:t>0032F7BC</a:t>
            </a:r>
          </a:p>
        </p:txBody>
      </p:sp>
      <p:sp>
        <p:nvSpPr>
          <p:cNvPr id="1048634" name="Rectangle 7"/>
          <p:cNvSpPr/>
          <p:nvPr/>
        </p:nvSpPr>
        <p:spPr>
          <a:xfrm>
            <a:off x="7720096" y="1877322"/>
            <a:ext cx="995681" cy="358141"/>
          </a:xfrm>
          <a:prstGeom prst="rect"/>
        </p:spPr>
        <p:txBody>
          <a:bodyPr wrap="none">
            <a:spAutoFit/>
          </a:bodyPr>
          <a:p>
            <a:r>
              <a:rPr dirty="0" lang="en-US">
                <a:solidFill>
                  <a:srgbClr val="008000"/>
                </a:solidFill>
                <a:latin typeface="Consolas" panose="020B0609020204030204" pitchFamily="49" charset="0"/>
              </a:rPr>
              <a:t>address</a:t>
            </a:r>
            <a:endParaRPr dirty="0" lang="en-US"/>
          </a:p>
        </p:txBody>
      </p:sp>
      <p:sp>
        <p:nvSpPr>
          <p:cNvPr id="1048635" name="Rectangle 8"/>
          <p:cNvSpPr/>
          <p:nvPr/>
        </p:nvSpPr>
        <p:spPr>
          <a:xfrm>
            <a:off x="6775479" y="1877322"/>
            <a:ext cx="754380" cy="358141"/>
          </a:xfrm>
          <a:prstGeom prst="rect"/>
        </p:spPr>
        <p:txBody>
          <a:bodyPr wrap="none">
            <a:spAutoFit/>
          </a:bodyPr>
          <a:p>
            <a:r>
              <a:rPr dirty="0" lang="en-US">
                <a:solidFill>
                  <a:srgbClr val="008000"/>
                </a:solidFill>
                <a:latin typeface="Consolas" panose="020B0609020204030204" pitchFamily="49" charset="0"/>
              </a:rPr>
              <a:t>Value</a:t>
            </a:r>
            <a:endParaRPr dirty="0" lang="en-US"/>
          </a:p>
        </p:txBody>
      </p:sp>
      <p:cxnSp>
        <p:nvCxnSpPr>
          <p:cNvPr id="3145730" name="Straight Arrow Connector 19"/>
          <p:cNvCxnSpPr>
            <a:cxnSpLocks/>
            <a:endCxn id="1048631" idx="2"/>
          </p:cNvCxnSpPr>
          <p:nvPr/>
        </p:nvCxnSpPr>
        <p:spPr bwMode="auto">
          <a:xfrm flipV="1">
            <a:off x="6759526" y="2592868"/>
            <a:ext cx="460926" cy="654282"/>
          </a:xfrm>
          <a:prstGeom prst="straightConnector1"/>
          <a:solidFill>
            <a:schemeClr val="accent1"/>
          </a:solidFill>
          <a:ln w="34925" cap="flat" cmpd="sng" algn="ctr">
            <a:solidFill>
              <a:schemeClr val="tx1"/>
            </a:solidFill>
            <a:prstDash val="solid"/>
            <a:round/>
            <a:headEnd type="none" w="med" len="med"/>
            <a:tailEnd type="triangle"/>
          </a:ln>
          <a:effectLst/>
        </p:spPr>
      </p:cxnSp>
      <p:sp>
        <p:nvSpPr>
          <p:cNvPr id="1048636" name="Rectangle 21"/>
          <p:cNvSpPr/>
          <p:nvPr/>
        </p:nvSpPr>
        <p:spPr>
          <a:xfrm>
            <a:off x="760110" y="5574149"/>
            <a:ext cx="7747348" cy="646331"/>
          </a:xfrm>
          <a:prstGeom prst="rect"/>
        </p:spPr>
        <p:txBody>
          <a:bodyPr wrap="square">
            <a:spAutoFit/>
          </a:bodyPr>
          <a:p>
            <a:r>
              <a:rPr b="1" dirty="0" lang="en-US" smtClean="0">
                <a:solidFill>
                  <a:srgbClr val="FF0000"/>
                </a:solidFill>
              </a:rPr>
              <a:t>Note: </a:t>
            </a:r>
            <a:r>
              <a:rPr dirty="0" lang="en-US" smtClean="0"/>
              <a:t>Here</a:t>
            </a:r>
            <a:r>
              <a:rPr dirty="0" lang="en-US"/>
              <a:t>, </a:t>
            </a:r>
            <a:r>
              <a:rPr dirty="0" lang="en-US" smtClean="0"/>
              <a:t>p </a:t>
            </a:r>
            <a:r>
              <a:rPr dirty="0" lang="en-US"/>
              <a:t>and </a:t>
            </a:r>
            <a:r>
              <a:rPr dirty="0" lang="en-US" smtClean="0"/>
              <a:t>&amp;x </a:t>
            </a:r>
            <a:r>
              <a:rPr dirty="0" lang="en-US"/>
              <a:t>have the same address, the value of </a:t>
            </a:r>
            <a:r>
              <a:rPr dirty="0" lang="en-US" smtClean="0"/>
              <a:t>“x” </a:t>
            </a:r>
            <a:r>
              <a:rPr dirty="0" lang="en-US"/>
              <a:t>will also be changed when </a:t>
            </a:r>
            <a:r>
              <a:rPr dirty="0" lang="en-US" smtClean="0"/>
              <a:t>*p </a:t>
            </a:r>
            <a:r>
              <a:rPr dirty="0" lang="en-US"/>
              <a:t>is changed.</a:t>
            </a:r>
          </a:p>
        </p:txBody>
      </p:sp>
      <p:sp>
        <p:nvSpPr>
          <p:cNvPr id="1048637" name="Rectangle 22"/>
          <p:cNvSpPr/>
          <p:nvPr/>
        </p:nvSpPr>
        <p:spPr>
          <a:xfrm>
            <a:off x="6547112" y="3222915"/>
            <a:ext cx="411481" cy="358140"/>
          </a:xfrm>
          <a:prstGeom prst="rect"/>
        </p:spPr>
        <p:txBody>
          <a:bodyPr wrap="none">
            <a:spAutoFit/>
          </a:bodyPr>
          <a:p>
            <a:r>
              <a:rPr dirty="0" lang="en-US">
                <a:solidFill>
                  <a:prstClr val="black"/>
                </a:solidFill>
                <a:latin typeface="Consolas" panose="020B0609020204030204" pitchFamily="49" charset="0"/>
              </a:rPr>
              <a:t>*p</a:t>
            </a:r>
            <a:endParaRPr dirty="0" lang="en-US"/>
          </a:p>
        </p:txBody>
      </p:sp>
      <p:sp>
        <p:nvSpPr>
          <p:cNvPr id="1048638" name="Rectangle 24"/>
          <p:cNvSpPr/>
          <p:nvPr/>
        </p:nvSpPr>
        <p:spPr>
          <a:xfrm>
            <a:off x="7644094" y="3247150"/>
            <a:ext cx="311304" cy="369332"/>
          </a:xfrm>
          <a:prstGeom prst="rect"/>
        </p:spPr>
        <p:txBody>
          <a:bodyPr wrap="none">
            <a:spAutoFit/>
          </a:bodyPr>
          <a:p>
            <a:r>
              <a:rPr dirty="0" lang="en-US">
                <a:solidFill>
                  <a:prstClr val="black"/>
                </a:solidFill>
                <a:latin typeface="Consolas" panose="020B0609020204030204" pitchFamily="49" charset="0"/>
              </a:rPr>
              <a:t>p</a:t>
            </a:r>
            <a:endParaRPr dirty="0" lang="en-US"/>
          </a:p>
        </p:txBody>
      </p:sp>
      <p:cxnSp>
        <p:nvCxnSpPr>
          <p:cNvPr id="3145731" name="Straight Arrow Connector 25"/>
          <p:cNvCxnSpPr>
            <a:cxnSpLocks/>
            <a:stCxn id="1048638" idx="0"/>
          </p:cNvCxnSpPr>
          <p:nvPr/>
        </p:nvCxnSpPr>
        <p:spPr bwMode="auto">
          <a:xfrm flipV="1">
            <a:off x="7799746" y="2574986"/>
            <a:ext cx="382745" cy="672164"/>
          </a:xfrm>
          <a:prstGeom prst="straightConnector1"/>
          <a:solidFill>
            <a:schemeClr val="accent1"/>
          </a:solidFill>
          <a:ln w="34925" cap="flat" cmpd="sng" algn="ctr">
            <a:solidFill>
              <a:schemeClr val="tx1"/>
            </a:solidFill>
            <a:prstDash val="solid"/>
            <a:round/>
            <a:headEnd type="none" w="med" len="med"/>
            <a:tailEnd type="triangle"/>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9" name="Content Placeholder 1"/>
          <p:cNvSpPr>
            <a:spLocks noGrp="1"/>
          </p:cNvSpPr>
          <p:nvPr>
            <p:ph idx="1"/>
          </p:nvPr>
        </p:nvSpPr>
        <p:spPr>
          <a:xfrm>
            <a:off x="556054" y="1161535"/>
            <a:ext cx="8353168" cy="1619243"/>
          </a:xfrm>
        </p:spPr>
        <p:txBody>
          <a:bodyPr/>
          <a:p>
            <a:r>
              <a:rPr dirty="0" lang="en-US"/>
              <a:t>A pointer is associated with a </a:t>
            </a:r>
            <a:r>
              <a:rPr dirty="0" lang="en-US" smtClean="0"/>
              <a:t>type. </a:t>
            </a:r>
          </a:p>
          <a:p>
            <a:r>
              <a:rPr dirty="0" lang="en-US" smtClean="0"/>
              <a:t>A </a:t>
            </a:r>
            <a:r>
              <a:rPr dirty="0" lang="en-US"/>
              <a:t>pointer can only hold an address of the declared type; it cannot hold an address of a different type.</a:t>
            </a:r>
          </a:p>
        </p:txBody>
      </p:sp>
      <p:sp>
        <p:nvSpPr>
          <p:cNvPr id="1048640" name="Title 2"/>
          <p:cNvSpPr>
            <a:spLocks noGrp="1"/>
          </p:cNvSpPr>
          <p:nvPr>
            <p:ph type="title"/>
          </p:nvPr>
        </p:nvSpPr>
        <p:spPr/>
        <p:txBody>
          <a:bodyPr/>
          <a:p>
            <a:r>
              <a:rPr dirty="0" lang="en-US"/>
              <a:t> Pointer has a </a:t>
            </a:r>
            <a:r>
              <a:rPr dirty="0" lang="en-US" smtClean="0"/>
              <a:t>Type</a:t>
            </a:r>
            <a:endParaRPr dirty="0" lang="en-US"/>
          </a:p>
        </p:txBody>
      </p:sp>
      <p:sp>
        <p:nvSpPr>
          <p:cNvPr id="1048641" name="Rectangle 3"/>
          <p:cNvSpPr/>
          <p:nvPr/>
        </p:nvSpPr>
        <p:spPr>
          <a:xfrm>
            <a:off x="892480" y="3340978"/>
            <a:ext cx="7359040" cy="1424940"/>
          </a:xfrm>
          <a:prstGeom prst="rect"/>
          <a:solidFill>
            <a:srgbClr val="FFFFE7"/>
          </a:solidFill>
          <a:ln>
            <a:solidFill>
              <a:schemeClr val="tx1"/>
            </a:solidFill>
          </a:ln>
        </p:spPr>
        <p:txBody>
          <a:bodyPr wrap="square">
            <a:spAutoFit/>
          </a:bodyPr>
          <a:p>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x = 88;</a:t>
            </a:r>
          </a:p>
          <a:p>
            <a:r>
              <a:rPr dirty="0" lang="en-US">
                <a:solidFill>
                  <a:srgbClr val="0000FF"/>
                </a:solidFill>
                <a:latin typeface="Consolas" panose="020B0609020204030204" pitchFamily="49" charset="0"/>
              </a:rPr>
              <a:t>double</a:t>
            </a:r>
            <a:r>
              <a:rPr dirty="0" lang="en-US">
                <a:solidFill>
                  <a:prstClr val="black"/>
                </a:solidFill>
                <a:latin typeface="Consolas" panose="020B0609020204030204" pitchFamily="49" charset="0"/>
              </a:rPr>
              <a:t> * p; </a:t>
            </a:r>
            <a:r>
              <a:rPr dirty="0" lang="en-US">
                <a:solidFill>
                  <a:srgbClr val="008000"/>
                </a:solidFill>
                <a:latin typeface="Consolas" panose="020B0609020204030204" pitchFamily="49" charset="0"/>
              </a:rPr>
              <a:t>// double pointer </a:t>
            </a:r>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p = &amp;x;   </a:t>
            </a:r>
            <a:r>
              <a:rPr dirty="0" lang="en-US">
                <a:solidFill>
                  <a:srgbClr val="008000"/>
                </a:solidFill>
                <a:latin typeface="Consolas" panose="020B0609020204030204" pitchFamily="49" charset="0"/>
              </a:rPr>
              <a:t>// </a:t>
            </a:r>
            <a:r>
              <a:rPr b="1" dirty="0" lang="en-US">
                <a:solidFill>
                  <a:srgbClr val="FF0000"/>
                </a:solidFill>
                <a:latin typeface="Consolas" panose="020B0609020204030204" pitchFamily="49" charset="0"/>
              </a:rPr>
              <a:t>ERROR</a:t>
            </a:r>
            <a:r>
              <a:rPr dirty="0" lang="en-US">
                <a:solidFill>
                  <a:srgbClr val="008000"/>
                </a:solidFill>
                <a:latin typeface="Consolas" panose="020B0609020204030204" pitchFamily="49" charset="0"/>
              </a:rPr>
              <a:t>, cannot hold address of different type</a:t>
            </a:r>
            <a:endParaRPr dirty="0" lang="en-US">
              <a:solidFill>
                <a:prstClr val="black"/>
              </a:solidFill>
              <a:latin typeface="Consolas" panose="020B0609020204030204" pitchFamily="49" charset="0"/>
            </a:endParaRPr>
          </a:p>
          <a:p>
            <a:endParaRPr dirty="0" lang="en-US">
              <a:solidFill>
                <a:prstClr val="black"/>
              </a:solidFill>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2" name="Content Placeholder 1"/>
          <p:cNvSpPr>
            <a:spLocks noGrp="1"/>
          </p:cNvSpPr>
          <p:nvPr>
            <p:ph idx="1"/>
          </p:nvPr>
        </p:nvSpPr>
        <p:spPr>
          <a:xfrm>
            <a:off x="544883" y="1174062"/>
            <a:ext cx="8353168" cy="792524"/>
          </a:xfrm>
        </p:spPr>
        <p:txBody>
          <a:bodyPr/>
          <a:p>
            <a:r>
              <a:rPr dirty="0" lang="en-US"/>
              <a:t>Suppose, we want a pointer </a:t>
            </a:r>
            <a:r>
              <a:rPr dirty="0" lang="en-US" smtClean="0"/>
              <a:t>“p” </a:t>
            </a:r>
            <a:r>
              <a:rPr dirty="0" lang="en-US"/>
              <a:t>to point to the address of </a:t>
            </a:r>
            <a:r>
              <a:rPr dirty="0" lang="en-US" smtClean="0"/>
              <a:t>“x”. </a:t>
            </a:r>
            <a:r>
              <a:rPr dirty="0" lang="en-US"/>
              <a:t>Then,</a:t>
            </a:r>
          </a:p>
        </p:txBody>
      </p:sp>
      <p:sp>
        <p:nvSpPr>
          <p:cNvPr id="1048643" name="Title 2"/>
          <p:cNvSpPr>
            <a:spLocks noGrp="1"/>
          </p:cNvSpPr>
          <p:nvPr>
            <p:ph type="title"/>
          </p:nvPr>
        </p:nvSpPr>
        <p:spPr/>
        <p:txBody>
          <a:bodyPr/>
          <a:p>
            <a:r>
              <a:rPr dirty="0" sz="2800" lang="en-US"/>
              <a:t>Common mistakes when working with </a:t>
            </a:r>
            <a:r>
              <a:rPr dirty="0" sz="2800" lang="en-US" smtClean="0"/>
              <a:t>pointers</a:t>
            </a:r>
            <a:endParaRPr dirty="0" sz="2800" lang="en-US"/>
          </a:p>
        </p:txBody>
      </p:sp>
      <p:sp>
        <p:nvSpPr>
          <p:cNvPr id="1048644" name="Rectangle 3"/>
          <p:cNvSpPr/>
          <p:nvPr/>
        </p:nvSpPr>
        <p:spPr>
          <a:xfrm>
            <a:off x="1063147" y="2198891"/>
            <a:ext cx="7017706" cy="3825240"/>
          </a:xfrm>
          <a:prstGeom prst="rect"/>
          <a:solidFill>
            <a:srgbClr val="FFFFE7"/>
          </a:solidFill>
          <a:ln>
            <a:solidFill>
              <a:schemeClr val="tx1"/>
            </a:solidFill>
          </a:ln>
        </p:spPr>
        <p:txBody>
          <a:bodyPr wrap="square">
            <a:spAutoFit/>
          </a:bodyPr>
          <a:p>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x, *p;</a:t>
            </a:r>
          </a:p>
          <a:p>
            <a:endParaRPr dirty="0" lang="en-US">
              <a:solidFill>
                <a:prstClr val="black"/>
              </a:solidFill>
              <a:latin typeface="Consolas" panose="020B0609020204030204" pitchFamily="49" charset="0"/>
            </a:endParaRPr>
          </a:p>
          <a:p>
            <a:r>
              <a:rPr dirty="0" lang="en-US" smtClean="0">
                <a:solidFill>
                  <a:prstClr val="black"/>
                </a:solidFill>
                <a:latin typeface="Consolas" panose="020B0609020204030204" pitchFamily="49" charset="0"/>
              </a:rPr>
              <a:t>p </a:t>
            </a:r>
            <a:r>
              <a:rPr dirty="0" lang="en-US">
                <a:solidFill>
                  <a:prstClr val="black"/>
                </a:solidFill>
                <a:latin typeface="Consolas" panose="020B0609020204030204" pitchFamily="49" charset="0"/>
              </a:rPr>
              <a:t>= x</a:t>
            </a:r>
            <a:r>
              <a:rPr dirty="0" lang="en-US" smtClean="0">
                <a:solidFill>
                  <a:prstClr val="black"/>
                </a:solidFill>
                <a:latin typeface="Consolas" panose="020B0609020204030204" pitchFamily="49" charset="0"/>
              </a:rPr>
              <a:t>;</a:t>
            </a:r>
            <a:r>
              <a:rPr dirty="0" lang="en-US">
                <a:solidFill>
                  <a:srgbClr val="008000"/>
                </a:solidFill>
                <a:latin typeface="Consolas" panose="020B0609020204030204" pitchFamily="49" charset="0"/>
              </a:rPr>
              <a:t> </a:t>
            </a:r>
            <a:r>
              <a:rPr dirty="0" lang="en-US" smtClean="0">
                <a:solidFill>
                  <a:srgbClr val="008000"/>
                </a:solidFill>
                <a:latin typeface="Consolas" panose="020B0609020204030204" pitchFamily="49" charset="0"/>
              </a:rPr>
              <a:t>    // </a:t>
            </a:r>
            <a:r>
              <a:rPr b="1" dirty="0" lang="en-US" smtClean="0">
                <a:solidFill>
                  <a:srgbClr val="FF0000"/>
                </a:solidFill>
                <a:latin typeface="Consolas" panose="020B0609020204030204" pitchFamily="49" charset="0"/>
              </a:rPr>
              <a:t>Error</a:t>
            </a:r>
            <a:r>
              <a:rPr dirty="0" lang="en-US" smtClean="0">
                <a:solidFill>
                  <a:srgbClr val="008000"/>
                </a:solidFill>
                <a:latin typeface="Consolas" panose="020B0609020204030204" pitchFamily="49" charset="0"/>
              </a:rPr>
              <a:t>! </a:t>
            </a:r>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 p </a:t>
            </a:r>
            <a:r>
              <a:rPr dirty="0" lang="en-US">
                <a:solidFill>
                  <a:srgbClr val="008000"/>
                </a:solidFill>
                <a:latin typeface="Consolas" panose="020B0609020204030204" pitchFamily="49" charset="0"/>
              </a:rPr>
              <a:t>is an address but </a:t>
            </a:r>
            <a:r>
              <a:rPr dirty="0" lang="en-US" smtClean="0">
                <a:solidFill>
                  <a:srgbClr val="008000"/>
                </a:solidFill>
                <a:latin typeface="Consolas" panose="020B0609020204030204" pitchFamily="49" charset="0"/>
              </a:rPr>
              <a:t>x </a:t>
            </a:r>
            <a:r>
              <a:rPr dirty="0" lang="en-US">
                <a:solidFill>
                  <a:srgbClr val="008000"/>
                </a:solidFill>
                <a:latin typeface="Consolas" panose="020B0609020204030204" pitchFamily="49" charset="0"/>
              </a:rPr>
              <a:t>is not</a:t>
            </a:r>
            <a:endParaRPr dirty="0" lang="en-US">
              <a:solidFill>
                <a:prstClr val="black"/>
              </a:solidFill>
              <a:latin typeface="Consolas" panose="020B0609020204030204" pitchFamily="49" charset="0"/>
            </a:endParaRPr>
          </a:p>
          <a:p>
            <a:endParaRPr dirty="0" lang="en-US">
              <a:solidFill>
                <a:prstClr val="black"/>
              </a:solidFill>
              <a:latin typeface="Consolas" panose="020B0609020204030204" pitchFamily="49" charset="0"/>
            </a:endParaRPr>
          </a:p>
          <a:p>
            <a:r>
              <a:rPr dirty="0" lang="en-US" smtClean="0">
                <a:solidFill>
                  <a:prstClr val="black"/>
                </a:solidFill>
                <a:latin typeface="Consolas" panose="020B0609020204030204" pitchFamily="49" charset="0"/>
              </a:rPr>
              <a:t>*</a:t>
            </a:r>
            <a:r>
              <a:rPr dirty="0" lang="en-US">
                <a:solidFill>
                  <a:prstClr val="black"/>
                </a:solidFill>
                <a:latin typeface="Consolas" panose="020B0609020204030204" pitchFamily="49" charset="0"/>
              </a:rPr>
              <a:t>p = &amp;x</a:t>
            </a:r>
            <a:r>
              <a:rPr dirty="0" lang="en-US" smtClean="0">
                <a:solidFill>
                  <a:prstClr val="black"/>
                </a:solidFill>
                <a:latin typeface="Consolas" panose="020B0609020204030204" pitchFamily="49" charset="0"/>
              </a:rPr>
              <a:t>;   </a:t>
            </a:r>
            <a:r>
              <a:rPr dirty="0" lang="en-US" smtClean="0">
                <a:solidFill>
                  <a:srgbClr val="008000"/>
                </a:solidFill>
                <a:latin typeface="Consolas" panose="020B0609020204030204" pitchFamily="49" charset="0"/>
              </a:rPr>
              <a:t>// </a:t>
            </a:r>
            <a:r>
              <a:rPr b="1" dirty="0" lang="en-US">
                <a:solidFill>
                  <a:srgbClr val="FF0000"/>
                </a:solidFill>
                <a:latin typeface="Consolas" panose="020B0609020204030204" pitchFamily="49" charset="0"/>
              </a:rPr>
              <a:t>Error</a:t>
            </a:r>
            <a:r>
              <a:rPr dirty="0" lang="en-US" smtClean="0">
                <a:solidFill>
                  <a:srgbClr val="008000"/>
                </a:solidFill>
                <a:latin typeface="Consolas" panose="020B0609020204030204" pitchFamily="49" charset="0"/>
              </a:rPr>
              <a:t>!</a:t>
            </a:r>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 &amp;x </a:t>
            </a:r>
            <a:r>
              <a:rPr dirty="0" lang="en-US">
                <a:solidFill>
                  <a:srgbClr val="008000"/>
                </a:solidFill>
                <a:latin typeface="Consolas" panose="020B0609020204030204" pitchFamily="49" charset="0"/>
              </a:rPr>
              <a:t>is an address</a:t>
            </a:r>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 *p </a:t>
            </a:r>
            <a:r>
              <a:rPr dirty="0" lang="en-US">
                <a:solidFill>
                  <a:srgbClr val="008000"/>
                </a:solidFill>
                <a:latin typeface="Consolas" panose="020B0609020204030204" pitchFamily="49" charset="0"/>
              </a:rPr>
              <a:t>is the value stored in </a:t>
            </a:r>
            <a:r>
              <a:rPr dirty="0" lang="en-US" smtClean="0">
                <a:solidFill>
                  <a:srgbClr val="008000"/>
                </a:solidFill>
                <a:latin typeface="Consolas" panose="020B0609020204030204" pitchFamily="49" charset="0"/>
              </a:rPr>
              <a:t>&amp;x</a:t>
            </a:r>
            <a:endParaRPr dirty="0" lang="en-US">
              <a:solidFill>
                <a:prstClr val="black"/>
              </a:solidFill>
              <a:latin typeface="Consolas" panose="020B0609020204030204" pitchFamily="49" charset="0"/>
            </a:endParaRPr>
          </a:p>
          <a:p>
            <a:endParaRPr dirty="0" lang="en-US">
              <a:solidFill>
                <a:prstClr val="black"/>
              </a:solidFill>
              <a:latin typeface="Consolas" panose="020B0609020204030204" pitchFamily="49" charset="0"/>
            </a:endParaRPr>
          </a:p>
          <a:p>
            <a:r>
              <a:rPr dirty="0" lang="en-US" smtClean="0">
                <a:solidFill>
                  <a:prstClr val="black"/>
                </a:solidFill>
                <a:latin typeface="Consolas" panose="020B0609020204030204" pitchFamily="49" charset="0"/>
              </a:rPr>
              <a:t>p = &amp;x;    </a:t>
            </a:r>
            <a:r>
              <a:rPr dirty="0" lang="en-US" smtClean="0">
                <a:solidFill>
                  <a:srgbClr val="008000"/>
                </a:solidFill>
                <a:latin typeface="Consolas" panose="020B0609020204030204" pitchFamily="49" charset="0"/>
              </a:rPr>
              <a:t>// </a:t>
            </a:r>
            <a:r>
              <a:rPr b="1" dirty="0" lang="en-US">
                <a:solidFill>
                  <a:srgbClr val="0070C0"/>
                </a:solidFill>
                <a:latin typeface="Consolas" panose="020B0609020204030204" pitchFamily="49" charset="0"/>
              </a:rPr>
              <a:t>Correct</a:t>
            </a:r>
            <a:r>
              <a:rPr dirty="0" lang="en-US">
                <a:solidFill>
                  <a:srgbClr val="008000"/>
                </a:solidFill>
                <a:latin typeface="Consolas" panose="020B0609020204030204" pitchFamily="49" charset="0"/>
              </a:rPr>
              <a:t>! </a:t>
            </a:r>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 p </a:t>
            </a:r>
            <a:r>
              <a:rPr dirty="0" lang="en-US">
                <a:solidFill>
                  <a:srgbClr val="008000"/>
                </a:solidFill>
                <a:latin typeface="Consolas" panose="020B0609020204030204" pitchFamily="49" charset="0"/>
              </a:rPr>
              <a:t>is an address and so is </a:t>
            </a:r>
            <a:r>
              <a:rPr dirty="0" lang="en-US" smtClean="0">
                <a:solidFill>
                  <a:srgbClr val="008000"/>
                </a:solidFill>
                <a:latin typeface="Consolas" panose="020B0609020204030204" pitchFamily="49" charset="0"/>
              </a:rPr>
              <a:t>&amp;x</a:t>
            </a:r>
            <a:endParaRPr dirty="0" lang="en-US">
              <a:solidFill>
                <a:prstClr val="black"/>
              </a:solidFill>
              <a:latin typeface="Consolas" panose="020B0609020204030204" pitchFamily="49" charset="0"/>
            </a:endParaRPr>
          </a:p>
          <a:p>
            <a:endParaRPr b="1" dirty="0" lang="en-US" smtClean="0">
              <a:solidFill>
                <a:prstClr val="black"/>
              </a:solidFill>
              <a:latin typeface="Consolas" panose="020B0609020204030204" pitchFamily="49" charset="0"/>
            </a:endParaRPr>
          </a:p>
          <a:p>
            <a:r>
              <a:rPr dirty="0" lang="en-US" smtClean="0">
                <a:solidFill>
                  <a:prstClr val="black"/>
                </a:solidFill>
                <a:latin typeface="Consolas" panose="020B0609020204030204" pitchFamily="49" charset="0"/>
              </a:rPr>
              <a:t>*</a:t>
            </a:r>
            <a:r>
              <a:rPr dirty="0" lang="en-US">
                <a:solidFill>
                  <a:prstClr val="black"/>
                </a:solidFill>
                <a:latin typeface="Consolas" panose="020B0609020204030204" pitchFamily="49" charset="0"/>
              </a:rPr>
              <a:t>p = x</a:t>
            </a:r>
            <a:r>
              <a:rPr dirty="0" lang="en-US" smtClean="0">
                <a:solidFill>
                  <a:prstClr val="black"/>
                </a:solidFill>
                <a:latin typeface="Consolas" panose="020B0609020204030204" pitchFamily="49" charset="0"/>
              </a:rPr>
              <a:t>;    </a:t>
            </a:r>
            <a:r>
              <a:rPr dirty="0" lang="en-US" smtClean="0">
                <a:solidFill>
                  <a:srgbClr val="008000"/>
                </a:solidFill>
                <a:latin typeface="Consolas" panose="020B0609020204030204" pitchFamily="49" charset="0"/>
              </a:rPr>
              <a:t>// </a:t>
            </a:r>
            <a:r>
              <a:rPr b="1" dirty="0" lang="en-US">
                <a:solidFill>
                  <a:srgbClr val="0070C0"/>
                </a:solidFill>
                <a:latin typeface="Consolas" panose="020B0609020204030204" pitchFamily="49" charset="0"/>
              </a:rPr>
              <a:t>Correct</a:t>
            </a:r>
            <a:r>
              <a:rPr dirty="0" lang="en-US">
                <a:solidFill>
                  <a:srgbClr val="008000"/>
                </a:solidFill>
                <a:latin typeface="Consolas" panose="020B0609020204030204" pitchFamily="49" charset="0"/>
              </a:rPr>
              <a:t>!</a:t>
            </a:r>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 </a:t>
            </a:r>
            <a:r>
              <a:rPr dirty="0" lang="en-US">
                <a:solidFill>
                  <a:srgbClr val="008000"/>
                </a:solidFill>
                <a:latin typeface="Consolas" panose="020B0609020204030204" pitchFamily="49" charset="0"/>
              </a:rPr>
              <a:t>both </a:t>
            </a:r>
            <a:r>
              <a:rPr dirty="0" lang="en-US" smtClean="0">
                <a:solidFill>
                  <a:srgbClr val="008000"/>
                </a:solidFill>
                <a:latin typeface="Consolas" panose="020B0609020204030204" pitchFamily="49" charset="0"/>
              </a:rPr>
              <a:t>*p </a:t>
            </a:r>
            <a:r>
              <a:rPr dirty="0" lang="en-US">
                <a:solidFill>
                  <a:srgbClr val="008000"/>
                </a:solidFill>
                <a:latin typeface="Consolas" panose="020B0609020204030204" pitchFamily="49" charset="0"/>
              </a:rPr>
              <a:t>and </a:t>
            </a:r>
            <a:r>
              <a:rPr dirty="0" lang="en-US" smtClean="0">
                <a:solidFill>
                  <a:srgbClr val="008000"/>
                </a:solidFill>
                <a:latin typeface="Consolas" panose="020B0609020204030204" pitchFamily="49" charset="0"/>
              </a:rPr>
              <a:t>x </a:t>
            </a:r>
            <a:r>
              <a:rPr dirty="0" lang="en-US">
                <a:solidFill>
                  <a:srgbClr val="008000"/>
                </a:solidFill>
                <a:latin typeface="Consolas" panose="020B0609020204030204" pitchFamily="49" charset="0"/>
              </a:rPr>
              <a:t>are </a:t>
            </a:r>
            <a:r>
              <a:rPr dirty="0" lang="en-US" smtClean="0">
                <a:solidFill>
                  <a:srgbClr val="008000"/>
                </a:solidFill>
                <a:latin typeface="Consolas" panose="020B0609020204030204" pitchFamily="49" charset="0"/>
              </a:rPr>
              <a:t>values</a:t>
            </a:r>
            <a:endParaRPr dirty="0" lang="en-US">
              <a:solidFill>
                <a:prstClr val="black"/>
              </a:solidFill>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5" name="Content Placeholder 1"/>
          <p:cNvSpPr>
            <a:spLocks noGrp="1"/>
          </p:cNvSpPr>
          <p:nvPr>
            <p:ph idx="1"/>
          </p:nvPr>
        </p:nvSpPr>
        <p:spPr>
          <a:xfrm>
            <a:off x="556054" y="1161535"/>
            <a:ext cx="7949119" cy="5338119"/>
          </a:xfrm>
        </p:spPr>
        <p:txBody>
          <a:bodyPr/>
          <a:p>
            <a:pPr algn="just"/>
            <a:r>
              <a:rPr dirty="0" lang="en-US"/>
              <a:t>The major difference between using a pointer name and the address operator with a </a:t>
            </a:r>
            <a:r>
              <a:rPr dirty="0" lang="en-US" smtClean="0"/>
              <a:t>variable name </a:t>
            </a:r>
            <a:r>
              <a:rPr dirty="0" lang="en-US"/>
              <a:t>is that a variable’s address is a constant, but a pointer is a variable</a:t>
            </a:r>
            <a:r>
              <a:rPr dirty="0" lang="en-US" smtClean="0"/>
              <a:t>.</a:t>
            </a:r>
          </a:p>
          <a:p>
            <a:pPr algn="just"/>
            <a:r>
              <a:rPr dirty="0" lang="en-US"/>
              <a:t>For example, if you declare </a:t>
            </a:r>
            <a:r>
              <a:rPr dirty="0" lang="en-US" smtClean="0"/>
              <a:t>three integers </a:t>
            </a:r>
            <a:r>
              <a:rPr dirty="0" lang="en-US"/>
              <a:t>named x , y , and z , and an integer pointer named </a:t>
            </a:r>
            <a:r>
              <a:rPr dirty="0" lang="en-US" smtClean="0"/>
              <a:t>“p” </a:t>
            </a:r>
            <a:r>
              <a:rPr dirty="0" lang="en-US"/>
              <a:t>, then you can make </a:t>
            </a:r>
            <a:r>
              <a:rPr dirty="0" lang="en-US" smtClean="0"/>
              <a:t>any or </a:t>
            </a:r>
            <a:r>
              <a:rPr dirty="0" lang="en-US"/>
              <a:t>all of the following statements:</a:t>
            </a:r>
          </a:p>
        </p:txBody>
      </p:sp>
      <p:sp>
        <p:nvSpPr>
          <p:cNvPr id="1048646" name="Title 2"/>
          <p:cNvSpPr>
            <a:spLocks noGrp="1"/>
          </p:cNvSpPr>
          <p:nvPr>
            <p:ph type="title"/>
          </p:nvPr>
        </p:nvSpPr>
        <p:spPr/>
        <p:txBody>
          <a:bodyPr/>
          <a:p>
            <a:r>
              <a:rPr dirty="0" lang="en-US" smtClean="0"/>
              <a:t>More about pointers</a:t>
            </a:r>
            <a:endParaRPr dirty="0" lang="en-US"/>
          </a:p>
        </p:txBody>
      </p:sp>
      <p:sp>
        <p:nvSpPr>
          <p:cNvPr id="1048647" name="Rectangle 3"/>
          <p:cNvSpPr/>
          <p:nvPr/>
        </p:nvSpPr>
        <p:spPr>
          <a:xfrm>
            <a:off x="1434230" y="4156595"/>
            <a:ext cx="3425868" cy="1691641"/>
          </a:xfrm>
          <a:prstGeom prst="rect"/>
          <a:solidFill>
            <a:srgbClr val="FFFFE7"/>
          </a:solidFill>
          <a:ln>
            <a:solidFill>
              <a:schemeClr val="tx1"/>
            </a:solidFill>
          </a:ln>
        </p:spPr>
        <p:txBody>
          <a:bodyPr wrap="square">
            <a:spAutoFit/>
          </a:bodyPr>
          <a:p>
            <a:r>
              <a:rPr dirty="0" lang="en-US" smtClean="0">
                <a:solidFill>
                  <a:srgbClr val="0000FF"/>
                </a:solidFill>
                <a:latin typeface="Consolas" panose="020B0609020204030204" pitchFamily="49" charset="0"/>
              </a:rPr>
              <a:t> </a:t>
            </a:r>
          </a:p>
          <a:p>
            <a:r>
              <a:rPr dirty="0" lang="en-US" smtClean="0">
                <a:solidFill>
                  <a:srgbClr val="0000FF"/>
                </a:solidFill>
                <a:latin typeface="Consolas" panose="020B0609020204030204" pitchFamily="49" charset="0"/>
              </a:rPr>
              <a:t> </a:t>
            </a:r>
            <a:r>
              <a:rPr dirty="0" lang="en-US" err="1" smtClean="0">
                <a:solidFill>
                  <a:srgbClr val="0000FF"/>
                </a:solidFill>
                <a:latin typeface="Consolas" panose="020B0609020204030204" pitchFamily="49" charset="0"/>
              </a:rPr>
              <a:t>int</a:t>
            </a:r>
            <a:r>
              <a:rPr dirty="0" lang="en-US" smtClean="0">
                <a:solidFill>
                  <a:prstClr val="black"/>
                </a:solidFill>
                <a:latin typeface="Consolas" panose="020B0609020204030204" pitchFamily="49" charset="0"/>
              </a:rPr>
              <a:t> </a:t>
            </a:r>
            <a:r>
              <a:rPr dirty="0" lang="en-US" err="1">
                <a:solidFill>
                  <a:prstClr val="black"/>
                </a:solidFill>
                <a:latin typeface="Consolas" panose="020B0609020204030204" pitchFamily="49" charset="0"/>
              </a:rPr>
              <a:t>x,y,z</a:t>
            </a:r>
            <a:r>
              <a:rPr dirty="0" lang="en-US">
                <a:solidFill>
                  <a:prstClr val="black"/>
                </a:solidFill>
                <a:latin typeface="Consolas" panose="020B0609020204030204" pitchFamily="49" charset="0"/>
              </a:rPr>
              <a:t>,*p;</a:t>
            </a:r>
          </a:p>
          <a:p>
            <a:r>
              <a:rPr dirty="0" lang="en-US" smtClean="0">
                <a:solidFill>
                  <a:prstClr val="black"/>
                </a:solidFill>
                <a:latin typeface="Consolas" panose="020B0609020204030204" pitchFamily="49" charset="0"/>
              </a:rPr>
              <a:t> p </a:t>
            </a:r>
            <a:r>
              <a:rPr dirty="0" lang="en-US">
                <a:solidFill>
                  <a:prstClr val="black"/>
                </a:solidFill>
                <a:latin typeface="Consolas" panose="020B0609020204030204" pitchFamily="49" charset="0"/>
              </a:rPr>
              <a:t>= &amp;x;</a:t>
            </a:r>
          </a:p>
          <a:p>
            <a:r>
              <a:rPr dirty="0" lang="en-US" smtClean="0">
                <a:solidFill>
                  <a:prstClr val="black"/>
                </a:solidFill>
                <a:latin typeface="Consolas" panose="020B0609020204030204" pitchFamily="49" charset="0"/>
              </a:rPr>
              <a:t> p </a:t>
            </a:r>
            <a:r>
              <a:rPr dirty="0" lang="en-US">
                <a:solidFill>
                  <a:prstClr val="black"/>
                </a:solidFill>
                <a:latin typeface="Consolas" panose="020B0609020204030204" pitchFamily="49" charset="0"/>
              </a:rPr>
              <a:t>= &amp;y;</a:t>
            </a:r>
          </a:p>
          <a:p>
            <a:r>
              <a:rPr dirty="0" lang="en-US" smtClean="0">
                <a:solidFill>
                  <a:prstClr val="black"/>
                </a:solidFill>
                <a:latin typeface="Consolas" panose="020B0609020204030204" pitchFamily="49" charset="0"/>
              </a:rPr>
              <a:t> p </a:t>
            </a:r>
            <a:r>
              <a:rPr dirty="0" lang="en-US">
                <a:solidFill>
                  <a:prstClr val="black"/>
                </a:solidFill>
                <a:latin typeface="Consolas" panose="020B0609020204030204" pitchFamily="49" charset="0"/>
              </a:rPr>
              <a:t>= &amp;z</a:t>
            </a:r>
            <a:r>
              <a:rPr dirty="0" lang="en-US" smtClean="0">
                <a:solidFill>
                  <a:prstClr val="black"/>
                </a:solidFill>
                <a:latin typeface="Consolas" panose="020B0609020204030204" pitchFamily="49" charset="0"/>
              </a:rPr>
              <a:t>; </a:t>
            </a:r>
          </a:p>
          <a:p>
            <a:endParaRPr dirty="0" lang="en-US">
              <a:solidFill>
                <a:prstClr val="black"/>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2"/>
          <p:cNvSpPr>
            <a:spLocks noGrp="1"/>
          </p:cNvSpPr>
          <p:nvPr>
            <p:ph type="title"/>
          </p:nvPr>
        </p:nvSpPr>
        <p:spPr/>
        <p:txBody>
          <a:bodyPr/>
          <a:p>
            <a:r>
              <a:rPr dirty="0" lang="en-US" smtClean="0"/>
              <a:t>Example - Print </a:t>
            </a:r>
            <a:r>
              <a:rPr dirty="0" lang="en-US"/>
              <a:t>String Using Pointer</a:t>
            </a:r>
          </a:p>
        </p:txBody>
      </p:sp>
      <p:sp>
        <p:nvSpPr>
          <p:cNvPr id="1048649" name="Rectangle 3"/>
          <p:cNvSpPr/>
          <p:nvPr/>
        </p:nvSpPr>
        <p:spPr>
          <a:xfrm>
            <a:off x="457200" y="1311275"/>
            <a:ext cx="4254500" cy="5158741"/>
          </a:xfrm>
          <a:prstGeom prst="rect"/>
          <a:solidFill>
            <a:srgbClr val="FFFFE7"/>
          </a:solidFill>
          <a:ln>
            <a:solidFill>
              <a:schemeClr val="tx1"/>
            </a:solidFill>
          </a:ln>
        </p:spPr>
        <p:txBody>
          <a:bodyPr wrap="square">
            <a:spAutoFit/>
          </a:bodyPr>
          <a:p>
            <a:r>
              <a:rPr dirty="0" lang="en-US">
                <a:solidFill>
                  <a:srgbClr val="0000FF"/>
                </a:solidFill>
                <a:latin typeface="Consolas" panose="020B0609020204030204" pitchFamily="49" charset="0"/>
              </a:rPr>
              <a:t>#include</a:t>
            </a:r>
            <a:r>
              <a:rPr dirty="0" lang="en-US">
                <a:solidFill>
                  <a:prstClr val="black"/>
                </a:solidFill>
                <a:latin typeface="Consolas" panose="020B0609020204030204" pitchFamily="49" charset="0"/>
              </a:rPr>
              <a:t> </a:t>
            </a:r>
            <a:r>
              <a:rPr dirty="0" lang="en-US">
                <a:solidFill>
                  <a:srgbClr val="A31515"/>
                </a:solidFill>
                <a:latin typeface="Consolas" panose="020B0609020204030204" pitchFamily="49" charset="0"/>
              </a:rPr>
              <a:t>&lt;</a:t>
            </a:r>
            <a:r>
              <a:rPr dirty="0" lang="en-US" err="1">
                <a:solidFill>
                  <a:srgbClr val="A31515"/>
                </a:solidFill>
                <a:latin typeface="Consolas" panose="020B0609020204030204" pitchFamily="49" charset="0"/>
              </a:rPr>
              <a:t>iostream</a:t>
            </a:r>
            <a:r>
              <a:rPr dirty="0" lang="en-US">
                <a:solidFill>
                  <a:srgbClr val="A31515"/>
                </a:solidFill>
                <a:latin typeface="Consolas" panose="020B0609020204030204" pitchFamily="49" charset="0"/>
              </a:rPr>
              <a:t>&gt;</a:t>
            </a:r>
            <a:endParaRPr dirty="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#include</a:t>
            </a:r>
            <a:r>
              <a:rPr dirty="0" lang="en-US">
                <a:solidFill>
                  <a:srgbClr val="A31515"/>
                </a:solidFill>
                <a:latin typeface="Consolas" panose="020B0609020204030204" pitchFamily="49" charset="0"/>
              </a:rPr>
              <a:t>&lt;</a:t>
            </a:r>
            <a:r>
              <a:rPr dirty="0" lang="en-US" err="1">
                <a:solidFill>
                  <a:srgbClr val="A31515"/>
                </a:solidFill>
                <a:latin typeface="Consolas" panose="020B0609020204030204" pitchFamily="49" charset="0"/>
              </a:rPr>
              <a:t>conio.h</a:t>
            </a:r>
            <a:r>
              <a:rPr dirty="0" lang="en-US">
                <a:solidFill>
                  <a:srgbClr val="A31515"/>
                </a:solidFill>
                <a:latin typeface="Consolas" panose="020B0609020204030204" pitchFamily="49" charset="0"/>
              </a:rPr>
              <a:t>&gt;</a:t>
            </a:r>
            <a:endParaRPr dirty="0" lang="en-US">
              <a:solidFill>
                <a:prstClr val="black"/>
              </a:solidFill>
              <a:latin typeface="Consolas" panose="020B0609020204030204" pitchFamily="49" charset="0"/>
            </a:endParaRPr>
          </a:p>
          <a:p>
            <a:r>
              <a:rPr dirty="0" lang="en-US" smtClean="0">
                <a:solidFill>
                  <a:srgbClr val="0000FF"/>
                </a:solidFill>
                <a:latin typeface="Consolas" panose="020B0609020204030204" pitchFamily="49" charset="0"/>
              </a:rPr>
              <a:t>using</a:t>
            </a:r>
            <a:r>
              <a:rPr dirty="0" lang="en-US" smtClean="0">
                <a:solidFill>
                  <a:prstClr val="black"/>
                </a:solidFill>
                <a:latin typeface="Consolas" panose="020B0609020204030204" pitchFamily="49" charset="0"/>
              </a:rPr>
              <a:t> </a:t>
            </a:r>
            <a:r>
              <a:rPr dirty="0" lang="en-US">
                <a:solidFill>
                  <a:srgbClr val="0000FF"/>
                </a:solidFill>
                <a:latin typeface="Consolas" panose="020B0609020204030204" pitchFamily="49" charset="0"/>
              </a:rPr>
              <a:t>namespace</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std</a:t>
            </a:r>
            <a:r>
              <a:rPr dirty="0" lang="en-US">
                <a:solidFill>
                  <a:prstClr val="black"/>
                </a:solidFill>
                <a:latin typeface="Consolas" panose="020B0609020204030204" pitchFamily="49" charset="0"/>
              </a:rPr>
              <a:t>;</a:t>
            </a:r>
          </a:p>
          <a:p>
            <a:r>
              <a:rPr dirty="0" lang="en-US" err="1" smtClean="0">
                <a:solidFill>
                  <a:srgbClr val="0000FF"/>
                </a:solidFill>
                <a:latin typeface="Consolas" panose="020B0609020204030204" pitchFamily="49" charset="0"/>
              </a:rPr>
              <a:t>int</a:t>
            </a:r>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main() {</a:t>
            </a:r>
          </a:p>
          <a:p>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a:t>
            </a:r>
            <a:r>
              <a:rPr dirty="0" lang="en-US">
                <a:solidFill>
                  <a:srgbClr val="008000"/>
                </a:solidFill>
                <a:latin typeface="Consolas" panose="020B0609020204030204" pitchFamily="49" charset="0"/>
              </a:rPr>
              <a:t>// Declare Variables</a:t>
            </a:r>
            <a:endParaRPr dirty="0" lang="en-US">
              <a:solidFill>
                <a:prstClr val="black"/>
              </a:solidFill>
              <a:latin typeface="Consolas" panose="020B0609020204030204" pitchFamily="49" charset="0"/>
            </a:endParaRPr>
          </a:p>
          <a:p>
            <a:pPr lvl="1"/>
            <a:r>
              <a:rPr dirty="0" lang="en-US">
                <a:solidFill>
                  <a:srgbClr val="0000FF"/>
                </a:solidFill>
                <a:latin typeface="Consolas" panose="020B0609020204030204" pitchFamily="49" charset="0"/>
              </a:rPr>
              <a:t>char</a:t>
            </a:r>
            <a:r>
              <a:rPr dirty="0" lang="en-US">
                <a:solidFill>
                  <a:prstClr val="black"/>
                </a:solidFill>
                <a:latin typeface="Consolas" panose="020B0609020204030204" pitchFamily="49" charset="0"/>
              </a:rPr>
              <a:t> s[] = {</a:t>
            </a:r>
            <a:r>
              <a:rPr dirty="0" lang="en-US">
                <a:solidFill>
                  <a:srgbClr val="A31515"/>
                </a:solidFill>
                <a:latin typeface="Consolas" panose="020B0609020204030204" pitchFamily="49" charset="0"/>
              </a:rPr>
              <a:t>"ABCD @^!"</a:t>
            </a:r>
            <a:r>
              <a:rPr dirty="0" lang="en-US">
                <a:solidFill>
                  <a:prstClr val="black"/>
                </a:solidFill>
                <a:latin typeface="Consolas" panose="020B0609020204030204" pitchFamily="49" charset="0"/>
              </a:rPr>
              <a:t>};</a:t>
            </a:r>
          </a:p>
          <a:p>
            <a:pPr lvl="1"/>
            <a:r>
              <a:rPr dirty="0" lang="en-US">
                <a:solidFill>
                  <a:srgbClr val="0000FF"/>
                </a:solidFill>
                <a:latin typeface="Consolas" panose="020B0609020204030204" pitchFamily="49" charset="0"/>
              </a:rPr>
              <a:t>char</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pt</a:t>
            </a:r>
            <a:r>
              <a:rPr dirty="0" lang="en-US">
                <a:solidFill>
                  <a:prstClr val="black"/>
                </a:solidFill>
                <a:latin typeface="Consolas" panose="020B0609020204030204" pitchFamily="49" charset="0"/>
              </a:rPr>
              <a:t>;</a:t>
            </a:r>
          </a:p>
          <a:p>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pt</a:t>
            </a:r>
            <a:r>
              <a:rPr dirty="0" lang="en-US">
                <a:solidFill>
                  <a:prstClr val="black"/>
                </a:solidFill>
                <a:latin typeface="Consolas" panose="020B0609020204030204" pitchFamily="49" charset="0"/>
              </a:rPr>
              <a:t> = s; </a:t>
            </a:r>
            <a:r>
              <a:rPr dirty="0" lang="en-US">
                <a:solidFill>
                  <a:srgbClr val="008000"/>
                </a:solidFill>
                <a:latin typeface="Consolas" panose="020B0609020204030204" pitchFamily="49" charset="0"/>
              </a:rPr>
              <a:t>// Assign to </a:t>
            </a:r>
            <a:r>
              <a:rPr dirty="0" lang="en-US" smtClean="0">
                <a:solidFill>
                  <a:srgbClr val="008000"/>
                </a:solidFill>
                <a:latin typeface="Consolas" panose="020B0609020204030204" pitchFamily="49" charset="0"/>
              </a:rPr>
              <a:t>Pointer</a:t>
            </a:r>
            <a:endParaRPr dirty="0" lang="en-US">
              <a:solidFill>
                <a:prstClr val="black"/>
              </a:solidFill>
              <a:latin typeface="Consolas" panose="020B0609020204030204" pitchFamily="49" charset="0"/>
            </a:endParaRPr>
          </a:p>
          <a:p>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a:t>
            </a:r>
            <a:r>
              <a:rPr dirty="0" lang="en-US">
                <a:solidFill>
                  <a:srgbClr val="0000FF"/>
                </a:solidFill>
                <a:latin typeface="Consolas" panose="020B0609020204030204" pitchFamily="49" charset="0"/>
              </a:rPr>
              <a:t>while</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pt</a:t>
            </a:r>
            <a:r>
              <a:rPr dirty="0" lang="en-US">
                <a:solidFill>
                  <a:prstClr val="black"/>
                </a:solidFill>
                <a:latin typeface="Consolas" panose="020B0609020204030204" pitchFamily="49" charset="0"/>
              </a:rPr>
              <a:t> != </a:t>
            </a:r>
            <a:r>
              <a:rPr dirty="0" lang="en-US">
                <a:solidFill>
                  <a:srgbClr val="A31515"/>
                </a:solidFill>
                <a:latin typeface="Consolas" panose="020B0609020204030204" pitchFamily="49" charset="0"/>
              </a:rPr>
              <a:t>'\0'</a:t>
            </a:r>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a:t>
            </a:r>
            <a:r>
              <a:rPr dirty="0" lang="en-US" err="1">
                <a:solidFill>
                  <a:prstClr val="black"/>
                </a:solidFill>
                <a:latin typeface="Consolas" panose="020B0609020204030204" pitchFamily="49" charset="0"/>
              </a:rPr>
              <a:t>pt</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pt</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p>
          <a:p>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system(</a:t>
            </a:r>
            <a:r>
              <a:rPr dirty="0" lang="en-US">
                <a:solidFill>
                  <a:srgbClr val="A31515"/>
                </a:solidFill>
                <a:latin typeface="Consolas" panose="020B0609020204030204" pitchFamily="49" charset="0"/>
              </a:rPr>
              <a:t>"pause"</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r>
              <a:rPr dirty="0" lang="en-US">
                <a:solidFill>
                  <a:srgbClr val="0000FF"/>
                </a:solidFill>
                <a:latin typeface="Consolas" panose="020B0609020204030204" pitchFamily="49" charset="0"/>
              </a:rPr>
              <a:t>return</a:t>
            </a:r>
            <a:r>
              <a:rPr dirty="0" lang="en-US">
                <a:solidFill>
                  <a:prstClr val="black"/>
                </a:solidFill>
                <a:latin typeface="Consolas" panose="020B0609020204030204" pitchFamily="49" charset="0"/>
              </a:rPr>
              <a:t> 0;</a:t>
            </a:r>
          </a:p>
          <a:p>
            <a:r>
              <a:rPr dirty="0" lang="en-US">
                <a:solidFill>
                  <a:prstClr val="black"/>
                </a:solidFill>
                <a:latin typeface="Consolas" panose="020B0609020204030204" pitchFamily="49" charset="0"/>
              </a:rPr>
              <a:t>}</a:t>
            </a:r>
          </a:p>
        </p:txBody>
      </p:sp>
      <p:sp>
        <p:nvSpPr>
          <p:cNvPr id="1048650" name="Rectangle 4"/>
          <p:cNvSpPr/>
          <p:nvPr/>
        </p:nvSpPr>
        <p:spPr>
          <a:xfrm>
            <a:off x="5244044" y="4438590"/>
            <a:ext cx="3162300" cy="1158240"/>
          </a:xfrm>
          <a:prstGeom prst="rect"/>
          <a:solidFill>
            <a:srgbClr val="FFFFE7"/>
          </a:solidFill>
          <a:ln>
            <a:solidFill>
              <a:schemeClr val="tx1"/>
            </a:solidFill>
          </a:ln>
        </p:spPr>
        <p:txBody>
          <a:bodyPr wrap="square">
            <a:spAutoFit/>
          </a:bodyPr>
          <a:p>
            <a:r>
              <a:rPr dirty="0" lang="nn-NO">
                <a:solidFill>
                  <a:srgbClr val="0000FF"/>
                </a:solidFill>
                <a:latin typeface="Consolas" panose="020B0609020204030204" pitchFamily="49" charset="0"/>
              </a:rPr>
              <a:t>for</a:t>
            </a:r>
            <a:r>
              <a:rPr dirty="0" lang="nn-NO">
                <a:solidFill>
                  <a:prstClr val="black"/>
                </a:solidFill>
                <a:latin typeface="Consolas" panose="020B0609020204030204" pitchFamily="49" charset="0"/>
              </a:rPr>
              <a:t> (</a:t>
            </a:r>
            <a:r>
              <a:rPr dirty="0" lang="nn-NO">
                <a:solidFill>
                  <a:srgbClr val="0000FF"/>
                </a:solidFill>
                <a:latin typeface="Consolas" panose="020B0609020204030204" pitchFamily="49" charset="0"/>
              </a:rPr>
              <a:t>int</a:t>
            </a:r>
            <a:r>
              <a:rPr dirty="0" lang="nn-NO">
                <a:solidFill>
                  <a:prstClr val="black"/>
                </a:solidFill>
                <a:latin typeface="Consolas" panose="020B0609020204030204" pitchFamily="49" charset="0"/>
              </a:rPr>
              <a:t> i=0; i&lt;8; i++)</a:t>
            </a:r>
          </a:p>
          <a:p>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a:t>
            </a:r>
            <a:r>
              <a:rPr dirty="0" lang="en-US" err="1">
                <a:solidFill>
                  <a:prstClr val="black"/>
                </a:solidFill>
                <a:latin typeface="Consolas" panose="020B0609020204030204" pitchFamily="49" charset="0"/>
              </a:rPr>
              <a:t>pt</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pt</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a:t>
            </a:r>
          </a:p>
        </p:txBody>
      </p:sp>
      <p:sp>
        <p:nvSpPr>
          <p:cNvPr id="1048651" name="Rectangle 5"/>
          <p:cNvSpPr/>
          <p:nvPr/>
        </p:nvSpPr>
        <p:spPr>
          <a:xfrm>
            <a:off x="4674657" y="4638645"/>
            <a:ext cx="513081" cy="396241"/>
          </a:xfrm>
          <a:prstGeom prst="rect"/>
        </p:spPr>
        <p:txBody>
          <a:bodyPr wrap="none">
            <a:spAutoFit/>
          </a:bodyPr>
          <a:p>
            <a:r>
              <a:rPr dirty="0" sz="2000" lang="en-US" smtClean="0">
                <a:solidFill>
                  <a:prstClr val="black"/>
                </a:solidFill>
                <a:latin typeface="+mj-lt"/>
              </a:rPr>
              <a:t>OR</a:t>
            </a:r>
            <a:endParaRPr dirty="0" sz="2000" lang="en-US">
              <a:latin typeface="+mj-lt"/>
            </a:endParaRPr>
          </a:p>
        </p:txBody>
      </p:sp>
      <p:sp>
        <p:nvSpPr>
          <p:cNvPr id="1048652" name="Rectangle 6"/>
          <p:cNvSpPr/>
          <p:nvPr/>
        </p:nvSpPr>
        <p:spPr>
          <a:xfrm>
            <a:off x="5493596" y="2157466"/>
            <a:ext cx="1910503" cy="891540"/>
          </a:xfrm>
          <a:prstGeom prst="rect"/>
          <a:solidFill>
            <a:schemeClr val="bg1">
              <a:lumMod val="85000"/>
            </a:schemeClr>
          </a:solidFill>
          <a:ln>
            <a:solidFill>
              <a:schemeClr val="tx1"/>
            </a:solidFill>
          </a:ln>
        </p:spPr>
        <p:txBody>
          <a:bodyPr wrap="square">
            <a:spAutoFit/>
          </a:bodyPr>
          <a:p>
            <a:endParaRPr dirty="0" lang="en-US" smtClean="0"/>
          </a:p>
          <a:p>
            <a:r>
              <a:rPr dirty="0" lang="en-US" smtClean="0"/>
              <a:t>ABCD @^!</a:t>
            </a:r>
          </a:p>
          <a:p>
            <a:endParaRPr dirty="0" lang="en-US"/>
          </a:p>
        </p:txBody>
      </p:sp>
      <p:sp>
        <p:nvSpPr>
          <p:cNvPr id="1048653" name="Rectangle 7"/>
          <p:cNvSpPr/>
          <p:nvPr/>
        </p:nvSpPr>
        <p:spPr>
          <a:xfrm>
            <a:off x="5977403" y="3080796"/>
            <a:ext cx="843280" cy="358140"/>
          </a:xfrm>
          <a:prstGeom prst="rect"/>
        </p:spPr>
        <p:txBody>
          <a:bodyPr wrap="none">
            <a:spAutoFit/>
          </a:bodyPr>
          <a:p>
            <a:r>
              <a:rPr dirty="0" lang="en-US" smtClean="0"/>
              <a:t>output</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4" name="Content Placeholder 1"/>
          <p:cNvSpPr>
            <a:spLocks noGrp="1"/>
          </p:cNvSpPr>
          <p:nvPr>
            <p:ph idx="1"/>
          </p:nvPr>
        </p:nvSpPr>
        <p:spPr/>
        <p:txBody>
          <a:bodyPr/>
          <a:p>
            <a:r>
              <a:rPr dirty="0" lang="en-US"/>
              <a:t>There are three ways in C++ to pass arguments to a function:</a:t>
            </a:r>
          </a:p>
          <a:p>
            <a:pPr lvl="1">
              <a:spcAft>
                <a:spcPts val="1200"/>
              </a:spcAft>
            </a:pPr>
            <a:r>
              <a:rPr dirty="0" lang="en-US" smtClean="0"/>
              <a:t>pass-by-value</a:t>
            </a:r>
            <a:endParaRPr dirty="0" lang="en-US"/>
          </a:p>
          <a:p>
            <a:pPr lvl="1">
              <a:spcAft>
                <a:spcPts val="1200"/>
              </a:spcAft>
            </a:pPr>
            <a:r>
              <a:rPr dirty="0" lang="en-US" smtClean="0"/>
              <a:t>pass-by-reference </a:t>
            </a:r>
            <a:r>
              <a:rPr dirty="0" lang="en-US"/>
              <a:t>with a reference argument</a:t>
            </a:r>
          </a:p>
          <a:p>
            <a:pPr lvl="1">
              <a:spcAft>
                <a:spcPts val="1200"/>
              </a:spcAft>
            </a:pPr>
            <a:r>
              <a:rPr dirty="0" lang="en-US" smtClean="0"/>
              <a:t>pass-by-reference </a:t>
            </a:r>
            <a:r>
              <a:rPr dirty="0" lang="en-US"/>
              <a:t>with a pointer argument</a:t>
            </a:r>
            <a:r>
              <a:rPr dirty="0" lang="en-US" smtClean="0"/>
              <a:t>.</a:t>
            </a:r>
          </a:p>
          <a:p>
            <a:pPr lvl="1"/>
            <a:endParaRPr dirty="0" lang="en-US"/>
          </a:p>
        </p:txBody>
      </p:sp>
      <p:sp>
        <p:nvSpPr>
          <p:cNvPr id="1048655" name="Title 2"/>
          <p:cNvSpPr>
            <a:spLocks noGrp="1"/>
          </p:cNvSpPr>
          <p:nvPr>
            <p:ph type="title"/>
          </p:nvPr>
        </p:nvSpPr>
        <p:spPr/>
        <p:txBody>
          <a:bodyPr/>
          <a:p>
            <a:r>
              <a:rPr dirty="0" lang="en-US" smtClean="0"/>
              <a:t>Pass </a:t>
            </a:r>
            <a:r>
              <a:rPr dirty="0" lang="en-US"/>
              <a:t>arguments to a 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6" name="Content Placeholder 1"/>
          <p:cNvSpPr>
            <a:spLocks noGrp="1"/>
          </p:cNvSpPr>
          <p:nvPr>
            <p:ph idx="1"/>
          </p:nvPr>
        </p:nvSpPr>
        <p:spPr>
          <a:xfrm>
            <a:off x="457200" y="854075"/>
            <a:ext cx="8353168" cy="1995025"/>
          </a:xfrm>
        </p:spPr>
        <p:txBody>
          <a:bodyPr/>
          <a:p>
            <a:r>
              <a:rPr dirty="0" sz="2000" lang="en-US"/>
              <a:t>When you call a function with pass by value, two copies of variables with the same value are created</a:t>
            </a:r>
            <a:r>
              <a:rPr dirty="0" sz="2000" lang="en-US" smtClean="0"/>
              <a:t>.</a:t>
            </a:r>
          </a:p>
          <a:p>
            <a:r>
              <a:rPr dirty="0" sz="2000" lang="en-US" smtClean="0"/>
              <a:t>In </a:t>
            </a:r>
            <a:r>
              <a:rPr dirty="0" sz="2000" lang="en-US"/>
              <a:t>effect, whatever changes are made to the variables inside the called function are not reflected to the actual variables with which the function is called (because they are two different copies whose memory addresses are different).</a:t>
            </a:r>
          </a:p>
        </p:txBody>
      </p:sp>
      <p:sp>
        <p:nvSpPr>
          <p:cNvPr id="1048657" name="Title 2"/>
          <p:cNvSpPr>
            <a:spLocks noGrp="1"/>
          </p:cNvSpPr>
          <p:nvPr>
            <p:ph type="title"/>
          </p:nvPr>
        </p:nvSpPr>
        <p:spPr/>
        <p:txBody>
          <a:bodyPr/>
          <a:p>
            <a:pPr lvl="1"/>
            <a:r>
              <a:rPr dirty="0" lang="en-US" smtClean="0"/>
              <a:t>Pass by value</a:t>
            </a:r>
            <a:endParaRPr dirty="0" lang="en-US"/>
          </a:p>
        </p:txBody>
      </p:sp>
      <p:sp>
        <p:nvSpPr>
          <p:cNvPr id="1048658" name="Rectangle 4"/>
          <p:cNvSpPr/>
          <p:nvPr/>
        </p:nvSpPr>
        <p:spPr>
          <a:xfrm>
            <a:off x="628392" y="2950268"/>
            <a:ext cx="5296420" cy="3495040"/>
          </a:xfrm>
          <a:prstGeom prst="rect"/>
          <a:solidFill>
            <a:srgbClr val="FFFFE7"/>
          </a:solidFill>
          <a:ln>
            <a:solidFill>
              <a:schemeClr val="tx1"/>
            </a:solidFill>
          </a:ln>
        </p:spPr>
        <p:txBody>
          <a:bodyPr wrap="square">
            <a:spAutoFit/>
          </a:bodyPr>
          <a:p>
            <a:r>
              <a:rPr dirty="0" sz="1600" lang="en-US">
                <a:solidFill>
                  <a:srgbClr val="0000FF"/>
                </a:solidFill>
                <a:latin typeface="Consolas" panose="020B0609020204030204" pitchFamily="49" charset="0"/>
              </a:rPr>
              <a:t>#include</a:t>
            </a:r>
            <a:r>
              <a:rPr dirty="0" sz="1600" lang="en-US">
                <a:solidFill>
                  <a:prstClr val="black"/>
                </a:solidFill>
                <a:latin typeface="Consolas" panose="020B0609020204030204" pitchFamily="49" charset="0"/>
              </a:rPr>
              <a:t> </a:t>
            </a:r>
            <a:r>
              <a:rPr dirty="0" sz="1600" lang="en-US">
                <a:solidFill>
                  <a:srgbClr val="A31515"/>
                </a:solidFill>
                <a:latin typeface="Consolas" panose="020B0609020204030204" pitchFamily="49" charset="0"/>
              </a:rPr>
              <a:t>&lt;</a:t>
            </a:r>
            <a:r>
              <a:rPr dirty="0" sz="1600" lang="en-US" err="1">
                <a:solidFill>
                  <a:srgbClr val="A31515"/>
                </a:solidFill>
                <a:latin typeface="Consolas" panose="020B0609020204030204" pitchFamily="49" charset="0"/>
              </a:rPr>
              <a:t>iostream</a:t>
            </a:r>
            <a:r>
              <a:rPr dirty="0" sz="1600" lang="en-US">
                <a:solidFill>
                  <a:srgbClr val="A31515"/>
                </a:solidFill>
                <a:latin typeface="Consolas" panose="020B0609020204030204" pitchFamily="49" charset="0"/>
              </a:rPr>
              <a:t>&gt;</a:t>
            </a:r>
            <a:endParaRPr dirty="0" sz="1600" lang="en-US">
              <a:solidFill>
                <a:prstClr val="black"/>
              </a:solidFill>
              <a:latin typeface="Consolas" panose="020B0609020204030204" pitchFamily="49" charset="0"/>
            </a:endParaRPr>
          </a:p>
          <a:p>
            <a:r>
              <a:rPr dirty="0" sz="1600" lang="en-US">
                <a:solidFill>
                  <a:srgbClr val="0000FF"/>
                </a:solidFill>
                <a:latin typeface="Consolas" panose="020B0609020204030204" pitchFamily="49" charset="0"/>
              </a:rPr>
              <a:t>#include</a:t>
            </a:r>
            <a:r>
              <a:rPr dirty="0" sz="1600" lang="en-US">
                <a:solidFill>
                  <a:srgbClr val="A31515"/>
                </a:solidFill>
                <a:latin typeface="Consolas" panose="020B0609020204030204" pitchFamily="49" charset="0"/>
              </a:rPr>
              <a:t>&lt;</a:t>
            </a:r>
            <a:r>
              <a:rPr dirty="0" sz="1600" lang="en-US" err="1">
                <a:solidFill>
                  <a:srgbClr val="A31515"/>
                </a:solidFill>
                <a:latin typeface="Consolas" panose="020B0609020204030204" pitchFamily="49" charset="0"/>
              </a:rPr>
              <a:t>conio.h</a:t>
            </a:r>
            <a:r>
              <a:rPr dirty="0" sz="1600" lang="en-US">
                <a:solidFill>
                  <a:srgbClr val="A31515"/>
                </a:solidFill>
                <a:latin typeface="Consolas" panose="020B0609020204030204" pitchFamily="49" charset="0"/>
              </a:rPr>
              <a:t>&gt;</a:t>
            </a:r>
            <a:endParaRPr dirty="0" sz="1600" lang="en-US">
              <a:solidFill>
                <a:prstClr val="black"/>
              </a:solidFill>
              <a:latin typeface="Consolas" panose="020B0609020204030204" pitchFamily="49" charset="0"/>
            </a:endParaRPr>
          </a:p>
          <a:p>
            <a:r>
              <a:rPr dirty="0" sz="1600" lang="en-US" smtClean="0">
                <a:solidFill>
                  <a:srgbClr val="0000FF"/>
                </a:solidFill>
                <a:latin typeface="Consolas" panose="020B0609020204030204" pitchFamily="49" charset="0"/>
              </a:rPr>
              <a:t>using</a:t>
            </a:r>
            <a:r>
              <a:rPr dirty="0" sz="1600" lang="en-US" smtClean="0">
                <a:solidFill>
                  <a:prstClr val="black"/>
                </a:solidFill>
                <a:latin typeface="Consolas" panose="020B0609020204030204" pitchFamily="49" charset="0"/>
              </a:rPr>
              <a:t> </a:t>
            </a:r>
            <a:r>
              <a:rPr dirty="0" sz="1600" lang="en-US">
                <a:solidFill>
                  <a:srgbClr val="0000FF"/>
                </a:solidFill>
                <a:latin typeface="Consolas" panose="020B0609020204030204" pitchFamily="49" charset="0"/>
              </a:rPr>
              <a:t>namespace</a:t>
            </a:r>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std</a:t>
            </a:r>
            <a:r>
              <a:rPr dirty="0" sz="1600" lang="en-US">
                <a:solidFill>
                  <a:prstClr val="black"/>
                </a:solidFill>
                <a:latin typeface="Consolas" panose="020B0609020204030204" pitchFamily="49" charset="0"/>
              </a:rPr>
              <a:t>;</a:t>
            </a:r>
          </a:p>
          <a:p>
            <a:r>
              <a:rPr dirty="0" sz="1600" lang="en-US" smtClean="0">
                <a:solidFill>
                  <a:srgbClr val="0000FF"/>
                </a:solidFill>
                <a:latin typeface="Consolas" panose="020B0609020204030204" pitchFamily="49" charset="0"/>
              </a:rPr>
              <a:t>void</a:t>
            </a:r>
            <a:r>
              <a:rPr dirty="0" sz="1600" lang="en-US" smtClean="0">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my_function</a:t>
            </a:r>
            <a:r>
              <a:rPr dirty="0" sz="1600" lang="en-US">
                <a:solidFill>
                  <a:prstClr val="black"/>
                </a:solidFill>
                <a:latin typeface="Consolas" panose="020B0609020204030204" pitchFamily="49" charset="0"/>
              </a:rPr>
              <a:t>(</a:t>
            </a:r>
            <a:r>
              <a:rPr dirty="0" sz="1600" lang="en-US" err="1">
                <a:solidFill>
                  <a:srgbClr val="0000FF"/>
                </a:solidFill>
                <a:latin typeface="Consolas" panose="020B0609020204030204" pitchFamily="49" charset="0"/>
              </a:rPr>
              <a:t>int</a:t>
            </a:r>
            <a:r>
              <a:rPr dirty="0" sz="1600" lang="en-US">
                <a:solidFill>
                  <a:prstClr val="black"/>
                </a:solidFill>
                <a:latin typeface="Consolas" panose="020B0609020204030204" pitchFamily="49" charset="0"/>
              </a:rPr>
              <a:t> a) </a:t>
            </a:r>
          </a:p>
          <a:p>
            <a:r>
              <a:rPr dirty="0" sz="1600" lang="en-US" smtClean="0">
                <a:solidFill>
                  <a:prstClr val="black"/>
                </a:solidFill>
                <a:latin typeface="Consolas" panose="020B0609020204030204" pitchFamily="49" charset="0"/>
              </a:rPr>
              <a:t>{  a = a*2; } </a:t>
            </a:r>
            <a:endParaRPr dirty="0" sz="1600" lang="en-US">
              <a:solidFill>
                <a:prstClr val="black"/>
              </a:solidFill>
              <a:latin typeface="Consolas" panose="020B0609020204030204" pitchFamily="49" charset="0"/>
            </a:endParaRPr>
          </a:p>
          <a:p>
            <a:endParaRPr dirty="0" sz="1600" lang="en-US" smtClean="0">
              <a:solidFill>
                <a:srgbClr val="0000FF"/>
              </a:solidFill>
              <a:latin typeface="Consolas" panose="020B0609020204030204" pitchFamily="49" charset="0"/>
            </a:endParaRPr>
          </a:p>
          <a:p>
            <a:r>
              <a:rPr dirty="0" sz="1600" lang="en-US" err="1" smtClean="0">
                <a:solidFill>
                  <a:srgbClr val="0000FF"/>
                </a:solidFill>
                <a:latin typeface="Consolas" panose="020B0609020204030204" pitchFamily="49" charset="0"/>
              </a:rPr>
              <a:t>int</a:t>
            </a:r>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main() </a:t>
            </a:r>
          </a:p>
          <a:p>
            <a:r>
              <a:rPr dirty="0" sz="1600" lang="en-US">
                <a:solidFill>
                  <a:prstClr val="black"/>
                </a:solidFill>
                <a:latin typeface="Consolas" panose="020B0609020204030204" pitchFamily="49" charset="0"/>
              </a:rPr>
              <a:t>{ </a:t>
            </a:r>
          </a:p>
          <a:p>
            <a:r>
              <a:rPr dirty="0" sz="1600" lang="en-US">
                <a:solidFill>
                  <a:prstClr val="black"/>
                </a:solidFill>
                <a:latin typeface="Consolas" panose="020B0609020204030204" pitchFamily="49" charset="0"/>
              </a:rPr>
              <a:t> </a:t>
            </a:r>
            <a:r>
              <a:rPr dirty="0" sz="1600" lang="en-US" err="1">
                <a:solidFill>
                  <a:srgbClr val="0000FF"/>
                </a:solidFill>
                <a:latin typeface="Consolas" panose="020B0609020204030204" pitchFamily="49" charset="0"/>
              </a:rPr>
              <a:t>int</a:t>
            </a:r>
            <a:r>
              <a:rPr dirty="0" sz="1600" lang="en-US">
                <a:solidFill>
                  <a:prstClr val="black"/>
                </a:solidFill>
                <a:latin typeface="Consolas" panose="020B0609020204030204" pitchFamily="49" charset="0"/>
              </a:rPr>
              <a:t> a = </a:t>
            </a:r>
            <a:r>
              <a:rPr b="1" dirty="0" lang="en-US">
                <a:solidFill>
                  <a:prstClr val="black"/>
                </a:solidFill>
                <a:latin typeface="Consolas" panose="020B0609020204030204" pitchFamily="49" charset="0"/>
              </a:rPr>
              <a:t>5</a:t>
            </a:r>
            <a:r>
              <a:rPr dirty="0" sz="1600" lang="en-US">
                <a:solidFill>
                  <a:prstClr val="black"/>
                </a:solidFill>
                <a:latin typeface="Consolas" panose="020B0609020204030204" pitchFamily="49" charset="0"/>
              </a:rPr>
              <a:t>;</a:t>
            </a:r>
          </a:p>
          <a:p>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my_function</a:t>
            </a:r>
            <a:r>
              <a:rPr dirty="0" sz="1600" lang="en-US">
                <a:solidFill>
                  <a:prstClr val="black"/>
                </a:solidFill>
                <a:latin typeface="Consolas" panose="020B0609020204030204" pitchFamily="49" charset="0"/>
              </a:rPr>
              <a:t>(a); </a:t>
            </a:r>
          </a:p>
          <a:p>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cout</a:t>
            </a:r>
            <a:r>
              <a:rPr dirty="0" sz="1600" lang="en-US">
                <a:solidFill>
                  <a:prstClr val="black"/>
                </a:solidFill>
                <a:latin typeface="Consolas" panose="020B0609020204030204" pitchFamily="49" charset="0"/>
              </a:rPr>
              <a:t> &lt;&lt; </a:t>
            </a:r>
            <a:r>
              <a:rPr dirty="0" sz="1600" lang="en-US">
                <a:solidFill>
                  <a:srgbClr val="A31515"/>
                </a:solidFill>
                <a:latin typeface="Consolas" panose="020B0609020204030204" pitchFamily="49" charset="0"/>
              </a:rPr>
              <a:t>"Final Value of a = "</a:t>
            </a:r>
            <a:r>
              <a:rPr dirty="0" sz="1600" lang="en-US">
                <a:solidFill>
                  <a:prstClr val="black"/>
                </a:solidFill>
                <a:latin typeface="Consolas" panose="020B0609020204030204" pitchFamily="49" charset="0"/>
              </a:rPr>
              <a:t> &lt;&lt; a &lt;&lt; </a:t>
            </a:r>
            <a:r>
              <a:rPr dirty="0" sz="1600" lang="en-US">
                <a:solidFill>
                  <a:srgbClr val="A31515"/>
                </a:solidFill>
                <a:latin typeface="Consolas" panose="020B0609020204030204" pitchFamily="49" charset="0"/>
              </a:rPr>
              <a:t>"\n"</a:t>
            </a:r>
            <a:r>
              <a:rPr dirty="0" sz="1600" lang="en-US">
                <a:solidFill>
                  <a:prstClr val="black"/>
                </a:solidFill>
                <a:latin typeface="Consolas" panose="020B0609020204030204" pitchFamily="49" charset="0"/>
              </a:rPr>
              <a:t>; </a:t>
            </a:r>
          </a:p>
          <a:p>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system(</a:t>
            </a:r>
            <a:r>
              <a:rPr dirty="0" sz="1600" lang="en-US">
                <a:solidFill>
                  <a:srgbClr val="A31515"/>
                </a:solidFill>
                <a:latin typeface="Consolas" panose="020B0609020204030204" pitchFamily="49" charset="0"/>
              </a:rPr>
              <a:t>"pause"</a:t>
            </a:r>
            <a:r>
              <a:rPr dirty="0" sz="1600" lang="en-US">
                <a:solidFill>
                  <a:prstClr val="black"/>
                </a:solidFill>
                <a:latin typeface="Consolas" panose="020B0609020204030204" pitchFamily="49" charset="0"/>
              </a:rPr>
              <a:t>);</a:t>
            </a:r>
          </a:p>
          <a:p>
            <a:r>
              <a:rPr dirty="0" sz="1600" lang="en-US">
                <a:solidFill>
                  <a:prstClr val="black"/>
                </a:solidFill>
                <a:latin typeface="Consolas" panose="020B0609020204030204" pitchFamily="49" charset="0"/>
              </a:rPr>
              <a:t>  </a:t>
            </a:r>
            <a:r>
              <a:rPr dirty="0" sz="1600" lang="en-US">
                <a:solidFill>
                  <a:srgbClr val="0000FF"/>
                </a:solidFill>
                <a:latin typeface="Consolas" panose="020B0609020204030204" pitchFamily="49" charset="0"/>
              </a:rPr>
              <a:t>return</a:t>
            </a:r>
            <a:r>
              <a:rPr dirty="0" sz="1600" lang="en-US">
                <a:solidFill>
                  <a:prstClr val="black"/>
                </a:solidFill>
                <a:latin typeface="Consolas" panose="020B0609020204030204" pitchFamily="49" charset="0"/>
              </a:rPr>
              <a:t> 0;</a:t>
            </a:r>
          </a:p>
          <a:p>
            <a:r>
              <a:rPr dirty="0" sz="1600" lang="en-US" smtClean="0">
                <a:solidFill>
                  <a:prstClr val="black"/>
                </a:solidFill>
                <a:latin typeface="Consolas" panose="020B0609020204030204" pitchFamily="49" charset="0"/>
              </a:rPr>
              <a:t>}</a:t>
            </a:r>
            <a:endParaRPr dirty="0" sz="1600" lang="en-US">
              <a:solidFill>
                <a:prstClr val="black"/>
              </a:solidFill>
              <a:latin typeface="Consolas" panose="020B0609020204030204" pitchFamily="49" charset="0"/>
            </a:endParaRPr>
          </a:p>
        </p:txBody>
      </p:sp>
      <p:sp>
        <p:nvSpPr>
          <p:cNvPr id="1048659" name="Rectangle 3"/>
          <p:cNvSpPr/>
          <p:nvPr/>
        </p:nvSpPr>
        <p:spPr>
          <a:xfrm>
            <a:off x="628392" y="3783820"/>
            <a:ext cx="5296420" cy="584775"/>
          </a:xfrm>
          <a:prstGeom prst="rect"/>
          <a:solidFill>
            <a:schemeClr val="bg1">
              <a:lumMod val="85000"/>
            </a:schemeClr>
          </a:solidFill>
          <a:ln>
            <a:solidFill>
              <a:schemeClr val="tx1"/>
            </a:solidFill>
          </a:ln>
        </p:spPr>
        <p:txBody>
          <a:bodyPr wrap="square">
            <a:spAutoFit/>
          </a:bodyPr>
          <a:p>
            <a:r>
              <a:rPr dirty="0" sz="1600" lang="en-US" smtClean="0">
                <a:solidFill>
                  <a:srgbClr val="0000FF"/>
                </a:solidFill>
                <a:latin typeface="Consolas" panose="020B0609020204030204" pitchFamily="49" charset="0"/>
              </a:rPr>
              <a:t>void</a:t>
            </a:r>
            <a:r>
              <a:rPr dirty="0" sz="1600" lang="en-US" smtClean="0">
                <a:solidFill>
                  <a:prstClr val="black"/>
                </a:solidFill>
                <a:latin typeface="Consolas" panose="020B0609020204030204" pitchFamily="49" charset="0"/>
              </a:rPr>
              <a:t> </a:t>
            </a:r>
            <a:r>
              <a:rPr b="1" dirty="0" sz="1600" lang="en-US" err="1">
                <a:solidFill>
                  <a:prstClr val="black"/>
                </a:solidFill>
                <a:latin typeface="Consolas" panose="020B0609020204030204" pitchFamily="49" charset="0"/>
              </a:rPr>
              <a:t>my_function</a:t>
            </a:r>
            <a:r>
              <a:rPr dirty="0" sz="1600" lang="en-US">
                <a:solidFill>
                  <a:prstClr val="black"/>
                </a:solidFill>
                <a:latin typeface="Consolas" panose="020B0609020204030204" pitchFamily="49" charset="0"/>
              </a:rPr>
              <a:t>(</a:t>
            </a:r>
            <a:r>
              <a:rPr dirty="0" sz="1600" lang="en-US" err="1">
                <a:solidFill>
                  <a:srgbClr val="0000FF"/>
                </a:solidFill>
                <a:latin typeface="Consolas" panose="020B0609020204030204" pitchFamily="49" charset="0"/>
              </a:rPr>
              <a:t>int</a:t>
            </a:r>
            <a:r>
              <a:rPr dirty="0" sz="1600" lang="en-US">
                <a:solidFill>
                  <a:prstClr val="black"/>
                </a:solidFill>
                <a:latin typeface="Consolas" panose="020B0609020204030204" pitchFamily="49" charset="0"/>
              </a:rPr>
              <a:t> a) </a:t>
            </a:r>
          </a:p>
          <a:p>
            <a:r>
              <a:rPr dirty="0" sz="1600" lang="en-US" smtClean="0">
                <a:solidFill>
                  <a:prstClr val="black"/>
                </a:solidFill>
                <a:latin typeface="Consolas" panose="020B0609020204030204" pitchFamily="49" charset="0"/>
              </a:rPr>
              <a:t>{  a = a*2; }</a:t>
            </a:r>
            <a:endParaRPr dirty="0" sz="1600" lang="en-US">
              <a:solidFill>
                <a:prstClr val="black"/>
              </a:solidFill>
              <a:latin typeface="Consolas" panose="020B0609020204030204" pitchFamily="49" charset="0"/>
            </a:endParaRPr>
          </a:p>
        </p:txBody>
      </p:sp>
      <p:sp>
        <p:nvSpPr>
          <p:cNvPr id="1048660" name="Rectangle 5"/>
          <p:cNvSpPr/>
          <p:nvPr/>
        </p:nvSpPr>
        <p:spPr>
          <a:xfrm>
            <a:off x="6096004" y="4525585"/>
            <a:ext cx="2075180" cy="891540"/>
          </a:xfrm>
          <a:prstGeom prst="rect"/>
          <a:solidFill>
            <a:schemeClr val="bg1">
              <a:lumMod val="85000"/>
            </a:schemeClr>
          </a:solidFill>
          <a:ln>
            <a:solidFill>
              <a:schemeClr val="tx1"/>
            </a:solidFill>
          </a:ln>
        </p:spPr>
        <p:txBody>
          <a:bodyPr wrap="none">
            <a:spAutoFit/>
          </a:bodyPr>
          <a:p>
            <a:endParaRPr dirty="0" lang="en-US" smtClean="0"/>
          </a:p>
          <a:p>
            <a:r>
              <a:rPr dirty="0" lang="en-US" smtClean="0"/>
              <a:t>Final </a:t>
            </a:r>
            <a:r>
              <a:rPr dirty="0" lang="en-US"/>
              <a:t>Value of a = </a:t>
            </a:r>
            <a:r>
              <a:rPr dirty="0" lang="en-US" smtClean="0"/>
              <a:t>5</a:t>
            </a:r>
          </a:p>
          <a:p>
            <a:endParaRPr dirty="0" lang="en-US"/>
          </a:p>
        </p:txBody>
      </p:sp>
      <p:sp>
        <p:nvSpPr>
          <p:cNvPr id="1048661" name="Rectangle 6"/>
          <p:cNvSpPr/>
          <p:nvPr/>
        </p:nvSpPr>
        <p:spPr>
          <a:xfrm>
            <a:off x="6745187" y="5448915"/>
            <a:ext cx="843280" cy="358140"/>
          </a:xfrm>
          <a:prstGeom prst="rect"/>
        </p:spPr>
        <p:txBody>
          <a:bodyPr wrap="none">
            <a:spAutoFit/>
          </a:bodyPr>
          <a:p>
            <a:r>
              <a:rPr dirty="0" lang="en-US" smtClean="0"/>
              <a:t>output</a:t>
            </a: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62" name="Content Placeholder 1"/>
          <p:cNvSpPr>
            <a:spLocks noGrp="1"/>
          </p:cNvSpPr>
          <p:nvPr>
            <p:ph idx="1"/>
          </p:nvPr>
        </p:nvSpPr>
        <p:spPr>
          <a:xfrm>
            <a:off x="568580" y="1139868"/>
            <a:ext cx="8353168" cy="5159370"/>
          </a:xfrm>
        </p:spPr>
        <p:txBody>
          <a:bodyPr/>
          <a:p>
            <a:r>
              <a:rPr dirty="0" sz="2800" lang="en-US"/>
              <a:t>I</a:t>
            </a:r>
            <a:r>
              <a:rPr dirty="0" sz="2800" lang="en-US" smtClean="0"/>
              <a:t>n </a:t>
            </a:r>
            <a:r>
              <a:rPr dirty="0" sz="2800" lang="en-US"/>
              <a:t>the previous </a:t>
            </a:r>
            <a:r>
              <a:rPr dirty="0" sz="2800" lang="en-US" smtClean="0"/>
              <a:t>example, the value of a is </a:t>
            </a:r>
            <a:r>
              <a:rPr dirty="0" sz="2800" lang="en-US"/>
              <a:t>not getting </a:t>
            </a:r>
            <a:r>
              <a:rPr dirty="0" sz="2800" lang="en-US" smtClean="0"/>
              <a:t>changed</a:t>
            </a:r>
            <a:r>
              <a:rPr dirty="0" sz="2800" lang="en-US"/>
              <a:t>.</a:t>
            </a:r>
            <a:r>
              <a:rPr dirty="0" sz="2800" lang="en-US" smtClean="0"/>
              <a:t> </a:t>
            </a:r>
            <a:r>
              <a:rPr dirty="0" sz="2800" lang="en-US"/>
              <a:t>Because, there were two values pointing to different addresses in the memory! </a:t>
            </a:r>
            <a:endParaRPr dirty="0" sz="2800" lang="en-US" smtClean="0"/>
          </a:p>
          <a:p>
            <a:r>
              <a:rPr dirty="0" sz="2800" lang="en-US" smtClean="0"/>
              <a:t>Passing </a:t>
            </a:r>
            <a:r>
              <a:rPr dirty="0" sz="2800" lang="en-US"/>
              <a:t>by reference helps solve this issue by passing the memory location of the variable to the called function</a:t>
            </a:r>
            <a:r>
              <a:rPr dirty="0" sz="2800" lang="en-US" smtClean="0"/>
              <a:t>.</a:t>
            </a:r>
          </a:p>
          <a:p>
            <a:r>
              <a:rPr dirty="0" sz="2800" lang="en-US"/>
              <a:t> </a:t>
            </a:r>
            <a:r>
              <a:rPr dirty="0" sz="2800" lang="en-US" smtClean="0"/>
              <a:t>A </a:t>
            </a:r>
            <a:r>
              <a:rPr b="1" dirty="0" sz="2800" lang="en-US" u="sng">
                <a:solidFill>
                  <a:srgbClr val="FF0000"/>
                </a:solidFill>
              </a:rPr>
              <a:t>reference</a:t>
            </a:r>
            <a:r>
              <a:rPr dirty="0" sz="2800" lang="en-US"/>
              <a:t> of an already existing variable is passed to the method. </a:t>
            </a:r>
            <a:endParaRPr dirty="0" sz="3200" lang="en-US" smtClean="0"/>
          </a:p>
        </p:txBody>
      </p:sp>
      <p:sp>
        <p:nvSpPr>
          <p:cNvPr id="1048663" name="Title 2"/>
          <p:cNvSpPr>
            <a:spLocks noGrp="1"/>
          </p:cNvSpPr>
          <p:nvPr>
            <p:ph type="title"/>
          </p:nvPr>
        </p:nvSpPr>
        <p:spPr/>
        <p:txBody>
          <a:bodyPr/>
          <a:p>
            <a:r>
              <a:rPr dirty="0" sz="2800" lang="en-US"/>
              <a:t>Pass-by-Reference with Reference </a:t>
            </a:r>
            <a:r>
              <a:rPr dirty="0" sz="2800" lang="en-US" smtClean="0"/>
              <a:t>Arguments</a:t>
            </a:r>
            <a:endParaRPr dirty="0" sz="28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4" name="Title 2"/>
          <p:cNvSpPr>
            <a:spLocks noGrp="1"/>
          </p:cNvSpPr>
          <p:nvPr>
            <p:ph type="title"/>
          </p:nvPr>
        </p:nvSpPr>
        <p:spPr/>
        <p:txBody>
          <a:bodyPr/>
          <a:p>
            <a:r>
              <a:rPr dirty="0" lang="en-US" smtClean="0"/>
              <a:t>Example - </a:t>
            </a:r>
            <a:r>
              <a:rPr dirty="0" lang="en-US"/>
              <a:t>Pass-by-Reference </a:t>
            </a:r>
          </a:p>
        </p:txBody>
      </p:sp>
      <p:sp>
        <p:nvSpPr>
          <p:cNvPr id="1048665" name="Rectangle 3"/>
          <p:cNvSpPr/>
          <p:nvPr/>
        </p:nvSpPr>
        <p:spPr>
          <a:xfrm>
            <a:off x="457197" y="1855020"/>
            <a:ext cx="5367403" cy="4625340"/>
          </a:xfrm>
          <a:prstGeom prst="rect"/>
          <a:solidFill>
            <a:srgbClr val="FFFFE7"/>
          </a:solidFill>
          <a:ln>
            <a:solidFill>
              <a:schemeClr val="tx1"/>
            </a:solidFill>
          </a:ln>
        </p:spPr>
        <p:txBody>
          <a:bodyPr wrap="square">
            <a:spAutoFit/>
          </a:bodyPr>
          <a:p>
            <a:r>
              <a:rPr dirty="0" lang="en-US">
                <a:solidFill>
                  <a:srgbClr val="0000FF"/>
                </a:solidFill>
                <a:latin typeface="Consolas" panose="020B0609020204030204" pitchFamily="49" charset="0"/>
              </a:rPr>
              <a:t>#include</a:t>
            </a:r>
            <a:r>
              <a:rPr dirty="0" lang="en-US">
                <a:solidFill>
                  <a:prstClr val="black"/>
                </a:solidFill>
                <a:latin typeface="Consolas" panose="020B0609020204030204" pitchFamily="49" charset="0"/>
              </a:rPr>
              <a:t> </a:t>
            </a:r>
            <a:r>
              <a:rPr dirty="0" lang="en-US">
                <a:solidFill>
                  <a:srgbClr val="A31515"/>
                </a:solidFill>
                <a:latin typeface="Consolas" panose="020B0609020204030204" pitchFamily="49" charset="0"/>
              </a:rPr>
              <a:t>&lt;</a:t>
            </a:r>
            <a:r>
              <a:rPr dirty="0" lang="en-US" err="1">
                <a:solidFill>
                  <a:srgbClr val="A31515"/>
                </a:solidFill>
                <a:latin typeface="Consolas" panose="020B0609020204030204" pitchFamily="49" charset="0"/>
              </a:rPr>
              <a:t>iostream</a:t>
            </a:r>
            <a:r>
              <a:rPr dirty="0" lang="en-US">
                <a:solidFill>
                  <a:srgbClr val="A31515"/>
                </a:solidFill>
                <a:latin typeface="Consolas" panose="020B0609020204030204" pitchFamily="49" charset="0"/>
              </a:rPr>
              <a:t>&gt;</a:t>
            </a:r>
            <a:endParaRPr dirty="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#include</a:t>
            </a:r>
            <a:r>
              <a:rPr dirty="0" lang="en-US">
                <a:solidFill>
                  <a:srgbClr val="A31515"/>
                </a:solidFill>
                <a:latin typeface="Consolas" panose="020B0609020204030204" pitchFamily="49" charset="0"/>
              </a:rPr>
              <a:t>&lt;</a:t>
            </a:r>
            <a:r>
              <a:rPr dirty="0" lang="en-US" err="1">
                <a:solidFill>
                  <a:srgbClr val="A31515"/>
                </a:solidFill>
                <a:latin typeface="Consolas" panose="020B0609020204030204" pitchFamily="49" charset="0"/>
              </a:rPr>
              <a:t>conio.h</a:t>
            </a:r>
            <a:r>
              <a:rPr dirty="0" lang="en-US">
                <a:solidFill>
                  <a:srgbClr val="A31515"/>
                </a:solidFill>
                <a:latin typeface="Consolas" panose="020B0609020204030204" pitchFamily="49" charset="0"/>
              </a:rPr>
              <a:t>&gt;</a:t>
            </a:r>
            <a:endParaRPr dirty="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using</a:t>
            </a:r>
            <a:r>
              <a:rPr dirty="0" lang="en-US">
                <a:solidFill>
                  <a:prstClr val="black"/>
                </a:solidFill>
                <a:latin typeface="Consolas" panose="020B0609020204030204" pitchFamily="49" charset="0"/>
              </a:rPr>
              <a:t> </a:t>
            </a:r>
            <a:r>
              <a:rPr dirty="0" lang="en-US">
                <a:solidFill>
                  <a:srgbClr val="0000FF"/>
                </a:solidFill>
                <a:latin typeface="Consolas" panose="020B0609020204030204" pitchFamily="49" charset="0"/>
              </a:rPr>
              <a:t>namespace</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std</a:t>
            </a:r>
            <a:r>
              <a:rPr dirty="0" lang="en-US" smtClean="0">
                <a:solidFill>
                  <a:prstClr val="black"/>
                </a:solidFill>
                <a:latin typeface="Consolas" panose="020B0609020204030204" pitchFamily="49" charset="0"/>
              </a:rPr>
              <a:t>;</a:t>
            </a:r>
          </a:p>
          <a:p>
            <a:endParaRPr dirty="0" lang="en-US">
              <a:solidFill>
                <a:prstClr val="black"/>
              </a:solidFill>
              <a:latin typeface="Consolas" panose="020B0609020204030204" pitchFamily="49" charset="0"/>
            </a:endParaRPr>
          </a:p>
          <a:p>
            <a:r>
              <a:rPr dirty="0" lang="en-US" smtClean="0">
                <a:solidFill>
                  <a:srgbClr val="0000FF"/>
                </a:solidFill>
                <a:latin typeface="Consolas" panose="020B0609020204030204" pitchFamily="49" charset="0"/>
              </a:rPr>
              <a:t>void</a:t>
            </a:r>
            <a:r>
              <a:rPr dirty="0" lang="en-US" smtClean="0">
                <a:solidFill>
                  <a:prstClr val="black"/>
                </a:solidFill>
                <a:latin typeface="Consolas" panose="020B0609020204030204" pitchFamily="49" charset="0"/>
              </a:rPr>
              <a:t> </a:t>
            </a:r>
            <a:r>
              <a:rPr dirty="0" lang="en-US" err="1">
                <a:solidFill>
                  <a:prstClr val="black"/>
                </a:solidFill>
                <a:latin typeface="Consolas" panose="020B0609020204030204" pitchFamily="49" charset="0"/>
              </a:rPr>
              <a:t>addOne</a:t>
            </a:r>
            <a:r>
              <a:rPr dirty="0" lang="en-US">
                <a:solidFill>
                  <a:prstClr val="black"/>
                </a:solidFill>
                <a:latin typeface="Consolas" panose="020B0609020204030204" pitchFamily="49" charset="0"/>
              </a:rPr>
              <a:t>(</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&amp;ref)</a:t>
            </a:r>
          </a:p>
          <a:p>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ref = ref + 1</a:t>
            </a:r>
            <a:r>
              <a:rPr dirty="0" lang="en-US" smtClean="0">
                <a:solidFill>
                  <a:prstClr val="black"/>
                </a:solidFill>
                <a:latin typeface="Consolas" panose="020B0609020204030204" pitchFamily="49" charset="0"/>
              </a:rPr>
              <a:t>;   }</a:t>
            </a:r>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a:t>
            </a:r>
          </a:p>
          <a:p>
            <a:endParaRPr dirty="0" lang="en-US" smtClean="0">
              <a:solidFill>
                <a:srgbClr val="0000FF"/>
              </a:solidFill>
              <a:latin typeface="Consolas" panose="020B0609020204030204" pitchFamily="49" charset="0"/>
            </a:endParaRPr>
          </a:p>
          <a:p>
            <a:r>
              <a:rPr dirty="0" lang="en-US" err="1" smtClean="0">
                <a:solidFill>
                  <a:srgbClr val="0000FF"/>
                </a:solidFill>
                <a:latin typeface="Consolas" panose="020B0609020204030204" pitchFamily="49" charset="0"/>
              </a:rPr>
              <a:t>int</a:t>
            </a:r>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main()</a:t>
            </a:r>
          </a:p>
          <a:p>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x </a:t>
            </a:r>
            <a:r>
              <a:rPr dirty="0" lang="en-US">
                <a:solidFill>
                  <a:prstClr val="black"/>
                </a:solidFill>
                <a:latin typeface="Consolas" panose="020B0609020204030204" pitchFamily="49" charset="0"/>
              </a:rPr>
              <a:t>= 5;</a:t>
            </a:r>
          </a:p>
          <a:p>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   </a:t>
            </a:r>
            <a:r>
              <a:rPr dirty="0" lang="en-US" err="1" smtClean="0">
                <a:solidFill>
                  <a:prstClr val="black"/>
                </a:solidFill>
                <a:latin typeface="Consolas" panose="020B0609020204030204" pitchFamily="49" charset="0"/>
              </a:rPr>
              <a:t>cout</a:t>
            </a:r>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&lt;&lt; </a:t>
            </a:r>
            <a:r>
              <a:rPr dirty="0" lang="en-US">
                <a:solidFill>
                  <a:srgbClr val="A31515"/>
                </a:solidFill>
                <a:latin typeface="Consolas" panose="020B0609020204030204" pitchFamily="49" charset="0"/>
              </a:rPr>
              <a:t>"value = "</a:t>
            </a:r>
            <a:r>
              <a:rPr dirty="0" lang="en-US">
                <a:solidFill>
                  <a:prstClr val="black"/>
                </a:solidFill>
                <a:latin typeface="Consolas" panose="020B0609020204030204" pitchFamily="49" charset="0"/>
              </a:rPr>
              <a:t> &lt;&lt; </a:t>
            </a:r>
            <a:r>
              <a:rPr dirty="0" lang="en-US" smtClean="0">
                <a:solidFill>
                  <a:prstClr val="black"/>
                </a:solidFill>
                <a:latin typeface="Consolas" panose="020B0609020204030204" pitchFamily="49" charset="0"/>
              </a:rPr>
              <a:t>x </a:t>
            </a:r>
            <a:r>
              <a:rPr dirty="0" lang="en-US">
                <a:solidFill>
                  <a:prstClr val="black"/>
                </a:solidFill>
                <a:latin typeface="Consolas" panose="020B0609020204030204" pitchFamily="49" charset="0"/>
              </a:rPr>
              <a:t>&lt;&lt; </a:t>
            </a:r>
            <a:r>
              <a:rPr dirty="0" lang="en-US">
                <a:solidFill>
                  <a:srgbClr val="A31515"/>
                </a:solidFill>
                <a:latin typeface="Consolas" panose="020B0609020204030204" pitchFamily="49" charset="0"/>
              </a:rPr>
              <a:t>'\n'</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r>
              <a:rPr dirty="0" lang="en-US" err="1" smtClean="0">
                <a:solidFill>
                  <a:prstClr val="black"/>
                </a:solidFill>
                <a:latin typeface="Consolas" panose="020B0609020204030204" pitchFamily="49" charset="0"/>
              </a:rPr>
              <a:t>addOne</a:t>
            </a:r>
            <a:r>
              <a:rPr dirty="0" lang="en-US" smtClean="0">
                <a:solidFill>
                  <a:prstClr val="black"/>
                </a:solidFill>
                <a:latin typeface="Consolas" panose="020B0609020204030204" pitchFamily="49" charset="0"/>
              </a:rPr>
              <a:t>(x);</a:t>
            </a:r>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a:t>
            </a:r>
            <a:r>
              <a:rPr dirty="0" lang="en-US">
                <a:solidFill>
                  <a:srgbClr val="A31515"/>
                </a:solidFill>
                <a:latin typeface="Consolas" panose="020B0609020204030204" pitchFamily="49" charset="0"/>
              </a:rPr>
              <a:t>"value = "</a:t>
            </a:r>
            <a:r>
              <a:rPr dirty="0" lang="en-US">
                <a:solidFill>
                  <a:prstClr val="black"/>
                </a:solidFill>
                <a:latin typeface="Consolas" panose="020B0609020204030204" pitchFamily="49" charset="0"/>
              </a:rPr>
              <a:t> &lt;&lt; </a:t>
            </a:r>
            <a:r>
              <a:rPr dirty="0" lang="en-US" smtClean="0">
                <a:solidFill>
                  <a:prstClr val="black"/>
                </a:solidFill>
                <a:latin typeface="Consolas" panose="020B0609020204030204" pitchFamily="49" charset="0"/>
              </a:rPr>
              <a:t>x </a:t>
            </a:r>
            <a:r>
              <a:rPr dirty="0" lang="en-US">
                <a:solidFill>
                  <a:prstClr val="black"/>
                </a:solidFill>
                <a:latin typeface="Consolas" panose="020B0609020204030204" pitchFamily="49" charset="0"/>
              </a:rPr>
              <a:t>&lt;&lt; </a:t>
            </a:r>
            <a:r>
              <a:rPr dirty="0" lang="en-US">
                <a:solidFill>
                  <a:srgbClr val="A31515"/>
                </a:solidFill>
                <a:latin typeface="Consolas" panose="020B0609020204030204" pitchFamily="49" charset="0"/>
              </a:rPr>
              <a:t>'\n'</a:t>
            </a:r>
            <a:r>
              <a:rPr dirty="0" lang="en-US">
                <a:solidFill>
                  <a:prstClr val="black"/>
                </a:solidFill>
                <a:latin typeface="Consolas" panose="020B0609020204030204" pitchFamily="49" charset="0"/>
              </a:rPr>
              <a:t>;</a:t>
            </a:r>
          </a:p>
          <a:p>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system(</a:t>
            </a:r>
            <a:r>
              <a:rPr dirty="0" lang="en-US">
                <a:solidFill>
                  <a:srgbClr val="A31515"/>
                </a:solidFill>
                <a:latin typeface="Consolas" panose="020B0609020204030204" pitchFamily="49" charset="0"/>
              </a:rPr>
              <a:t>"pause"</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r>
              <a:rPr dirty="0" lang="en-US">
                <a:solidFill>
                  <a:srgbClr val="0000FF"/>
                </a:solidFill>
                <a:latin typeface="Consolas" panose="020B0609020204030204" pitchFamily="49" charset="0"/>
              </a:rPr>
              <a:t>return</a:t>
            </a:r>
            <a:r>
              <a:rPr dirty="0" lang="en-US">
                <a:solidFill>
                  <a:prstClr val="black"/>
                </a:solidFill>
                <a:latin typeface="Consolas" panose="020B0609020204030204" pitchFamily="49" charset="0"/>
              </a:rPr>
              <a:t> 0;</a:t>
            </a:r>
          </a:p>
          <a:p>
            <a:r>
              <a:rPr dirty="0" lang="en-US">
                <a:solidFill>
                  <a:prstClr val="black"/>
                </a:solidFill>
                <a:latin typeface="Consolas" panose="020B0609020204030204" pitchFamily="49" charset="0"/>
              </a:rPr>
              <a:t>}</a:t>
            </a:r>
          </a:p>
        </p:txBody>
      </p:sp>
      <p:sp>
        <p:nvSpPr>
          <p:cNvPr id="1048666" name="Rectangle 4"/>
          <p:cNvSpPr/>
          <p:nvPr/>
        </p:nvSpPr>
        <p:spPr>
          <a:xfrm>
            <a:off x="457196" y="2873960"/>
            <a:ext cx="5367403" cy="1158241"/>
          </a:xfrm>
          <a:prstGeom prst="rect"/>
          <a:solidFill>
            <a:schemeClr val="bg1">
              <a:lumMod val="85000"/>
            </a:schemeClr>
          </a:solidFill>
          <a:ln>
            <a:solidFill>
              <a:schemeClr val="tx1"/>
            </a:solidFill>
          </a:ln>
        </p:spPr>
        <p:txBody>
          <a:bodyPr wrap="square">
            <a:spAutoFit/>
          </a:bodyPr>
          <a:p>
            <a:endParaRPr dirty="0" lang="en-US">
              <a:solidFill>
                <a:prstClr val="black"/>
              </a:solidFill>
              <a:latin typeface="Consolas" panose="020B0609020204030204" pitchFamily="49" charset="0"/>
            </a:endParaRPr>
          </a:p>
          <a:p>
            <a:r>
              <a:rPr dirty="0" lang="en-US" smtClean="0">
                <a:solidFill>
                  <a:srgbClr val="0000FF"/>
                </a:solidFill>
                <a:latin typeface="Consolas" panose="020B0609020204030204" pitchFamily="49" charset="0"/>
              </a:rPr>
              <a:t>void</a:t>
            </a:r>
            <a:r>
              <a:rPr dirty="0" lang="en-US" smtClean="0">
                <a:solidFill>
                  <a:prstClr val="black"/>
                </a:solidFill>
                <a:latin typeface="Consolas" panose="020B0609020204030204" pitchFamily="49" charset="0"/>
              </a:rPr>
              <a:t> </a:t>
            </a:r>
            <a:r>
              <a:rPr dirty="0" lang="en-US" err="1">
                <a:solidFill>
                  <a:prstClr val="black"/>
                </a:solidFill>
                <a:latin typeface="Consolas" panose="020B0609020204030204" pitchFamily="49" charset="0"/>
              </a:rPr>
              <a:t>addOne</a:t>
            </a:r>
            <a:r>
              <a:rPr dirty="0" lang="en-US">
                <a:solidFill>
                  <a:prstClr val="black"/>
                </a:solidFill>
                <a:latin typeface="Consolas" panose="020B0609020204030204" pitchFamily="49" charset="0"/>
              </a:rPr>
              <a:t>(</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&amp;r)</a:t>
            </a:r>
            <a:endParaRPr dirty="0" lang="en-US">
              <a:solidFill>
                <a:prstClr val="black"/>
              </a:solidFill>
              <a:latin typeface="Consolas" panose="020B0609020204030204" pitchFamily="49" charset="0"/>
            </a:endParaRPr>
          </a:p>
          <a:p>
            <a:r>
              <a:rPr dirty="0" lang="en-US" smtClean="0">
                <a:solidFill>
                  <a:prstClr val="black"/>
                </a:solidFill>
                <a:latin typeface="Consolas" panose="020B0609020204030204" pitchFamily="49" charset="0"/>
              </a:rPr>
              <a:t>{    r </a:t>
            </a:r>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r </a:t>
            </a:r>
            <a:r>
              <a:rPr dirty="0" lang="en-US">
                <a:solidFill>
                  <a:prstClr val="black"/>
                </a:solidFill>
                <a:latin typeface="Consolas" panose="020B0609020204030204" pitchFamily="49" charset="0"/>
              </a:rPr>
              <a:t>+ 1</a:t>
            </a:r>
            <a:r>
              <a:rPr dirty="0" lang="en-US" smtClean="0">
                <a:solidFill>
                  <a:prstClr val="black"/>
                </a:solidFill>
                <a:latin typeface="Consolas" panose="020B0609020204030204" pitchFamily="49" charset="0"/>
              </a:rPr>
              <a:t>;   }</a:t>
            </a:r>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a:t>
            </a:r>
          </a:p>
        </p:txBody>
      </p:sp>
      <p:sp>
        <p:nvSpPr>
          <p:cNvPr id="1048667" name="Rectangle 6"/>
          <p:cNvSpPr/>
          <p:nvPr/>
        </p:nvSpPr>
        <p:spPr>
          <a:xfrm>
            <a:off x="6378878" y="4671588"/>
            <a:ext cx="1659699" cy="646331"/>
          </a:xfrm>
          <a:prstGeom prst="rect"/>
        </p:spPr>
        <p:txBody>
          <a:bodyPr wrap="square">
            <a:spAutoFit/>
          </a:bodyPr>
          <a:p>
            <a:r>
              <a:rPr dirty="0" lang="en-US"/>
              <a:t>value = 5</a:t>
            </a:r>
          </a:p>
          <a:p>
            <a:r>
              <a:rPr dirty="0" lang="en-US"/>
              <a:t>value = </a:t>
            </a:r>
            <a:r>
              <a:rPr dirty="0" lang="en-US" smtClean="0"/>
              <a:t>6</a:t>
            </a:r>
            <a:endParaRPr dirty="0" lang="en-US"/>
          </a:p>
        </p:txBody>
      </p:sp>
      <p:sp>
        <p:nvSpPr>
          <p:cNvPr id="1048668" name="Rectangle 7"/>
          <p:cNvSpPr/>
          <p:nvPr/>
        </p:nvSpPr>
        <p:spPr>
          <a:xfrm>
            <a:off x="6569823" y="5448915"/>
            <a:ext cx="843281" cy="358140"/>
          </a:xfrm>
          <a:prstGeom prst="rect"/>
        </p:spPr>
        <p:txBody>
          <a:bodyPr wrap="none">
            <a:spAutoFit/>
          </a:bodyPr>
          <a:p>
            <a:r>
              <a:rPr dirty="0" lang="en-US" smtClean="0"/>
              <a:t>output</a:t>
            </a:r>
            <a:endParaRPr dirty="0" lang="en-US"/>
          </a:p>
        </p:txBody>
      </p:sp>
      <p:cxnSp>
        <p:nvCxnSpPr>
          <p:cNvPr id="3145732" name="Straight Arrow Connector 8"/>
          <p:cNvCxnSpPr>
            <a:cxnSpLocks/>
            <a:stCxn id="1048669" idx="2"/>
          </p:cNvCxnSpPr>
          <p:nvPr/>
        </p:nvCxnSpPr>
        <p:spPr bwMode="auto">
          <a:xfrm flipH="1">
            <a:off x="2978066" y="2562529"/>
            <a:ext cx="2894451" cy="666076"/>
          </a:xfrm>
          <a:prstGeom prst="straightConnector1"/>
          <a:ln>
            <a:headEnd type="none" w="med" len="med"/>
            <a:tailEnd type="triangle"/>
          </a:ln>
        </p:spPr>
        <p:style>
          <a:lnRef idx="3">
            <a:schemeClr val="dk1"/>
          </a:lnRef>
          <a:fillRef idx="0">
            <a:schemeClr val="dk1"/>
          </a:fillRef>
          <a:effectRef idx="2">
            <a:schemeClr val="dk1"/>
          </a:effectRef>
          <a:fontRef idx="minor">
            <a:schemeClr val="tx1"/>
          </a:fontRef>
        </p:style>
      </p:cxnSp>
      <p:sp>
        <p:nvSpPr>
          <p:cNvPr id="1048669" name="Rectangle 9"/>
          <p:cNvSpPr/>
          <p:nvPr/>
        </p:nvSpPr>
        <p:spPr>
          <a:xfrm>
            <a:off x="4703767" y="2193197"/>
            <a:ext cx="1986280" cy="358140"/>
          </a:xfrm>
          <a:prstGeom prst="rect"/>
          <a:solidFill>
            <a:srgbClr val="CCECFF"/>
          </a:solidFill>
          <a:ln>
            <a:solidFill>
              <a:schemeClr val="tx1"/>
            </a:solidFill>
          </a:ln>
        </p:spPr>
        <p:txBody>
          <a:bodyPr wrap="none">
            <a:spAutoFit/>
          </a:bodyPr>
          <a:p>
            <a:r>
              <a:rPr dirty="0" lang="en-US">
                <a:latin typeface="Consolas" panose="020B0609020204030204" pitchFamily="49" charset="0"/>
              </a:rPr>
              <a:t>pass by reference</a:t>
            </a: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0" name="Content Placeholder 1"/>
          <p:cNvSpPr>
            <a:spLocks noGrp="1"/>
          </p:cNvSpPr>
          <p:nvPr>
            <p:ph idx="1"/>
          </p:nvPr>
        </p:nvSpPr>
        <p:spPr>
          <a:xfrm>
            <a:off x="457200" y="854075"/>
            <a:ext cx="8353168" cy="1255988"/>
          </a:xfrm>
        </p:spPr>
        <p:txBody>
          <a:bodyPr/>
          <a:p>
            <a:r>
              <a:rPr dirty="0" lang="en-US"/>
              <a:t>C++ allows you to pass a pointer to a function. To do so, simply declare the function parameter as a pointer type</a:t>
            </a:r>
            <a:r>
              <a:rPr dirty="0" lang="en-US" smtClean="0"/>
              <a:t>. </a:t>
            </a:r>
            <a:r>
              <a:rPr dirty="0" sz="2300" lang="en-US" smtClean="0"/>
              <a:t>For </a:t>
            </a:r>
            <a:r>
              <a:rPr dirty="0" sz="2300" lang="en-US"/>
              <a:t>example,</a:t>
            </a:r>
          </a:p>
        </p:txBody>
      </p:sp>
      <p:sp>
        <p:nvSpPr>
          <p:cNvPr id="1048671" name="Title 2"/>
          <p:cNvSpPr>
            <a:spLocks noGrp="1"/>
          </p:cNvSpPr>
          <p:nvPr>
            <p:ph type="title"/>
          </p:nvPr>
        </p:nvSpPr>
        <p:spPr/>
        <p:txBody>
          <a:bodyPr/>
          <a:p>
            <a:r>
              <a:rPr dirty="0" sz="2800" lang="en-US"/>
              <a:t>Pass-by-Reference with Pointer </a:t>
            </a:r>
            <a:r>
              <a:rPr dirty="0" sz="2800" lang="en-US" smtClean="0"/>
              <a:t>Arguments</a:t>
            </a:r>
            <a:endParaRPr dirty="0" sz="2800" lang="en-US"/>
          </a:p>
        </p:txBody>
      </p:sp>
      <p:sp>
        <p:nvSpPr>
          <p:cNvPr id="1048672" name="Rectangle 3"/>
          <p:cNvSpPr/>
          <p:nvPr/>
        </p:nvSpPr>
        <p:spPr>
          <a:xfrm>
            <a:off x="732774" y="2110063"/>
            <a:ext cx="5041726" cy="4358640"/>
          </a:xfrm>
          <a:prstGeom prst="rect"/>
          <a:solidFill>
            <a:srgbClr val="FFFFE7"/>
          </a:solidFill>
          <a:ln>
            <a:solidFill>
              <a:schemeClr val="tx1"/>
            </a:solidFill>
          </a:ln>
        </p:spPr>
        <p:txBody>
          <a:bodyPr wrap="square">
            <a:spAutoFit/>
          </a:bodyPr>
          <a:p>
            <a:r>
              <a:rPr dirty="0" lang="en-US">
                <a:solidFill>
                  <a:srgbClr val="0000FF"/>
                </a:solidFill>
                <a:latin typeface="Consolas" panose="020B0609020204030204" pitchFamily="49" charset="0"/>
              </a:rPr>
              <a:t>#include</a:t>
            </a:r>
            <a:r>
              <a:rPr dirty="0" lang="en-US">
                <a:solidFill>
                  <a:prstClr val="black"/>
                </a:solidFill>
                <a:latin typeface="Consolas" panose="020B0609020204030204" pitchFamily="49" charset="0"/>
              </a:rPr>
              <a:t> </a:t>
            </a:r>
            <a:r>
              <a:rPr dirty="0" lang="en-US">
                <a:solidFill>
                  <a:srgbClr val="A31515"/>
                </a:solidFill>
                <a:latin typeface="Consolas" panose="020B0609020204030204" pitchFamily="49" charset="0"/>
              </a:rPr>
              <a:t>&lt;</a:t>
            </a:r>
            <a:r>
              <a:rPr dirty="0" lang="en-US" err="1">
                <a:solidFill>
                  <a:srgbClr val="A31515"/>
                </a:solidFill>
                <a:latin typeface="Consolas" panose="020B0609020204030204" pitchFamily="49" charset="0"/>
              </a:rPr>
              <a:t>iostream</a:t>
            </a:r>
            <a:r>
              <a:rPr dirty="0" lang="en-US">
                <a:solidFill>
                  <a:srgbClr val="A31515"/>
                </a:solidFill>
                <a:latin typeface="Consolas" panose="020B0609020204030204" pitchFamily="49" charset="0"/>
              </a:rPr>
              <a:t>&gt;</a:t>
            </a:r>
            <a:endParaRPr dirty="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#include</a:t>
            </a:r>
            <a:r>
              <a:rPr dirty="0" lang="en-US">
                <a:solidFill>
                  <a:srgbClr val="A31515"/>
                </a:solidFill>
                <a:latin typeface="Consolas" panose="020B0609020204030204" pitchFamily="49" charset="0"/>
              </a:rPr>
              <a:t>&lt;</a:t>
            </a:r>
            <a:r>
              <a:rPr dirty="0" lang="en-US" err="1">
                <a:solidFill>
                  <a:srgbClr val="A31515"/>
                </a:solidFill>
                <a:latin typeface="Consolas" panose="020B0609020204030204" pitchFamily="49" charset="0"/>
              </a:rPr>
              <a:t>conio.h</a:t>
            </a:r>
            <a:r>
              <a:rPr dirty="0" lang="en-US">
                <a:solidFill>
                  <a:srgbClr val="A31515"/>
                </a:solidFill>
                <a:latin typeface="Consolas" panose="020B0609020204030204" pitchFamily="49" charset="0"/>
              </a:rPr>
              <a:t>&gt;</a:t>
            </a:r>
            <a:endParaRPr dirty="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using</a:t>
            </a:r>
            <a:r>
              <a:rPr dirty="0" lang="en-US">
                <a:solidFill>
                  <a:prstClr val="black"/>
                </a:solidFill>
                <a:latin typeface="Consolas" panose="020B0609020204030204" pitchFamily="49" charset="0"/>
              </a:rPr>
              <a:t> </a:t>
            </a:r>
            <a:r>
              <a:rPr dirty="0" lang="en-US">
                <a:solidFill>
                  <a:srgbClr val="0000FF"/>
                </a:solidFill>
                <a:latin typeface="Consolas" panose="020B0609020204030204" pitchFamily="49" charset="0"/>
              </a:rPr>
              <a:t>namespace</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std</a:t>
            </a:r>
            <a:r>
              <a:rPr dirty="0" lang="en-US" smtClean="0">
                <a:solidFill>
                  <a:prstClr val="black"/>
                </a:solidFill>
                <a:latin typeface="Consolas" panose="020B0609020204030204" pitchFamily="49" charset="0"/>
              </a:rPr>
              <a:t>;</a:t>
            </a:r>
          </a:p>
          <a:p>
            <a:endParaRPr dirty="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void</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addOne</a:t>
            </a:r>
            <a:r>
              <a:rPr dirty="0" lang="en-US">
                <a:solidFill>
                  <a:prstClr val="black"/>
                </a:solidFill>
                <a:latin typeface="Consolas" panose="020B0609020204030204" pitchFamily="49" charset="0"/>
              </a:rPr>
              <a:t>(</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*r)</a:t>
            </a:r>
          </a:p>
          <a:p>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r = r + 1</a:t>
            </a:r>
            <a:r>
              <a:rPr dirty="0" lang="en-US" smtClean="0">
                <a:solidFill>
                  <a:prstClr val="black"/>
                </a:solidFill>
                <a:latin typeface="Consolas" panose="020B0609020204030204" pitchFamily="49" charset="0"/>
              </a:rPr>
              <a:t>;}</a:t>
            </a:r>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a:t>
            </a:r>
          </a:p>
          <a:p>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main()</a:t>
            </a:r>
          </a:p>
          <a:p>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x = 5;</a:t>
            </a:r>
          </a:p>
          <a:p>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   </a:t>
            </a:r>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a:t>
            </a:r>
            <a:r>
              <a:rPr dirty="0" lang="en-US">
                <a:solidFill>
                  <a:srgbClr val="A31515"/>
                </a:solidFill>
                <a:latin typeface="Consolas" panose="020B0609020204030204" pitchFamily="49" charset="0"/>
              </a:rPr>
              <a:t>"value = "</a:t>
            </a:r>
            <a:r>
              <a:rPr dirty="0" lang="en-US">
                <a:solidFill>
                  <a:prstClr val="black"/>
                </a:solidFill>
                <a:latin typeface="Consolas" panose="020B0609020204030204" pitchFamily="49" charset="0"/>
              </a:rPr>
              <a:t> &lt;&lt; x &lt;&lt; </a:t>
            </a:r>
            <a:r>
              <a:rPr dirty="0" lang="en-US">
                <a:solidFill>
                  <a:srgbClr val="A31515"/>
                </a:solidFill>
                <a:latin typeface="Consolas" panose="020B0609020204030204" pitchFamily="49" charset="0"/>
              </a:rPr>
              <a:t>'\n'</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addOne</a:t>
            </a:r>
            <a:r>
              <a:rPr dirty="0" lang="en-US">
                <a:solidFill>
                  <a:prstClr val="black"/>
                </a:solidFill>
                <a:latin typeface="Consolas" panose="020B0609020204030204" pitchFamily="49" charset="0"/>
              </a:rPr>
              <a:t>(&amp;x);</a:t>
            </a:r>
          </a:p>
          <a:p>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a:t>
            </a:r>
            <a:r>
              <a:rPr dirty="0" lang="en-US">
                <a:solidFill>
                  <a:srgbClr val="A31515"/>
                </a:solidFill>
                <a:latin typeface="Consolas" panose="020B0609020204030204" pitchFamily="49" charset="0"/>
              </a:rPr>
              <a:t>"value = "</a:t>
            </a:r>
            <a:r>
              <a:rPr dirty="0" lang="en-US">
                <a:solidFill>
                  <a:prstClr val="black"/>
                </a:solidFill>
                <a:latin typeface="Consolas" panose="020B0609020204030204" pitchFamily="49" charset="0"/>
              </a:rPr>
              <a:t> &lt;&lt; x &lt;&lt; </a:t>
            </a:r>
            <a:r>
              <a:rPr dirty="0" lang="en-US">
                <a:solidFill>
                  <a:srgbClr val="A31515"/>
                </a:solidFill>
                <a:latin typeface="Consolas" panose="020B0609020204030204" pitchFamily="49" charset="0"/>
              </a:rPr>
              <a:t>'\n'</a:t>
            </a:r>
            <a:r>
              <a:rPr dirty="0" lang="en-US">
                <a:solidFill>
                  <a:prstClr val="black"/>
                </a:solidFill>
                <a:latin typeface="Consolas" panose="020B0609020204030204" pitchFamily="49" charset="0"/>
              </a:rPr>
              <a:t>;</a:t>
            </a:r>
          </a:p>
          <a:p>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system(</a:t>
            </a:r>
            <a:r>
              <a:rPr dirty="0" lang="en-US">
                <a:solidFill>
                  <a:srgbClr val="A31515"/>
                </a:solidFill>
                <a:latin typeface="Consolas" panose="020B0609020204030204" pitchFamily="49" charset="0"/>
              </a:rPr>
              <a:t>"pause"</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  </a:t>
            </a:r>
            <a:r>
              <a:rPr dirty="0" lang="en-US">
                <a:solidFill>
                  <a:srgbClr val="0000FF"/>
                </a:solidFill>
                <a:latin typeface="Consolas" panose="020B0609020204030204" pitchFamily="49" charset="0"/>
              </a:rPr>
              <a:t>return</a:t>
            </a:r>
            <a:r>
              <a:rPr dirty="0" lang="en-US">
                <a:solidFill>
                  <a:prstClr val="black"/>
                </a:solidFill>
                <a:latin typeface="Consolas" panose="020B0609020204030204" pitchFamily="49" charset="0"/>
              </a:rPr>
              <a:t> 0;</a:t>
            </a:r>
          </a:p>
          <a:p>
            <a:r>
              <a:rPr dirty="0" lang="en-US">
                <a:solidFill>
                  <a:prstClr val="black"/>
                </a:solidFill>
                <a:latin typeface="Consolas" panose="020B0609020204030204" pitchFamily="49" charset="0"/>
              </a:rPr>
              <a:t>}</a:t>
            </a:r>
          </a:p>
        </p:txBody>
      </p:sp>
      <p:sp>
        <p:nvSpPr>
          <p:cNvPr id="1048673" name="Rectangle 4"/>
          <p:cNvSpPr/>
          <p:nvPr/>
        </p:nvSpPr>
        <p:spPr>
          <a:xfrm>
            <a:off x="732774" y="3033392"/>
            <a:ext cx="5041726" cy="840740"/>
          </a:xfrm>
          <a:prstGeom prst="rect"/>
          <a:solidFill>
            <a:schemeClr val="bg1">
              <a:lumMod val="85000"/>
            </a:schemeClr>
          </a:solidFill>
          <a:ln>
            <a:solidFill>
              <a:schemeClr val="tx1"/>
            </a:solidFill>
          </a:ln>
        </p:spPr>
        <p:txBody>
          <a:bodyPr wrap="square">
            <a:spAutoFit/>
          </a:bodyPr>
          <a:p>
            <a:endParaRPr dirty="0" sz="70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void</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addOne</a:t>
            </a:r>
            <a:r>
              <a:rPr dirty="0" lang="en-US">
                <a:solidFill>
                  <a:prstClr val="black"/>
                </a:solidFill>
                <a:latin typeface="Consolas" panose="020B0609020204030204" pitchFamily="49" charset="0"/>
              </a:rPr>
              <a:t>(</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*r)</a:t>
            </a:r>
          </a:p>
          <a:p>
            <a:r>
              <a:rPr dirty="0" lang="en-US" smtClean="0">
                <a:solidFill>
                  <a:prstClr val="black"/>
                </a:solidFill>
                <a:latin typeface="Consolas" panose="020B0609020204030204" pitchFamily="49" charset="0"/>
              </a:rPr>
              <a:t>{    *r </a:t>
            </a:r>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*r </a:t>
            </a:r>
            <a:r>
              <a:rPr dirty="0" lang="en-US">
                <a:solidFill>
                  <a:prstClr val="black"/>
                </a:solidFill>
                <a:latin typeface="Consolas" panose="020B0609020204030204" pitchFamily="49" charset="0"/>
              </a:rPr>
              <a:t>+ 1</a:t>
            </a:r>
            <a:r>
              <a:rPr dirty="0" lang="en-US" smtClean="0">
                <a:solidFill>
                  <a:prstClr val="black"/>
                </a:solidFill>
                <a:latin typeface="Consolas" panose="020B0609020204030204" pitchFamily="49" charset="0"/>
              </a:rPr>
              <a:t>;}</a:t>
            </a:r>
            <a:endParaRPr dirty="0" lang="en-US">
              <a:solidFill>
                <a:prstClr val="black"/>
              </a:solidFill>
              <a:latin typeface="Consolas" panose="020B0609020204030204" pitchFamily="49" charset="0"/>
            </a:endParaRPr>
          </a:p>
          <a:p>
            <a:r>
              <a:rPr dirty="0" sz="800" lang="en-US">
                <a:solidFill>
                  <a:prstClr val="black"/>
                </a:solidFill>
                <a:latin typeface="Consolas" panose="020B0609020204030204" pitchFamily="49" charset="0"/>
              </a:rPr>
              <a:t> </a:t>
            </a:r>
          </a:p>
        </p:txBody>
      </p:sp>
      <p:sp>
        <p:nvSpPr>
          <p:cNvPr id="1048674" name="Rectangle 5"/>
          <p:cNvSpPr/>
          <p:nvPr/>
        </p:nvSpPr>
        <p:spPr>
          <a:xfrm>
            <a:off x="6050074" y="4496224"/>
            <a:ext cx="1985375" cy="646331"/>
          </a:xfrm>
          <a:prstGeom prst="rect"/>
        </p:spPr>
        <p:txBody>
          <a:bodyPr wrap="square">
            <a:spAutoFit/>
          </a:bodyPr>
          <a:p>
            <a:r>
              <a:rPr dirty="0" lang="en-US"/>
              <a:t>value = 5</a:t>
            </a:r>
          </a:p>
          <a:p>
            <a:r>
              <a:rPr dirty="0" lang="en-US"/>
              <a:t>value = </a:t>
            </a:r>
            <a:r>
              <a:rPr dirty="0" lang="en-US" smtClean="0"/>
              <a:t>6</a:t>
            </a:r>
            <a:endParaRPr dirty="0" lang="en-US"/>
          </a:p>
        </p:txBody>
      </p:sp>
      <p:sp>
        <p:nvSpPr>
          <p:cNvPr id="1048675" name="Rectangle 6"/>
          <p:cNvSpPr/>
          <p:nvPr/>
        </p:nvSpPr>
        <p:spPr>
          <a:xfrm>
            <a:off x="6349546" y="5298602"/>
            <a:ext cx="843280" cy="358141"/>
          </a:xfrm>
          <a:prstGeom prst="rect"/>
        </p:spPr>
        <p:txBody>
          <a:bodyPr wrap="none">
            <a:spAutoFit/>
          </a:bodyPr>
          <a:p>
            <a:r>
              <a:rPr dirty="0" lang="en-US" smtClean="0"/>
              <a:t>output</a:t>
            </a:r>
            <a:endParaRPr dirty="0" lang="en-US"/>
          </a:p>
        </p:txBody>
      </p:sp>
      <p:sp>
        <p:nvSpPr>
          <p:cNvPr id="1048676" name="Rectangle 7"/>
          <p:cNvSpPr/>
          <p:nvPr/>
        </p:nvSpPr>
        <p:spPr>
          <a:xfrm>
            <a:off x="4806055" y="2266110"/>
            <a:ext cx="1719581" cy="358140"/>
          </a:xfrm>
          <a:prstGeom prst="rect"/>
          <a:solidFill>
            <a:srgbClr val="CCECFF"/>
          </a:solidFill>
          <a:ln>
            <a:solidFill>
              <a:schemeClr val="tx1"/>
            </a:solidFill>
          </a:ln>
        </p:spPr>
        <p:txBody>
          <a:bodyPr wrap="none">
            <a:spAutoFit/>
          </a:bodyPr>
          <a:p>
            <a:r>
              <a:rPr dirty="0" lang="en-US"/>
              <a:t>pass by pointer</a:t>
            </a:r>
          </a:p>
        </p:txBody>
      </p:sp>
      <p:cxnSp>
        <p:nvCxnSpPr>
          <p:cNvPr id="3145733" name="Straight Arrow Connector 9"/>
          <p:cNvCxnSpPr>
            <a:cxnSpLocks/>
            <a:stCxn id="1048676" idx="2"/>
          </p:cNvCxnSpPr>
          <p:nvPr/>
        </p:nvCxnSpPr>
        <p:spPr bwMode="auto">
          <a:xfrm flipH="1">
            <a:off x="3253638" y="2635442"/>
            <a:ext cx="2538136" cy="604794"/>
          </a:xfrm>
          <a:prstGeom prst="straightConnector1"/>
          <a:ln>
            <a:headEnd type="none" w="med" len="med"/>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1" name="Content Placeholder 1"/>
          <p:cNvSpPr>
            <a:spLocks noGrp="1"/>
          </p:cNvSpPr>
          <p:nvPr>
            <p:ph idx="1"/>
          </p:nvPr>
        </p:nvSpPr>
        <p:spPr>
          <a:xfrm>
            <a:off x="556054" y="1161536"/>
            <a:ext cx="8130746" cy="2233063"/>
          </a:xfrm>
        </p:spPr>
        <p:txBody>
          <a:bodyPr/>
          <a:p>
            <a:pPr algn="just"/>
            <a:r>
              <a:rPr dirty="0" lang="en-US"/>
              <a:t>In C++, a pointer refers to a </a:t>
            </a:r>
            <a:r>
              <a:rPr b="1" dirty="0" lang="en-US" u="sng">
                <a:solidFill>
                  <a:srgbClr val="FF0000"/>
                </a:solidFill>
              </a:rPr>
              <a:t>variable</a:t>
            </a:r>
            <a:r>
              <a:rPr dirty="0" lang="en-US"/>
              <a:t> that </a:t>
            </a:r>
            <a:r>
              <a:rPr b="1" dirty="0" lang="en-US" u="sng" smtClean="0">
                <a:solidFill>
                  <a:srgbClr val="FF0000"/>
                </a:solidFill>
              </a:rPr>
              <a:t>stores </a:t>
            </a:r>
            <a:r>
              <a:rPr b="1" dirty="0" lang="en-US" u="sng">
                <a:solidFill>
                  <a:srgbClr val="FF0000"/>
                </a:solidFill>
              </a:rPr>
              <a:t>the address</a:t>
            </a:r>
            <a:r>
              <a:rPr dirty="0" lang="en-US"/>
              <a:t> of another variable</a:t>
            </a:r>
            <a:r>
              <a:rPr dirty="0" lang="en-US" smtClean="0"/>
              <a:t>.</a:t>
            </a:r>
          </a:p>
          <a:p>
            <a:pPr algn="just"/>
            <a:r>
              <a:rPr dirty="0" lang="en-US"/>
              <a:t>If we have a </a:t>
            </a:r>
            <a:r>
              <a:rPr dirty="0" lang="en-US" smtClean="0"/>
              <a:t>variable “x”</a:t>
            </a:r>
            <a:r>
              <a:rPr dirty="0" lang="en-US"/>
              <a:t> </a:t>
            </a:r>
            <a:r>
              <a:rPr dirty="0" lang="en-US" smtClean="0"/>
              <a:t>in </a:t>
            </a:r>
            <a:r>
              <a:rPr dirty="0" lang="en-US"/>
              <a:t>our program, </a:t>
            </a:r>
            <a:r>
              <a:rPr dirty="0" lang="en-US" smtClean="0"/>
              <a:t>&amp;x</a:t>
            </a:r>
            <a:r>
              <a:rPr b="1" dirty="0" i="1" lang="en-US" smtClean="0">
                <a:latin typeface="Bookman Old Style" panose="02050604050505020204" pitchFamily="18" charset="0"/>
              </a:rPr>
              <a:t> </a:t>
            </a:r>
            <a:r>
              <a:rPr dirty="0" lang="en-US"/>
              <a:t> will give us its address in the memory. </a:t>
            </a:r>
            <a:endParaRPr dirty="0" lang="en-US" smtClean="0"/>
          </a:p>
          <a:p>
            <a:pPr algn="just"/>
            <a:r>
              <a:rPr dirty="0" lang="en-US" smtClean="0"/>
              <a:t>For example;</a:t>
            </a:r>
          </a:p>
          <a:p>
            <a:pPr algn="just"/>
            <a:endParaRPr dirty="0" lang="en-US"/>
          </a:p>
          <a:p>
            <a:pPr algn="just"/>
            <a:endParaRPr dirty="0" lang="en-US" smtClean="0"/>
          </a:p>
          <a:p>
            <a:pPr algn="just"/>
            <a:endParaRPr dirty="0" lang="en-US"/>
          </a:p>
          <a:p>
            <a:pPr algn="just" indent="0" marL="0">
              <a:buNone/>
            </a:pPr>
            <a:r>
              <a:rPr dirty="0" sz="2000" lang="en-US"/>
              <a:t>&amp;x</a:t>
            </a:r>
            <a:r>
              <a:rPr b="1" dirty="0" sz="2000" i="1" lang="en-US">
                <a:latin typeface="Bookman Old Style" panose="02050604050505020204" pitchFamily="18" charset="0"/>
              </a:rPr>
              <a:t> </a:t>
            </a:r>
            <a:r>
              <a:rPr dirty="0" sz="2000" lang="en-US" smtClean="0"/>
              <a:t>represents the address of x. The &amp; operator is called the address of operator</a:t>
            </a:r>
          </a:p>
          <a:p>
            <a:pPr algn="just" indent="0" marL="0">
              <a:buNone/>
            </a:pPr>
            <a:endParaRPr dirty="0" sz="2000" lang="en-US"/>
          </a:p>
          <a:p>
            <a:pPr algn="just"/>
            <a:r>
              <a:rPr dirty="0" sz="2000" lang="en-US" smtClean="0"/>
              <a:t> How to store the address value? </a:t>
            </a:r>
          </a:p>
        </p:txBody>
      </p:sp>
      <p:sp>
        <p:nvSpPr>
          <p:cNvPr id="1048592" name="Title 2"/>
          <p:cNvSpPr>
            <a:spLocks noGrp="1"/>
          </p:cNvSpPr>
          <p:nvPr>
            <p:ph type="title"/>
          </p:nvPr>
        </p:nvSpPr>
        <p:spPr/>
        <p:txBody>
          <a:bodyPr/>
          <a:p>
            <a:r>
              <a:rPr b="0" dirty="0" lang="en-US" smtClean="0"/>
              <a:t>Introduction</a:t>
            </a:r>
            <a:endParaRPr dirty="0" lang="en-US"/>
          </a:p>
        </p:txBody>
      </p:sp>
      <p:sp>
        <p:nvSpPr>
          <p:cNvPr id="1048593" name="Rectangle 5"/>
          <p:cNvSpPr/>
          <p:nvPr/>
        </p:nvSpPr>
        <p:spPr>
          <a:xfrm>
            <a:off x="4182847" y="3793425"/>
            <a:ext cx="1954906" cy="483492"/>
          </a:xfrm>
          <a:prstGeom prst="rect"/>
          <a:solidFill>
            <a:schemeClr val="bg1">
              <a:lumMod val="85000"/>
            </a:schemeClr>
          </a:solidFill>
          <a:ln>
            <a:solidFill>
              <a:schemeClr val="tx1"/>
            </a:solidFill>
          </a:ln>
        </p:spPr>
        <p:txBody>
          <a:bodyPr wrap="square">
            <a:noAutofit/>
          </a:bodyPr>
          <a:p>
            <a:r>
              <a:rPr dirty="0" lang="en-US"/>
              <a:t>0037FAC7</a:t>
            </a:r>
          </a:p>
        </p:txBody>
      </p:sp>
      <p:sp>
        <p:nvSpPr>
          <p:cNvPr id="1048594" name="Rectangle 6"/>
          <p:cNvSpPr/>
          <p:nvPr/>
        </p:nvSpPr>
        <p:spPr>
          <a:xfrm>
            <a:off x="4572000" y="4225596"/>
            <a:ext cx="843280" cy="358140"/>
          </a:xfrm>
          <a:prstGeom prst="rect"/>
        </p:spPr>
        <p:txBody>
          <a:bodyPr wrap="none">
            <a:spAutoFit/>
          </a:bodyPr>
          <a:p>
            <a:r>
              <a:rPr dirty="0" lang="en-US" smtClean="0"/>
              <a:t>output</a:t>
            </a:r>
            <a:endParaRPr dirty="0" lang="en-US"/>
          </a:p>
        </p:txBody>
      </p:sp>
      <p:sp>
        <p:nvSpPr>
          <p:cNvPr id="1048595" name="Rectangle 7"/>
          <p:cNvSpPr/>
          <p:nvPr/>
        </p:nvSpPr>
        <p:spPr>
          <a:xfrm>
            <a:off x="1165682" y="3530261"/>
            <a:ext cx="2494507" cy="1015663"/>
          </a:xfrm>
          <a:prstGeom prst="rect"/>
          <a:solidFill>
            <a:srgbClr val="FFFFE7"/>
          </a:solidFill>
          <a:ln>
            <a:solidFill>
              <a:schemeClr val="tx1"/>
            </a:solidFill>
          </a:ln>
        </p:spPr>
        <p:txBody>
          <a:bodyPr wrap="square">
            <a:spAutoFit/>
          </a:bodyPr>
          <a:p>
            <a:r>
              <a:rPr dirty="0" sz="2000" lang="en-US" err="1">
                <a:solidFill>
                  <a:srgbClr val="0000FF"/>
                </a:solidFill>
                <a:latin typeface="Consolas" panose="020B0609020204030204" pitchFamily="49" charset="0"/>
              </a:rPr>
              <a:t>int</a:t>
            </a:r>
            <a:r>
              <a:rPr dirty="0" sz="2000" lang="en-US">
                <a:solidFill>
                  <a:prstClr val="black"/>
                </a:solidFill>
                <a:latin typeface="Consolas" panose="020B0609020204030204" pitchFamily="49" charset="0"/>
              </a:rPr>
              <a:t> x=5;</a:t>
            </a:r>
          </a:p>
          <a:p>
            <a:endParaRPr dirty="0" sz="2000" lang="en-US">
              <a:solidFill>
                <a:prstClr val="black"/>
              </a:solidFill>
              <a:latin typeface="Consolas" panose="020B0609020204030204" pitchFamily="49" charset="0"/>
            </a:endParaRPr>
          </a:p>
          <a:p>
            <a:r>
              <a:rPr dirty="0" sz="2000" lang="en-US" err="1">
                <a:solidFill>
                  <a:prstClr val="black"/>
                </a:solidFill>
                <a:latin typeface="Consolas" panose="020B0609020204030204" pitchFamily="49" charset="0"/>
              </a:rPr>
              <a:t>cout</a:t>
            </a:r>
            <a:r>
              <a:rPr dirty="0" sz="2000" lang="en-US">
                <a:solidFill>
                  <a:prstClr val="black"/>
                </a:solidFill>
                <a:latin typeface="Consolas" panose="020B0609020204030204" pitchFamily="49" charset="0"/>
              </a:rPr>
              <a:t> </a:t>
            </a:r>
            <a:r>
              <a:rPr dirty="0" sz="2000" lang="en-US" smtClean="0">
                <a:solidFill>
                  <a:prstClr val="black"/>
                </a:solidFill>
                <a:latin typeface="Consolas" panose="020B0609020204030204" pitchFamily="49" charset="0"/>
              </a:rPr>
              <a:t>&lt;&lt; &amp;x;</a:t>
            </a:r>
            <a:endParaRPr dirty="0" sz="2000" lang="en-US">
              <a:solidFill>
                <a:prstClr val="black"/>
              </a:solidFill>
              <a:latin typeface="Consolas" panose="020B06090202040302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7" name="Title 2"/>
          <p:cNvSpPr>
            <a:spLocks noGrp="1"/>
          </p:cNvSpPr>
          <p:nvPr>
            <p:ph type="title"/>
          </p:nvPr>
        </p:nvSpPr>
        <p:spPr/>
        <p:txBody>
          <a:bodyPr/>
          <a:p>
            <a:r>
              <a:rPr dirty="0" lang="en-US" smtClean="0"/>
              <a:t>Reference </a:t>
            </a:r>
            <a:r>
              <a:rPr dirty="0" lang="en-US"/>
              <a:t>variable and pointer variable</a:t>
            </a:r>
          </a:p>
        </p:txBody>
      </p:sp>
      <p:sp>
        <p:nvSpPr>
          <p:cNvPr id="1048678" name="Rectangle 3"/>
          <p:cNvSpPr/>
          <p:nvPr/>
        </p:nvSpPr>
        <p:spPr>
          <a:xfrm>
            <a:off x="369517" y="1659127"/>
            <a:ext cx="4290166" cy="4333240"/>
          </a:xfrm>
          <a:prstGeom prst="rect"/>
          <a:solidFill>
            <a:srgbClr val="FFFFE7"/>
          </a:solidFill>
          <a:ln>
            <a:solidFill>
              <a:schemeClr val="tx1"/>
            </a:solidFill>
          </a:ln>
        </p:spPr>
        <p:txBody>
          <a:bodyPr wrap="square">
            <a:spAutoFit/>
          </a:bodyPr>
          <a:p>
            <a:r>
              <a:rPr dirty="0" sz="1600" lang="en-US">
                <a:solidFill>
                  <a:srgbClr val="0000FF"/>
                </a:solidFill>
                <a:latin typeface="Consolas" panose="020B0609020204030204" pitchFamily="49" charset="0"/>
              </a:rPr>
              <a:t>#include</a:t>
            </a:r>
            <a:r>
              <a:rPr dirty="0" sz="1600" lang="en-US">
                <a:solidFill>
                  <a:prstClr val="black"/>
                </a:solidFill>
                <a:latin typeface="Consolas" panose="020B0609020204030204" pitchFamily="49" charset="0"/>
              </a:rPr>
              <a:t> </a:t>
            </a:r>
            <a:r>
              <a:rPr dirty="0" sz="1600" lang="en-US">
                <a:solidFill>
                  <a:srgbClr val="A31515"/>
                </a:solidFill>
                <a:latin typeface="Consolas" panose="020B0609020204030204" pitchFamily="49" charset="0"/>
              </a:rPr>
              <a:t>&lt;</a:t>
            </a:r>
            <a:r>
              <a:rPr dirty="0" sz="1600" lang="en-US" err="1">
                <a:solidFill>
                  <a:srgbClr val="A31515"/>
                </a:solidFill>
                <a:latin typeface="Consolas" panose="020B0609020204030204" pitchFamily="49" charset="0"/>
              </a:rPr>
              <a:t>iostream</a:t>
            </a:r>
            <a:r>
              <a:rPr dirty="0" sz="1600" lang="en-US">
                <a:solidFill>
                  <a:srgbClr val="A31515"/>
                </a:solidFill>
                <a:latin typeface="Consolas" panose="020B0609020204030204" pitchFamily="49" charset="0"/>
              </a:rPr>
              <a:t>&gt;</a:t>
            </a:r>
            <a:endParaRPr dirty="0" sz="1600" lang="en-US">
              <a:solidFill>
                <a:prstClr val="black"/>
              </a:solidFill>
              <a:latin typeface="Consolas" panose="020B0609020204030204" pitchFamily="49" charset="0"/>
            </a:endParaRPr>
          </a:p>
          <a:p>
            <a:r>
              <a:rPr dirty="0" sz="1600" lang="en-US">
                <a:solidFill>
                  <a:srgbClr val="0000FF"/>
                </a:solidFill>
                <a:latin typeface="Consolas" panose="020B0609020204030204" pitchFamily="49" charset="0"/>
              </a:rPr>
              <a:t>#include</a:t>
            </a:r>
            <a:r>
              <a:rPr dirty="0" sz="1600" lang="en-US">
                <a:solidFill>
                  <a:srgbClr val="A31515"/>
                </a:solidFill>
                <a:latin typeface="Consolas" panose="020B0609020204030204" pitchFamily="49" charset="0"/>
              </a:rPr>
              <a:t>&lt;</a:t>
            </a:r>
            <a:r>
              <a:rPr dirty="0" sz="1600" lang="en-US" err="1">
                <a:solidFill>
                  <a:srgbClr val="A31515"/>
                </a:solidFill>
                <a:latin typeface="Consolas" panose="020B0609020204030204" pitchFamily="49" charset="0"/>
              </a:rPr>
              <a:t>conio.h</a:t>
            </a:r>
            <a:r>
              <a:rPr dirty="0" sz="1600" lang="en-US">
                <a:solidFill>
                  <a:srgbClr val="A31515"/>
                </a:solidFill>
                <a:latin typeface="Consolas" panose="020B0609020204030204" pitchFamily="49" charset="0"/>
              </a:rPr>
              <a:t>&gt;</a:t>
            </a:r>
            <a:endParaRPr dirty="0" sz="1600" lang="en-US">
              <a:solidFill>
                <a:prstClr val="black"/>
              </a:solidFill>
              <a:latin typeface="Consolas" panose="020B0609020204030204" pitchFamily="49" charset="0"/>
            </a:endParaRPr>
          </a:p>
          <a:p>
            <a:r>
              <a:rPr dirty="0" sz="1600" lang="en-US">
                <a:solidFill>
                  <a:srgbClr val="0000FF"/>
                </a:solidFill>
                <a:latin typeface="Consolas" panose="020B0609020204030204" pitchFamily="49" charset="0"/>
              </a:rPr>
              <a:t>using</a:t>
            </a:r>
            <a:r>
              <a:rPr dirty="0" sz="1600" lang="en-US">
                <a:solidFill>
                  <a:prstClr val="black"/>
                </a:solidFill>
                <a:latin typeface="Consolas" panose="020B0609020204030204" pitchFamily="49" charset="0"/>
              </a:rPr>
              <a:t> </a:t>
            </a:r>
            <a:r>
              <a:rPr dirty="0" sz="1600" lang="en-US">
                <a:solidFill>
                  <a:srgbClr val="0000FF"/>
                </a:solidFill>
                <a:latin typeface="Consolas" panose="020B0609020204030204" pitchFamily="49" charset="0"/>
              </a:rPr>
              <a:t>namespace</a:t>
            </a:r>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std</a:t>
            </a:r>
            <a:r>
              <a:rPr dirty="0" sz="1600" lang="en-US" smtClean="0">
                <a:solidFill>
                  <a:prstClr val="black"/>
                </a:solidFill>
                <a:latin typeface="Consolas" panose="020B0609020204030204" pitchFamily="49" charset="0"/>
              </a:rPr>
              <a:t>;</a:t>
            </a:r>
          </a:p>
          <a:p>
            <a:endParaRPr dirty="0" sz="1600" lang="en-US">
              <a:solidFill>
                <a:prstClr val="black"/>
              </a:solidFill>
              <a:latin typeface="Consolas" panose="020B0609020204030204" pitchFamily="49" charset="0"/>
            </a:endParaRPr>
          </a:p>
          <a:p>
            <a:r>
              <a:rPr dirty="0" sz="1600" lang="en-US">
                <a:solidFill>
                  <a:srgbClr val="0000FF"/>
                </a:solidFill>
                <a:latin typeface="Consolas" panose="020B0609020204030204" pitchFamily="49" charset="0"/>
              </a:rPr>
              <a:t>void</a:t>
            </a:r>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addOne</a:t>
            </a:r>
            <a:r>
              <a:rPr dirty="0" sz="1600" lang="en-US">
                <a:solidFill>
                  <a:prstClr val="black"/>
                </a:solidFill>
                <a:latin typeface="Consolas" panose="020B0609020204030204" pitchFamily="49" charset="0"/>
              </a:rPr>
              <a:t>(</a:t>
            </a:r>
            <a:r>
              <a:rPr dirty="0" sz="1600" lang="en-US" err="1">
                <a:solidFill>
                  <a:srgbClr val="0000FF"/>
                </a:solidFill>
                <a:latin typeface="Consolas" panose="020B0609020204030204" pitchFamily="49" charset="0"/>
              </a:rPr>
              <a:t>int</a:t>
            </a:r>
            <a:r>
              <a:rPr dirty="0" sz="1600" lang="en-US">
                <a:solidFill>
                  <a:prstClr val="black"/>
                </a:solidFill>
                <a:latin typeface="Consolas" panose="020B0609020204030204" pitchFamily="49" charset="0"/>
              </a:rPr>
              <a:t> *r)</a:t>
            </a:r>
          </a:p>
          <a:p>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r = r + 1</a:t>
            </a:r>
            <a:r>
              <a:rPr dirty="0" sz="1600" lang="en-US" smtClean="0">
                <a:solidFill>
                  <a:prstClr val="black"/>
                </a:solidFill>
                <a:latin typeface="Consolas" panose="020B0609020204030204" pitchFamily="49" charset="0"/>
              </a:rPr>
              <a:t>;}</a:t>
            </a:r>
            <a:endParaRPr dirty="0" sz="1600" lang="en-US">
              <a:solidFill>
                <a:prstClr val="black"/>
              </a:solidFill>
              <a:latin typeface="Consolas" panose="020B0609020204030204" pitchFamily="49" charset="0"/>
            </a:endParaRPr>
          </a:p>
          <a:p>
            <a:r>
              <a:rPr dirty="0" sz="1600" lang="en-US">
                <a:solidFill>
                  <a:prstClr val="black"/>
                </a:solidFill>
                <a:latin typeface="Consolas" panose="020B0609020204030204" pitchFamily="49" charset="0"/>
              </a:rPr>
              <a:t> </a:t>
            </a:r>
          </a:p>
          <a:p>
            <a:endParaRPr dirty="0" sz="2400" lang="en-US" smtClean="0">
              <a:solidFill>
                <a:srgbClr val="0000FF"/>
              </a:solidFill>
              <a:latin typeface="Consolas" panose="020B0609020204030204" pitchFamily="49" charset="0"/>
            </a:endParaRPr>
          </a:p>
          <a:p>
            <a:r>
              <a:rPr dirty="0" sz="1600" lang="en-US" err="1" smtClean="0">
                <a:solidFill>
                  <a:srgbClr val="0000FF"/>
                </a:solidFill>
                <a:latin typeface="Consolas" panose="020B0609020204030204" pitchFamily="49" charset="0"/>
              </a:rPr>
              <a:t>int</a:t>
            </a:r>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main()</a:t>
            </a:r>
          </a:p>
          <a:p>
            <a:r>
              <a:rPr dirty="0" sz="1600" lang="en-US">
                <a:solidFill>
                  <a:prstClr val="black"/>
                </a:solidFill>
                <a:latin typeface="Consolas" panose="020B0609020204030204" pitchFamily="49" charset="0"/>
              </a:rPr>
              <a:t>{</a:t>
            </a:r>
            <a:endParaRPr dirty="0" sz="2800" lang="en-US">
              <a:solidFill>
                <a:prstClr val="black"/>
              </a:solidFill>
              <a:latin typeface="Consolas" panose="020B0609020204030204" pitchFamily="49" charset="0"/>
            </a:endParaRPr>
          </a:p>
          <a:p>
            <a:r>
              <a:rPr dirty="0" sz="1600" lang="en-US">
                <a:solidFill>
                  <a:prstClr val="black"/>
                </a:solidFill>
                <a:latin typeface="Consolas" panose="020B0609020204030204" pitchFamily="49" charset="0"/>
              </a:rPr>
              <a:t>    </a:t>
            </a:r>
            <a:r>
              <a:rPr dirty="0" sz="1600" lang="en-US" err="1">
                <a:solidFill>
                  <a:srgbClr val="0000FF"/>
                </a:solidFill>
                <a:latin typeface="Consolas" panose="020B0609020204030204" pitchFamily="49" charset="0"/>
              </a:rPr>
              <a:t>int</a:t>
            </a:r>
            <a:r>
              <a:rPr dirty="0" sz="1600" lang="en-US">
                <a:solidFill>
                  <a:prstClr val="black"/>
                </a:solidFill>
                <a:latin typeface="Consolas" panose="020B0609020204030204" pitchFamily="49" charset="0"/>
              </a:rPr>
              <a:t> x = 5;</a:t>
            </a:r>
          </a:p>
          <a:p>
            <a:r>
              <a:rPr dirty="0" sz="1600" lang="en-US">
                <a:solidFill>
                  <a:prstClr val="black"/>
                </a:solidFill>
                <a:latin typeface="Consolas" panose="020B0609020204030204" pitchFamily="49" charset="0"/>
              </a:rPr>
              <a:t> </a:t>
            </a:r>
            <a:r>
              <a:rPr dirty="0" sz="1600" lang="en-US" smtClean="0">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cout</a:t>
            </a:r>
            <a:r>
              <a:rPr dirty="0" sz="1600" lang="en-US">
                <a:solidFill>
                  <a:prstClr val="black"/>
                </a:solidFill>
                <a:latin typeface="Consolas" panose="020B0609020204030204" pitchFamily="49" charset="0"/>
              </a:rPr>
              <a:t> &lt;&lt; </a:t>
            </a:r>
            <a:r>
              <a:rPr dirty="0" sz="1600" lang="en-US">
                <a:solidFill>
                  <a:srgbClr val="A31515"/>
                </a:solidFill>
                <a:latin typeface="Consolas" panose="020B0609020204030204" pitchFamily="49" charset="0"/>
              </a:rPr>
              <a:t>"value = "</a:t>
            </a:r>
            <a:r>
              <a:rPr dirty="0" sz="1600" lang="en-US">
                <a:solidFill>
                  <a:prstClr val="black"/>
                </a:solidFill>
                <a:latin typeface="Consolas" panose="020B0609020204030204" pitchFamily="49" charset="0"/>
              </a:rPr>
              <a:t> &lt;&lt; x &lt;&lt; </a:t>
            </a:r>
            <a:r>
              <a:rPr dirty="0" sz="1600" lang="en-US">
                <a:solidFill>
                  <a:srgbClr val="A31515"/>
                </a:solidFill>
                <a:latin typeface="Consolas" panose="020B0609020204030204" pitchFamily="49" charset="0"/>
              </a:rPr>
              <a:t>'\n'</a:t>
            </a:r>
            <a:r>
              <a:rPr dirty="0" sz="1600" lang="en-US">
                <a:solidFill>
                  <a:prstClr val="black"/>
                </a:solidFill>
                <a:latin typeface="Consolas" panose="020B0609020204030204" pitchFamily="49" charset="0"/>
              </a:rPr>
              <a:t>;</a:t>
            </a:r>
          </a:p>
          <a:p>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addOne</a:t>
            </a:r>
            <a:r>
              <a:rPr b="1" dirty="0" sz="1600" lang="en-US">
                <a:solidFill>
                  <a:prstClr val="black"/>
                </a:solidFill>
                <a:latin typeface="Consolas" panose="020B0609020204030204" pitchFamily="49" charset="0"/>
              </a:rPr>
              <a:t>(&amp;</a:t>
            </a:r>
            <a:r>
              <a:rPr b="1" dirty="0" lang="en-US">
                <a:solidFill>
                  <a:prstClr val="black"/>
                </a:solidFill>
                <a:latin typeface="Consolas" panose="020B0609020204030204" pitchFamily="49" charset="0"/>
              </a:rPr>
              <a:t>x</a:t>
            </a:r>
            <a:r>
              <a:rPr dirty="0" sz="1600" lang="en-US">
                <a:solidFill>
                  <a:prstClr val="black"/>
                </a:solidFill>
                <a:latin typeface="Consolas" panose="020B0609020204030204" pitchFamily="49" charset="0"/>
              </a:rPr>
              <a:t>);</a:t>
            </a:r>
          </a:p>
          <a:p>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cout</a:t>
            </a:r>
            <a:r>
              <a:rPr dirty="0" sz="1600" lang="en-US">
                <a:solidFill>
                  <a:prstClr val="black"/>
                </a:solidFill>
                <a:latin typeface="Consolas" panose="020B0609020204030204" pitchFamily="49" charset="0"/>
              </a:rPr>
              <a:t> &lt;&lt; </a:t>
            </a:r>
            <a:r>
              <a:rPr dirty="0" sz="1600" lang="en-US">
                <a:solidFill>
                  <a:srgbClr val="A31515"/>
                </a:solidFill>
                <a:latin typeface="Consolas" panose="020B0609020204030204" pitchFamily="49" charset="0"/>
              </a:rPr>
              <a:t>"value = "</a:t>
            </a:r>
            <a:r>
              <a:rPr dirty="0" sz="1600" lang="en-US">
                <a:solidFill>
                  <a:prstClr val="black"/>
                </a:solidFill>
                <a:latin typeface="Consolas" panose="020B0609020204030204" pitchFamily="49" charset="0"/>
              </a:rPr>
              <a:t> &lt;&lt; x &lt;&lt; </a:t>
            </a:r>
            <a:r>
              <a:rPr dirty="0" sz="1600" lang="en-US">
                <a:solidFill>
                  <a:srgbClr val="A31515"/>
                </a:solidFill>
                <a:latin typeface="Consolas" panose="020B0609020204030204" pitchFamily="49" charset="0"/>
              </a:rPr>
              <a:t>'\n'</a:t>
            </a:r>
            <a:r>
              <a:rPr dirty="0" sz="1600" lang="en-US">
                <a:solidFill>
                  <a:prstClr val="black"/>
                </a:solidFill>
                <a:latin typeface="Consolas" panose="020B0609020204030204" pitchFamily="49" charset="0"/>
              </a:rPr>
              <a:t>;</a:t>
            </a:r>
          </a:p>
          <a:p>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system(</a:t>
            </a:r>
            <a:r>
              <a:rPr dirty="0" sz="1600" lang="en-US">
                <a:solidFill>
                  <a:srgbClr val="A31515"/>
                </a:solidFill>
                <a:latin typeface="Consolas" panose="020B0609020204030204" pitchFamily="49" charset="0"/>
              </a:rPr>
              <a:t>"pause"</a:t>
            </a:r>
            <a:r>
              <a:rPr dirty="0" sz="1600" lang="en-US">
                <a:solidFill>
                  <a:prstClr val="black"/>
                </a:solidFill>
                <a:latin typeface="Consolas" panose="020B0609020204030204" pitchFamily="49" charset="0"/>
              </a:rPr>
              <a:t>);</a:t>
            </a:r>
          </a:p>
          <a:p>
            <a:r>
              <a:rPr dirty="0" sz="1600" lang="en-US">
                <a:solidFill>
                  <a:prstClr val="black"/>
                </a:solidFill>
                <a:latin typeface="Consolas" panose="020B0609020204030204" pitchFamily="49" charset="0"/>
              </a:rPr>
              <a:t>  </a:t>
            </a:r>
            <a:r>
              <a:rPr dirty="0" sz="1600" lang="en-US">
                <a:solidFill>
                  <a:srgbClr val="0000FF"/>
                </a:solidFill>
                <a:latin typeface="Consolas" panose="020B0609020204030204" pitchFamily="49" charset="0"/>
              </a:rPr>
              <a:t>return</a:t>
            </a:r>
            <a:r>
              <a:rPr dirty="0" sz="1600" lang="en-US">
                <a:solidFill>
                  <a:prstClr val="black"/>
                </a:solidFill>
                <a:latin typeface="Consolas" panose="020B0609020204030204" pitchFamily="49" charset="0"/>
              </a:rPr>
              <a:t> 0</a:t>
            </a:r>
            <a:r>
              <a:rPr dirty="0" sz="1600" lang="en-US" smtClean="0">
                <a:solidFill>
                  <a:prstClr val="black"/>
                </a:solidFill>
                <a:latin typeface="Consolas" panose="020B0609020204030204" pitchFamily="49" charset="0"/>
              </a:rPr>
              <a:t>;</a:t>
            </a:r>
          </a:p>
          <a:p>
            <a:r>
              <a:rPr dirty="0" sz="1600" lang="en-US" smtClean="0">
                <a:solidFill>
                  <a:prstClr val="black"/>
                </a:solidFill>
                <a:latin typeface="Consolas" panose="020B0609020204030204" pitchFamily="49" charset="0"/>
              </a:rPr>
              <a:t>}</a:t>
            </a:r>
            <a:endParaRPr dirty="0" sz="1600" lang="en-US">
              <a:solidFill>
                <a:prstClr val="black"/>
              </a:solidFill>
              <a:latin typeface="Consolas" panose="020B0609020204030204" pitchFamily="49" charset="0"/>
            </a:endParaRPr>
          </a:p>
        </p:txBody>
      </p:sp>
      <p:sp>
        <p:nvSpPr>
          <p:cNvPr id="1048679" name="Rectangle 4"/>
          <p:cNvSpPr/>
          <p:nvPr/>
        </p:nvSpPr>
        <p:spPr>
          <a:xfrm>
            <a:off x="369516" y="2600666"/>
            <a:ext cx="4290167" cy="784830"/>
          </a:xfrm>
          <a:prstGeom prst="rect"/>
          <a:solidFill>
            <a:schemeClr val="bg1">
              <a:lumMod val="85000"/>
            </a:schemeClr>
          </a:solidFill>
          <a:ln>
            <a:solidFill>
              <a:schemeClr val="tx1"/>
            </a:solidFill>
          </a:ln>
        </p:spPr>
        <p:txBody>
          <a:bodyPr wrap="square">
            <a:spAutoFit/>
          </a:bodyPr>
          <a:p>
            <a:endParaRPr dirty="0" sz="600" lang="en-US">
              <a:solidFill>
                <a:prstClr val="black"/>
              </a:solidFill>
              <a:latin typeface="Consolas" panose="020B0609020204030204" pitchFamily="49" charset="0"/>
            </a:endParaRPr>
          </a:p>
          <a:p>
            <a:r>
              <a:rPr dirty="0" sz="1600" lang="en-US">
                <a:solidFill>
                  <a:srgbClr val="0000FF"/>
                </a:solidFill>
                <a:latin typeface="Consolas" panose="020B0609020204030204" pitchFamily="49" charset="0"/>
              </a:rPr>
              <a:t>void</a:t>
            </a:r>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addOne</a:t>
            </a:r>
            <a:r>
              <a:rPr dirty="0" sz="1600" lang="en-US">
                <a:solidFill>
                  <a:prstClr val="black"/>
                </a:solidFill>
                <a:latin typeface="Consolas" panose="020B0609020204030204" pitchFamily="49" charset="0"/>
              </a:rPr>
              <a:t>(</a:t>
            </a:r>
            <a:r>
              <a:rPr dirty="0" sz="1600" lang="en-US" err="1">
                <a:solidFill>
                  <a:srgbClr val="0000FF"/>
                </a:solidFill>
                <a:latin typeface="Consolas" panose="020B0609020204030204" pitchFamily="49" charset="0"/>
              </a:rPr>
              <a:t>int</a:t>
            </a:r>
            <a:r>
              <a:rPr dirty="0" sz="1600" lang="en-US">
                <a:solidFill>
                  <a:prstClr val="black"/>
                </a:solidFill>
                <a:latin typeface="Consolas" panose="020B0609020204030204" pitchFamily="49" charset="0"/>
              </a:rPr>
              <a:t> </a:t>
            </a:r>
            <a:r>
              <a:rPr b="1" dirty="0" sz="1600" lang="en-US">
                <a:solidFill>
                  <a:prstClr val="black"/>
                </a:solidFill>
                <a:latin typeface="Consolas" panose="020B0609020204030204" pitchFamily="49" charset="0"/>
              </a:rPr>
              <a:t>*r</a:t>
            </a:r>
            <a:r>
              <a:rPr dirty="0" sz="1600" lang="en-US">
                <a:solidFill>
                  <a:prstClr val="black"/>
                </a:solidFill>
                <a:latin typeface="Consolas" panose="020B0609020204030204" pitchFamily="49" charset="0"/>
              </a:rPr>
              <a:t>)</a:t>
            </a:r>
          </a:p>
          <a:p>
            <a:r>
              <a:rPr dirty="0" sz="1600" lang="en-US" smtClean="0">
                <a:solidFill>
                  <a:prstClr val="black"/>
                </a:solidFill>
                <a:latin typeface="Consolas" panose="020B0609020204030204" pitchFamily="49" charset="0"/>
              </a:rPr>
              <a:t>{    *r </a:t>
            </a:r>
            <a:r>
              <a:rPr dirty="0" sz="1600" lang="en-US">
                <a:solidFill>
                  <a:prstClr val="black"/>
                </a:solidFill>
                <a:latin typeface="Consolas" panose="020B0609020204030204" pitchFamily="49" charset="0"/>
              </a:rPr>
              <a:t>= </a:t>
            </a:r>
            <a:r>
              <a:rPr dirty="0" sz="1600" lang="en-US" smtClean="0">
                <a:solidFill>
                  <a:prstClr val="black"/>
                </a:solidFill>
                <a:latin typeface="Consolas" panose="020B0609020204030204" pitchFamily="49" charset="0"/>
              </a:rPr>
              <a:t>*r </a:t>
            </a:r>
            <a:r>
              <a:rPr dirty="0" sz="1600" lang="en-US">
                <a:solidFill>
                  <a:prstClr val="black"/>
                </a:solidFill>
                <a:latin typeface="Consolas" panose="020B0609020204030204" pitchFamily="49" charset="0"/>
              </a:rPr>
              <a:t>+ 1</a:t>
            </a:r>
            <a:r>
              <a:rPr dirty="0" sz="1600" lang="en-US" smtClean="0">
                <a:solidFill>
                  <a:prstClr val="black"/>
                </a:solidFill>
                <a:latin typeface="Consolas" panose="020B0609020204030204" pitchFamily="49" charset="0"/>
              </a:rPr>
              <a:t>;}</a:t>
            </a:r>
            <a:endParaRPr dirty="0" sz="1600" lang="en-US">
              <a:solidFill>
                <a:prstClr val="black"/>
              </a:solidFill>
              <a:latin typeface="Consolas" panose="020B0609020204030204" pitchFamily="49" charset="0"/>
            </a:endParaRPr>
          </a:p>
          <a:p>
            <a:r>
              <a:rPr dirty="0" sz="700" lang="en-US">
                <a:solidFill>
                  <a:prstClr val="black"/>
                </a:solidFill>
                <a:latin typeface="Consolas" panose="020B0609020204030204" pitchFamily="49" charset="0"/>
              </a:rPr>
              <a:t> </a:t>
            </a:r>
          </a:p>
        </p:txBody>
      </p:sp>
      <p:sp>
        <p:nvSpPr>
          <p:cNvPr id="1048680" name="Rectangle 7"/>
          <p:cNvSpPr/>
          <p:nvPr/>
        </p:nvSpPr>
        <p:spPr>
          <a:xfrm>
            <a:off x="4759893" y="1641453"/>
            <a:ext cx="4233795" cy="4218940"/>
          </a:xfrm>
          <a:prstGeom prst="rect"/>
          <a:solidFill>
            <a:srgbClr val="FFFFE7"/>
          </a:solidFill>
          <a:ln>
            <a:solidFill>
              <a:schemeClr val="tx1"/>
            </a:solidFill>
          </a:ln>
        </p:spPr>
        <p:txBody>
          <a:bodyPr wrap="square">
            <a:spAutoFit/>
          </a:bodyPr>
          <a:p>
            <a:r>
              <a:rPr dirty="0" sz="1600" lang="en-US">
                <a:solidFill>
                  <a:srgbClr val="0000FF"/>
                </a:solidFill>
                <a:latin typeface="Consolas" panose="020B0609020204030204" pitchFamily="49" charset="0"/>
              </a:rPr>
              <a:t>#include</a:t>
            </a:r>
            <a:r>
              <a:rPr dirty="0" sz="1600" lang="en-US">
                <a:solidFill>
                  <a:prstClr val="black"/>
                </a:solidFill>
                <a:latin typeface="Consolas" panose="020B0609020204030204" pitchFamily="49" charset="0"/>
              </a:rPr>
              <a:t> </a:t>
            </a:r>
            <a:r>
              <a:rPr dirty="0" sz="1600" lang="en-US">
                <a:solidFill>
                  <a:srgbClr val="A31515"/>
                </a:solidFill>
                <a:latin typeface="Consolas" panose="020B0609020204030204" pitchFamily="49" charset="0"/>
              </a:rPr>
              <a:t>&lt;</a:t>
            </a:r>
            <a:r>
              <a:rPr dirty="0" sz="1600" lang="en-US" err="1">
                <a:solidFill>
                  <a:srgbClr val="A31515"/>
                </a:solidFill>
                <a:latin typeface="Consolas" panose="020B0609020204030204" pitchFamily="49" charset="0"/>
              </a:rPr>
              <a:t>iostream</a:t>
            </a:r>
            <a:r>
              <a:rPr dirty="0" sz="1600" lang="en-US">
                <a:solidFill>
                  <a:srgbClr val="A31515"/>
                </a:solidFill>
                <a:latin typeface="Consolas" panose="020B0609020204030204" pitchFamily="49" charset="0"/>
              </a:rPr>
              <a:t>&gt;</a:t>
            </a:r>
            <a:endParaRPr dirty="0" sz="1600" lang="en-US">
              <a:solidFill>
                <a:prstClr val="black"/>
              </a:solidFill>
              <a:latin typeface="Consolas" panose="020B0609020204030204" pitchFamily="49" charset="0"/>
            </a:endParaRPr>
          </a:p>
          <a:p>
            <a:r>
              <a:rPr dirty="0" sz="1600" lang="en-US">
                <a:solidFill>
                  <a:srgbClr val="0000FF"/>
                </a:solidFill>
                <a:latin typeface="Consolas" panose="020B0609020204030204" pitchFamily="49" charset="0"/>
              </a:rPr>
              <a:t>#include</a:t>
            </a:r>
            <a:r>
              <a:rPr dirty="0" sz="1600" lang="en-US">
                <a:solidFill>
                  <a:srgbClr val="A31515"/>
                </a:solidFill>
                <a:latin typeface="Consolas" panose="020B0609020204030204" pitchFamily="49" charset="0"/>
              </a:rPr>
              <a:t>&lt;</a:t>
            </a:r>
            <a:r>
              <a:rPr dirty="0" sz="1600" lang="en-US" err="1">
                <a:solidFill>
                  <a:srgbClr val="A31515"/>
                </a:solidFill>
                <a:latin typeface="Consolas" panose="020B0609020204030204" pitchFamily="49" charset="0"/>
              </a:rPr>
              <a:t>conio.h</a:t>
            </a:r>
            <a:r>
              <a:rPr dirty="0" sz="1600" lang="en-US">
                <a:solidFill>
                  <a:srgbClr val="A31515"/>
                </a:solidFill>
                <a:latin typeface="Consolas" panose="020B0609020204030204" pitchFamily="49" charset="0"/>
              </a:rPr>
              <a:t>&gt;</a:t>
            </a:r>
            <a:endParaRPr dirty="0" sz="1600" lang="en-US">
              <a:solidFill>
                <a:prstClr val="black"/>
              </a:solidFill>
              <a:latin typeface="Consolas" panose="020B0609020204030204" pitchFamily="49" charset="0"/>
            </a:endParaRPr>
          </a:p>
          <a:p>
            <a:r>
              <a:rPr dirty="0" sz="1600" lang="en-US">
                <a:solidFill>
                  <a:srgbClr val="0000FF"/>
                </a:solidFill>
                <a:latin typeface="Consolas" panose="020B0609020204030204" pitchFamily="49" charset="0"/>
              </a:rPr>
              <a:t>using</a:t>
            </a:r>
            <a:r>
              <a:rPr dirty="0" sz="1600" lang="en-US">
                <a:solidFill>
                  <a:prstClr val="black"/>
                </a:solidFill>
                <a:latin typeface="Consolas" panose="020B0609020204030204" pitchFamily="49" charset="0"/>
              </a:rPr>
              <a:t> </a:t>
            </a:r>
            <a:r>
              <a:rPr dirty="0" sz="1600" lang="en-US">
                <a:solidFill>
                  <a:srgbClr val="0000FF"/>
                </a:solidFill>
                <a:latin typeface="Consolas" panose="020B0609020204030204" pitchFamily="49" charset="0"/>
              </a:rPr>
              <a:t>namespace</a:t>
            </a:r>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std</a:t>
            </a:r>
            <a:r>
              <a:rPr dirty="0" sz="1600" lang="en-US" smtClean="0">
                <a:solidFill>
                  <a:prstClr val="black"/>
                </a:solidFill>
                <a:latin typeface="Consolas" panose="020B0609020204030204" pitchFamily="49" charset="0"/>
              </a:rPr>
              <a:t>;</a:t>
            </a:r>
          </a:p>
          <a:p>
            <a:endParaRPr dirty="0" sz="1600" lang="en-US">
              <a:solidFill>
                <a:prstClr val="black"/>
              </a:solidFill>
              <a:latin typeface="Consolas" panose="020B0609020204030204" pitchFamily="49" charset="0"/>
            </a:endParaRPr>
          </a:p>
          <a:p>
            <a:r>
              <a:rPr dirty="0" sz="1600" lang="en-US" smtClean="0">
                <a:solidFill>
                  <a:srgbClr val="0000FF"/>
                </a:solidFill>
                <a:latin typeface="Consolas" panose="020B0609020204030204" pitchFamily="49" charset="0"/>
              </a:rPr>
              <a:t>void</a:t>
            </a:r>
            <a:r>
              <a:rPr dirty="0" sz="1600" lang="en-US" smtClean="0">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addOne</a:t>
            </a:r>
            <a:r>
              <a:rPr dirty="0" sz="1600" lang="en-US">
                <a:solidFill>
                  <a:prstClr val="black"/>
                </a:solidFill>
                <a:latin typeface="Consolas" panose="020B0609020204030204" pitchFamily="49" charset="0"/>
              </a:rPr>
              <a:t>(</a:t>
            </a:r>
            <a:r>
              <a:rPr dirty="0" sz="1600" lang="en-US" err="1">
                <a:solidFill>
                  <a:srgbClr val="0000FF"/>
                </a:solidFill>
                <a:latin typeface="Consolas" panose="020B0609020204030204" pitchFamily="49" charset="0"/>
              </a:rPr>
              <a:t>int</a:t>
            </a:r>
            <a:r>
              <a:rPr dirty="0" sz="1600" lang="en-US">
                <a:solidFill>
                  <a:prstClr val="black"/>
                </a:solidFill>
                <a:latin typeface="Consolas" panose="020B0609020204030204" pitchFamily="49" charset="0"/>
              </a:rPr>
              <a:t> &amp;ref)</a:t>
            </a:r>
          </a:p>
          <a:p>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ref = ref + 1</a:t>
            </a:r>
            <a:r>
              <a:rPr dirty="0" sz="1600" lang="en-US" smtClean="0">
                <a:solidFill>
                  <a:prstClr val="black"/>
                </a:solidFill>
                <a:latin typeface="Consolas" panose="020B0609020204030204" pitchFamily="49" charset="0"/>
              </a:rPr>
              <a:t>;   }</a:t>
            </a:r>
            <a:endParaRPr dirty="0" sz="1600" lang="en-US">
              <a:solidFill>
                <a:prstClr val="black"/>
              </a:solidFill>
              <a:latin typeface="Consolas" panose="020B0609020204030204" pitchFamily="49" charset="0"/>
            </a:endParaRPr>
          </a:p>
          <a:p>
            <a:r>
              <a:rPr dirty="0" sz="1600" lang="en-US">
                <a:solidFill>
                  <a:prstClr val="black"/>
                </a:solidFill>
                <a:latin typeface="Consolas" panose="020B0609020204030204" pitchFamily="49" charset="0"/>
              </a:rPr>
              <a:t> </a:t>
            </a:r>
          </a:p>
          <a:p>
            <a:endParaRPr dirty="0" sz="1600" lang="en-US" smtClean="0">
              <a:solidFill>
                <a:srgbClr val="0000FF"/>
              </a:solidFill>
              <a:latin typeface="Consolas" panose="020B0609020204030204" pitchFamily="49" charset="0"/>
            </a:endParaRPr>
          </a:p>
          <a:p>
            <a:r>
              <a:rPr dirty="0" sz="1600" lang="en-US" err="1" smtClean="0">
                <a:solidFill>
                  <a:srgbClr val="0000FF"/>
                </a:solidFill>
                <a:latin typeface="Consolas" panose="020B0609020204030204" pitchFamily="49" charset="0"/>
              </a:rPr>
              <a:t>int</a:t>
            </a:r>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main()</a:t>
            </a:r>
          </a:p>
          <a:p>
            <a:r>
              <a:rPr dirty="0" sz="1600" lang="en-US">
                <a:solidFill>
                  <a:prstClr val="black"/>
                </a:solidFill>
                <a:latin typeface="Consolas" panose="020B0609020204030204" pitchFamily="49" charset="0"/>
              </a:rPr>
              <a:t>{</a:t>
            </a:r>
          </a:p>
          <a:p>
            <a:r>
              <a:rPr dirty="0" sz="1600" lang="en-US">
                <a:solidFill>
                  <a:prstClr val="black"/>
                </a:solidFill>
                <a:latin typeface="Consolas" panose="020B0609020204030204" pitchFamily="49" charset="0"/>
              </a:rPr>
              <a:t>    </a:t>
            </a:r>
            <a:r>
              <a:rPr dirty="0" sz="1600" lang="en-US" err="1">
                <a:solidFill>
                  <a:srgbClr val="0000FF"/>
                </a:solidFill>
                <a:latin typeface="Consolas" panose="020B0609020204030204" pitchFamily="49" charset="0"/>
              </a:rPr>
              <a:t>int</a:t>
            </a:r>
            <a:r>
              <a:rPr dirty="0" sz="1600" lang="en-US">
                <a:solidFill>
                  <a:prstClr val="black"/>
                </a:solidFill>
                <a:latin typeface="Consolas" panose="020B0609020204030204" pitchFamily="49" charset="0"/>
              </a:rPr>
              <a:t> </a:t>
            </a:r>
            <a:r>
              <a:rPr dirty="0" sz="1600" lang="en-US" smtClean="0">
                <a:solidFill>
                  <a:prstClr val="black"/>
                </a:solidFill>
                <a:latin typeface="Consolas" panose="020B0609020204030204" pitchFamily="49" charset="0"/>
              </a:rPr>
              <a:t>x </a:t>
            </a:r>
            <a:r>
              <a:rPr dirty="0" sz="1600" lang="en-US">
                <a:solidFill>
                  <a:prstClr val="black"/>
                </a:solidFill>
                <a:latin typeface="Consolas" panose="020B0609020204030204" pitchFamily="49" charset="0"/>
              </a:rPr>
              <a:t>= 5;</a:t>
            </a:r>
          </a:p>
          <a:p>
            <a:r>
              <a:rPr dirty="0" sz="1600" lang="en-US">
                <a:solidFill>
                  <a:prstClr val="black"/>
                </a:solidFill>
                <a:latin typeface="Consolas" panose="020B0609020204030204" pitchFamily="49" charset="0"/>
              </a:rPr>
              <a:t> </a:t>
            </a:r>
            <a:r>
              <a:rPr dirty="0" sz="1600" lang="en-US" smtClean="0">
                <a:solidFill>
                  <a:prstClr val="black"/>
                </a:solidFill>
                <a:latin typeface="Consolas" panose="020B0609020204030204" pitchFamily="49" charset="0"/>
              </a:rPr>
              <a:t>   </a:t>
            </a:r>
            <a:r>
              <a:rPr dirty="0" sz="1600" lang="en-US" err="1" smtClean="0">
                <a:solidFill>
                  <a:prstClr val="black"/>
                </a:solidFill>
                <a:latin typeface="Consolas" panose="020B0609020204030204" pitchFamily="49" charset="0"/>
              </a:rPr>
              <a:t>cout</a:t>
            </a:r>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&lt;&lt; </a:t>
            </a:r>
            <a:r>
              <a:rPr dirty="0" sz="1600" lang="en-US">
                <a:solidFill>
                  <a:srgbClr val="A31515"/>
                </a:solidFill>
                <a:latin typeface="Consolas" panose="020B0609020204030204" pitchFamily="49" charset="0"/>
              </a:rPr>
              <a:t>"value = "</a:t>
            </a:r>
            <a:r>
              <a:rPr dirty="0" sz="1600" lang="en-US">
                <a:solidFill>
                  <a:prstClr val="black"/>
                </a:solidFill>
                <a:latin typeface="Consolas" panose="020B0609020204030204" pitchFamily="49" charset="0"/>
              </a:rPr>
              <a:t> &lt;&lt; </a:t>
            </a:r>
            <a:r>
              <a:rPr dirty="0" sz="1600" lang="en-US" smtClean="0">
                <a:solidFill>
                  <a:prstClr val="black"/>
                </a:solidFill>
                <a:latin typeface="Consolas" panose="020B0609020204030204" pitchFamily="49" charset="0"/>
              </a:rPr>
              <a:t>x </a:t>
            </a:r>
            <a:r>
              <a:rPr dirty="0" sz="1600" lang="en-US">
                <a:solidFill>
                  <a:prstClr val="black"/>
                </a:solidFill>
                <a:latin typeface="Consolas" panose="020B0609020204030204" pitchFamily="49" charset="0"/>
              </a:rPr>
              <a:t>&lt;&lt; </a:t>
            </a:r>
            <a:r>
              <a:rPr dirty="0" sz="1600" lang="en-US">
                <a:solidFill>
                  <a:srgbClr val="A31515"/>
                </a:solidFill>
                <a:latin typeface="Consolas" panose="020B0609020204030204" pitchFamily="49" charset="0"/>
              </a:rPr>
              <a:t>'\n'</a:t>
            </a:r>
            <a:r>
              <a:rPr dirty="0" sz="1600" lang="en-US">
                <a:solidFill>
                  <a:prstClr val="black"/>
                </a:solidFill>
                <a:latin typeface="Consolas" panose="020B0609020204030204" pitchFamily="49" charset="0"/>
              </a:rPr>
              <a:t>;</a:t>
            </a:r>
          </a:p>
          <a:p>
            <a:r>
              <a:rPr dirty="0" sz="1600" lang="en-US">
                <a:solidFill>
                  <a:prstClr val="black"/>
                </a:solidFill>
                <a:latin typeface="Consolas" panose="020B0609020204030204" pitchFamily="49" charset="0"/>
              </a:rPr>
              <a:t>    </a:t>
            </a:r>
            <a:r>
              <a:rPr dirty="0" sz="1600" lang="en-US" err="1" smtClean="0">
                <a:solidFill>
                  <a:prstClr val="black"/>
                </a:solidFill>
                <a:latin typeface="Consolas" panose="020B0609020204030204" pitchFamily="49" charset="0"/>
              </a:rPr>
              <a:t>addOne</a:t>
            </a:r>
            <a:r>
              <a:rPr b="1" dirty="0" sz="1600" lang="en-US" smtClean="0">
                <a:solidFill>
                  <a:prstClr val="black"/>
                </a:solidFill>
                <a:latin typeface="Consolas" panose="020B0609020204030204" pitchFamily="49" charset="0"/>
              </a:rPr>
              <a:t>(</a:t>
            </a:r>
            <a:r>
              <a:rPr b="1" dirty="0" lang="en-US" smtClean="0">
                <a:solidFill>
                  <a:prstClr val="black"/>
                </a:solidFill>
                <a:latin typeface="Consolas" panose="020B0609020204030204" pitchFamily="49" charset="0"/>
              </a:rPr>
              <a:t>x</a:t>
            </a:r>
            <a:r>
              <a:rPr dirty="0" sz="1600" lang="en-US" smtClean="0">
                <a:solidFill>
                  <a:prstClr val="black"/>
                </a:solidFill>
                <a:latin typeface="Consolas" panose="020B0609020204030204" pitchFamily="49" charset="0"/>
              </a:rPr>
              <a:t>);</a:t>
            </a:r>
            <a:endParaRPr dirty="0" sz="1600" lang="en-US">
              <a:solidFill>
                <a:prstClr val="black"/>
              </a:solidFill>
              <a:latin typeface="Consolas" panose="020B0609020204030204" pitchFamily="49" charset="0"/>
            </a:endParaRPr>
          </a:p>
          <a:p>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cout</a:t>
            </a:r>
            <a:r>
              <a:rPr dirty="0" sz="1600" lang="en-US">
                <a:solidFill>
                  <a:prstClr val="black"/>
                </a:solidFill>
                <a:latin typeface="Consolas" panose="020B0609020204030204" pitchFamily="49" charset="0"/>
              </a:rPr>
              <a:t> &lt;&lt; </a:t>
            </a:r>
            <a:r>
              <a:rPr dirty="0" sz="1600" lang="en-US">
                <a:solidFill>
                  <a:srgbClr val="A31515"/>
                </a:solidFill>
                <a:latin typeface="Consolas" panose="020B0609020204030204" pitchFamily="49" charset="0"/>
              </a:rPr>
              <a:t>"value = "</a:t>
            </a:r>
            <a:r>
              <a:rPr dirty="0" sz="1600" lang="en-US">
                <a:solidFill>
                  <a:prstClr val="black"/>
                </a:solidFill>
                <a:latin typeface="Consolas" panose="020B0609020204030204" pitchFamily="49" charset="0"/>
              </a:rPr>
              <a:t> &lt;&lt; </a:t>
            </a:r>
            <a:r>
              <a:rPr dirty="0" sz="1600" lang="en-US" smtClean="0">
                <a:solidFill>
                  <a:prstClr val="black"/>
                </a:solidFill>
                <a:latin typeface="Consolas" panose="020B0609020204030204" pitchFamily="49" charset="0"/>
              </a:rPr>
              <a:t>x </a:t>
            </a:r>
            <a:r>
              <a:rPr dirty="0" sz="1600" lang="en-US">
                <a:solidFill>
                  <a:prstClr val="black"/>
                </a:solidFill>
                <a:latin typeface="Consolas" panose="020B0609020204030204" pitchFamily="49" charset="0"/>
              </a:rPr>
              <a:t>&lt;&lt; </a:t>
            </a:r>
            <a:r>
              <a:rPr dirty="0" sz="1600" lang="en-US">
                <a:solidFill>
                  <a:srgbClr val="A31515"/>
                </a:solidFill>
                <a:latin typeface="Consolas" panose="020B0609020204030204" pitchFamily="49" charset="0"/>
              </a:rPr>
              <a:t>'\n'</a:t>
            </a:r>
            <a:r>
              <a:rPr dirty="0" sz="1600" lang="en-US">
                <a:solidFill>
                  <a:prstClr val="black"/>
                </a:solidFill>
                <a:latin typeface="Consolas" panose="020B0609020204030204" pitchFamily="49" charset="0"/>
              </a:rPr>
              <a:t>;</a:t>
            </a:r>
          </a:p>
          <a:p>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system(</a:t>
            </a:r>
            <a:r>
              <a:rPr dirty="0" sz="1600" lang="en-US">
                <a:solidFill>
                  <a:srgbClr val="A31515"/>
                </a:solidFill>
                <a:latin typeface="Consolas" panose="020B0609020204030204" pitchFamily="49" charset="0"/>
              </a:rPr>
              <a:t>"pause"</a:t>
            </a:r>
            <a:r>
              <a:rPr dirty="0" sz="1600" lang="en-US">
                <a:solidFill>
                  <a:prstClr val="black"/>
                </a:solidFill>
                <a:latin typeface="Consolas" panose="020B0609020204030204" pitchFamily="49" charset="0"/>
              </a:rPr>
              <a:t>);</a:t>
            </a:r>
          </a:p>
          <a:p>
            <a:r>
              <a:rPr dirty="0" sz="1600" lang="en-US">
                <a:solidFill>
                  <a:prstClr val="black"/>
                </a:solidFill>
                <a:latin typeface="Consolas" panose="020B0609020204030204" pitchFamily="49" charset="0"/>
              </a:rPr>
              <a:t>  </a:t>
            </a:r>
            <a:r>
              <a:rPr dirty="0" sz="1600" lang="en-US">
                <a:solidFill>
                  <a:srgbClr val="0000FF"/>
                </a:solidFill>
                <a:latin typeface="Consolas" panose="020B0609020204030204" pitchFamily="49" charset="0"/>
              </a:rPr>
              <a:t>return</a:t>
            </a:r>
            <a:r>
              <a:rPr dirty="0" sz="1600" lang="en-US">
                <a:solidFill>
                  <a:prstClr val="black"/>
                </a:solidFill>
                <a:latin typeface="Consolas" panose="020B0609020204030204" pitchFamily="49" charset="0"/>
              </a:rPr>
              <a:t> 0;</a:t>
            </a:r>
          </a:p>
          <a:p>
            <a:r>
              <a:rPr dirty="0" sz="1600" lang="en-US">
                <a:solidFill>
                  <a:prstClr val="black"/>
                </a:solidFill>
                <a:latin typeface="Consolas" panose="020B0609020204030204" pitchFamily="49" charset="0"/>
              </a:rPr>
              <a:t>}</a:t>
            </a:r>
          </a:p>
        </p:txBody>
      </p:sp>
      <p:sp>
        <p:nvSpPr>
          <p:cNvPr id="1048681" name="Rectangle 8"/>
          <p:cNvSpPr/>
          <p:nvPr/>
        </p:nvSpPr>
        <p:spPr>
          <a:xfrm>
            <a:off x="4759893" y="2605821"/>
            <a:ext cx="4233795" cy="802640"/>
          </a:xfrm>
          <a:prstGeom prst="rect"/>
          <a:solidFill>
            <a:schemeClr val="bg1">
              <a:lumMod val="85000"/>
            </a:schemeClr>
          </a:solidFill>
          <a:ln>
            <a:solidFill>
              <a:schemeClr val="tx1"/>
            </a:solidFill>
          </a:ln>
        </p:spPr>
        <p:txBody>
          <a:bodyPr wrap="square">
            <a:spAutoFit/>
          </a:bodyPr>
          <a:p>
            <a:endParaRPr dirty="0" sz="800" lang="en-US">
              <a:solidFill>
                <a:prstClr val="black"/>
              </a:solidFill>
              <a:latin typeface="Consolas" panose="020B0609020204030204" pitchFamily="49" charset="0"/>
            </a:endParaRPr>
          </a:p>
          <a:p>
            <a:r>
              <a:rPr dirty="0" sz="1600" lang="en-US" smtClean="0">
                <a:solidFill>
                  <a:srgbClr val="0000FF"/>
                </a:solidFill>
                <a:latin typeface="Consolas" panose="020B0609020204030204" pitchFamily="49" charset="0"/>
              </a:rPr>
              <a:t>void</a:t>
            </a:r>
            <a:r>
              <a:rPr dirty="0" sz="1600" lang="en-US" smtClean="0">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addOne</a:t>
            </a:r>
            <a:r>
              <a:rPr dirty="0" sz="1600" lang="en-US">
                <a:solidFill>
                  <a:prstClr val="black"/>
                </a:solidFill>
                <a:latin typeface="Consolas" panose="020B0609020204030204" pitchFamily="49" charset="0"/>
              </a:rPr>
              <a:t>(</a:t>
            </a:r>
            <a:r>
              <a:rPr dirty="0" sz="1600" lang="en-US" err="1">
                <a:solidFill>
                  <a:srgbClr val="0000FF"/>
                </a:solidFill>
                <a:latin typeface="Consolas" panose="020B0609020204030204" pitchFamily="49" charset="0"/>
              </a:rPr>
              <a:t>int</a:t>
            </a:r>
            <a:r>
              <a:rPr dirty="0" sz="1600" lang="en-US">
                <a:solidFill>
                  <a:prstClr val="black"/>
                </a:solidFill>
                <a:latin typeface="Consolas" panose="020B0609020204030204" pitchFamily="49" charset="0"/>
              </a:rPr>
              <a:t> </a:t>
            </a:r>
            <a:r>
              <a:rPr b="1" dirty="0" sz="1600" lang="en-US" smtClean="0">
                <a:solidFill>
                  <a:prstClr val="black"/>
                </a:solidFill>
                <a:latin typeface="Consolas" panose="020B0609020204030204" pitchFamily="49" charset="0"/>
              </a:rPr>
              <a:t>&amp;r</a:t>
            </a:r>
            <a:r>
              <a:rPr dirty="0" sz="1600" lang="en-US" smtClean="0">
                <a:solidFill>
                  <a:prstClr val="black"/>
                </a:solidFill>
                <a:latin typeface="Consolas" panose="020B0609020204030204" pitchFamily="49" charset="0"/>
              </a:rPr>
              <a:t>)</a:t>
            </a:r>
            <a:endParaRPr dirty="0" sz="1600" lang="en-US">
              <a:solidFill>
                <a:prstClr val="black"/>
              </a:solidFill>
              <a:latin typeface="Consolas" panose="020B0609020204030204" pitchFamily="49" charset="0"/>
            </a:endParaRPr>
          </a:p>
          <a:p>
            <a:r>
              <a:rPr dirty="0" sz="1600" lang="en-US" smtClean="0">
                <a:solidFill>
                  <a:prstClr val="black"/>
                </a:solidFill>
                <a:latin typeface="Consolas" panose="020B0609020204030204" pitchFamily="49" charset="0"/>
              </a:rPr>
              <a:t>{    r </a:t>
            </a:r>
            <a:r>
              <a:rPr dirty="0" sz="1600" lang="en-US">
                <a:solidFill>
                  <a:prstClr val="black"/>
                </a:solidFill>
                <a:latin typeface="Consolas" panose="020B0609020204030204" pitchFamily="49" charset="0"/>
              </a:rPr>
              <a:t>= </a:t>
            </a:r>
            <a:r>
              <a:rPr dirty="0" sz="1600" lang="en-US" smtClean="0">
                <a:solidFill>
                  <a:prstClr val="black"/>
                </a:solidFill>
                <a:latin typeface="Consolas" panose="020B0609020204030204" pitchFamily="49" charset="0"/>
              </a:rPr>
              <a:t>r </a:t>
            </a:r>
            <a:r>
              <a:rPr dirty="0" sz="1600" lang="en-US">
                <a:solidFill>
                  <a:prstClr val="black"/>
                </a:solidFill>
                <a:latin typeface="Consolas" panose="020B0609020204030204" pitchFamily="49" charset="0"/>
              </a:rPr>
              <a:t>+ 1</a:t>
            </a:r>
            <a:r>
              <a:rPr dirty="0" sz="1600" lang="en-US" smtClean="0">
                <a:solidFill>
                  <a:prstClr val="black"/>
                </a:solidFill>
                <a:latin typeface="Consolas" panose="020B0609020204030204" pitchFamily="49" charset="0"/>
              </a:rPr>
              <a:t>;   }</a:t>
            </a:r>
            <a:endParaRPr dirty="0" sz="1600" lang="en-US">
              <a:solidFill>
                <a:prstClr val="black"/>
              </a:solidFill>
              <a:latin typeface="Consolas" panose="020B0609020204030204" pitchFamily="49" charset="0"/>
            </a:endParaRPr>
          </a:p>
          <a:p>
            <a:r>
              <a:rPr dirty="0" sz="800" lang="en-US">
                <a:solidFill>
                  <a:prstClr val="black"/>
                </a:solidFill>
                <a:latin typeface="Consolas" panose="020B0609020204030204"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2" name="Title 2"/>
          <p:cNvSpPr>
            <a:spLocks noGrp="1"/>
          </p:cNvSpPr>
          <p:nvPr>
            <p:ph type="title"/>
          </p:nvPr>
        </p:nvSpPr>
        <p:spPr/>
        <p:txBody>
          <a:bodyPr/>
          <a:p>
            <a:r>
              <a:rPr b="0" dirty="0" lang="en-US"/>
              <a:t>Swap Numbers Using Pointers</a:t>
            </a:r>
            <a:endParaRPr dirty="0" lang="en-US"/>
          </a:p>
        </p:txBody>
      </p:sp>
      <p:sp>
        <p:nvSpPr>
          <p:cNvPr id="1048683" name="Rectangle 6"/>
          <p:cNvSpPr/>
          <p:nvPr/>
        </p:nvSpPr>
        <p:spPr>
          <a:xfrm>
            <a:off x="594986" y="1314304"/>
            <a:ext cx="6131492" cy="5158740"/>
          </a:xfrm>
          <a:prstGeom prst="rect"/>
          <a:solidFill>
            <a:srgbClr val="FFFFE7"/>
          </a:solidFill>
          <a:ln>
            <a:solidFill>
              <a:schemeClr val="tx1"/>
            </a:solidFill>
          </a:ln>
        </p:spPr>
        <p:txBody>
          <a:bodyPr wrap="square">
            <a:spAutoFit/>
          </a:bodyPr>
          <a:p>
            <a:r>
              <a:rPr dirty="0" lang="en-US">
                <a:solidFill>
                  <a:srgbClr val="0000FF"/>
                </a:solidFill>
                <a:latin typeface="Consolas" panose="020B0609020204030204" pitchFamily="49" charset="0"/>
              </a:rPr>
              <a:t>#include</a:t>
            </a:r>
            <a:r>
              <a:rPr dirty="0" lang="en-US">
                <a:solidFill>
                  <a:prstClr val="black"/>
                </a:solidFill>
                <a:latin typeface="Consolas" panose="020B0609020204030204" pitchFamily="49" charset="0"/>
              </a:rPr>
              <a:t> </a:t>
            </a:r>
            <a:r>
              <a:rPr dirty="0" lang="en-US">
                <a:solidFill>
                  <a:srgbClr val="A31515"/>
                </a:solidFill>
                <a:latin typeface="Consolas" panose="020B0609020204030204" pitchFamily="49" charset="0"/>
              </a:rPr>
              <a:t>&lt;</a:t>
            </a:r>
            <a:r>
              <a:rPr dirty="0" lang="en-US" err="1">
                <a:solidFill>
                  <a:srgbClr val="A31515"/>
                </a:solidFill>
                <a:latin typeface="Consolas" panose="020B0609020204030204" pitchFamily="49" charset="0"/>
              </a:rPr>
              <a:t>iostream</a:t>
            </a:r>
            <a:r>
              <a:rPr dirty="0" lang="en-US">
                <a:solidFill>
                  <a:srgbClr val="A31515"/>
                </a:solidFill>
                <a:latin typeface="Consolas" panose="020B0609020204030204" pitchFamily="49" charset="0"/>
              </a:rPr>
              <a:t>&gt;</a:t>
            </a:r>
            <a:endParaRPr dirty="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using</a:t>
            </a:r>
            <a:r>
              <a:rPr dirty="0" lang="en-US">
                <a:solidFill>
                  <a:prstClr val="black"/>
                </a:solidFill>
                <a:latin typeface="Consolas" panose="020B0609020204030204" pitchFamily="49" charset="0"/>
              </a:rPr>
              <a:t> </a:t>
            </a:r>
            <a:r>
              <a:rPr dirty="0" lang="en-US">
                <a:solidFill>
                  <a:srgbClr val="0000FF"/>
                </a:solidFill>
                <a:latin typeface="Consolas" panose="020B0609020204030204" pitchFamily="49" charset="0"/>
              </a:rPr>
              <a:t>namespace</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std</a:t>
            </a:r>
            <a:r>
              <a:rPr dirty="0" lang="en-US">
                <a:solidFill>
                  <a:prstClr val="black"/>
                </a:solidFill>
                <a:latin typeface="Consolas" panose="020B0609020204030204" pitchFamily="49" charset="0"/>
              </a:rPr>
              <a:t>;</a:t>
            </a:r>
          </a:p>
          <a:p>
            <a:r>
              <a:rPr dirty="0" lang="en-US">
                <a:solidFill>
                  <a:srgbClr val="0000FF"/>
                </a:solidFill>
                <a:latin typeface="Consolas" panose="020B0609020204030204" pitchFamily="49" charset="0"/>
              </a:rPr>
              <a:t>void</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swap_numbers</a:t>
            </a:r>
            <a:r>
              <a:rPr dirty="0" lang="en-US">
                <a:solidFill>
                  <a:prstClr val="black"/>
                </a:solidFill>
                <a:latin typeface="Consolas" panose="020B0609020204030204" pitchFamily="49" charset="0"/>
              </a:rPr>
              <a:t>(</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*value1, </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*value2) {</a:t>
            </a:r>
          </a:p>
          <a:p>
            <a:r>
              <a:rPr dirty="0" lang="en-US">
                <a:solidFill>
                  <a:prstClr val="black"/>
                </a:solidFill>
                <a:latin typeface="Consolas" panose="020B0609020204030204" pitchFamily="49" charset="0"/>
              </a:rPr>
              <a:t>   </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temp;</a:t>
            </a:r>
          </a:p>
          <a:p>
            <a:r>
              <a:rPr dirty="0" lang="en-US">
                <a:solidFill>
                  <a:prstClr val="black"/>
                </a:solidFill>
                <a:latin typeface="Consolas" panose="020B0609020204030204" pitchFamily="49" charset="0"/>
              </a:rPr>
              <a:t>   temp = *value1;</a:t>
            </a:r>
          </a:p>
          <a:p>
            <a:r>
              <a:rPr dirty="0" lang="en-US">
                <a:solidFill>
                  <a:prstClr val="black"/>
                </a:solidFill>
                <a:latin typeface="Consolas" panose="020B0609020204030204" pitchFamily="49" charset="0"/>
              </a:rPr>
              <a:t>   *value1 = *value2;</a:t>
            </a:r>
          </a:p>
          <a:p>
            <a:r>
              <a:rPr dirty="0" lang="en-US">
                <a:solidFill>
                  <a:prstClr val="black"/>
                </a:solidFill>
                <a:latin typeface="Consolas" panose="020B0609020204030204" pitchFamily="49" charset="0"/>
              </a:rPr>
              <a:t>   *value2 = temp;</a:t>
            </a:r>
          </a:p>
          <a:p>
            <a:r>
              <a:rPr dirty="0" lang="en-US">
                <a:solidFill>
                  <a:prstClr val="black"/>
                </a:solidFill>
                <a:latin typeface="Consolas" panose="020B0609020204030204" pitchFamily="49" charset="0"/>
              </a:rPr>
              <a:t>}</a:t>
            </a:r>
          </a:p>
          <a:p>
            <a:endParaRPr dirty="0" lang="en-US">
              <a:solidFill>
                <a:prstClr val="black"/>
              </a:solidFill>
              <a:latin typeface="Consolas" panose="020B0609020204030204" pitchFamily="49" charset="0"/>
            </a:endParaRPr>
          </a:p>
          <a:p>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main()</a:t>
            </a:r>
          </a:p>
          <a:p>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p>
          <a:p>
            <a:pPr lvl="1"/>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x=5,y=10;</a:t>
            </a:r>
          </a:p>
          <a:p>
            <a:pPr lvl="1"/>
            <a:endParaRPr dirty="0" lang="en-US">
              <a:solidFill>
                <a:prstClr val="black"/>
              </a:solidFill>
              <a:latin typeface="Consolas" panose="020B0609020204030204" pitchFamily="49" charset="0"/>
            </a:endParaRPr>
          </a:p>
          <a:p>
            <a:pPr lvl="1"/>
            <a:r>
              <a:rPr dirty="0" lang="en-US" err="1">
                <a:solidFill>
                  <a:prstClr val="black"/>
                </a:solidFill>
                <a:latin typeface="Consolas" panose="020B0609020204030204" pitchFamily="49" charset="0"/>
              </a:rPr>
              <a:t>swap_numbers</a:t>
            </a:r>
            <a:r>
              <a:rPr dirty="0" lang="en-US">
                <a:solidFill>
                  <a:prstClr val="black"/>
                </a:solidFill>
                <a:latin typeface="Consolas" panose="020B0609020204030204" pitchFamily="49" charset="0"/>
              </a:rPr>
              <a:t>(&amp;</a:t>
            </a:r>
            <a:r>
              <a:rPr dirty="0" lang="en-US" err="1">
                <a:solidFill>
                  <a:prstClr val="black"/>
                </a:solidFill>
                <a:latin typeface="Consolas" panose="020B0609020204030204" pitchFamily="49" charset="0"/>
              </a:rPr>
              <a:t>x,&amp;y</a:t>
            </a:r>
            <a:r>
              <a:rPr dirty="0" lang="en-US">
                <a:solidFill>
                  <a:prstClr val="black"/>
                </a:solidFill>
                <a:latin typeface="Consolas" panose="020B0609020204030204" pitchFamily="49" charset="0"/>
              </a:rPr>
              <a:t>);</a:t>
            </a:r>
          </a:p>
          <a:p>
            <a:pPr lvl="1"/>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&lt;&lt; x &lt;&lt; </a:t>
            </a:r>
            <a:r>
              <a:rPr dirty="0" lang="en-US">
                <a:solidFill>
                  <a:srgbClr val="A31515"/>
                </a:solidFill>
                <a:latin typeface="Consolas" panose="020B0609020204030204" pitchFamily="49" charset="0"/>
              </a:rPr>
              <a:t>" "</a:t>
            </a:r>
            <a:r>
              <a:rPr dirty="0" lang="en-US">
                <a:solidFill>
                  <a:prstClr val="black"/>
                </a:solidFill>
                <a:latin typeface="Consolas" panose="020B0609020204030204" pitchFamily="49" charset="0"/>
              </a:rPr>
              <a:t> &lt;&lt; y &lt;&lt;</a:t>
            </a:r>
            <a:r>
              <a:rPr dirty="0" lang="en-US" err="1">
                <a:solidFill>
                  <a:prstClr val="black"/>
                </a:solidFill>
                <a:latin typeface="Consolas" panose="020B0609020204030204" pitchFamily="49" charset="0"/>
              </a:rPr>
              <a:t>endl</a:t>
            </a:r>
            <a:r>
              <a:rPr dirty="0" lang="en-US">
                <a:solidFill>
                  <a:prstClr val="black"/>
                </a:solidFill>
                <a:latin typeface="Consolas" panose="020B0609020204030204" pitchFamily="49" charset="0"/>
              </a:rPr>
              <a:t>;</a:t>
            </a:r>
          </a:p>
          <a:p>
            <a:pPr lvl="1"/>
            <a:r>
              <a:rPr dirty="0" lang="en-US" smtClean="0">
                <a:solidFill>
                  <a:prstClr val="black"/>
                </a:solidFill>
                <a:latin typeface="Consolas" panose="020B0609020204030204" pitchFamily="49" charset="0"/>
              </a:rPr>
              <a:t>system</a:t>
            </a:r>
            <a:r>
              <a:rPr dirty="0" lang="en-US">
                <a:solidFill>
                  <a:prstClr val="black"/>
                </a:solidFill>
                <a:latin typeface="Consolas" panose="020B0609020204030204" pitchFamily="49" charset="0"/>
              </a:rPr>
              <a:t>(</a:t>
            </a:r>
            <a:r>
              <a:rPr dirty="0" lang="en-US">
                <a:solidFill>
                  <a:srgbClr val="A31515"/>
                </a:solidFill>
                <a:latin typeface="Consolas" panose="020B0609020204030204" pitchFamily="49" charset="0"/>
              </a:rPr>
              <a:t>"pause"</a:t>
            </a:r>
            <a:r>
              <a:rPr dirty="0" lang="en-US">
                <a:solidFill>
                  <a:prstClr val="black"/>
                </a:solidFill>
                <a:latin typeface="Consolas" panose="020B0609020204030204" pitchFamily="49" charset="0"/>
              </a:rPr>
              <a:t>);</a:t>
            </a:r>
          </a:p>
          <a:p>
            <a:pPr lvl="1"/>
            <a:r>
              <a:rPr dirty="0" lang="en-US" smtClean="0">
                <a:solidFill>
                  <a:srgbClr val="0000FF"/>
                </a:solidFill>
                <a:latin typeface="Consolas" panose="020B0609020204030204" pitchFamily="49" charset="0"/>
              </a:rPr>
              <a:t>return</a:t>
            </a:r>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0;</a:t>
            </a:r>
          </a:p>
          <a:p>
            <a:r>
              <a:rPr dirty="0" lang="en-US">
                <a:solidFill>
                  <a:prstClr val="black"/>
                </a:solidFill>
                <a:latin typeface="Consolas" panose="020B0609020204030204" pitchFamily="49" charset="0"/>
              </a:rPr>
              <a:t>}</a:t>
            </a:r>
          </a:p>
        </p:txBody>
      </p:sp>
      <p:sp>
        <p:nvSpPr>
          <p:cNvPr id="1048684" name="Rectangle 7"/>
          <p:cNvSpPr/>
          <p:nvPr/>
        </p:nvSpPr>
        <p:spPr>
          <a:xfrm>
            <a:off x="594985" y="1942344"/>
            <a:ext cx="6131493" cy="1691641"/>
          </a:xfrm>
          <a:prstGeom prst="rect"/>
          <a:solidFill>
            <a:schemeClr val="bg1">
              <a:lumMod val="85000"/>
            </a:schemeClr>
          </a:solidFill>
          <a:ln>
            <a:solidFill>
              <a:schemeClr val="tx1"/>
            </a:solidFill>
          </a:ln>
        </p:spPr>
        <p:txBody>
          <a:bodyPr wrap="square">
            <a:spAutoFit/>
          </a:bodyPr>
          <a:p>
            <a:r>
              <a:rPr dirty="0" lang="en-US" smtClean="0">
                <a:solidFill>
                  <a:srgbClr val="0000FF"/>
                </a:solidFill>
                <a:latin typeface="Consolas" panose="020B0609020204030204" pitchFamily="49" charset="0"/>
              </a:rPr>
              <a:t>void</a:t>
            </a:r>
            <a:r>
              <a:rPr dirty="0" lang="en-US" smtClean="0">
                <a:solidFill>
                  <a:prstClr val="black"/>
                </a:solidFill>
                <a:latin typeface="Consolas" panose="020B0609020204030204" pitchFamily="49" charset="0"/>
              </a:rPr>
              <a:t> </a:t>
            </a:r>
            <a:r>
              <a:rPr dirty="0" lang="en-US" err="1">
                <a:solidFill>
                  <a:prstClr val="black"/>
                </a:solidFill>
                <a:latin typeface="Consolas" panose="020B0609020204030204" pitchFamily="49" charset="0"/>
              </a:rPr>
              <a:t>swap_numbers</a:t>
            </a:r>
            <a:r>
              <a:rPr dirty="0" lang="en-US">
                <a:solidFill>
                  <a:prstClr val="black"/>
                </a:solidFill>
                <a:latin typeface="Consolas" panose="020B0609020204030204" pitchFamily="49" charset="0"/>
              </a:rPr>
              <a:t>(</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*value1, </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*value2) {</a:t>
            </a:r>
          </a:p>
          <a:p>
            <a:r>
              <a:rPr dirty="0" lang="en-US">
                <a:solidFill>
                  <a:prstClr val="black"/>
                </a:solidFill>
                <a:latin typeface="Consolas" panose="020B0609020204030204" pitchFamily="49" charset="0"/>
              </a:rPr>
              <a:t>   </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temp;</a:t>
            </a:r>
          </a:p>
          <a:p>
            <a:r>
              <a:rPr dirty="0" lang="en-US">
                <a:solidFill>
                  <a:prstClr val="black"/>
                </a:solidFill>
                <a:latin typeface="Consolas" panose="020B0609020204030204" pitchFamily="49" charset="0"/>
              </a:rPr>
              <a:t>   temp = *value1;</a:t>
            </a:r>
          </a:p>
          <a:p>
            <a:r>
              <a:rPr dirty="0" lang="en-US">
                <a:solidFill>
                  <a:prstClr val="black"/>
                </a:solidFill>
                <a:latin typeface="Consolas" panose="020B0609020204030204" pitchFamily="49" charset="0"/>
              </a:rPr>
              <a:t>   *value1 = *value2;</a:t>
            </a:r>
          </a:p>
          <a:p>
            <a:r>
              <a:rPr dirty="0" lang="en-US">
                <a:solidFill>
                  <a:prstClr val="black"/>
                </a:solidFill>
                <a:latin typeface="Consolas" panose="020B0609020204030204" pitchFamily="49" charset="0"/>
              </a:rPr>
              <a:t>   *value2 = temp;</a:t>
            </a:r>
          </a:p>
          <a:p>
            <a:r>
              <a:rPr dirty="0" lang="en-US" smtClean="0">
                <a:solidFill>
                  <a:prstClr val="black"/>
                </a:solidFill>
                <a:latin typeface="Consolas" panose="020B0609020204030204" pitchFamily="49" charset="0"/>
              </a:rPr>
              <a:t>}</a:t>
            </a:r>
            <a:endParaRPr dirty="0" lang="en-US">
              <a:solidFill>
                <a:prstClr val="black"/>
              </a:solidFill>
              <a:latin typeface="Consolas" panose="020B0609020204030204" pitchFamily="49" charset="0"/>
            </a:endParaRPr>
          </a:p>
        </p:txBody>
      </p:sp>
      <p:sp>
        <p:nvSpPr>
          <p:cNvPr id="1048685" name="Freeform 9"/>
          <p:cNvSpPr/>
          <p:nvPr/>
        </p:nvSpPr>
        <p:spPr bwMode="auto">
          <a:xfrm>
            <a:off x="324986" y="2197100"/>
            <a:ext cx="439792" cy="3187700"/>
          </a:xfrm>
          <a:custGeom>
            <a:avLst/>
            <a:gdLst>
              <a:gd name="connsiteX0" fmla="*/ 439792 w 439792"/>
              <a:gd name="connsiteY0" fmla="*/ 3365500 h 3365500"/>
              <a:gd name="connsiteX1" fmla="*/ 46092 w 439792"/>
              <a:gd name="connsiteY1" fmla="*/ 2781300 h 3365500"/>
              <a:gd name="connsiteX2" fmla="*/ 46092 w 439792"/>
              <a:gd name="connsiteY2" fmla="*/ 596900 h 3365500"/>
              <a:gd name="connsiteX3" fmla="*/ 388992 w 439792"/>
              <a:gd name="connsiteY3" fmla="*/ 0 h 3365500"/>
            </a:gdLst>
            <a:ahLst/>
            <a:cxnLst>
              <a:cxn ang="0">
                <a:pos x="connsiteX0" y="connsiteY0"/>
              </a:cxn>
              <a:cxn ang="0">
                <a:pos x="connsiteX1" y="connsiteY1"/>
              </a:cxn>
              <a:cxn ang="0">
                <a:pos x="connsiteX2" y="connsiteY2"/>
              </a:cxn>
              <a:cxn ang="0">
                <a:pos x="connsiteX3" y="connsiteY3"/>
              </a:cxn>
            </a:cxnLst>
            <a:rect l="l" t="t" r="r" b="b"/>
            <a:pathLst>
              <a:path w="439792" h="3365500">
                <a:moveTo>
                  <a:pt x="439792" y="3365500"/>
                </a:moveTo>
                <a:cubicBezTo>
                  <a:pt x="275750" y="3304116"/>
                  <a:pt x="111709" y="3242733"/>
                  <a:pt x="46092" y="2781300"/>
                </a:cubicBezTo>
                <a:cubicBezTo>
                  <a:pt x="-19525" y="2319867"/>
                  <a:pt x="-11058" y="1060450"/>
                  <a:pt x="46092" y="596900"/>
                </a:cubicBezTo>
                <a:cubicBezTo>
                  <a:pt x="103242" y="133350"/>
                  <a:pt x="246117" y="66675"/>
                  <a:pt x="388992" y="0"/>
                </a:cubicBezTo>
              </a:path>
            </a:pathLst>
          </a:custGeom>
          <a:noFill/>
          <a:ln w="47625" cap="flat" cmpd="sng" algn="ctr">
            <a:solidFill>
              <a:schemeClr val="tx1"/>
            </a:solidFill>
            <a:prstDash val="sysDash"/>
            <a:round/>
            <a:headEnd type="none" w="med" len="med"/>
            <a:tailEnd type="triangle" w="med" len="med"/>
          </a:ln>
          <a:effectLst/>
        </p:spPr>
        <p:txBody>
          <a:bodyPr anchor="t" anchorCtr="0" bIns="45720" compatLnSpc="1" lIns="91440" numCol="1" rIns="91440" rtlCol="0" tIns="45720" vert="horz" wrap="none">
            <a:prstTxWarp prst="textNoShape"/>
          </a:bodyPr>
          <a:p>
            <a:pPr algn="l" defTabSz="914400" eaLnBrk="0" fontAlgn="base" hangingPunct="0" indent="0" latinLnBrk="0" marL="0" marR="0" rtl="0">
              <a:lnSpc>
                <a:spcPct val="100000"/>
              </a:lnSpc>
              <a:spcBef>
                <a:spcPct val="0"/>
              </a:spcBef>
              <a:spcAft>
                <a:spcPct val="0"/>
              </a:spcAft>
              <a:buClrTx/>
              <a:buSzTx/>
              <a:buFontTx/>
              <a:buNone/>
            </a:pPr>
            <a:endParaRPr baseline="0" b="0" cap="none" sz="1800" i="0" kumimoji="0" lang="en-US" normalizeH="0" strike="noStrike" u="none">
              <a:ln>
                <a:noFill/>
              </a:ln>
              <a:solidFill>
                <a:schemeClr val="tx1"/>
              </a:solidFill>
              <a:effectLst/>
              <a:latin typeface="Verdan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6" name="Content Placeholder 1"/>
          <p:cNvSpPr>
            <a:spLocks noGrp="1"/>
          </p:cNvSpPr>
          <p:nvPr>
            <p:ph idx="1"/>
          </p:nvPr>
        </p:nvSpPr>
        <p:spPr/>
        <p:txBody>
          <a:bodyPr/>
          <a:p>
            <a:r>
              <a:rPr dirty="0" sz="2000" lang="en-US"/>
              <a:t>C++ uses the ___________as the address operator.</a:t>
            </a:r>
          </a:p>
          <a:p>
            <a:pPr indent="0" lvl="1" marL="400050">
              <a:buNone/>
            </a:pPr>
            <a:r>
              <a:rPr dirty="0" sz="2000" lang="en-US"/>
              <a:t>a. ampersand </a:t>
            </a:r>
            <a:r>
              <a:rPr dirty="0" sz="2000" lang="en-US" smtClean="0"/>
              <a:t>        c</a:t>
            </a:r>
            <a:r>
              <a:rPr dirty="0" sz="2000" lang="en-US"/>
              <a:t>. asterisk</a:t>
            </a:r>
          </a:p>
          <a:p>
            <a:pPr indent="0" lvl="1" marL="400050">
              <a:buNone/>
            </a:pPr>
            <a:r>
              <a:rPr dirty="0" sz="2000" lang="en-US"/>
              <a:t>b. dot </a:t>
            </a:r>
            <a:r>
              <a:rPr dirty="0" sz="2000" lang="en-US" smtClean="0"/>
              <a:t>                     d</a:t>
            </a:r>
            <a:r>
              <a:rPr dirty="0" sz="2000" lang="en-US"/>
              <a:t>. percent </a:t>
            </a:r>
            <a:r>
              <a:rPr dirty="0" sz="2000" lang="en-US" smtClean="0"/>
              <a:t>sign</a:t>
            </a:r>
          </a:p>
          <a:p>
            <a:pPr indent="0" marL="0">
              <a:buNone/>
            </a:pPr>
            <a:endParaRPr dirty="0" sz="2000" lang="en-US" smtClean="0"/>
          </a:p>
          <a:p>
            <a:r>
              <a:rPr dirty="0" sz="2000" lang="en-US"/>
              <a:t>If you declare a variable as </a:t>
            </a:r>
            <a:r>
              <a:rPr dirty="0" sz="2000" lang="en-US" err="1"/>
              <a:t>int</a:t>
            </a:r>
            <a:r>
              <a:rPr dirty="0" sz="2000" lang="en-US"/>
              <a:t> </a:t>
            </a:r>
            <a:r>
              <a:rPr dirty="0" sz="2000" lang="en-US" err="1"/>
              <a:t>var</a:t>
            </a:r>
            <a:r>
              <a:rPr dirty="0" sz="2000" lang="en-US"/>
              <a:t> = 5; and the compiler stores </a:t>
            </a:r>
            <a:r>
              <a:rPr dirty="0" sz="2000" lang="en-US" err="1"/>
              <a:t>var</a:t>
            </a:r>
            <a:r>
              <a:rPr dirty="0" sz="2000" lang="en-US"/>
              <a:t> at </a:t>
            </a:r>
            <a:r>
              <a:rPr dirty="0" sz="2000" lang="en-US" smtClean="0"/>
              <a:t>memory address </a:t>
            </a:r>
            <a:r>
              <a:rPr dirty="0" sz="2000" lang="en-US"/>
              <a:t>3000, then the value of &amp;</a:t>
            </a:r>
            <a:r>
              <a:rPr dirty="0" sz="2000" lang="en-US" err="1"/>
              <a:t>var</a:t>
            </a:r>
            <a:r>
              <a:rPr dirty="0" sz="2000" lang="en-US"/>
              <a:t> is ___________.</a:t>
            </a:r>
          </a:p>
          <a:p>
            <a:pPr indent="0" lvl="1" marL="400050">
              <a:buNone/>
            </a:pPr>
            <a:r>
              <a:rPr dirty="0" sz="2000" lang="en-US"/>
              <a:t>a. 5 </a:t>
            </a:r>
            <a:r>
              <a:rPr dirty="0" sz="2000" lang="en-US" smtClean="0"/>
              <a:t>                       c</a:t>
            </a:r>
            <a:r>
              <a:rPr dirty="0" sz="2000" lang="en-US"/>
              <a:t>. 0</a:t>
            </a:r>
          </a:p>
          <a:p>
            <a:pPr indent="0" lvl="1" marL="400050">
              <a:buNone/>
            </a:pPr>
            <a:r>
              <a:rPr dirty="0" sz="2000" lang="en-US"/>
              <a:t>b. </a:t>
            </a:r>
            <a:r>
              <a:rPr dirty="0" sz="2000" lang="en-US" smtClean="0"/>
              <a:t>3000                  d</a:t>
            </a:r>
            <a:r>
              <a:rPr dirty="0" sz="2000" lang="en-US"/>
              <a:t>. </a:t>
            </a:r>
            <a:r>
              <a:rPr dirty="0" sz="2000" lang="en-US" smtClean="0"/>
              <a:t>unknown</a:t>
            </a:r>
          </a:p>
          <a:p>
            <a:pPr indent="0" marL="0">
              <a:buNone/>
            </a:pPr>
            <a:endParaRPr dirty="0" sz="2000" lang="en-US"/>
          </a:p>
          <a:p>
            <a:r>
              <a:rPr dirty="0" sz="2000" lang="en-US"/>
              <a:t>If integers take four bytes of storage, then </a:t>
            </a:r>
            <a:r>
              <a:rPr dirty="0" sz="2000" lang="en-US" err="1"/>
              <a:t>int</a:t>
            </a:r>
            <a:r>
              <a:rPr dirty="0" sz="2000" lang="en-US"/>
              <a:t> days[31]; reserves ___________ </a:t>
            </a:r>
            <a:r>
              <a:rPr dirty="0" sz="2000" lang="en-US" smtClean="0"/>
              <a:t>bytes of </a:t>
            </a:r>
            <a:r>
              <a:rPr dirty="0" sz="2000" lang="en-US"/>
              <a:t>memory.</a:t>
            </a:r>
          </a:p>
          <a:p>
            <a:pPr indent="0" lvl="1" marL="400050">
              <a:buNone/>
            </a:pPr>
            <a:r>
              <a:rPr dirty="0" sz="2000" lang="en-US"/>
              <a:t>a. 30 </a:t>
            </a:r>
            <a:r>
              <a:rPr dirty="0" sz="2000" lang="en-US" smtClean="0"/>
              <a:t>                    c</a:t>
            </a:r>
            <a:r>
              <a:rPr dirty="0" sz="2000" lang="en-US"/>
              <a:t>. 120</a:t>
            </a:r>
          </a:p>
          <a:p>
            <a:pPr indent="0" lvl="1" marL="400050">
              <a:buNone/>
            </a:pPr>
            <a:r>
              <a:rPr dirty="0" sz="2000" lang="en-US"/>
              <a:t>b. 31 </a:t>
            </a:r>
            <a:r>
              <a:rPr dirty="0" sz="2000" lang="en-US" smtClean="0"/>
              <a:t>                    d</a:t>
            </a:r>
            <a:r>
              <a:rPr dirty="0" sz="2000" lang="en-US"/>
              <a:t>. 124</a:t>
            </a:r>
          </a:p>
        </p:txBody>
      </p:sp>
      <p:sp>
        <p:nvSpPr>
          <p:cNvPr id="1048687" name="Title 2"/>
          <p:cNvSpPr>
            <a:spLocks noGrp="1"/>
          </p:cNvSpPr>
          <p:nvPr>
            <p:ph type="title"/>
          </p:nvPr>
        </p:nvSpPr>
        <p:spPr/>
        <p:txBody>
          <a:bodyPr/>
          <a:p>
            <a:r>
              <a:rPr dirty="0" lang="en-US"/>
              <a:t>REVIEW </a:t>
            </a:r>
            <a:r>
              <a:rPr dirty="0" lang="en-US" smtClean="0"/>
              <a:t>QUESTIONS</a:t>
            </a:r>
            <a:endParaRPr dirty="0" lang="en-US"/>
          </a:p>
        </p:txBody>
      </p:sp>
      <p:sp>
        <p:nvSpPr>
          <p:cNvPr id="1048707" name=""/>
          <p:cNvSpPr/>
          <p:nvPr/>
        </p:nvSpPr>
        <p:spPr>
          <a:xfrm>
            <a:off x="913103" y="3960112"/>
            <a:ext cx="365783" cy="379646"/>
          </a:xfrm>
          <a:prstGeom prst="ellipse"/>
          <a:noFill/>
          <a:ln w="25400">
            <a:solidFill>
              <a:srgbClr val="666666"/>
            </a:solidFill>
          </a:ln>
        </p:spPr>
        <p:txBody>
          <a:bodyPr anchor="ctr"/>
          <a:p>
            <a:pPr algn="ctr"/>
            <a:endParaRPr lang="ar-EG"/>
          </a:p>
        </p:txBody>
      </p:sp>
      <p:sp>
        <p:nvSpPr>
          <p:cNvPr id="1048708" name=""/>
          <p:cNvSpPr/>
          <p:nvPr/>
        </p:nvSpPr>
        <p:spPr>
          <a:xfrm>
            <a:off x="2808395" y="5899099"/>
            <a:ext cx="365783" cy="379646"/>
          </a:xfrm>
          <a:prstGeom prst="ellipse"/>
          <a:noFill/>
          <a:ln w="25400">
            <a:solidFill>
              <a:srgbClr val="666666"/>
            </a:solidFill>
          </a:ln>
        </p:spPr>
        <p:txBody>
          <a:bodyPr anchor="ctr"/>
          <a:p>
            <a:pPr algn="ctr"/>
            <a:endParaRPr lang="ar-E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8" name="Content Placeholder 1"/>
          <p:cNvSpPr>
            <a:spLocks noGrp="1"/>
          </p:cNvSpPr>
          <p:nvPr>
            <p:ph idx="1"/>
          </p:nvPr>
        </p:nvSpPr>
        <p:spPr>
          <a:xfrm>
            <a:off x="457200" y="1123956"/>
            <a:ext cx="8353168" cy="5338119"/>
          </a:xfrm>
        </p:spPr>
        <p:txBody>
          <a:bodyPr/>
          <a:p>
            <a:r>
              <a:rPr dirty="0" sz="2000" lang="en-US"/>
              <a:t>If you want to store an integer array named list at memory location 2000, you </a:t>
            </a:r>
            <a:r>
              <a:rPr dirty="0" sz="2000" lang="en-US" smtClean="0"/>
              <a:t>make the </a:t>
            </a:r>
            <a:r>
              <a:rPr dirty="0" sz="2000" lang="en-US"/>
              <a:t>statement ___________.</a:t>
            </a:r>
          </a:p>
          <a:p>
            <a:pPr indent="0" lvl="1" marL="400050">
              <a:buNone/>
            </a:pPr>
            <a:r>
              <a:rPr dirty="0" sz="2000" lang="en-US"/>
              <a:t>a. </a:t>
            </a:r>
            <a:r>
              <a:rPr dirty="0" sz="2000" lang="en-US" err="1"/>
              <a:t>int</a:t>
            </a:r>
            <a:r>
              <a:rPr dirty="0" sz="2000" lang="en-US"/>
              <a:t> list[] = 2000;</a:t>
            </a:r>
          </a:p>
          <a:p>
            <a:pPr indent="0" lvl="1" marL="400050">
              <a:buNone/>
            </a:pPr>
            <a:r>
              <a:rPr dirty="0" sz="2000" lang="en-US"/>
              <a:t>b. &amp;list[] = 2000;</a:t>
            </a:r>
          </a:p>
          <a:p>
            <a:pPr indent="0" lvl="1" marL="400050">
              <a:buNone/>
            </a:pPr>
            <a:r>
              <a:rPr dirty="0" sz="2000" lang="en-US"/>
              <a:t>c. 2000 = &amp;</a:t>
            </a:r>
            <a:r>
              <a:rPr dirty="0" sz="2000" lang="en-US" err="1"/>
              <a:t>int</a:t>
            </a:r>
            <a:r>
              <a:rPr dirty="0" sz="2000" lang="en-US"/>
              <a:t> list[0];</a:t>
            </a:r>
          </a:p>
          <a:p>
            <a:pPr indent="0" lvl="1" marL="400050">
              <a:buNone/>
            </a:pPr>
            <a:r>
              <a:rPr dirty="0" sz="2000" lang="en-US"/>
              <a:t>d. You cannot locate an array at a specific address like 2000</a:t>
            </a:r>
            <a:r>
              <a:rPr dirty="0" sz="2000" lang="en-US" smtClean="0"/>
              <a:t>.</a:t>
            </a:r>
          </a:p>
          <a:p>
            <a:pPr indent="0" marL="0">
              <a:buNone/>
            </a:pPr>
            <a:endParaRPr dirty="0" sz="2000" lang="en-US"/>
          </a:p>
          <a:p>
            <a:r>
              <a:rPr dirty="0" sz="2000" lang="en-US"/>
              <a:t> If you declare an integer pointer as </a:t>
            </a:r>
            <a:r>
              <a:rPr dirty="0" sz="2000" lang="en-US" err="1">
                <a:solidFill>
                  <a:srgbClr val="FF0000"/>
                </a:solidFill>
              </a:rPr>
              <a:t>int</a:t>
            </a:r>
            <a:r>
              <a:rPr dirty="0" sz="2000" lang="en-US">
                <a:solidFill>
                  <a:srgbClr val="FF0000"/>
                </a:solidFill>
              </a:rPr>
              <a:t>* </a:t>
            </a:r>
            <a:r>
              <a:rPr dirty="0" sz="2000" lang="en-US" err="1">
                <a:solidFill>
                  <a:srgbClr val="FF0000"/>
                </a:solidFill>
              </a:rPr>
              <a:t>pt</a:t>
            </a:r>
            <a:r>
              <a:rPr dirty="0" sz="2000" lang="en-US"/>
              <a:t>; and you declare an integer variable </a:t>
            </a:r>
            <a:r>
              <a:rPr dirty="0" sz="2000" lang="en-US" smtClean="0"/>
              <a:t>as </a:t>
            </a:r>
            <a:r>
              <a:rPr dirty="0" sz="2000" lang="en-US" err="1" smtClean="0">
                <a:solidFill>
                  <a:srgbClr val="FF0000"/>
                </a:solidFill>
              </a:rPr>
              <a:t>int</a:t>
            </a:r>
            <a:r>
              <a:rPr dirty="0" sz="2000" lang="en-US" smtClean="0">
                <a:solidFill>
                  <a:srgbClr val="FF0000"/>
                </a:solidFill>
              </a:rPr>
              <a:t> </a:t>
            </a:r>
            <a:r>
              <a:rPr dirty="0" sz="2000" lang="en-US" err="1">
                <a:solidFill>
                  <a:srgbClr val="FF0000"/>
                </a:solidFill>
              </a:rPr>
              <a:t>num</a:t>
            </a:r>
            <a:r>
              <a:rPr dirty="0" sz="2000" lang="en-US">
                <a:solidFill>
                  <a:srgbClr val="FF0000"/>
                </a:solidFill>
              </a:rPr>
              <a:t>; </a:t>
            </a:r>
            <a:r>
              <a:rPr dirty="0" sz="2000" lang="en-US"/>
              <a:t>, then which of the following is legal?</a:t>
            </a:r>
          </a:p>
          <a:p>
            <a:pPr indent="0" lvl="1" marL="400050">
              <a:buNone/>
            </a:pPr>
            <a:r>
              <a:rPr dirty="0" sz="2000" lang="en-US" smtClean="0"/>
              <a:t> a</a:t>
            </a:r>
            <a:r>
              <a:rPr dirty="0" sz="2000" lang="en-US"/>
              <a:t>. </a:t>
            </a:r>
            <a:r>
              <a:rPr dirty="0" sz="2000" lang="en-US" smtClean="0"/>
              <a:t> </a:t>
            </a:r>
            <a:r>
              <a:rPr dirty="0" sz="2000" lang="en-US" err="1" smtClean="0"/>
              <a:t>num</a:t>
            </a:r>
            <a:r>
              <a:rPr dirty="0" sz="2000" lang="en-US" smtClean="0"/>
              <a:t> </a:t>
            </a:r>
            <a:r>
              <a:rPr dirty="0" sz="2000" lang="en-US"/>
              <a:t>= &amp;</a:t>
            </a:r>
            <a:r>
              <a:rPr dirty="0" sz="2000" lang="en-US" err="1"/>
              <a:t>pt</a:t>
            </a:r>
            <a:r>
              <a:rPr dirty="0" sz="2000" lang="en-US"/>
              <a:t>; </a:t>
            </a:r>
            <a:r>
              <a:rPr dirty="0" sz="2000" lang="en-US" smtClean="0"/>
              <a:t>               c</a:t>
            </a:r>
            <a:r>
              <a:rPr dirty="0" sz="2000" lang="en-US"/>
              <a:t>. </a:t>
            </a:r>
            <a:r>
              <a:rPr dirty="0" sz="2000" lang="en-US" smtClean="0"/>
              <a:t> *</a:t>
            </a:r>
            <a:r>
              <a:rPr dirty="0" sz="2000" lang="en-US" err="1"/>
              <a:t>num</a:t>
            </a:r>
            <a:r>
              <a:rPr dirty="0" sz="2000" lang="en-US"/>
              <a:t> = *</a:t>
            </a:r>
            <a:r>
              <a:rPr dirty="0" sz="2000" lang="en-US" err="1"/>
              <a:t>pt</a:t>
            </a:r>
            <a:r>
              <a:rPr dirty="0" sz="2000" lang="en-US"/>
              <a:t>;</a:t>
            </a:r>
          </a:p>
          <a:p>
            <a:pPr indent="0" lvl="1" marL="400050">
              <a:buNone/>
            </a:pPr>
            <a:r>
              <a:rPr dirty="0" sz="2000" lang="en-US" smtClean="0"/>
              <a:t> b</a:t>
            </a:r>
            <a:r>
              <a:rPr dirty="0" sz="2000" lang="en-US"/>
              <a:t>. </a:t>
            </a:r>
            <a:r>
              <a:rPr dirty="0" sz="2000" lang="en-US" smtClean="0"/>
              <a:t> </a:t>
            </a:r>
            <a:r>
              <a:rPr dirty="0" sz="2000" lang="en-US" err="1" smtClean="0"/>
              <a:t>pt</a:t>
            </a:r>
            <a:r>
              <a:rPr dirty="0" sz="2000" lang="en-US" smtClean="0"/>
              <a:t> </a:t>
            </a:r>
            <a:r>
              <a:rPr dirty="0" sz="2000" lang="en-US"/>
              <a:t>= &amp;</a:t>
            </a:r>
            <a:r>
              <a:rPr dirty="0" sz="2000" lang="en-US" err="1"/>
              <a:t>num</a:t>
            </a:r>
            <a:r>
              <a:rPr dirty="0" sz="2000" lang="en-US"/>
              <a:t>; </a:t>
            </a:r>
            <a:r>
              <a:rPr dirty="0" sz="2000" lang="en-US" smtClean="0"/>
              <a:t>               d</a:t>
            </a:r>
            <a:r>
              <a:rPr dirty="0" sz="2000" lang="en-US"/>
              <a:t>. </a:t>
            </a:r>
            <a:r>
              <a:rPr dirty="0" sz="2000" lang="en-US" smtClean="0"/>
              <a:t> &amp;</a:t>
            </a:r>
            <a:r>
              <a:rPr dirty="0" sz="2000" lang="en-US" err="1"/>
              <a:t>num</a:t>
            </a:r>
            <a:r>
              <a:rPr dirty="0" sz="2000" lang="en-US"/>
              <a:t> = </a:t>
            </a:r>
            <a:r>
              <a:rPr dirty="0" sz="2000" lang="en-US" err="1"/>
              <a:t>pt</a:t>
            </a:r>
            <a:r>
              <a:rPr dirty="0" sz="2000" lang="en-US"/>
              <a:t>;</a:t>
            </a:r>
          </a:p>
        </p:txBody>
      </p:sp>
      <p:sp>
        <p:nvSpPr>
          <p:cNvPr id="1048689" name="Title 2"/>
          <p:cNvSpPr>
            <a:spLocks noGrp="1"/>
          </p:cNvSpPr>
          <p:nvPr>
            <p:ph type="title"/>
          </p:nvPr>
        </p:nvSpPr>
        <p:spPr/>
        <p:txBody>
          <a:bodyPr/>
          <a:p>
            <a:r>
              <a:rPr dirty="0" lang="en-US"/>
              <a:t>REVIEW QUESTIONS</a:t>
            </a:r>
          </a:p>
        </p:txBody>
      </p:sp>
      <p:sp>
        <p:nvSpPr>
          <p:cNvPr id="1048709" name=""/>
          <p:cNvSpPr/>
          <p:nvPr/>
        </p:nvSpPr>
        <p:spPr>
          <a:xfrm>
            <a:off x="850737" y="5027488"/>
            <a:ext cx="365783" cy="379646"/>
          </a:xfrm>
          <a:prstGeom prst="ellipse"/>
          <a:noFill/>
          <a:ln w="25400">
            <a:solidFill>
              <a:srgbClr val="666666"/>
            </a:solidFill>
          </a:ln>
        </p:spPr>
        <p:txBody>
          <a:bodyPr anchor="ctr"/>
          <a:p>
            <a:pPr algn="ctr"/>
            <a:endParaRPr lang="ar-E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90" name="Content Placeholder 1"/>
          <p:cNvSpPr>
            <a:spLocks noGrp="1"/>
          </p:cNvSpPr>
          <p:nvPr>
            <p:ph idx="1"/>
          </p:nvPr>
        </p:nvSpPr>
        <p:spPr>
          <a:xfrm>
            <a:off x="656262" y="1161536"/>
            <a:ext cx="8353168" cy="366639"/>
          </a:xfrm>
        </p:spPr>
        <p:txBody>
          <a:bodyPr/>
          <a:p>
            <a:r>
              <a:rPr dirty="0" lang="en-US"/>
              <a:t>What is the output of the following code?</a:t>
            </a:r>
          </a:p>
        </p:txBody>
      </p:sp>
      <p:sp>
        <p:nvSpPr>
          <p:cNvPr id="1048691" name="Title 2"/>
          <p:cNvSpPr>
            <a:spLocks noGrp="1"/>
          </p:cNvSpPr>
          <p:nvPr>
            <p:ph type="title"/>
          </p:nvPr>
        </p:nvSpPr>
        <p:spPr/>
        <p:txBody>
          <a:bodyPr/>
          <a:p>
            <a:r>
              <a:rPr dirty="0" lang="en-US"/>
              <a:t>REVIEW QUESTIONS</a:t>
            </a:r>
          </a:p>
        </p:txBody>
      </p:sp>
      <p:sp>
        <p:nvSpPr>
          <p:cNvPr id="1048692" name="Rectangle 3"/>
          <p:cNvSpPr/>
          <p:nvPr/>
        </p:nvSpPr>
        <p:spPr>
          <a:xfrm>
            <a:off x="1096028" y="1720840"/>
            <a:ext cx="4572000" cy="2123440"/>
          </a:xfrm>
          <a:prstGeom prst="rect"/>
          <a:solidFill>
            <a:srgbClr val="FFFFD9"/>
          </a:solidFill>
          <a:ln>
            <a:solidFill>
              <a:schemeClr val="tx1"/>
            </a:solidFill>
          </a:ln>
        </p:spPr>
        <p:txBody>
          <a:bodyPr>
            <a:spAutoFit/>
          </a:bodyPr>
          <a:p>
            <a:r>
              <a:rPr dirty="0" sz="1400" lang="en-US" smtClean="0">
                <a:solidFill>
                  <a:srgbClr val="0000FF"/>
                </a:solidFill>
                <a:latin typeface="Consolas" panose="020B0609020204030204" pitchFamily="49" charset="0"/>
              </a:rPr>
              <a:t>#include</a:t>
            </a:r>
            <a:r>
              <a:rPr dirty="0" sz="1400" lang="en-US" smtClean="0">
                <a:solidFill>
                  <a:prstClr val="black"/>
                </a:solidFill>
                <a:latin typeface="Consolas" panose="020B0609020204030204" pitchFamily="49" charset="0"/>
              </a:rPr>
              <a:t> </a:t>
            </a:r>
            <a:r>
              <a:rPr dirty="0" sz="1400" lang="en-US" smtClean="0">
                <a:solidFill>
                  <a:srgbClr val="A31515"/>
                </a:solidFill>
                <a:latin typeface="Consolas" panose="020B0609020204030204" pitchFamily="49" charset="0"/>
              </a:rPr>
              <a:t>&lt;</a:t>
            </a:r>
            <a:r>
              <a:rPr dirty="0" sz="1400" lang="en-US" err="1" smtClean="0">
                <a:solidFill>
                  <a:srgbClr val="A31515"/>
                </a:solidFill>
                <a:latin typeface="Consolas" panose="020B0609020204030204" pitchFamily="49" charset="0"/>
              </a:rPr>
              <a:t>iostream</a:t>
            </a:r>
            <a:r>
              <a:rPr dirty="0" sz="1400" lang="en-US" smtClean="0">
                <a:solidFill>
                  <a:srgbClr val="A31515"/>
                </a:solidFill>
                <a:latin typeface="Consolas" panose="020B0609020204030204" pitchFamily="49" charset="0"/>
              </a:rPr>
              <a:t>&gt;</a:t>
            </a:r>
            <a:endParaRPr dirty="0" sz="1400" lang="en-US" smtClean="0">
              <a:solidFill>
                <a:prstClr val="black"/>
              </a:solidFill>
              <a:latin typeface="Consolas" panose="020B0609020204030204" pitchFamily="49" charset="0"/>
            </a:endParaRPr>
          </a:p>
          <a:p>
            <a:r>
              <a:rPr dirty="0" sz="1400" lang="en-US" smtClean="0">
                <a:solidFill>
                  <a:srgbClr val="0000FF"/>
                </a:solidFill>
                <a:latin typeface="Consolas" panose="020B0609020204030204" pitchFamily="49" charset="0"/>
              </a:rPr>
              <a:t>using</a:t>
            </a:r>
            <a:r>
              <a:rPr dirty="0" sz="1400" lang="en-US" smtClean="0">
                <a:solidFill>
                  <a:prstClr val="black"/>
                </a:solidFill>
                <a:latin typeface="Consolas" panose="020B0609020204030204" pitchFamily="49" charset="0"/>
              </a:rPr>
              <a:t> </a:t>
            </a:r>
            <a:r>
              <a:rPr dirty="0" sz="1400" lang="en-US" smtClean="0">
                <a:solidFill>
                  <a:srgbClr val="0000FF"/>
                </a:solidFill>
                <a:latin typeface="Consolas" panose="020B0609020204030204" pitchFamily="49" charset="0"/>
              </a:rPr>
              <a:t>namespace</a:t>
            </a:r>
            <a:r>
              <a:rPr dirty="0" sz="1400" lang="en-US" smtClean="0">
                <a:solidFill>
                  <a:prstClr val="black"/>
                </a:solidFill>
                <a:latin typeface="Consolas" panose="020B0609020204030204" pitchFamily="49" charset="0"/>
              </a:rPr>
              <a:t> </a:t>
            </a:r>
            <a:r>
              <a:rPr dirty="0" sz="1400" lang="en-US" err="1" smtClean="0">
                <a:solidFill>
                  <a:prstClr val="black"/>
                </a:solidFill>
                <a:latin typeface="Consolas" panose="020B0609020204030204" pitchFamily="49" charset="0"/>
              </a:rPr>
              <a:t>std</a:t>
            </a:r>
            <a:r>
              <a:rPr dirty="0" sz="1400" lang="en-US" smtClean="0">
                <a:solidFill>
                  <a:prstClr val="black"/>
                </a:solidFill>
                <a:latin typeface="Consolas" panose="020B0609020204030204" pitchFamily="49" charset="0"/>
              </a:rPr>
              <a:t>;</a:t>
            </a:r>
          </a:p>
          <a:p>
            <a:r>
              <a:rPr dirty="0" sz="1400" lang="en-US" smtClean="0">
                <a:solidFill>
                  <a:srgbClr val="0000FF"/>
                </a:solidFill>
                <a:latin typeface="Consolas" panose="020B0609020204030204" pitchFamily="49" charset="0"/>
              </a:rPr>
              <a:t>void</a:t>
            </a:r>
            <a:r>
              <a:rPr dirty="0" sz="1400" lang="en-US" smtClean="0">
                <a:solidFill>
                  <a:prstClr val="black"/>
                </a:solidFill>
                <a:latin typeface="Consolas" panose="020B0609020204030204" pitchFamily="49" charset="0"/>
              </a:rPr>
              <a:t> main()</a:t>
            </a:r>
          </a:p>
          <a:p>
            <a:r>
              <a:rPr dirty="0" sz="1400" lang="en-US" smtClean="0">
                <a:solidFill>
                  <a:prstClr val="black"/>
                </a:solidFill>
                <a:latin typeface="Consolas" panose="020B0609020204030204" pitchFamily="49" charset="0"/>
              </a:rPr>
              <a:t>{</a:t>
            </a:r>
          </a:p>
          <a:p>
            <a:pPr lvl="1"/>
            <a:r>
              <a:rPr dirty="0" sz="1400" lang="en-US" err="1" smtClean="0">
                <a:solidFill>
                  <a:srgbClr val="0000FF"/>
                </a:solidFill>
                <a:latin typeface="Consolas" panose="020B0609020204030204" pitchFamily="49" charset="0"/>
              </a:rPr>
              <a:t>int</a:t>
            </a:r>
            <a:r>
              <a:rPr dirty="0" sz="1400" lang="en-US" smtClean="0">
                <a:solidFill>
                  <a:prstClr val="black"/>
                </a:solidFill>
                <a:latin typeface="Consolas" panose="020B0609020204030204" pitchFamily="49" charset="0"/>
              </a:rPr>
              <a:t> </a:t>
            </a:r>
            <a:r>
              <a:rPr dirty="0" sz="1400" lang="en-US" err="1" smtClean="0">
                <a:solidFill>
                  <a:prstClr val="black"/>
                </a:solidFill>
                <a:latin typeface="Consolas" panose="020B0609020204030204" pitchFamily="49" charset="0"/>
              </a:rPr>
              <a:t>arr</a:t>
            </a:r>
            <a:r>
              <a:rPr dirty="0" sz="1400" lang="en-US" smtClean="0">
                <a:solidFill>
                  <a:prstClr val="black"/>
                </a:solidFill>
                <a:latin typeface="Consolas" panose="020B0609020204030204" pitchFamily="49" charset="0"/>
              </a:rPr>
              <a:t>[] = {10,20,30,40,50};</a:t>
            </a:r>
          </a:p>
          <a:p>
            <a:pPr lvl="1"/>
            <a:r>
              <a:rPr dirty="0" sz="1400" lang="en-US" err="1" smtClean="0">
                <a:solidFill>
                  <a:srgbClr val="0000FF"/>
                </a:solidFill>
                <a:latin typeface="Consolas" panose="020B0609020204030204" pitchFamily="49" charset="0"/>
              </a:rPr>
              <a:t>int</a:t>
            </a:r>
            <a:r>
              <a:rPr dirty="0" sz="1400" lang="en-US" smtClean="0">
                <a:solidFill>
                  <a:prstClr val="black"/>
                </a:solidFill>
                <a:latin typeface="Consolas" panose="020B0609020204030204" pitchFamily="49" charset="0"/>
              </a:rPr>
              <a:t> *</a:t>
            </a:r>
            <a:r>
              <a:rPr dirty="0" sz="1400" lang="en-US" err="1" smtClean="0">
                <a:solidFill>
                  <a:prstClr val="black"/>
                </a:solidFill>
                <a:latin typeface="Consolas" panose="020B0609020204030204" pitchFamily="49" charset="0"/>
              </a:rPr>
              <a:t>ptr</a:t>
            </a:r>
            <a:r>
              <a:rPr dirty="0" sz="1400" lang="en-US" smtClean="0">
                <a:solidFill>
                  <a:prstClr val="black"/>
                </a:solidFill>
                <a:latin typeface="Consolas" panose="020B0609020204030204" pitchFamily="49" charset="0"/>
              </a:rPr>
              <a:t> = </a:t>
            </a:r>
            <a:r>
              <a:rPr dirty="0" sz="1400" lang="en-US" err="1" smtClean="0">
                <a:solidFill>
                  <a:prstClr val="black"/>
                </a:solidFill>
                <a:latin typeface="Consolas" panose="020B0609020204030204" pitchFamily="49" charset="0"/>
              </a:rPr>
              <a:t>arr</a:t>
            </a:r>
            <a:r>
              <a:rPr dirty="0" sz="1400" lang="en-US" smtClean="0">
                <a:solidFill>
                  <a:prstClr val="black"/>
                </a:solidFill>
                <a:latin typeface="Consolas" panose="020B0609020204030204" pitchFamily="49" charset="0"/>
              </a:rPr>
              <a:t>;</a:t>
            </a:r>
          </a:p>
          <a:p>
            <a:pPr lvl="1"/>
            <a:r>
              <a:rPr dirty="0" sz="1400" lang="en-US" err="1" smtClean="0">
                <a:solidFill>
                  <a:prstClr val="black"/>
                </a:solidFill>
                <a:latin typeface="Consolas" panose="020B0609020204030204" pitchFamily="49" charset="0"/>
              </a:rPr>
              <a:t>cout</a:t>
            </a:r>
            <a:r>
              <a:rPr dirty="0" sz="1400" lang="en-US" smtClean="0">
                <a:solidFill>
                  <a:prstClr val="black"/>
                </a:solidFill>
                <a:latin typeface="Consolas" panose="020B0609020204030204" pitchFamily="49" charset="0"/>
              </a:rPr>
              <a:t>&lt;&lt; *</a:t>
            </a:r>
            <a:r>
              <a:rPr dirty="0" sz="1400" lang="en-US" err="1" smtClean="0">
                <a:solidFill>
                  <a:prstClr val="black"/>
                </a:solidFill>
                <a:latin typeface="Consolas" panose="020B0609020204030204" pitchFamily="49" charset="0"/>
              </a:rPr>
              <a:t>ptr</a:t>
            </a:r>
            <a:r>
              <a:rPr dirty="0" sz="1400" lang="en-US" smtClean="0">
                <a:solidFill>
                  <a:prstClr val="black"/>
                </a:solidFill>
                <a:latin typeface="Consolas" panose="020B0609020204030204" pitchFamily="49" charset="0"/>
              </a:rPr>
              <a:t>++&lt;&lt;</a:t>
            </a:r>
            <a:r>
              <a:rPr dirty="0" sz="1400" lang="en-US" smtClean="0">
                <a:solidFill>
                  <a:srgbClr val="A31515"/>
                </a:solidFill>
                <a:latin typeface="Consolas" panose="020B0609020204030204" pitchFamily="49" charset="0"/>
              </a:rPr>
              <a:t>" "</a:t>
            </a:r>
            <a:r>
              <a:rPr dirty="0" sz="1400" lang="en-US" smtClean="0">
                <a:solidFill>
                  <a:prstClr val="black"/>
                </a:solidFill>
                <a:latin typeface="Consolas" panose="020B0609020204030204" pitchFamily="49" charset="0"/>
              </a:rPr>
              <a:t>&lt;&lt;*</a:t>
            </a:r>
            <a:r>
              <a:rPr dirty="0" sz="1400" lang="en-US" err="1" smtClean="0">
                <a:solidFill>
                  <a:prstClr val="black"/>
                </a:solidFill>
                <a:latin typeface="Consolas" panose="020B0609020204030204" pitchFamily="49" charset="0"/>
              </a:rPr>
              <a:t>ptr</a:t>
            </a:r>
            <a:r>
              <a:rPr dirty="0" sz="1400" lang="en-US" smtClean="0">
                <a:solidFill>
                  <a:prstClr val="black"/>
                </a:solidFill>
                <a:latin typeface="Consolas" panose="020B0609020204030204" pitchFamily="49" charset="0"/>
              </a:rPr>
              <a:t>;</a:t>
            </a:r>
          </a:p>
          <a:p>
            <a:endParaRPr dirty="0" sz="1400" lang="en-US" smtClean="0">
              <a:solidFill>
                <a:prstClr val="black"/>
              </a:solidFill>
              <a:latin typeface="Consolas" panose="020B0609020204030204" pitchFamily="49" charset="0"/>
            </a:endParaRPr>
          </a:p>
          <a:p>
            <a:r>
              <a:rPr dirty="0" sz="1400" lang="en-US" smtClean="0">
                <a:solidFill>
                  <a:prstClr val="black"/>
                </a:solidFill>
                <a:latin typeface="Consolas" panose="020B0609020204030204" pitchFamily="49" charset="0"/>
              </a:rPr>
              <a:t>    system(</a:t>
            </a:r>
            <a:r>
              <a:rPr dirty="0" sz="1400" lang="en-US" smtClean="0">
                <a:solidFill>
                  <a:srgbClr val="A31515"/>
                </a:solidFill>
                <a:latin typeface="Consolas" panose="020B0609020204030204" pitchFamily="49" charset="0"/>
              </a:rPr>
              <a:t>"pause"</a:t>
            </a:r>
            <a:r>
              <a:rPr dirty="0" sz="1400" lang="en-US" smtClean="0">
                <a:solidFill>
                  <a:prstClr val="black"/>
                </a:solidFill>
                <a:latin typeface="Consolas" panose="020B0609020204030204" pitchFamily="49" charset="0"/>
              </a:rPr>
              <a:t>);</a:t>
            </a:r>
          </a:p>
          <a:p>
            <a:r>
              <a:rPr dirty="0" sz="1400" lang="en-US" smtClean="0">
                <a:solidFill>
                  <a:prstClr val="black"/>
                </a:solidFill>
                <a:latin typeface="Consolas" panose="020B0609020204030204" pitchFamily="49" charset="0"/>
              </a:rPr>
              <a:t>}</a:t>
            </a:r>
            <a:endParaRPr dirty="0" sz="1400" lang="en-US">
              <a:solidFill>
                <a:prstClr val="black"/>
              </a:solidFill>
              <a:latin typeface="Consolas" panose="020B0609020204030204" pitchFamily="49" charset="0"/>
            </a:endParaRPr>
          </a:p>
        </p:txBody>
      </p:sp>
      <p:sp>
        <p:nvSpPr>
          <p:cNvPr id="1048693" name="Rectangle 4"/>
          <p:cNvSpPr/>
          <p:nvPr/>
        </p:nvSpPr>
        <p:spPr>
          <a:xfrm>
            <a:off x="656262" y="4023398"/>
            <a:ext cx="7446723" cy="369332"/>
          </a:xfrm>
          <a:prstGeom prst="rect"/>
        </p:spPr>
        <p:txBody>
          <a:bodyPr wrap="square">
            <a:spAutoFit/>
          </a:bodyPr>
          <a:p>
            <a:r>
              <a:rPr dirty="0" lang="en-US"/>
              <a:t>(a) 10 20 </a:t>
            </a:r>
            <a:r>
              <a:rPr dirty="0" lang="en-US" smtClean="0"/>
              <a:t>       (</a:t>
            </a:r>
            <a:r>
              <a:rPr dirty="0" lang="en-US"/>
              <a:t>b) 10 10 </a:t>
            </a:r>
            <a:r>
              <a:rPr dirty="0" lang="en-US" smtClean="0"/>
              <a:t>       (</a:t>
            </a:r>
            <a:r>
              <a:rPr dirty="0" lang="en-US"/>
              <a:t>c) 20 20 </a:t>
            </a:r>
            <a:r>
              <a:rPr dirty="0" lang="en-US" smtClean="0"/>
              <a:t>          (</a:t>
            </a:r>
            <a:r>
              <a:rPr dirty="0" lang="en-US"/>
              <a:t>d) 20 10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4" name="Content Placeholder 1"/>
          <p:cNvSpPr>
            <a:spLocks noGrp="1"/>
          </p:cNvSpPr>
          <p:nvPr>
            <p:ph idx="1"/>
          </p:nvPr>
        </p:nvSpPr>
        <p:spPr>
          <a:xfrm>
            <a:off x="556054" y="1161535"/>
            <a:ext cx="8353168" cy="516953"/>
          </a:xfrm>
        </p:spPr>
        <p:txBody>
          <a:bodyPr/>
          <a:p>
            <a:r>
              <a:rPr dirty="0" lang="en-US"/>
              <a:t>What is the output of the following code</a:t>
            </a:r>
            <a:r>
              <a:rPr dirty="0" lang="en-US" smtClean="0"/>
              <a:t>?</a:t>
            </a:r>
            <a:endParaRPr dirty="0" lang="en-US"/>
          </a:p>
        </p:txBody>
      </p:sp>
      <p:sp>
        <p:nvSpPr>
          <p:cNvPr id="1048695" name="Title 2"/>
          <p:cNvSpPr>
            <a:spLocks noGrp="1"/>
          </p:cNvSpPr>
          <p:nvPr>
            <p:ph type="title"/>
          </p:nvPr>
        </p:nvSpPr>
        <p:spPr/>
        <p:txBody>
          <a:bodyPr/>
          <a:p>
            <a:r>
              <a:rPr dirty="0" lang="en-US"/>
              <a:t>REVIEW QUESTIONS</a:t>
            </a:r>
          </a:p>
        </p:txBody>
      </p:sp>
      <p:sp>
        <p:nvSpPr>
          <p:cNvPr id="1048696" name="Rectangle 3"/>
          <p:cNvSpPr/>
          <p:nvPr/>
        </p:nvSpPr>
        <p:spPr>
          <a:xfrm>
            <a:off x="1359073" y="1678488"/>
            <a:ext cx="4572000" cy="2987041"/>
          </a:xfrm>
          <a:prstGeom prst="rect"/>
          <a:solidFill>
            <a:srgbClr val="FFFFD9"/>
          </a:solidFill>
          <a:ln>
            <a:solidFill>
              <a:schemeClr val="tx1"/>
            </a:solidFill>
          </a:ln>
        </p:spPr>
        <p:txBody>
          <a:bodyPr>
            <a:spAutoFit/>
          </a:bodyPr>
          <a:p>
            <a:r>
              <a:rPr dirty="0" sz="1600" lang="en-US" smtClean="0">
                <a:solidFill>
                  <a:srgbClr val="0000FF"/>
                </a:solidFill>
                <a:latin typeface="Consolas" panose="020B0609020204030204" pitchFamily="49" charset="0"/>
              </a:rPr>
              <a:t>#</a:t>
            </a:r>
            <a:r>
              <a:rPr dirty="0" sz="1600" lang="en-US">
                <a:solidFill>
                  <a:srgbClr val="0000FF"/>
                </a:solidFill>
                <a:latin typeface="Consolas" panose="020B0609020204030204" pitchFamily="49" charset="0"/>
              </a:rPr>
              <a:t>include</a:t>
            </a:r>
            <a:r>
              <a:rPr dirty="0" sz="1600" lang="en-US">
                <a:solidFill>
                  <a:prstClr val="black"/>
                </a:solidFill>
                <a:latin typeface="Consolas" panose="020B0609020204030204" pitchFamily="49" charset="0"/>
              </a:rPr>
              <a:t> </a:t>
            </a:r>
            <a:r>
              <a:rPr dirty="0" sz="1600" lang="en-US">
                <a:solidFill>
                  <a:srgbClr val="A31515"/>
                </a:solidFill>
                <a:latin typeface="Consolas" panose="020B0609020204030204" pitchFamily="49" charset="0"/>
              </a:rPr>
              <a:t>&lt;</a:t>
            </a:r>
            <a:r>
              <a:rPr dirty="0" sz="1600" lang="en-US" err="1">
                <a:solidFill>
                  <a:srgbClr val="A31515"/>
                </a:solidFill>
                <a:latin typeface="Consolas" panose="020B0609020204030204" pitchFamily="49" charset="0"/>
              </a:rPr>
              <a:t>iostream</a:t>
            </a:r>
            <a:r>
              <a:rPr dirty="0" sz="1600" lang="en-US">
                <a:solidFill>
                  <a:srgbClr val="A31515"/>
                </a:solidFill>
                <a:latin typeface="Consolas" panose="020B0609020204030204" pitchFamily="49" charset="0"/>
              </a:rPr>
              <a:t>&gt;</a:t>
            </a:r>
            <a:endParaRPr dirty="0" sz="1600" lang="en-US">
              <a:solidFill>
                <a:prstClr val="black"/>
              </a:solidFill>
              <a:latin typeface="Consolas" panose="020B0609020204030204" pitchFamily="49" charset="0"/>
            </a:endParaRPr>
          </a:p>
          <a:p>
            <a:r>
              <a:rPr dirty="0" sz="1600" lang="en-US" smtClean="0">
                <a:solidFill>
                  <a:srgbClr val="0000FF"/>
                </a:solidFill>
                <a:latin typeface="Consolas" panose="020B0609020204030204" pitchFamily="49" charset="0"/>
              </a:rPr>
              <a:t>using</a:t>
            </a:r>
            <a:r>
              <a:rPr dirty="0" sz="1600" lang="en-US" smtClean="0">
                <a:solidFill>
                  <a:prstClr val="black"/>
                </a:solidFill>
                <a:latin typeface="Consolas" panose="020B0609020204030204" pitchFamily="49" charset="0"/>
              </a:rPr>
              <a:t> </a:t>
            </a:r>
            <a:r>
              <a:rPr dirty="0" sz="1600" lang="en-US">
                <a:solidFill>
                  <a:srgbClr val="0000FF"/>
                </a:solidFill>
                <a:latin typeface="Consolas" panose="020B0609020204030204" pitchFamily="49" charset="0"/>
              </a:rPr>
              <a:t>namespace</a:t>
            </a:r>
            <a:r>
              <a:rPr dirty="0" sz="1600" lang="en-US">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std</a:t>
            </a:r>
            <a:r>
              <a:rPr dirty="0" sz="1600" lang="en-US">
                <a:solidFill>
                  <a:prstClr val="black"/>
                </a:solidFill>
                <a:latin typeface="Consolas" panose="020B0609020204030204" pitchFamily="49" charset="0"/>
              </a:rPr>
              <a:t>;</a:t>
            </a:r>
          </a:p>
          <a:p>
            <a:r>
              <a:rPr dirty="0" sz="1600" lang="en-US" smtClean="0">
                <a:solidFill>
                  <a:srgbClr val="0000FF"/>
                </a:solidFill>
                <a:latin typeface="Consolas" panose="020B0609020204030204" pitchFamily="49" charset="0"/>
              </a:rPr>
              <a:t>void</a:t>
            </a:r>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main()</a:t>
            </a:r>
          </a:p>
          <a:p>
            <a:r>
              <a:rPr dirty="0" sz="1600" lang="en-US">
                <a:solidFill>
                  <a:prstClr val="black"/>
                </a:solidFill>
                <a:latin typeface="Consolas" panose="020B0609020204030204" pitchFamily="49" charset="0"/>
              </a:rPr>
              <a:t>{</a:t>
            </a:r>
          </a:p>
          <a:p>
            <a:r>
              <a:rPr dirty="0" sz="1600" lang="en-US" err="1" smtClean="0">
                <a:solidFill>
                  <a:srgbClr val="0000FF"/>
                </a:solidFill>
                <a:latin typeface="Consolas" panose="020B0609020204030204" pitchFamily="49" charset="0"/>
              </a:rPr>
              <a:t>int</a:t>
            </a:r>
            <a:r>
              <a:rPr dirty="0" sz="1600" lang="en-US" smtClean="0">
                <a:solidFill>
                  <a:prstClr val="black"/>
                </a:solidFill>
                <a:latin typeface="Consolas" panose="020B0609020204030204" pitchFamily="49" charset="0"/>
              </a:rPr>
              <a:t> </a:t>
            </a:r>
            <a:r>
              <a:rPr dirty="0" sz="1600" lang="en-US" err="1">
                <a:solidFill>
                  <a:prstClr val="black"/>
                </a:solidFill>
                <a:latin typeface="Consolas" panose="020B0609020204030204" pitchFamily="49" charset="0"/>
              </a:rPr>
              <a:t>arr</a:t>
            </a:r>
            <a:r>
              <a:rPr dirty="0" sz="1600" lang="en-US">
                <a:solidFill>
                  <a:prstClr val="black"/>
                </a:solidFill>
                <a:latin typeface="Consolas" panose="020B0609020204030204" pitchFamily="49" charset="0"/>
              </a:rPr>
              <a:t>[] = {10,20,30,40,50};</a:t>
            </a:r>
          </a:p>
          <a:p>
            <a:r>
              <a:rPr dirty="0" sz="1600" lang="sv-SE">
                <a:solidFill>
                  <a:srgbClr val="0000FF"/>
                </a:solidFill>
                <a:latin typeface="Consolas" panose="020B0609020204030204" pitchFamily="49" charset="0"/>
              </a:rPr>
              <a:t>int</a:t>
            </a:r>
            <a:r>
              <a:rPr dirty="0" sz="1600" lang="sv-SE">
                <a:solidFill>
                  <a:prstClr val="black"/>
                </a:solidFill>
                <a:latin typeface="Consolas" panose="020B0609020204030204" pitchFamily="49" charset="0"/>
              </a:rPr>
              <a:t> x,*ptr1 = arr, *ptr2=&amp;arr[3];</a:t>
            </a:r>
          </a:p>
          <a:p>
            <a:endParaRPr dirty="0" sz="1600" lang="en-US">
              <a:solidFill>
                <a:prstClr val="black"/>
              </a:solidFill>
              <a:latin typeface="Consolas" panose="020B0609020204030204" pitchFamily="49" charset="0"/>
            </a:endParaRPr>
          </a:p>
          <a:p>
            <a:r>
              <a:rPr dirty="0" sz="1600" lang="en-US" smtClean="0">
                <a:solidFill>
                  <a:prstClr val="black"/>
                </a:solidFill>
                <a:latin typeface="Consolas" panose="020B0609020204030204" pitchFamily="49" charset="0"/>
              </a:rPr>
              <a:t>   </a:t>
            </a:r>
            <a:r>
              <a:rPr b="1" dirty="0" sz="1600" lang="en-US" smtClean="0">
                <a:solidFill>
                  <a:prstClr val="black"/>
                </a:solidFill>
                <a:latin typeface="Consolas" panose="020B0609020204030204" pitchFamily="49" charset="0"/>
              </a:rPr>
              <a:t>x </a:t>
            </a:r>
            <a:r>
              <a:rPr b="1" dirty="0" sz="1600" lang="en-US">
                <a:solidFill>
                  <a:prstClr val="black"/>
                </a:solidFill>
                <a:latin typeface="Consolas" panose="020B0609020204030204" pitchFamily="49" charset="0"/>
              </a:rPr>
              <a:t>= *ptr2 - *ptr1;</a:t>
            </a:r>
          </a:p>
          <a:p>
            <a:r>
              <a:rPr dirty="0" sz="1600" lang="en-US" smtClean="0">
                <a:solidFill>
                  <a:prstClr val="black"/>
                </a:solidFill>
                <a:latin typeface="Consolas" panose="020B0609020204030204" pitchFamily="49" charset="0"/>
              </a:rPr>
              <a:t>   </a:t>
            </a:r>
            <a:r>
              <a:rPr dirty="0" sz="1600" lang="en-US" err="1" smtClean="0">
                <a:solidFill>
                  <a:prstClr val="black"/>
                </a:solidFill>
                <a:latin typeface="Consolas" panose="020B0609020204030204" pitchFamily="49" charset="0"/>
              </a:rPr>
              <a:t>cout</a:t>
            </a:r>
            <a:r>
              <a:rPr dirty="0" sz="1600" lang="en-US" smtClean="0">
                <a:solidFill>
                  <a:prstClr val="black"/>
                </a:solidFill>
                <a:latin typeface="Consolas" panose="020B0609020204030204" pitchFamily="49" charset="0"/>
              </a:rPr>
              <a:t> </a:t>
            </a:r>
            <a:r>
              <a:rPr dirty="0" sz="1600" lang="en-US">
                <a:solidFill>
                  <a:prstClr val="black"/>
                </a:solidFill>
                <a:latin typeface="Consolas" panose="020B0609020204030204" pitchFamily="49" charset="0"/>
              </a:rPr>
              <a:t>&lt;&lt; x &lt;&lt;</a:t>
            </a:r>
            <a:r>
              <a:rPr dirty="0" sz="1600" lang="en-US" err="1">
                <a:solidFill>
                  <a:prstClr val="black"/>
                </a:solidFill>
                <a:latin typeface="Consolas" panose="020B0609020204030204" pitchFamily="49" charset="0"/>
              </a:rPr>
              <a:t>endl</a:t>
            </a:r>
            <a:r>
              <a:rPr dirty="0" sz="1600" lang="en-US">
                <a:solidFill>
                  <a:prstClr val="black"/>
                </a:solidFill>
                <a:latin typeface="Consolas" panose="020B0609020204030204" pitchFamily="49" charset="0"/>
              </a:rPr>
              <a:t>;;</a:t>
            </a:r>
          </a:p>
          <a:p>
            <a:endParaRPr dirty="0" sz="1600" lang="en-US">
              <a:solidFill>
                <a:prstClr val="black"/>
              </a:solidFill>
              <a:latin typeface="Consolas" panose="020B0609020204030204" pitchFamily="49" charset="0"/>
            </a:endParaRPr>
          </a:p>
          <a:p>
            <a:r>
              <a:rPr dirty="0" sz="1600" lang="en-US">
                <a:solidFill>
                  <a:prstClr val="black"/>
                </a:solidFill>
                <a:latin typeface="Consolas" panose="020B0609020204030204" pitchFamily="49" charset="0"/>
              </a:rPr>
              <a:t>    system(</a:t>
            </a:r>
            <a:r>
              <a:rPr dirty="0" sz="1600" lang="en-US">
                <a:solidFill>
                  <a:srgbClr val="A31515"/>
                </a:solidFill>
                <a:latin typeface="Consolas" panose="020B0609020204030204" pitchFamily="49" charset="0"/>
              </a:rPr>
              <a:t>"pause"</a:t>
            </a:r>
            <a:r>
              <a:rPr dirty="0" sz="1600" lang="en-US">
                <a:solidFill>
                  <a:prstClr val="black"/>
                </a:solidFill>
                <a:latin typeface="Consolas" panose="020B0609020204030204" pitchFamily="49" charset="0"/>
              </a:rPr>
              <a:t>);</a:t>
            </a:r>
          </a:p>
          <a:p>
            <a:r>
              <a:rPr dirty="0" sz="1600" lang="en-US" smtClean="0">
                <a:solidFill>
                  <a:prstClr val="black"/>
                </a:solidFill>
                <a:latin typeface="Consolas" panose="020B0609020204030204" pitchFamily="49" charset="0"/>
              </a:rPr>
              <a:t>}</a:t>
            </a:r>
            <a:endParaRPr dirty="0" sz="1600" lang="en-US">
              <a:solidFill>
                <a:prstClr val="black"/>
              </a:solidFill>
              <a:latin typeface="Consolas" panose="020B060902020403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5" name="Content Placeholder 1"/>
          <p:cNvSpPr>
            <a:spLocks noGrp="1"/>
          </p:cNvSpPr>
          <p:nvPr>
            <p:ph idx="1"/>
          </p:nvPr>
        </p:nvSpPr>
        <p:spPr>
          <a:xfrm>
            <a:off x="506627" y="854075"/>
            <a:ext cx="8130746" cy="5338119"/>
          </a:xfrm>
        </p:spPr>
        <p:txBody>
          <a:bodyPr/>
          <a:p>
            <a:pPr algn="just">
              <a:spcBef>
                <a:spcPts val="1800"/>
              </a:spcBef>
            </a:pPr>
            <a:r>
              <a:rPr dirty="0" sz="2300" lang="en-US"/>
              <a:t>Each byte in a computer’s memory is numbered with a unique address. </a:t>
            </a:r>
            <a:endParaRPr dirty="0" sz="2300" lang="en-US" smtClean="0"/>
          </a:p>
          <a:p>
            <a:pPr algn="just">
              <a:spcBef>
                <a:spcPts val="1800"/>
              </a:spcBef>
            </a:pPr>
            <a:r>
              <a:rPr dirty="0" sz="2300" lang="en-US" smtClean="0"/>
              <a:t>The </a:t>
            </a:r>
            <a:r>
              <a:rPr dirty="0" sz="2300" lang="en-US"/>
              <a:t>first address is 0, </a:t>
            </a:r>
            <a:r>
              <a:rPr dirty="0" sz="2300" lang="en-US" smtClean="0"/>
              <a:t>and the </a:t>
            </a:r>
            <a:r>
              <a:rPr dirty="0" sz="2300" lang="en-US"/>
              <a:t>locations are numbered sequentially up to some maximum value allowed by the operating system </a:t>
            </a:r>
            <a:r>
              <a:rPr dirty="0" sz="2300" lang="en-US" smtClean="0"/>
              <a:t>and hardware</a:t>
            </a:r>
            <a:r>
              <a:rPr dirty="0" sz="2300" lang="en-US"/>
              <a:t>. </a:t>
            </a:r>
            <a:endParaRPr dirty="0" sz="2300" lang="en-US" smtClean="0"/>
          </a:p>
          <a:p>
            <a:pPr algn="just">
              <a:spcBef>
                <a:spcPts val="1800"/>
              </a:spcBef>
            </a:pPr>
            <a:r>
              <a:rPr dirty="0" sz="2300" lang="en-US"/>
              <a:t>The addresses are often expressed in </a:t>
            </a:r>
            <a:r>
              <a:rPr dirty="0" sz="2300" lang="en-US" u="sng" smtClean="0">
                <a:solidFill>
                  <a:srgbClr val="FF0000"/>
                </a:solidFill>
              </a:rPr>
              <a:t>hexadecimal</a:t>
            </a:r>
            <a:r>
              <a:rPr dirty="0" sz="2300" lang="en-US" smtClean="0"/>
              <a:t>.</a:t>
            </a:r>
            <a:endParaRPr dirty="0" sz="2300" lang="en-US"/>
          </a:p>
          <a:p>
            <a:pPr algn="just">
              <a:spcBef>
                <a:spcPts val="1800"/>
              </a:spcBef>
            </a:pPr>
            <a:r>
              <a:rPr dirty="0" sz="2300" lang="en-US" smtClean="0"/>
              <a:t>A </a:t>
            </a:r>
            <a:r>
              <a:rPr dirty="0" sz="2300" lang="en-US"/>
              <a:t>C ++ variable is stored in memory, so each variable lives at a particular address</a:t>
            </a:r>
            <a:r>
              <a:rPr dirty="0" sz="2300" lang="en-US" smtClean="0"/>
              <a:t>.</a:t>
            </a:r>
            <a:endParaRPr b="1" dirty="0" sz="2300" lang="en-US" u="sng" smtClean="0">
              <a:solidFill>
                <a:srgbClr val="FF0000"/>
              </a:solidFill>
            </a:endParaRPr>
          </a:p>
          <a:p>
            <a:pPr algn="just">
              <a:spcBef>
                <a:spcPts val="1800"/>
              </a:spcBef>
            </a:pPr>
            <a:r>
              <a:rPr dirty="0" sz="2300" lang="en-US" smtClean="0"/>
              <a:t>For example, the memory cell with the address 1776 always follows immediately after the cell with address 1775 and precedes the one with 1777, and is exactly one thousand cells after 776 and exactly one thousand cells before 2776.</a:t>
            </a:r>
            <a:endParaRPr dirty="0" sz="2300" lang="en-US"/>
          </a:p>
        </p:txBody>
      </p:sp>
      <p:sp>
        <p:nvSpPr>
          <p:cNvPr id="1048586" name="Title 2"/>
          <p:cNvSpPr>
            <a:spLocks noGrp="1"/>
          </p:cNvSpPr>
          <p:nvPr>
            <p:ph type="title"/>
          </p:nvPr>
        </p:nvSpPr>
        <p:spPr/>
        <p:txBody>
          <a:bodyPr/>
          <a:p>
            <a:r>
              <a:rPr dirty="0" lang="en-US" smtClean="0"/>
              <a:t>Addresses in C++</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7" name="Content Placeholder 1"/>
          <p:cNvSpPr>
            <a:spLocks noGrp="1"/>
          </p:cNvSpPr>
          <p:nvPr>
            <p:ph idx="1"/>
          </p:nvPr>
        </p:nvSpPr>
        <p:spPr>
          <a:xfrm>
            <a:off x="643736" y="1054888"/>
            <a:ext cx="8353168" cy="1688043"/>
          </a:xfrm>
        </p:spPr>
        <p:txBody>
          <a:bodyPr/>
          <a:p>
            <a:r>
              <a:rPr dirty="0" lang="en-US"/>
              <a:t>A pointer in C++ </a:t>
            </a:r>
            <a:r>
              <a:rPr dirty="0" lang="en-US" smtClean="0"/>
              <a:t>stores </a:t>
            </a:r>
            <a:r>
              <a:rPr dirty="0" lang="en-US"/>
              <a:t>the value of a memory </a:t>
            </a:r>
            <a:r>
              <a:rPr dirty="0" lang="en-US" smtClean="0"/>
              <a:t>address.</a:t>
            </a:r>
          </a:p>
          <a:p>
            <a:r>
              <a:rPr dirty="0" lang="en-US"/>
              <a:t>Pointers must be declared before they can be used, just like a normal variable.</a:t>
            </a:r>
            <a:endParaRPr dirty="0" lang="en-US" smtClean="0"/>
          </a:p>
          <a:p>
            <a:r>
              <a:rPr dirty="0" lang="en-US"/>
              <a:t>Generic syntax for declaring a pointer</a:t>
            </a:r>
            <a:r>
              <a:rPr dirty="0" lang="en-US" smtClean="0"/>
              <a:t>:</a:t>
            </a:r>
            <a:endParaRPr dirty="0" lang="en-US"/>
          </a:p>
        </p:txBody>
      </p:sp>
      <p:sp>
        <p:nvSpPr>
          <p:cNvPr id="1048588" name="Title 2"/>
          <p:cNvSpPr>
            <a:spLocks noGrp="1"/>
          </p:cNvSpPr>
          <p:nvPr>
            <p:ph type="title"/>
          </p:nvPr>
        </p:nvSpPr>
        <p:spPr/>
        <p:txBody>
          <a:bodyPr/>
          <a:p>
            <a:r>
              <a:rPr dirty="0" lang="en-US"/>
              <a:t>Pointer Variable </a:t>
            </a:r>
            <a:r>
              <a:rPr dirty="0" lang="en-US" smtClean="0"/>
              <a:t>Declarations</a:t>
            </a:r>
            <a:endParaRPr dirty="0" lang="en-US"/>
          </a:p>
        </p:txBody>
      </p:sp>
      <p:sp>
        <p:nvSpPr>
          <p:cNvPr id="1048589" name="Rectangle 3"/>
          <p:cNvSpPr/>
          <p:nvPr/>
        </p:nvSpPr>
        <p:spPr>
          <a:xfrm>
            <a:off x="2479119" y="3239884"/>
            <a:ext cx="3840481" cy="447041"/>
          </a:xfrm>
          <a:prstGeom prst="rect"/>
          <a:solidFill>
            <a:srgbClr val="FFFFE7"/>
          </a:solidFill>
          <a:ln>
            <a:solidFill>
              <a:schemeClr val="tx1"/>
            </a:solidFill>
          </a:ln>
        </p:spPr>
        <p:txBody>
          <a:bodyPr wrap="none">
            <a:spAutoFit/>
          </a:bodyPr>
          <a:p>
            <a:pPr algn="ctr" indent="0" marL="0">
              <a:buNone/>
            </a:pPr>
            <a:r>
              <a:rPr dirty="0" sz="2400" lang="en-US" err="1">
                <a:latin typeface="Comic Sans MS" panose="030F0702030302020204" pitchFamily="66" charset="0"/>
              </a:rPr>
              <a:t>dataType</a:t>
            </a:r>
            <a:r>
              <a:rPr dirty="0" sz="2400" lang="en-US">
                <a:latin typeface="BatangChe" panose="02030609000101010101" pitchFamily="49" charset="-127"/>
                <a:ea typeface="BatangChe" panose="02030609000101010101" pitchFamily="49" charset="-127"/>
              </a:rPr>
              <a:t> *</a:t>
            </a:r>
            <a:r>
              <a:rPr dirty="0" sz="2400" lang="en-US" err="1">
                <a:latin typeface="Comic Sans MS" panose="030F0702030302020204" pitchFamily="66" charset="0"/>
              </a:rPr>
              <a:t>pointerVarName</a:t>
            </a:r>
            <a:endParaRPr dirty="0" sz="2400" lang="en-US">
              <a:latin typeface="Comic Sans MS" panose="030F0702030302020204" pitchFamily="66" charset="0"/>
            </a:endParaRPr>
          </a:p>
        </p:txBody>
      </p:sp>
      <p:sp>
        <p:nvSpPr>
          <p:cNvPr id="1048590" name="Rectangle 4"/>
          <p:cNvSpPr/>
          <p:nvPr/>
        </p:nvSpPr>
        <p:spPr>
          <a:xfrm>
            <a:off x="795402" y="4136947"/>
            <a:ext cx="7553195" cy="1958341"/>
          </a:xfrm>
          <a:prstGeom prst="rect"/>
          <a:noFill/>
          <a:ln>
            <a:solidFill>
              <a:schemeClr val="tx1"/>
            </a:solidFill>
          </a:ln>
        </p:spPr>
        <p:txBody>
          <a:bodyPr wrap="square">
            <a:spAutoFit/>
          </a:bodyPr>
          <a:p>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a:t>
            </a:r>
            <a:r>
              <a:rPr dirty="0" lang="en-US" err="1" smtClean="0">
                <a:solidFill>
                  <a:prstClr val="black"/>
                </a:solidFill>
                <a:latin typeface="Consolas" panose="020B0609020204030204" pitchFamily="49" charset="0"/>
              </a:rPr>
              <a:t>px</a:t>
            </a:r>
            <a:r>
              <a:rPr dirty="0" lang="en-US" smtClean="0">
                <a:solidFill>
                  <a:prstClr val="black"/>
                </a:solidFill>
                <a:latin typeface="Consolas" panose="020B0609020204030204" pitchFamily="49" charset="0"/>
              </a:rPr>
              <a:t>;      </a:t>
            </a:r>
            <a:r>
              <a:rPr dirty="0" lang="en-US" smtClean="0">
                <a:solidFill>
                  <a:srgbClr val="008000"/>
                </a:solidFill>
                <a:latin typeface="Consolas" panose="020B0609020204030204" pitchFamily="49" charset="0"/>
              </a:rPr>
              <a:t>//</a:t>
            </a:r>
            <a:r>
              <a:rPr b="1" dirty="0" lang="en-US">
                <a:solidFill>
                  <a:srgbClr val="FF0000"/>
                </a:solidFill>
                <a:latin typeface="Consolas" panose="020B0609020204030204" pitchFamily="49" charset="0"/>
              </a:rPr>
              <a:t>Declares</a:t>
            </a:r>
            <a:r>
              <a:rPr dirty="0" lang="en-US">
                <a:solidFill>
                  <a:srgbClr val="008000"/>
                </a:solidFill>
                <a:latin typeface="Consolas" panose="020B0609020204030204" pitchFamily="49" charset="0"/>
              </a:rPr>
              <a:t> a pointer called </a:t>
            </a:r>
            <a:r>
              <a:rPr dirty="0" lang="en-US" smtClean="0">
                <a:solidFill>
                  <a:srgbClr val="008000"/>
                </a:solidFill>
                <a:latin typeface="Consolas" panose="020B0609020204030204" pitchFamily="49" charset="0"/>
              </a:rPr>
              <a:t>“</a:t>
            </a:r>
            <a:r>
              <a:rPr dirty="0" lang="en-US" err="1" smtClean="0">
                <a:solidFill>
                  <a:srgbClr val="008000"/>
                </a:solidFill>
                <a:latin typeface="Consolas" panose="020B0609020204030204" pitchFamily="49" charset="0"/>
              </a:rPr>
              <a:t>px</a:t>
            </a:r>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that will</a:t>
            </a:r>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point to a memory location holding an</a:t>
            </a:r>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a:t>
            </a:r>
            <a:r>
              <a:rPr b="1" dirty="0" lang="en-US" u="sng">
                <a:solidFill>
                  <a:srgbClr val="FF0000"/>
                </a:solidFill>
                <a:latin typeface="Consolas" panose="020B0609020204030204" pitchFamily="49" charset="0"/>
              </a:rPr>
              <a:t>integer</a:t>
            </a:r>
            <a:r>
              <a:rPr dirty="0" lang="en-US">
                <a:solidFill>
                  <a:srgbClr val="008000"/>
                </a:solidFill>
                <a:latin typeface="Consolas" panose="020B0609020204030204" pitchFamily="49" charset="0"/>
              </a:rPr>
              <a:t> </a:t>
            </a:r>
            <a:r>
              <a:rPr dirty="0" lang="en-US" smtClean="0">
                <a:solidFill>
                  <a:srgbClr val="008000"/>
                </a:solidFill>
                <a:latin typeface="Consolas" panose="020B0609020204030204" pitchFamily="49" charset="0"/>
              </a:rPr>
              <a:t>value</a:t>
            </a:r>
          </a:p>
          <a:p>
            <a:endParaRPr dirty="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float</a:t>
            </a:r>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a:t>
            </a:r>
            <a:r>
              <a:rPr dirty="0" lang="en-US" err="1" smtClean="0">
                <a:solidFill>
                  <a:prstClr val="black"/>
                </a:solidFill>
                <a:latin typeface="Consolas" panose="020B0609020204030204" pitchFamily="49" charset="0"/>
              </a:rPr>
              <a:t>py</a:t>
            </a:r>
            <a:r>
              <a:rPr dirty="0" lang="en-US" smtClean="0">
                <a:solidFill>
                  <a:prstClr val="black"/>
                </a:solidFill>
                <a:latin typeface="Consolas" panose="020B0609020204030204" pitchFamily="49" charset="0"/>
              </a:rPr>
              <a:t>;    </a:t>
            </a:r>
            <a:r>
              <a:rPr dirty="0" lang="en-US" smtClean="0">
                <a:solidFill>
                  <a:srgbClr val="008000"/>
                </a:solidFill>
                <a:latin typeface="Consolas" panose="020B0609020204030204" pitchFamily="49" charset="0"/>
              </a:rPr>
              <a:t>//</a:t>
            </a:r>
            <a:r>
              <a:rPr b="1" dirty="0" lang="en-US">
                <a:solidFill>
                  <a:srgbClr val="FF0000"/>
                </a:solidFill>
                <a:latin typeface="Consolas" panose="020B0609020204030204" pitchFamily="49" charset="0"/>
              </a:rPr>
              <a:t>Declares</a:t>
            </a:r>
            <a:r>
              <a:rPr dirty="0" lang="en-US">
                <a:solidFill>
                  <a:srgbClr val="008000"/>
                </a:solidFill>
                <a:latin typeface="Consolas" panose="020B0609020204030204" pitchFamily="49" charset="0"/>
              </a:rPr>
              <a:t> a pointer called </a:t>
            </a:r>
            <a:r>
              <a:rPr dirty="0" lang="en-US" smtClean="0">
                <a:solidFill>
                  <a:srgbClr val="008000"/>
                </a:solidFill>
                <a:latin typeface="Consolas" panose="020B0609020204030204" pitchFamily="49" charset="0"/>
              </a:rPr>
              <a:t>“</a:t>
            </a:r>
            <a:r>
              <a:rPr dirty="0" lang="en-US" err="1" smtClean="0">
                <a:solidFill>
                  <a:srgbClr val="008000"/>
                </a:solidFill>
                <a:latin typeface="Consolas" panose="020B0609020204030204" pitchFamily="49" charset="0"/>
              </a:rPr>
              <a:t>py</a:t>
            </a:r>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that will</a:t>
            </a:r>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contain an address, which is an address of</a:t>
            </a:r>
            <a:endParaRPr dirty="0" lang="en-US">
              <a:solidFill>
                <a:prstClr val="black"/>
              </a:solidFill>
              <a:latin typeface="Consolas" panose="020B0609020204030204" pitchFamily="49" charset="0"/>
            </a:endParaRPr>
          </a:p>
          <a:p>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a memory location containing a float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6" name="Content Placeholder 1"/>
          <p:cNvSpPr>
            <a:spLocks noGrp="1"/>
          </p:cNvSpPr>
          <p:nvPr>
            <p:ph idx="1"/>
          </p:nvPr>
        </p:nvSpPr>
        <p:spPr>
          <a:xfrm>
            <a:off x="457200" y="986170"/>
            <a:ext cx="8353168" cy="5338119"/>
          </a:xfrm>
        </p:spPr>
        <p:txBody>
          <a:bodyPr/>
          <a:p>
            <a:pPr algn="just">
              <a:spcAft>
                <a:spcPts val="1200"/>
              </a:spcAft>
            </a:pPr>
            <a:r>
              <a:rPr dirty="0" lang="en-US" smtClean="0"/>
              <a:t>Pointers </a:t>
            </a:r>
            <a:r>
              <a:rPr dirty="0" lang="en-US"/>
              <a:t>save memory space.</a:t>
            </a:r>
          </a:p>
          <a:p>
            <a:pPr algn="just">
              <a:spcAft>
                <a:spcPts val="1200"/>
              </a:spcAft>
            </a:pPr>
            <a:r>
              <a:rPr dirty="0" lang="en-US"/>
              <a:t>Execution time with pointers is faster because data are manipulated with the address, that is, direct access to</a:t>
            </a:r>
            <a:br>
              <a:rPr dirty="0" lang="en-US"/>
            </a:br>
            <a:r>
              <a:rPr dirty="0" lang="en-US"/>
              <a:t>memory location.</a:t>
            </a:r>
          </a:p>
          <a:p>
            <a:pPr algn="just">
              <a:spcAft>
                <a:spcPts val="1200"/>
              </a:spcAft>
            </a:pPr>
            <a:r>
              <a:rPr dirty="0" lang="en-US" smtClean="0"/>
              <a:t>Pointers </a:t>
            </a:r>
            <a:r>
              <a:rPr dirty="0" lang="en-US"/>
              <a:t>are used with data structures. They are useful for representing two-dimensional and multi-dimensional</a:t>
            </a:r>
            <a:br>
              <a:rPr dirty="0" lang="en-US"/>
            </a:br>
            <a:r>
              <a:rPr dirty="0" lang="en-US"/>
              <a:t>arrays.</a:t>
            </a:r>
          </a:p>
          <a:p>
            <a:pPr algn="just">
              <a:spcAft>
                <a:spcPts val="1200"/>
              </a:spcAft>
            </a:pPr>
            <a:r>
              <a:rPr dirty="0" lang="en-US" smtClean="0"/>
              <a:t>Pointers </a:t>
            </a:r>
            <a:r>
              <a:rPr dirty="0" lang="en-US"/>
              <a:t>are used for file handling</a:t>
            </a:r>
            <a:r>
              <a:rPr dirty="0" lang="en-US" smtClean="0"/>
              <a:t>.</a:t>
            </a:r>
          </a:p>
          <a:p>
            <a:pPr algn="just">
              <a:spcAft>
                <a:spcPts val="1200"/>
              </a:spcAft>
            </a:pPr>
            <a:endParaRPr dirty="0" lang="en-US"/>
          </a:p>
          <a:p>
            <a:pPr algn="just">
              <a:spcAft>
                <a:spcPts val="1200"/>
              </a:spcAft>
            </a:pPr>
            <a:endParaRPr dirty="0" lang="en-US"/>
          </a:p>
        </p:txBody>
      </p:sp>
      <p:sp>
        <p:nvSpPr>
          <p:cNvPr id="1048597" name="Title 2"/>
          <p:cNvSpPr>
            <a:spLocks noGrp="1"/>
          </p:cNvSpPr>
          <p:nvPr>
            <p:ph type="title"/>
          </p:nvPr>
        </p:nvSpPr>
        <p:spPr/>
        <p:txBody>
          <a:bodyPr/>
          <a:p>
            <a:r>
              <a:rPr dirty="0" lang="en-US"/>
              <a:t>Features of </a:t>
            </a:r>
            <a:r>
              <a:rPr dirty="0" lang="en-US" smtClean="0"/>
              <a:t>Pointers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Content Placeholder 1"/>
          <p:cNvSpPr>
            <a:spLocks noGrp="1"/>
          </p:cNvSpPr>
          <p:nvPr>
            <p:ph idx="1"/>
          </p:nvPr>
        </p:nvSpPr>
        <p:spPr>
          <a:xfrm>
            <a:off x="556054" y="1161535"/>
            <a:ext cx="8312373" cy="5338119"/>
          </a:xfrm>
        </p:spPr>
        <p:txBody>
          <a:bodyPr/>
          <a:p>
            <a:pPr indent="-457200" marL="457200">
              <a:spcAft>
                <a:spcPts val="1200"/>
              </a:spcAft>
              <a:buFont typeface="+mj-lt"/>
              <a:buAutoNum type="arabicPeriod"/>
            </a:pPr>
            <a:r>
              <a:rPr dirty="0" lang="en-US"/>
              <a:t>To pass arguments by </a:t>
            </a:r>
            <a:r>
              <a:rPr dirty="0" lang="en-US" smtClean="0"/>
              <a:t>reference.</a:t>
            </a:r>
            <a:endParaRPr dirty="0" lang="en-US"/>
          </a:p>
          <a:p>
            <a:pPr indent="-457200" marL="457200">
              <a:spcAft>
                <a:spcPts val="1200"/>
              </a:spcAft>
              <a:buFont typeface="+mj-lt"/>
              <a:buAutoNum type="arabicPeriod"/>
            </a:pPr>
            <a:r>
              <a:rPr dirty="0" lang="en-US"/>
              <a:t>For accessing array </a:t>
            </a:r>
            <a:r>
              <a:rPr dirty="0" lang="en-US" smtClean="0"/>
              <a:t>elements.</a:t>
            </a:r>
            <a:endParaRPr dirty="0" lang="en-US"/>
          </a:p>
          <a:p>
            <a:pPr indent="-457200" marL="457200">
              <a:spcAft>
                <a:spcPts val="1200"/>
              </a:spcAft>
              <a:buFont typeface="+mj-lt"/>
              <a:buAutoNum type="arabicPeriod"/>
            </a:pPr>
            <a:r>
              <a:rPr dirty="0" lang="en-US"/>
              <a:t>To return multiple </a:t>
            </a:r>
            <a:r>
              <a:rPr dirty="0" lang="en-US" smtClean="0"/>
              <a:t>values from functions.</a:t>
            </a:r>
            <a:endParaRPr dirty="0" lang="en-US"/>
          </a:p>
          <a:p>
            <a:pPr indent="-457200" marL="457200">
              <a:spcAft>
                <a:spcPts val="1200"/>
              </a:spcAft>
              <a:buFont typeface="+mj-lt"/>
              <a:buAutoNum type="arabicPeriod"/>
            </a:pPr>
            <a:r>
              <a:rPr dirty="0" lang="en-US"/>
              <a:t>Dynamic memory </a:t>
            </a:r>
            <a:r>
              <a:rPr dirty="0" lang="en-US" smtClean="0"/>
              <a:t>allocation.</a:t>
            </a:r>
            <a:endParaRPr dirty="0" lang="en-US"/>
          </a:p>
          <a:p>
            <a:pPr indent="-457200" marL="457200">
              <a:spcAft>
                <a:spcPts val="1200"/>
              </a:spcAft>
              <a:buFont typeface="+mj-lt"/>
              <a:buAutoNum type="arabicPeriod"/>
            </a:pPr>
            <a:r>
              <a:rPr dirty="0" lang="en-US"/>
              <a:t>To implement data </a:t>
            </a:r>
            <a:r>
              <a:rPr dirty="0" lang="en-US" smtClean="0"/>
              <a:t>structures.</a:t>
            </a:r>
            <a:endParaRPr dirty="0" lang="en-US"/>
          </a:p>
          <a:p>
            <a:pPr indent="-457200" marL="457200">
              <a:spcAft>
                <a:spcPts val="1200"/>
              </a:spcAft>
              <a:buFont typeface="+mj-lt"/>
              <a:buAutoNum type="arabicPeriod"/>
            </a:pPr>
            <a:r>
              <a:rPr dirty="0" lang="en-US"/>
              <a:t>To do system level programming where </a:t>
            </a:r>
            <a:r>
              <a:rPr dirty="0" lang="en-US" smtClean="0"/>
              <a:t>memory addresses </a:t>
            </a:r>
            <a:r>
              <a:rPr dirty="0" lang="en-US"/>
              <a:t>are </a:t>
            </a:r>
            <a:r>
              <a:rPr dirty="0" lang="en-US" smtClean="0"/>
              <a:t>useful.</a:t>
            </a:r>
            <a:endParaRPr dirty="0" lang="en-US"/>
          </a:p>
        </p:txBody>
      </p:sp>
      <p:sp>
        <p:nvSpPr>
          <p:cNvPr id="1048608" name="Title 2"/>
          <p:cNvSpPr>
            <a:spLocks noGrp="1"/>
          </p:cNvSpPr>
          <p:nvPr>
            <p:ph type="title"/>
          </p:nvPr>
        </p:nvSpPr>
        <p:spPr/>
        <p:txBody>
          <a:bodyPr/>
          <a:p>
            <a:r>
              <a:rPr dirty="0" lang="en-US"/>
              <a:t>Uses of pointers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Content Placeholder 1"/>
          <p:cNvSpPr>
            <a:spLocks noGrp="1"/>
          </p:cNvSpPr>
          <p:nvPr>
            <p:ph idx="1"/>
          </p:nvPr>
        </p:nvSpPr>
        <p:spPr>
          <a:xfrm>
            <a:off x="616229" y="998696"/>
            <a:ext cx="7911541" cy="2308175"/>
          </a:xfrm>
        </p:spPr>
        <p:txBody>
          <a:bodyPr/>
          <a:p>
            <a:pPr algn="just"/>
            <a:r>
              <a:rPr dirty="0" lang="en-US"/>
              <a:t>When you declare a pointer variable, its content is not initialized. In other words, it contains an address of "somewhere", which is of course not a valid location. </a:t>
            </a:r>
            <a:endParaRPr dirty="0" lang="en-US" smtClean="0"/>
          </a:p>
          <a:p>
            <a:pPr algn="just"/>
            <a:r>
              <a:rPr dirty="0" lang="en-US" smtClean="0"/>
              <a:t>You </a:t>
            </a:r>
            <a:r>
              <a:rPr dirty="0" lang="en-US"/>
              <a:t>need to initialize a pointer by assigning it a valid address. This is normally done via the address-of operator </a:t>
            </a:r>
            <a:r>
              <a:rPr dirty="0" lang="en-US" smtClean="0"/>
              <a:t>(&amp;).</a:t>
            </a:r>
          </a:p>
        </p:txBody>
      </p:sp>
      <p:sp>
        <p:nvSpPr>
          <p:cNvPr id="1048610" name="Title 2"/>
          <p:cNvSpPr>
            <a:spLocks noGrp="1"/>
          </p:cNvSpPr>
          <p:nvPr>
            <p:ph type="title"/>
          </p:nvPr>
        </p:nvSpPr>
        <p:spPr/>
        <p:txBody>
          <a:bodyPr/>
          <a:p>
            <a:r>
              <a:rPr dirty="0" lang="en-US"/>
              <a:t> Initializing </a:t>
            </a:r>
            <a:r>
              <a:rPr dirty="0" lang="en-US" smtClean="0"/>
              <a:t>Pointers</a:t>
            </a:r>
            <a:endParaRPr dirty="0" lang="en-US"/>
          </a:p>
        </p:txBody>
      </p:sp>
      <p:sp>
        <p:nvSpPr>
          <p:cNvPr id="1048611" name="Rectangle 5"/>
          <p:cNvSpPr/>
          <p:nvPr/>
        </p:nvSpPr>
        <p:spPr>
          <a:xfrm>
            <a:off x="921889" y="3898230"/>
            <a:ext cx="7300220" cy="1691640"/>
          </a:xfrm>
          <a:prstGeom prst="rect"/>
          <a:ln>
            <a:solidFill>
              <a:schemeClr val="tx1"/>
            </a:solidFill>
          </a:ln>
        </p:spPr>
        <p:txBody>
          <a:bodyPr wrap="square">
            <a:spAutoFit/>
          </a:bodyPr>
          <a:p>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number = 88;     </a:t>
            </a:r>
            <a:r>
              <a:rPr dirty="0" lang="en-US">
                <a:solidFill>
                  <a:srgbClr val="008000"/>
                </a:solidFill>
                <a:latin typeface="Consolas" panose="020B0609020204030204" pitchFamily="49" charset="0"/>
              </a:rPr>
              <a:t>// </a:t>
            </a:r>
            <a:r>
              <a:rPr dirty="0" lang="en-US" smtClean="0">
                <a:solidFill>
                  <a:srgbClr val="008000"/>
                </a:solidFill>
                <a:latin typeface="Consolas" panose="020B0609020204030204" pitchFamily="49" charset="0"/>
              </a:rPr>
              <a:t>number a variable</a:t>
            </a:r>
            <a:endParaRPr dirty="0" lang="en-US">
              <a:solidFill>
                <a:prstClr val="black"/>
              </a:solidFill>
              <a:latin typeface="Consolas" panose="020B0609020204030204" pitchFamily="49" charset="0"/>
            </a:endParaRPr>
          </a:p>
          <a:p>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*p;              </a:t>
            </a:r>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Declare a pointer </a:t>
            </a:r>
            <a:r>
              <a:rPr dirty="0" lang="en-US" smtClean="0">
                <a:solidFill>
                  <a:srgbClr val="008000"/>
                </a:solidFill>
                <a:latin typeface="Consolas" panose="020B0609020204030204" pitchFamily="49" charset="0"/>
              </a:rPr>
              <a:t>to </a:t>
            </a:r>
            <a:r>
              <a:rPr dirty="0" lang="en-US" err="1" smtClean="0">
                <a:solidFill>
                  <a:srgbClr val="008000"/>
                </a:solidFill>
                <a:latin typeface="Consolas" panose="020B0609020204030204" pitchFamily="49" charset="0"/>
              </a:rPr>
              <a:t>int</a:t>
            </a:r>
            <a:endParaRPr dirty="0" lang="en-US">
              <a:solidFill>
                <a:prstClr val="black"/>
              </a:solidFill>
              <a:latin typeface="Consolas" panose="020B0609020204030204" pitchFamily="49" charset="0"/>
            </a:endParaRPr>
          </a:p>
          <a:p>
            <a:endParaRPr dirty="0" lang="en-US" smtClean="0">
              <a:solidFill>
                <a:prstClr val="black"/>
              </a:solidFill>
              <a:latin typeface="Consolas" panose="020B0609020204030204" pitchFamily="49" charset="0"/>
            </a:endParaRPr>
          </a:p>
          <a:p>
            <a:r>
              <a:rPr dirty="0" lang="en-US" smtClean="0">
                <a:solidFill>
                  <a:prstClr val="black"/>
                </a:solidFill>
                <a:latin typeface="Consolas" panose="020B0609020204030204" pitchFamily="49" charset="0"/>
              </a:rPr>
              <a:t>p </a:t>
            </a:r>
            <a:r>
              <a:rPr dirty="0" lang="en-US">
                <a:solidFill>
                  <a:prstClr val="black"/>
                </a:solidFill>
                <a:latin typeface="Consolas" panose="020B0609020204030204" pitchFamily="49" charset="0"/>
              </a:rPr>
              <a:t>= &amp;number;   </a:t>
            </a:r>
            <a:r>
              <a:rPr dirty="0" lang="en-US" smtClean="0">
                <a:solidFill>
                  <a:prstClr val="black"/>
                </a:solidFill>
                <a:latin typeface="Consolas" panose="020B0609020204030204" pitchFamily="49" charset="0"/>
              </a:rPr>
              <a:t>      </a:t>
            </a:r>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Assign the address </a:t>
            </a:r>
            <a:r>
              <a:rPr dirty="0" lang="en-US" smtClean="0">
                <a:solidFill>
                  <a:srgbClr val="008000"/>
                </a:solidFill>
                <a:latin typeface="Consolas" panose="020B0609020204030204" pitchFamily="49" charset="0"/>
              </a:rPr>
              <a:t>to </a:t>
            </a:r>
            <a:r>
              <a:rPr dirty="0" lang="en-US">
                <a:solidFill>
                  <a:srgbClr val="008000"/>
                </a:solidFill>
                <a:latin typeface="Consolas" panose="020B0609020204030204" pitchFamily="49" charset="0"/>
              </a:rPr>
              <a:t>pointer </a:t>
            </a:r>
            <a:r>
              <a:rPr dirty="0" lang="en-US" smtClean="0">
                <a:solidFill>
                  <a:srgbClr val="008000"/>
                </a:solidFill>
                <a:latin typeface="Consolas" panose="020B0609020204030204" pitchFamily="49" charset="0"/>
              </a:rPr>
              <a:t>p</a:t>
            </a:r>
            <a:endParaRPr dirty="0" lang="en-US">
              <a:solidFill>
                <a:prstClr val="black"/>
              </a:solidFill>
              <a:latin typeface="Consolas" panose="020B0609020204030204" pitchFamily="49" charset="0"/>
            </a:endParaRPr>
          </a:p>
          <a:p>
            <a:r>
              <a:rPr dirty="0" lang="en-US">
                <a:solidFill>
                  <a:prstClr val="black"/>
                </a:solidFill>
                <a:latin typeface="Consolas" panose="020B0609020204030204" pitchFamily="49" charset="0"/>
              </a:rPr>
              <a:t> </a:t>
            </a:r>
          </a:p>
          <a:p>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a:t>
            </a:r>
            <a:r>
              <a:rPr dirty="0" lang="en-US" smtClean="0">
                <a:solidFill>
                  <a:prstClr val="black"/>
                </a:solidFill>
                <a:latin typeface="Consolas" panose="020B0609020204030204" pitchFamily="49" charset="0"/>
              </a:rPr>
              <a:t>*p2 </a:t>
            </a:r>
            <a:r>
              <a:rPr dirty="0" lang="en-US">
                <a:solidFill>
                  <a:prstClr val="black"/>
                </a:solidFill>
                <a:latin typeface="Consolas" panose="020B0609020204030204" pitchFamily="49" charset="0"/>
              </a:rPr>
              <a:t>= &amp;number; </a:t>
            </a:r>
            <a:r>
              <a:rPr dirty="0" lang="en-US" smtClean="0">
                <a:solidFill>
                  <a:prstClr val="black"/>
                </a:solidFill>
                <a:latin typeface="Consolas" panose="020B0609020204030204" pitchFamily="49" charset="0"/>
              </a:rPr>
              <a:t>  </a:t>
            </a:r>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Declare another </a:t>
            </a:r>
            <a:r>
              <a:rPr dirty="0" lang="en-US" smtClean="0">
                <a:solidFill>
                  <a:srgbClr val="008000"/>
                </a:solidFill>
                <a:latin typeface="Consolas" panose="020B0609020204030204" pitchFamily="49" charset="0"/>
              </a:rPr>
              <a:t>pointer </a:t>
            </a:r>
            <a:endParaRPr dirty="0" lang="en-US">
              <a:solidFill>
                <a:prstClr val="black"/>
              </a:solidFill>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2" name="Content Placeholder 1"/>
          <p:cNvSpPr>
            <a:spLocks noGrp="1"/>
          </p:cNvSpPr>
          <p:nvPr>
            <p:ph idx="1"/>
          </p:nvPr>
        </p:nvSpPr>
        <p:spPr/>
        <p:txBody>
          <a:bodyPr/>
          <a:p>
            <a:r>
              <a:rPr dirty="0" lang="en-US"/>
              <a:t>There are few important operations, which we will do with the pointers very frequently</a:t>
            </a:r>
            <a:r>
              <a:rPr dirty="0" lang="en-US" smtClean="0"/>
              <a:t>.</a:t>
            </a:r>
          </a:p>
          <a:p>
            <a:pPr indent="-457200" lvl="1" marL="857250">
              <a:buFont typeface="+mj-lt"/>
              <a:buAutoNum type="alphaLcParenR"/>
            </a:pPr>
            <a:r>
              <a:rPr dirty="0" lang="en-US" smtClean="0"/>
              <a:t>We </a:t>
            </a:r>
            <a:r>
              <a:rPr b="1" dirty="0" lang="en-US" u="sng">
                <a:solidFill>
                  <a:srgbClr val="FF0000"/>
                </a:solidFill>
              </a:rPr>
              <a:t>define</a:t>
            </a:r>
            <a:r>
              <a:rPr dirty="0" lang="en-US"/>
              <a:t> a pointer variable. </a:t>
            </a:r>
            <a:endParaRPr dirty="0" lang="en-US" smtClean="0"/>
          </a:p>
          <a:p>
            <a:pPr indent="-457200" lvl="1" marL="857250">
              <a:buFont typeface="+mj-lt"/>
              <a:buAutoNum type="alphaLcParenR"/>
            </a:pPr>
            <a:r>
              <a:rPr b="1" dirty="0" lang="en-US" u="sng" smtClean="0">
                <a:solidFill>
                  <a:srgbClr val="FF0000"/>
                </a:solidFill>
              </a:rPr>
              <a:t>Assign</a:t>
            </a:r>
            <a:r>
              <a:rPr dirty="0" lang="en-US" smtClean="0"/>
              <a:t> </a:t>
            </a:r>
            <a:r>
              <a:rPr dirty="0" lang="en-US"/>
              <a:t>the address of a variable to a pointer. </a:t>
            </a:r>
            <a:endParaRPr dirty="0" lang="en-US" smtClean="0"/>
          </a:p>
          <a:p>
            <a:pPr indent="-457200" lvl="1" marL="857250">
              <a:buFont typeface="+mj-lt"/>
              <a:buAutoNum type="alphaLcParenR"/>
            </a:pPr>
            <a:r>
              <a:rPr dirty="0" lang="en-US" smtClean="0"/>
              <a:t>Finally </a:t>
            </a:r>
            <a:r>
              <a:rPr b="1" dirty="0" lang="en-US" u="sng">
                <a:solidFill>
                  <a:srgbClr val="FF0000"/>
                </a:solidFill>
              </a:rPr>
              <a:t>access</a:t>
            </a:r>
            <a:r>
              <a:rPr dirty="0" lang="en-US"/>
              <a:t> the value at the address available in the pointer variable. </a:t>
            </a:r>
            <a:endParaRPr dirty="0" lang="en-US" smtClean="0"/>
          </a:p>
          <a:p>
            <a:r>
              <a:rPr dirty="0" lang="en-US" smtClean="0"/>
              <a:t>This </a:t>
            </a:r>
            <a:r>
              <a:rPr dirty="0" lang="en-US"/>
              <a:t>is done by using unary operator </a:t>
            </a:r>
            <a:r>
              <a:rPr dirty="0" lang="en-US">
                <a:latin typeface="BatangChe" panose="02030609000101010101" pitchFamily="49" charset="-127"/>
                <a:ea typeface="BatangChe" panose="02030609000101010101" pitchFamily="49" charset="-127"/>
              </a:rPr>
              <a:t>*</a:t>
            </a:r>
            <a:r>
              <a:rPr dirty="0" lang="en-US"/>
              <a:t> that returns the value of the variable located at the address specified by its operand. </a:t>
            </a:r>
          </a:p>
        </p:txBody>
      </p:sp>
      <p:sp>
        <p:nvSpPr>
          <p:cNvPr id="1048613" name="Title 2"/>
          <p:cNvSpPr>
            <a:spLocks noGrp="1"/>
          </p:cNvSpPr>
          <p:nvPr>
            <p:ph type="title"/>
          </p:nvPr>
        </p:nvSpPr>
        <p:spPr/>
        <p:txBody>
          <a:bodyPr/>
          <a:p>
            <a:r>
              <a:rPr dirty="0" lang="en-US" smtClean="0"/>
              <a:t>The Operator </a:t>
            </a:r>
            <a:r>
              <a:rPr dirty="0" lang="en-US"/>
              <a:t>(</a:t>
            </a:r>
            <a:r>
              <a:rPr dirty="0" lang="en-US">
                <a:latin typeface="BatangChe" panose="02030609000101010101" pitchFamily="49" charset="-127"/>
                <a:ea typeface="BatangChe" panose="02030609000101010101" pitchFamily="49" charset="-127"/>
              </a:rPr>
              <a:t>*</a:t>
            </a:r>
            <a:r>
              <a:rPr dirty="0"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4" name="Content Placeholder 1"/>
          <p:cNvSpPr>
            <a:spLocks noGrp="1"/>
          </p:cNvSpPr>
          <p:nvPr>
            <p:ph idx="1"/>
          </p:nvPr>
        </p:nvSpPr>
        <p:spPr>
          <a:xfrm>
            <a:off x="469013" y="1023744"/>
            <a:ext cx="5696125" cy="529479"/>
          </a:xfrm>
        </p:spPr>
        <p:txBody>
          <a:bodyPr/>
          <a:p>
            <a:r>
              <a:rPr dirty="0" lang="en-US"/>
              <a:t>Following example </a:t>
            </a:r>
            <a:r>
              <a:rPr dirty="0" lang="en-US" smtClean="0"/>
              <a:t>shows how to use </a:t>
            </a:r>
            <a:r>
              <a:rPr dirty="0" lang="en-US"/>
              <a:t>The Operator (</a:t>
            </a:r>
            <a:r>
              <a:rPr dirty="0" lang="en-US">
                <a:latin typeface="Bookman Old Style" panose="02050604050505020204" pitchFamily="18" charset="0"/>
                <a:ea typeface="BatangChe" panose="02030609000101010101" pitchFamily="49" charset="-127"/>
              </a:rPr>
              <a:t>*</a:t>
            </a:r>
            <a:r>
              <a:rPr dirty="0" lang="en-US"/>
              <a:t>) </a:t>
            </a:r>
          </a:p>
        </p:txBody>
      </p:sp>
      <p:sp>
        <p:nvSpPr>
          <p:cNvPr id="1048615" name="Title 2"/>
          <p:cNvSpPr>
            <a:spLocks noGrp="1"/>
          </p:cNvSpPr>
          <p:nvPr>
            <p:ph type="title"/>
          </p:nvPr>
        </p:nvSpPr>
        <p:spPr/>
        <p:txBody>
          <a:bodyPr/>
          <a:p>
            <a:r>
              <a:rPr b="0" dirty="0" lang="en-US"/>
              <a:t>Using Pointers in C</a:t>
            </a:r>
            <a:r>
              <a:rPr b="0" dirty="0" lang="en-US" smtClean="0"/>
              <a:t>++</a:t>
            </a:r>
            <a:endParaRPr dirty="0" lang="en-US"/>
          </a:p>
        </p:txBody>
      </p:sp>
      <p:sp>
        <p:nvSpPr>
          <p:cNvPr id="1048616" name="Rectangle 3"/>
          <p:cNvSpPr/>
          <p:nvPr/>
        </p:nvSpPr>
        <p:spPr>
          <a:xfrm>
            <a:off x="598054" y="2808065"/>
            <a:ext cx="8035446" cy="2491741"/>
          </a:xfrm>
          <a:prstGeom prst="rect"/>
          <a:solidFill>
            <a:srgbClr val="FFFFE7"/>
          </a:solidFill>
          <a:ln>
            <a:solidFill>
              <a:schemeClr val="tx1"/>
            </a:solidFill>
          </a:ln>
        </p:spPr>
        <p:txBody>
          <a:bodyPr wrap="square">
            <a:spAutoFit/>
          </a:bodyPr>
          <a:p>
            <a:r>
              <a:rPr dirty="0" lang="en-US" err="1" smtClean="0">
                <a:solidFill>
                  <a:srgbClr val="0000FF"/>
                </a:solidFill>
                <a:latin typeface="Consolas" panose="020B0609020204030204" pitchFamily="49" charset="0"/>
              </a:rPr>
              <a:t>int</a:t>
            </a:r>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x = 20;  </a:t>
            </a:r>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variable declaration.</a:t>
            </a:r>
            <a:endParaRPr dirty="0" lang="en-US">
              <a:solidFill>
                <a:prstClr val="black"/>
              </a:solidFill>
              <a:latin typeface="Consolas" panose="020B0609020204030204" pitchFamily="49" charset="0"/>
            </a:endParaRPr>
          </a:p>
          <a:p>
            <a:r>
              <a:rPr dirty="0" lang="en-US" err="1" smtClean="0">
                <a:solidFill>
                  <a:srgbClr val="0000FF"/>
                </a:solidFill>
                <a:latin typeface="Consolas" panose="020B0609020204030204" pitchFamily="49" charset="0"/>
              </a:rPr>
              <a:t>int</a:t>
            </a:r>
            <a:r>
              <a:rPr dirty="0" lang="en-US" smtClean="0">
                <a:solidFill>
                  <a:prstClr val="black"/>
                </a:solidFill>
                <a:latin typeface="Consolas" panose="020B0609020204030204" pitchFamily="49" charset="0"/>
              </a:rPr>
              <a:t>  </a:t>
            </a:r>
            <a:r>
              <a:rPr dirty="0" lang="en-US">
                <a:solidFill>
                  <a:prstClr val="black"/>
                </a:solidFill>
                <a:latin typeface="Consolas" panose="020B0609020204030204" pitchFamily="49" charset="0"/>
              </a:rPr>
              <a:t>*p;      </a:t>
            </a:r>
            <a:r>
              <a:rPr dirty="0" lang="en-US">
                <a:solidFill>
                  <a:srgbClr val="008000"/>
                </a:solidFill>
                <a:latin typeface="Consolas" panose="020B0609020204030204" pitchFamily="49" charset="0"/>
              </a:rPr>
              <a:t>// pointer declaration </a:t>
            </a:r>
            <a:endParaRPr dirty="0" lang="en-US">
              <a:solidFill>
                <a:prstClr val="black"/>
              </a:solidFill>
              <a:latin typeface="Consolas" panose="020B0609020204030204" pitchFamily="49" charset="0"/>
            </a:endParaRPr>
          </a:p>
          <a:p>
            <a:r>
              <a:rPr dirty="0" lang="en-US" smtClean="0">
                <a:solidFill>
                  <a:prstClr val="black"/>
                </a:solidFill>
                <a:latin typeface="Consolas" panose="020B0609020204030204" pitchFamily="49" charset="0"/>
              </a:rPr>
              <a:t> p </a:t>
            </a:r>
            <a:r>
              <a:rPr dirty="0" lang="en-US">
                <a:solidFill>
                  <a:prstClr val="black"/>
                </a:solidFill>
                <a:latin typeface="Consolas" panose="020B0609020204030204" pitchFamily="49" charset="0"/>
              </a:rPr>
              <a:t>= &amp;x;      </a:t>
            </a:r>
            <a:r>
              <a:rPr dirty="0" lang="en-US" smtClean="0">
                <a:solidFill>
                  <a:srgbClr val="008000"/>
                </a:solidFill>
                <a:latin typeface="Consolas" panose="020B0609020204030204" pitchFamily="49" charset="0"/>
              </a:rPr>
              <a:t>// </a:t>
            </a:r>
            <a:r>
              <a:rPr dirty="0" lang="en-US">
                <a:solidFill>
                  <a:srgbClr val="008000"/>
                </a:solidFill>
                <a:latin typeface="Consolas" panose="020B0609020204030204" pitchFamily="49" charset="0"/>
              </a:rPr>
              <a:t>store address of x in pointer variable</a:t>
            </a:r>
            <a:endParaRPr dirty="0" lang="en-US">
              <a:solidFill>
                <a:prstClr val="black"/>
              </a:solidFill>
              <a:latin typeface="Consolas" panose="020B0609020204030204" pitchFamily="49" charset="0"/>
            </a:endParaRPr>
          </a:p>
          <a:p>
            <a:endParaRPr dirty="0" lang="en-US">
              <a:solidFill>
                <a:prstClr val="black"/>
              </a:solidFill>
              <a:latin typeface="Consolas" panose="020B0609020204030204" pitchFamily="49" charset="0"/>
            </a:endParaRPr>
          </a:p>
          <a:p>
            <a:endParaRPr dirty="0" lang="en-US">
              <a:solidFill>
                <a:prstClr val="black"/>
              </a:solidFill>
              <a:latin typeface="Consolas" panose="020B0609020204030204" pitchFamily="49" charset="0"/>
            </a:endParaRPr>
          </a:p>
          <a:p>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p  &lt;&lt; </a:t>
            </a:r>
            <a:r>
              <a:rPr dirty="0" lang="en-US" err="1">
                <a:solidFill>
                  <a:prstClr val="black"/>
                </a:solidFill>
                <a:latin typeface="Consolas" panose="020B0609020204030204" pitchFamily="49" charset="0"/>
              </a:rPr>
              <a:t>endl</a:t>
            </a:r>
            <a:r>
              <a:rPr dirty="0" lang="en-US">
                <a:solidFill>
                  <a:prstClr val="black"/>
                </a:solidFill>
                <a:latin typeface="Consolas" panose="020B0609020204030204" pitchFamily="49" charset="0"/>
              </a:rPr>
              <a:t>;   </a:t>
            </a:r>
            <a:r>
              <a:rPr dirty="0" lang="en-US">
                <a:solidFill>
                  <a:srgbClr val="008000"/>
                </a:solidFill>
                <a:latin typeface="Consolas" panose="020B0609020204030204" pitchFamily="49" charset="0"/>
              </a:rPr>
              <a:t>// print the address</a:t>
            </a:r>
            <a:endParaRPr dirty="0" lang="en-US">
              <a:solidFill>
                <a:prstClr val="black"/>
              </a:solidFill>
              <a:latin typeface="Consolas" panose="020B0609020204030204" pitchFamily="49" charset="0"/>
            </a:endParaRPr>
          </a:p>
          <a:p>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*p &lt;&lt; </a:t>
            </a:r>
            <a:r>
              <a:rPr dirty="0" lang="en-US" err="1">
                <a:solidFill>
                  <a:prstClr val="black"/>
                </a:solidFill>
                <a:latin typeface="Consolas" panose="020B0609020204030204" pitchFamily="49" charset="0"/>
              </a:rPr>
              <a:t>endl</a:t>
            </a:r>
            <a:r>
              <a:rPr dirty="0" lang="en-US">
                <a:solidFill>
                  <a:prstClr val="black"/>
                </a:solidFill>
                <a:latin typeface="Consolas" panose="020B0609020204030204" pitchFamily="49" charset="0"/>
              </a:rPr>
              <a:t>;   </a:t>
            </a:r>
            <a:r>
              <a:rPr dirty="0" lang="en-US">
                <a:solidFill>
                  <a:srgbClr val="008000"/>
                </a:solidFill>
                <a:latin typeface="Consolas" panose="020B0609020204030204" pitchFamily="49" charset="0"/>
              </a:rPr>
              <a:t>// print the Value of pointer *p</a:t>
            </a:r>
            <a:endParaRPr dirty="0" lang="en-US">
              <a:solidFill>
                <a:prstClr val="black"/>
              </a:solidFill>
              <a:latin typeface="Consolas" panose="020B0609020204030204" pitchFamily="49" charset="0"/>
            </a:endParaRPr>
          </a:p>
          <a:p>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&amp;x &lt;&lt; </a:t>
            </a:r>
            <a:r>
              <a:rPr dirty="0" lang="en-US" err="1">
                <a:solidFill>
                  <a:prstClr val="black"/>
                </a:solidFill>
                <a:latin typeface="Consolas" panose="020B0609020204030204" pitchFamily="49" charset="0"/>
              </a:rPr>
              <a:t>endl</a:t>
            </a:r>
            <a:r>
              <a:rPr dirty="0" lang="en-US">
                <a:solidFill>
                  <a:prstClr val="black"/>
                </a:solidFill>
                <a:latin typeface="Consolas" panose="020B0609020204030204" pitchFamily="49" charset="0"/>
              </a:rPr>
              <a:t>;   </a:t>
            </a:r>
            <a:r>
              <a:rPr dirty="0" lang="en-US">
                <a:solidFill>
                  <a:srgbClr val="008000"/>
                </a:solidFill>
                <a:latin typeface="Consolas" panose="020B0609020204030204" pitchFamily="49" charset="0"/>
              </a:rPr>
              <a:t>// print the address</a:t>
            </a:r>
            <a:endParaRPr dirty="0" lang="en-US">
              <a:solidFill>
                <a:prstClr val="black"/>
              </a:solidFill>
              <a:latin typeface="Consolas" panose="020B0609020204030204" pitchFamily="49" charset="0"/>
            </a:endParaRPr>
          </a:p>
          <a:p>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 &lt;&lt; x  &lt;&lt;</a:t>
            </a:r>
            <a:r>
              <a:rPr dirty="0" lang="en-US" err="1">
                <a:solidFill>
                  <a:prstClr val="black"/>
                </a:solidFill>
                <a:latin typeface="Consolas" panose="020B0609020204030204" pitchFamily="49" charset="0"/>
              </a:rPr>
              <a:t>endl</a:t>
            </a:r>
            <a:r>
              <a:rPr dirty="0" lang="en-US">
                <a:solidFill>
                  <a:prstClr val="black"/>
                </a:solidFill>
                <a:latin typeface="Consolas" panose="020B0609020204030204" pitchFamily="49" charset="0"/>
              </a:rPr>
              <a:t>;    </a:t>
            </a:r>
            <a:r>
              <a:rPr dirty="0" lang="en-US">
                <a:solidFill>
                  <a:srgbClr val="008000"/>
                </a:solidFill>
                <a:latin typeface="Consolas" panose="020B0609020204030204" pitchFamily="49" charset="0"/>
              </a:rPr>
              <a:t>// print the Value of x</a:t>
            </a:r>
            <a:endParaRPr dirty="0" lang="en-US"/>
          </a:p>
        </p:txBody>
      </p:sp>
      <p:sp>
        <p:nvSpPr>
          <p:cNvPr id="1048617" name="Rectangle 4"/>
          <p:cNvSpPr/>
          <p:nvPr/>
        </p:nvSpPr>
        <p:spPr>
          <a:xfrm>
            <a:off x="6482216" y="4869341"/>
            <a:ext cx="2235897" cy="1158241"/>
          </a:xfrm>
          <a:prstGeom prst="rect"/>
          <a:solidFill>
            <a:schemeClr val="bg1">
              <a:lumMod val="85000"/>
            </a:schemeClr>
          </a:solidFill>
          <a:ln>
            <a:solidFill>
              <a:schemeClr val="tx1"/>
            </a:solidFill>
          </a:ln>
        </p:spPr>
        <p:txBody>
          <a:bodyPr wrap="square">
            <a:spAutoFit/>
          </a:bodyPr>
          <a:p>
            <a:r>
              <a:rPr dirty="0" lang="en-US"/>
              <a:t>0032F7BC</a:t>
            </a:r>
          </a:p>
          <a:p>
            <a:r>
              <a:rPr dirty="0" lang="en-US"/>
              <a:t>20</a:t>
            </a:r>
          </a:p>
          <a:p>
            <a:r>
              <a:rPr dirty="0" lang="en-US"/>
              <a:t>0032F7BC</a:t>
            </a:r>
          </a:p>
          <a:p>
            <a:r>
              <a:rPr dirty="0" lang="en-US"/>
              <a:t>20</a:t>
            </a:r>
          </a:p>
        </p:txBody>
      </p:sp>
      <p:sp>
        <p:nvSpPr>
          <p:cNvPr id="1048618" name="Rectangle 5"/>
          <p:cNvSpPr/>
          <p:nvPr/>
        </p:nvSpPr>
        <p:spPr>
          <a:xfrm>
            <a:off x="7128720" y="6105435"/>
            <a:ext cx="843280" cy="358140"/>
          </a:xfrm>
          <a:prstGeom prst="rect"/>
        </p:spPr>
        <p:txBody>
          <a:bodyPr wrap="none">
            <a:spAutoFit/>
          </a:bodyPr>
          <a:p>
            <a:r>
              <a:rPr dirty="0" lang="en-US" smtClean="0"/>
              <a:t>output</a:t>
            </a:r>
            <a:endParaRPr dirty="0" lang="en-US"/>
          </a:p>
        </p:txBody>
      </p:sp>
      <p:sp>
        <p:nvSpPr>
          <p:cNvPr id="1048619" name="Rectangle 6"/>
          <p:cNvSpPr/>
          <p:nvPr/>
        </p:nvSpPr>
        <p:spPr>
          <a:xfrm>
            <a:off x="1145015" y="5926029"/>
            <a:ext cx="2138680" cy="358140"/>
          </a:xfrm>
          <a:prstGeom prst="rect"/>
        </p:spPr>
        <p:txBody>
          <a:bodyPr wrap="none">
            <a:spAutoFit/>
          </a:bodyPr>
          <a:p>
            <a:r>
              <a:rPr dirty="0" lang="en-US" err="1">
                <a:latin typeface="Consolas" panose="020B0609020204030204" pitchFamily="49" charset="0"/>
              </a:rPr>
              <a:t>cout</a:t>
            </a:r>
            <a:r>
              <a:rPr dirty="0" lang="en-US">
                <a:latin typeface="Consolas" panose="020B0609020204030204" pitchFamily="49" charset="0"/>
              </a:rPr>
              <a:t> &lt;&lt; &amp;*p &lt;&lt; </a:t>
            </a:r>
            <a:r>
              <a:rPr dirty="0" lang="en-US" err="1">
                <a:latin typeface="Consolas" panose="020B0609020204030204" pitchFamily="49" charset="0"/>
              </a:rPr>
              <a:t>endl</a:t>
            </a:r>
            <a:r>
              <a:rPr dirty="0" lang="en-US">
                <a:latin typeface="Consolas" panose="020B0609020204030204" pitchFamily="49" charset="0"/>
              </a:rPr>
              <a:t>;</a:t>
            </a:r>
          </a:p>
        </p:txBody>
      </p:sp>
      <p:sp>
        <p:nvSpPr>
          <p:cNvPr id="1048620" name="Rectangle 7"/>
          <p:cNvSpPr/>
          <p:nvPr/>
        </p:nvSpPr>
        <p:spPr>
          <a:xfrm>
            <a:off x="760529" y="5551437"/>
            <a:ext cx="1554480" cy="358141"/>
          </a:xfrm>
          <a:prstGeom prst="rect"/>
        </p:spPr>
        <p:txBody>
          <a:bodyPr wrap="none">
            <a:spAutoFit/>
          </a:bodyPr>
          <a:p>
            <a:r>
              <a:rPr dirty="0" lang="en-US" smtClean="0"/>
              <a:t>How about …. </a:t>
            </a:r>
            <a:endParaRPr dirty="0" lang="en-US"/>
          </a:p>
        </p:txBody>
      </p:sp>
      <p:sp>
        <p:nvSpPr>
          <p:cNvPr id="1048621" name="Rectangle 13"/>
          <p:cNvSpPr/>
          <p:nvPr/>
        </p:nvSpPr>
        <p:spPr bwMode="auto">
          <a:xfrm>
            <a:off x="7105645" y="1391418"/>
            <a:ext cx="630596" cy="369332"/>
          </a:xfrm>
          <a:prstGeom prst="rect"/>
          <a:solidFill>
            <a:srgbClr val="EFFFFF"/>
          </a:solidFill>
          <a:ln w="9525" cap="flat" cmpd="sng" algn="ctr">
            <a:solidFill>
              <a:schemeClr val="tx1"/>
            </a:solidFill>
            <a:prstDash val="solid"/>
            <a:round/>
            <a:headEnd type="none" w="med" len="med"/>
            <a:tailEnd type="none" w="med" len="med"/>
          </a:ln>
          <a:effectLst/>
        </p:spPr>
        <p:txBody>
          <a:bodyPr anchor="t" anchorCtr="0" bIns="45720" compatLnSpc="1" lIns="91440" numCol="1" rIns="91440" rtlCol="0" tIns="45720" vert="horz" wrap="square">
            <a:prstTxWarp prst="textNoShape"/>
            <a:spAutoFit/>
          </a:bodyPr>
          <a:p>
            <a:pPr algn="ctr"/>
            <a:r>
              <a:rPr dirty="0" lang="en-US" smtClean="0">
                <a:solidFill>
                  <a:srgbClr val="008000"/>
                </a:solidFill>
                <a:latin typeface="Consolas" panose="020B0609020204030204" pitchFamily="49" charset="0"/>
              </a:rPr>
              <a:t>20</a:t>
            </a:r>
            <a:endParaRPr dirty="0" lang="en-US">
              <a:solidFill>
                <a:srgbClr val="008000"/>
              </a:solidFill>
              <a:latin typeface="Consolas" panose="020B0609020204030204" pitchFamily="49" charset="0"/>
            </a:endParaRPr>
          </a:p>
        </p:txBody>
      </p:sp>
      <p:sp>
        <p:nvSpPr>
          <p:cNvPr id="1048622" name="Rectangle 14"/>
          <p:cNvSpPr/>
          <p:nvPr/>
        </p:nvSpPr>
        <p:spPr>
          <a:xfrm>
            <a:off x="6747603" y="1373535"/>
            <a:ext cx="406173" cy="369332"/>
          </a:xfrm>
          <a:prstGeom prst="rect"/>
        </p:spPr>
        <p:txBody>
          <a:bodyPr wrap="square">
            <a:spAutoFit/>
          </a:bodyPr>
          <a:p>
            <a:r>
              <a:rPr dirty="0" lang="en-US">
                <a:solidFill>
                  <a:prstClr val="black"/>
                </a:solidFill>
                <a:latin typeface="Consolas" panose="020B0609020204030204" pitchFamily="49" charset="0"/>
              </a:rPr>
              <a:t>x</a:t>
            </a:r>
            <a:endParaRPr dirty="0" lang="en-US"/>
          </a:p>
        </p:txBody>
      </p:sp>
      <p:sp>
        <p:nvSpPr>
          <p:cNvPr id="1048623" name="Rectangle 15"/>
          <p:cNvSpPr/>
          <p:nvPr/>
        </p:nvSpPr>
        <p:spPr>
          <a:xfrm>
            <a:off x="7768302" y="1373535"/>
            <a:ext cx="1236980" cy="358140"/>
          </a:xfrm>
          <a:prstGeom prst="rect"/>
        </p:spPr>
        <p:txBody>
          <a:bodyPr wrap="none">
            <a:spAutoFit/>
          </a:bodyPr>
          <a:p>
            <a:r>
              <a:rPr dirty="0" lang="en-US"/>
              <a:t>0032F7BC</a:t>
            </a:r>
          </a:p>
        </p:txBody>
      </p:sp>
      <p:sp>
        <p:nvSpPr>
          <p:cNvPr id="1048624" name="Rectangle 16"/>
          <p:cNvSpPr/>
          <p:nvPr/>
        </p:nvSpPr>
        <p:spPr>
          <a:xfrm>
            <a:off x="7920587" y="1045204"/>
            <a:ext cx="995681" cy="358140"/>
          </a:xfrm>
          <a:prstGeom prst="rect"/>
        </p:spPr>
        <p:txBody>
          <a:bodyPr wrap="none">
            <a:spAutoFit/>
          </a:bodyPr>
          <a:p>
            <a:r>
              <a:rPr dirty="0" lang="en-US">
                <a:solidFill>
                  <a:srgbClr val="008000"/>
                </a:solidFill>
                <a:latin typeface="Consolas" panose="020B0609020204030204" pitchFamily="49" charset="0"/>
              </a:rPr>
              <a:t>address</a:t>
            </a:r>
            <a:endParaRPr dirty="0" lang="en-US"/>
          </a:p>
        </p:txBody>
      </p:sp>
      <p:sp>
        <p:nvSpPr>
          <p:cNvPr id="1048625" name="Rectangle 17"/>
          <p:cNvSpPr/>
          <p:nvPr/>
        </p:nvSpPr>
        <p:spPr>
          <a:xfrm>
            <a:off x="6975970" y="1045204"/>
            <a:ext cx="754381" cy="358140"/>
          </a:xfrm>
          <a:prstGeom prst="rect"/>
        </p:spPr>
        <p:txBody>
          <a:bodyPr wrap="none">
            <a:spAutoFit/>
          </a:bodyPr>
          <a:p>
            <a:r>
              <a:rPr dirty="0" lang="en-US">
                <a:solidFill>
                  <a:srgbClr val="008000"/>
                </a:solidFill>
                <a:latin typeface="Consolas" panose="020B0609020204030204" pitchFamily="49" charset="0"/>
              </a:rPr>
              <a:t>Value</a:t>
            </a:r>
            <a:endParaRPr dirty="0" lang="en-US"/>
          </a:p>
        </p:txBody>
      </p:sp>
      <p:cxnSp>
        <p:nvCxnSpPr>
          <p:cNvPr id="3145728" name="Straight Arrow Connector 18"/>
          <p:cNvCxnSpPr>
            <a:cxnSpLocks/>
            <a:endCxn id="1048621" idx="2"/>
          </p:cNvCxnSpPr>
          <p:nvPr/>
        </p:nvCxnSpPr>
        <p:spPr bwMode="auto">
          <a:xfrm flipV="1">
            <a:off x="6960017" y="1760750"/>
            <a:ext cx="460926" cy="654282"/>
          </a:xfrm>
          <a:prstGeom prst="straightConnector1"/>
          <a:solidFill>
            <a:schemeClr val="accent1"/>
          </a:solidFill>
          <a:ln w="34925" cap="flat" cmpd="sng" algn="ctr">
            <a:solidFill>
              <a:schemeClr val="tx1"/>
            </a:solidFill>
            <a:prstDash val="solid"/>
            <a:round/>
            <a:headEnd type="none" w="med" len="med"/>
            <a:tailEnd type="triangle"/>
          </a:ln>
          <a:effectLst/>
        </p:spPr>
      </p:cxnSp>
      <p:sp>
        <p:nvSpPr>
          <p:cNvPr id="1048626" name="Rectangle 19"/>
          <p:cNvSpPr/>
          <p:nvPr/>
        </p:nvSpPr>
        <p:spPr>
          <a:xfrm>
            <a:off x="6747603" y="2390797"/>
            <a:ext cx="411481" cy="358141"/>
          </a:xfrm>
          <a:prstGeom prst="rect"/>
        </p:spPr>
        <p:txBody>
          <a:bodyPr wrap="none">
            <a:spAutoFit/>
          </a:bodyPr>
          <a:p>
            <a:r>
              <a:rPr dirty="0" lang="en-US">
                <a:solidFill>
                  <a:prstClr val="black"/>
                </a:solidFill>
                <a:latin typeface="Consolas" panose="020B0609020204030204" pitchFamily="49" charset="0"/>
              </a:rPr>
              <a:t>*p</a:t>
            </a:r>
            <a:endParaRPr dirty="0" lang="en-US"/>
          </a:p>
        </p:txBody>
      </p:sp>
      <p:sp>
        <p:nvSpPr>
          <p:cNvPr id="1048627" name="Rectangle 20"/>
          <p:cNvSpPr/>
          <p:nvPr/>
        </p:nvSpPr>
        <p:spPr>
          <a:xfrm>
            <a:off x="7844585" y="2415032"/>
            <a:ext cx="311304" cy="369332"/>
          </a:xfrm>
          <a:prstGeom prst="rect"/>
        </p:spPr>
        <p:txBody>
          <a:bodyPr wrap="none">
            <a:spAutoFit/>
          </a:bodyPr>
          <a:p>
            <a:r>
              <a:rPr dirty="0" lang="en-US">
                <a:solidFill>
                  <a:prstClr val="black"/>
                </a:solidFill>
                <a:latin typeface="Consolas" panose="020B0609020204030204" pitchFamily="49" charset="0"/>
              </a:rPr>
              <a:t>p</a:t>
            </a:r>
            <a:endParaRPr dirty="0" lang="en-US"/>
          </a:p>
        </p:txBody>
      </p:sp>
      <p:cxnSp>
        <p:nvCxnSpPr>
          <p:cNvPr id="3145729" name="Straight Arrow Connector 21"/>
          <p:cNvCxnSpPr>
            <a:cxnSpLocks/>
            <a:stCxn id="1048627" idx="0"/>
          </p:cNvCxnSpPr>
          <p:nvPr/>
        </p:nvCxnSpPr>
        <p:spPr bwMode="auto">
          <a:xfrm flipV="1">
            <a:off x="8000237" y="1742868"/>
            <a:ext cx="382745" cy="672164"/>
          </a:xfrm>
          <a:prstGeom prst="straightConnector1"/>
          <a:solidFill>
            <a:schemeClr val="accent1"/>
          </a:solidFill>
          <a:ln w="34925" cap="flat" cmpd="sng" algn="ctr">
            <a:solidFill>
              <a:schemeClr val="tx1"/>
            </a:solidFill>
            <a:prstDash val="solid"/>
            <a:round/>
            <a:headEnd type="none" w="med" len="med"/>
            <a:tailEnd type="triangle"/>
          </a:ln>
          <a:effectLst/>
        </p:spPr>
      </p:cxn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FFFFF"/>
        </a:solidFill>
        <a:ln w="9525" cap="flat" cmpd="sng" algn="ctr">
          <a:solidFill>
            <a:schemeClr val="tx1"/>
          </a:solidFill>
          <a:prstDash val="solid"/>
          <a:round/>
          <a:headEnd type="none" w="med" len="med"/>
          <a:tailEnd type="none" w="med" len="med"/>
        </a:ln>
        <a:effectLst/>
      </a:spPr>
      <a:bodyPr anchor="t" anchorCtr="0" bIns="45720" compatLnSpc="1" lIns="91440" numCol="1" rIns="91440" rtlCol="0" tIns="45720" vert="horz" wrap="square">
        <a:prstTxWarp prst="textNoShape"/>
        <a:spAutoFit/>
      </a:bodyPr>
      <a:lstStyle>
        <a:defPPr>
          <a:defRPr dirty="0">
            <a:solidFill>
              <a:srgbClr val="008000"/>
            </a:solidFill>
            <a:latin typeface="Consolas" panose="020B0609020204030204" pitchFamily="49"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non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1800" i="0" kumimoji="0" lang="en-US" normalizeH="0" strike="noStrike" u="none">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Application>Microsoft Office PowerPoint</Application>
  <ScaleCrop>0</ScaleCrop>
  <Company>Lucent Technologies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2.01</dc:title>
  <dc:creator>Lucent End User</dc:creator>
  <cp:lastModifiedBy>Admin</cp:lastModifiedBy>
  <dcterms:created xsi:type="dcterms:W3CDTF">٢٠١١-٠١-١٣T١٧:٤٣:٣٨Z</dcterms:created>
  <dcterms:modified xsi:type="dcterms:W3CDTF">٢٠٢٣-٠٥-٠٩T٠٦:٤١:٣٠Z</dcterms:modified>
</cp:coreProperties>
</file>