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type="screen4x3" cy="6858000" cx="9144000"/>
  <p:notesSz cx="6881813" cy="92964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D9"/>
    <a:srgbClr val="FFFFC9"/>
    <a:srgbClr val="FFFFE7"/>
    <a:srgbClr val="CCECFF"/>
    <a:srgbClr val="FF0000"/>
    <a:srgbClr val="DDF2FF"/>
    <a:srgbClr val="EFFFFF"/>
    <a:srgbClr val="EAEAEA"/>
    <a:srgbClr val="F7FF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9419" autoAdjust="0"/>
    <p:restoredTop sz="94646" autoAdjust="0"/>
  </p:normalViewPr>
  <p:slideViewPr>
    <p:cSldViewPr snapToGrid="0">
      <p:cViewPr varScale="1">
        <p:scale>
          <a:sx n="62" d="100"/>
          <a:sy n="62" d="100"/>
        </p:scale>
        <p:origin x="306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0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fld id="{74FE3550-1998-46EC-86B2-FF9F9A248719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fld id="{ECDFB7B4-92E1-4064-B281-CE008F4784FC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defTabSz="923925"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923925"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923925"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923925"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defTabSz="923925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defTabSz="923925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defTabSz="923925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defTabSz="923925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altLang="en-US" lang="en-US">
                <a:latin typeface="Times New Roman" panose="02020603050405020304" pitchFamily="18" charset="0"/>
              </a:rPr>
              <a:t>1</a:t>
            </a:fld>
            <a:endParaRPr altLang="en-US" lang="en-US">
              <a:latin typeface="Times New Roman" panose="02020603050405020304" pitchFamily="18" charset="0"/>
            </a:endParaRPr>
          </a:p>
        </p:txBody>
      </p:sp>
      <p:sp>
        <p:nvSpPr>
          <p:cNvPr id="104859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048583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4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/>
            <a:solidFill>
              <a:srgbClr val="99CCFF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585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</p:grpSp>
      <p:sp>
        <p:nvSpPr>
          <p:cNvPr id="1048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3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/>
              <a:t>Click to edit Master text styles</a:t>
            </a:r>
          </a:p>
          <a:p>
            <a:pPr lvl="1"/>
            <a:r>
              <a:rPr altLang="en-US" dirty="0" lang="en-US"/>
              <a:t>Second level</a:t>
            </a:r>
          </a:p>
          <a:p>
            <a:pPr lvl="2"/>
            <a:r>
              <a:rPr altLang="en-US" dirty="0" lang="en-US"/>
              <a:t>Third level</a:t>
            </a:r>
          </a:p>
          <a:p>
            <a:pPr lvl="3"/>
            <a:r>
              <a:rPr altLang="en-US" dirty="0" lang="en-US"/>
              <a:t>Fourth level</a:t>
            </a:r>
          </a:p>
          <a:p>
            <a:pPr lvl="4"/>
            <a:r>
              <a:rPr altLang="en-US" dirty="0" lang="en-US"/>
              <a:t>Fifth level</a:t>
            </a:r>
          </a:p>
        </p:txBody>
      </p:sp>
      <p:sp>
        <p:nvSpPr>
          <p:cNvPr id="104857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7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/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p>
            <a:endParaRPr lang="en-MY"/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/>
          <a:solidFill>
            <a:srgbClr val="99CCFF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2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373380" cy="231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altLang="en-US" b="1" dirty="0" sz="1000" lang="en-US">
                <a:solidFill>
                  <a:srgbClr val="006699"/>
                </a:solidFill>
                <a:latin typeface="Helvetica" panose="020B0604020202020204" pitchFamily="34" charset="0"/>
              </a:rPr>
              <a:t>8.</a:t>
            </a:r>
            <a:fld id="{E99983C7-342B-4F5E-95DC-4A1EEC211AF8}" type="slidenum">
              <a:rPr altLang="en-US" b="1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altLang="en-US" b="1" dirty="0" sz="1000" lang="en-US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algn="ctr" fontAlgn="base" marL="4572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sz="2400"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algn="l" eaLnBrk="0" fontAlgn="base" hangingPunct="0" indent="-285750" marL="742950" rtl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sz="2400" kumimoji="1">
          <a:solidFill>
            <a:schemeClr val="tx1"/>
          </a:solidFill>
          <a:latin typeface="+mn-lt"/>
          <a:ea typeface="MS PGothic" pitchFamily="34" charset="-128"/>
        </a:defRPr>
      </a:lvl2pPr>
      <a:lvl3pPr algn="l" eaLnBrk="0" fontAlgn="base" hangingPunct="0" indent="-228600" marL="1085850" rtl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400" kumimoji="1">
          <a:solidFill>
            <a:schemeClr val="tx1"/>
          </a:solidFill>
          <a:latin typeface="+mn-lt"/>
          <a:ea typeface="MS PGothic" pitchFamily="34" charset="-128"/>
        </a:defRPr>
      </a:lvl3pPr>
      <a:lvl4pPr algn="l" eaLnBrk="0" fontAlgn="base" hangingPunct="0" indent="-228600" marL="1428750" rtl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sz="2400" kumimoji="1">
          <a:solidFill>
            <a:schemeClr val="tx1"/>
          </a:solidFill>
          <a:latin typeface="+mn-lt"/>
          <a:ea typeface="MS PGothic" pitchFamily="34" charset="-128"/>
        </a:defRPr>
      </a:lvl4pPr>
      <a:lvl5pPr algn="l" eaLnBrk="0" fontAlgn="base" hangingPunct="0" indent="-228600" marL="17716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sz="2400" kumimoji="1">
          <a:solidFill>
            <a:schemeClr val="tx1"/>
          </a:solidFill>
          <a:latin typeface="+mn-lt"/>
          <a:ea typeface="MS PGothic" pitchFamily="34" charset="-128"/>
        </a:defRPr>
      </a:lvl5pPr>
      <a:lvl6pPr algn="l" eaLnBrk="0" fontAlgn="base" hangingPunct="0" indent="-228600" marL="22288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algn="l" eaLnBrk="0" fontAlgn="base" hangingPunct="0" indent="-228600" marL="26860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algn="l" eaLnBrk="0" fontAlgn="base" hangingPunct="0" indent="-228600" marL="31432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algn="l" eaLnBrk="0" fontAlgn="base" hangingPunct="0" indent="-228600" marL="36004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p>
            <a:pPr eaLnBrk="1" hangingPunct="1"/>
            <a:r>
              <a:rPr dirty="0" lang="en-US"/>
              <a:t>Computer Programming</a:t>
            </a:r>
            <a:endParaRPr altLang="en-US" dirty="0" lang="en-US"/>
          </a:p>
        </p:txBody>
      </p:sp>
      <p:sp>
        <p:nvSpPr>
          <p:cNvPr id="1048588" name="Rectangle 4"/>
          <p:cNvSpPr txBox="1">
            <a:spLocks noChangeArrowheads="1"/>
          </p:cNvSpPr>
          <p:nvPr/>
        </p:nvSpPr>
        <p:spPr bwMode="auto">
          <a:xfrm>
            <a:off x="342900" y="3444657"/>
            <a:ext cx="8458200" cy="1373390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4300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dirty="0" kern="0" lang="en-US"/>
              <a:t>Lecture 8</a:t>
            </a:r>
          </a:p>
          <a:p>
            <a:pPr eaLnBrk="1" hangingPunct="1"/>
            <a:r>
              <a:rPr altLang="en-US" b="0" dirty="0" lang="en-US"/>
              <a:t>String Manipulation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Example of Mixed-Style Concatenation</a:t>
            </a:r>
            <a:endParaRPr dirty="0" lang="en-US"/>
          </a:p>
        </p:txBody>
      </p:sp>
      <p:sp>
        <p:nvSpPr>
          <p:cNvPr id="1048623" name="Rectangle 3"/>
          <p:cNvSpPr/>
          <p:nvPr/>
        </p:nvSpPr>
        <p:spPr>
          <a:xfrm>
            <a:off x="707720" y="2339596"/>
            <a:ext cx="5567820" cy="2862322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latin typeface="Consolas" panose="020B0609020204030204" pitchFamily="49" charset="0"/>
              </a:rPr>
              <a:t> x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y[]=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z[]= {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T'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'e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*p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s=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x+y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+z+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+p+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"s="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s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s + s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24" name="Rectangle 4"/>
          <p:cNvSpPr/>
          <p:nvPr/>
        </p:nvSpPr>
        <p:spPr>
          <a:xfrm>
            <a:off x="1997900" y="5413764"/>
            <a:ext cx="6626268" cy="646331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/>
              <a:t>s=</a:t>
            </a:r>
            <a:r>
              <a:rPr dirty="0" lang="en-US" err="1"/>
              <a:t>OneTwo</a:t>
            </a:r>
            <a:r>
              <a:rPr dirty="0" lang="en-US"/>
              <a:t> Three and  Four.</a:t>
            </a:r>
          </a:p>
          <a:p>
            <a:r>
              <a:rPr dirty="0" lang="en-US" err="1"/>
              <a:t>OneTwo</a:t>
            </a:r>
            <a:r>
              <a:rPr dirty="0" lang="en-US"/>
              <a:t> Three and  </a:t>
            </a:r>
            <a:r>
              <a:rPr dirty="0" lang="en-US" err="1"/>
              <a:t>Four.OneTwo</a:t>
            </a:r>
            <a:r>
              <a:rPr dirty="0" lang="en-US"/>
              <a:t> Three and  Four.</a:t>
            </a:r>
          </a:p>
        </p:txBody>
      </p:sp>
      <p:sp>
        <p:nvSpPr>
          <p:cNvPr id="1048625" name="Rectangle 5"/>
          <p:cNvSpPr/>
          <p:nvPr/>
        </p:nvSpPr>
        <p:spPr>
          <a:xfrm>
            <a:off x="4818751" y="6060095"/>
            <a:ext cx="984565" cy="369332"/>
          </a:xfrm>
          <a:prstGeom prst="rect"/>
        </p:spPr>
        <p:txBody>
          <a:bodyPr wrap="none">
            <a:spAutoFit/>
          </a:bodyPr>
          <a:p>
            <a:r>
              <a:rPr dirty="0" lang="en-GB">
                <a:solidFill>
                  <a:srgbClr val="000000"/>
                </a:solidFill>
              </a:rPr>
              <a:t>Output</a:t>
            </a:r>
            <a:endParaRPr dirty="0" lang="en-US"/>
          </a:p>
        </p:txBody>
      </p:sp>
      <p:sp>
        <p:nvSpPr>
          <p:cNvPr id="1048626" name="Rectangle 6"/>
          <p:cNvSpPr/>
          <p:nvPr/>
        </p:nvSpPr>
        <p:spPr>
          <a:xfrm>
            <a:off x="707720" y="1144755"/>
            <a:ext cx="7979080" cy="830997"/>
          </a:xfrm>
          <a:prstGeom prst="rect"/>
        </p:spPr>
        <p:txBody>
          <a:bodyPr wrap="square">
            <a:spAutoFit/>
          </a:bodyPr>
          <a:p>
            <a:pPr indent="-457200" lvl="1">
              <a:buFont typeface="Arial" panose="020B0604020202020204" pitchFamily="34" charset="0"/>
              <a:buChar char="•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dirty="0" sz="2400" lang="en-GB">
                <a:latin typeface="Times New Roman" pitchFamily="18" charset="0"/>
              </a:rPr>
              <a:t>The + operator can be used with any combination of    C++ strings and characters. </a:t>
            </a:r>
            <a:r>
              <a:rPr dirty="0" sz="2400" lang="en-US">
                <a:latin typeface="Times New Roman" pitchFamily="18" charset="0"/>
              </a:rPr>
              <a:t>This is called </a:t>
            </a:r>
            <a:r>
              <a:rPr b="1" dirty="0" sz="2400" lang="en-US" u="sng">
                <a:solidFill>
                  <a:srgbClr val="FF0000"/>
                </a:solidFill>
                <a:latin typeface="Times New Roman" pitchFamily="18" charset="0"/>
              </a:rPr>
              <a:t>concatenation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The </a:t>
            </a:r>
            <a:r>
              <a:rPr b="0" dirty="0" lang="en-GB" err="1"/>
              <a:t>concat</a:t>
            </a:r>
            <a:r>
              <a:rPr b="0" dirty="0" lang="en-GB"/>
              <a:t>-assign Operator </a:t>
            </a: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+=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28" name="Rectangle 4"/>
          <p:cNvSpPr/>
          <p:nvPr/>
        </p:nvSpPr>
        <p:spPr>
          <a:xfrm>
            <a:off x="623170" y="1039579"/>
            <a:ext cx="7897660" cy="5078954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kumimoji="1" lang="en-US">
                <a:latin typeface="+mn-lt"/>
                <a:cs typeface="ＭＳ Ｐゴシック" charset="-128"/>
              </a:rPr>
              <a:t>The += operator can also be used. In that case, one string is appended to another one:</a:t>
            </a:r>
          </a:p>
          <a:p>
            <a:br>
              <a:rPr dirty="0" sz="2400" kumimoji="1" lang="en-US">
                <a:latin typeface="+mn-lt"/>
                <a:cs typeface="ＭＳ Ｐゴシック" charset="-128"/>
              </a:rPr>
            </a:br>
            <a:r>
              <a:rPr dirty="0" sz="2400" kumimoji="1" lang="en-GB">
                <a:latin typeface="+mn-lt"/>
                <a:cs typeface="ＭＳ Ｐゴシック" charset="-128"/>
              </a:rPr>
              <a:t>Assume x is a </a:t>
            </a:r>
            <a:r>
              <a:rPr b="1" dirty="0" sz="2400" kumimoji="1" lang="en-GB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  <a:cs typeface="ＭＳ Ｐゴシック" charset="-128"/>
              </a:rPr>
              <a:t>string</a:t>
            </a:r>
            <a:r>
              <a:rPr dirty="0" sz="2400" kumimoji="1" lang="en-GB">
                <a:latin typeface="+mn-lt"/>
                <a:cs typeface="ＭＳ Ｐゴシック" charset="-128"/>
              </a:rPr>
              <a:t> object.</a:t>
            </a:r>
          </a:p>
          <a:p>
            <a:pPr indent="-342900" marL="342900">
              <a:lnSpc>
                <a:spcPct val="84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sz="2400" kumimoji="1" lang="en-GB">
              <a:latin typeface="+mn-lt"/>
              <a:cs typeface="ＭＳ Ｐゴシック" charset="-128"/>
            </a:endParaRPr>
          </a:p>
          <a:p>
            <a:pPr indent="-342900" marL="342900">
              <a:lnSpc>
                <a:spcPct val="84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sz="2400" kumimoji="1" lang="en-GB">
                <a:latin typeface="+mn-lt"/>
                <a:cs typeface="ＭＳ Ｐゴシック" charset="-128"/>
              </a:rPr>
              <a:t>The statement </a:t>
            </a:r>
          </a:p>
          <a:p>
            <a:pPr algn="ctr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sz="2400" kumimoji="1" lang="en-GB">
                <a:latin typeface="+mn-lt"/>
                <a:cs typeface="ＭＳ Ｐゴシック" charset="-128"/>
              </a:rPr>
              <a:t>x + =  y; </a:t>
            </a:r>
          </a:p>
          <a:p>
            <a:pPr algn="just" indent="-342900" marL="342900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sz="2400" kumimoji="1" lang="en-GB">
                <a:latin typeface="+mn-lt"/>
                <a:cs typeface="ＭＳ Ｐゴシック" charset="-128"/>
              </a:rPr>
              <a:t>	is equivalent to </a:t>
            </a:r>
          </a:p>
          <a:p>
            <a:pPr algn="ctr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sz="2400" kumimoji="1" lang="en-GB">
                <a:latin typeface="+mn-lt"/>
                <a:cs typeface="ＭＳ Ｐゴシック" charset="-128"/>
              </a:rPr>
              <a:t>x= x + y;</a:t>
            </a:r>
          </a:p>
          <a:p>
            <a:pPr algn="ctr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sz="2400" kumimoji="1" lang="en-GB">
              <a:latin typeface="+mn-lt"/>
              <a:cs typeface="ＭＳ Ｐゴシック" charset="-128"/>
            </a:endParaRPr>
          </a:p>
          <a:p>
            <a:pPr algn="ctr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sz="2400" kumimoji="1" lang="en-GB">
              <a:latin typeface="+mn-lt"/>
              <a:cs typeface="ＭＳ Ｐゴシック" charset="-128"/>
            </a:endParaRPr>
          </a:p>
          <a:p>
            <a:pPr algn="just">
              <a:lnSpc>
                <a:spcPct val="84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sz="2000" kumimoji="1" lang="en-GB">
                <a:latin typeface="+mn-lt"/>
                <a:cs typeface="ＭＳ Ｐゴシック" charset="-128"/>
              </a:rPr>
              <a:t>where y can be a string object, a C-style string variable, a char variable, a double-quoted string, or a single-quoted char.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792524"/>
          </a:xfrm>
        </p:spPr>
        <p:txBody>
          <a:bodyPr/>
          <a:p>
            <a:r>
              <a:rPr dirty="0" lang="en-US"/>
              <a:t>If you try to add a number to a string, an error occurs:</a:t>
            </a:r>
          </a:p>
        </p:txBody>
      </p:sp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Operations on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s</a:t>
            </a:r>
            <a:endParaRPr dirty="0" lang="en-US"/>
          </a:p>
        </p:txBody>
      </p:sp>
      <p:sp>
        <p:nvSpPr>
          <p:cNvPr id="1048631" name="Rectangle 3"/>
          <p:cNvSpPr/>
          <p:nvPr/>
        </p:nvSpPr>
        <p:spPr>
          <a:xfrm>
            <a:off x="993619" y="2125589"/>
            <a:ext cx="3739019" cy="2246769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sz="2000" lang="en-US">
                <a:latin typeface="Consolas" panose="020B0609020204030204" pitchFamily="49" charset="0"/>
              </a:rPr>
              <a:t> x = </a:t>
            </a:r>
            <a:r>
              <a:rPr dirty="0" sz="2000" lang="en-US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y = 20;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 z;</a:t>
            </a:r>
          </a:p>
          <a:p>
            <a:endParaRPr dirty="0" sz="20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2000" lang="en-US">
                <a:solidFill>
                  <a:prstClr val="black"/>
                </a:solidFill>
                <a:latin typeface="Consolas" panose="020B0609020204030204" pitchFamily="49" charset="0"/>
              </a:rPr>
              <a:t>z = x + y;</a:t>
            </a:r>
          </a:p>
        </p:txBody>
      </p:sp>
      <p:sp>
        <p:nvSpPr>
          <p:cNvPr id="1048632" name="Rectangle 4"/>
          <p:cNvSpPr/>
          <p:nvPr/>
        </p:nvSpPr>
        <p:spPr>
          <a:xfrm>
            <a:off x="5085568" y="4003026"/>
            <a:ext cx="763351" cy="369332"/>
          </a:xfrm>
          <a:prstGeom prst="rect"/>
        </p:spPr>
        <p:txBody>
          <a:bodyPr wrap="none">
            <a:spAutoFit/>
          </a:bodyPr>
          <a:p>
            <a:r>
              <a:rPr altLang="en-US" dirty="0" lang="en-US">
                <a:solidFill>
                  <a:srgbClr val="FF0000"/>
                </a:solidFill>
              </a:rPr>
              <a:t>Error</a:t>
            </a:r>
            <a:endParaRPr dirty="0" lang="en-US">
              <a:solidFill>
                <a:srgbClr val="FF0000"/>
              </a:solidFill>
            </a:endParaRPr>
          </a:p>
        </p:txBody>
      </p:sp>
      <p:cxnSp>
        <p:nvCxnSpPr>
          <p:cNvPr id="3145729" name="Straight Arrow Connector 6"/>
          <p:cNvCxnSpPr>
            <a:cxnSpLocks/>
          </p:cNvCxnSpPr>
          <p:nvPr/>
        </p:nvCxnSpPr>
        <p:spPr bwMode="auto">
          <a:xfrm flipH="1">
            <a:off x="3018773" y="4187692"/>
            <a:ext cx="2066795" cy="0"/>
          </a:xfrm>
          <a:prstGeom prst="straightConnector1"/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C++ String Length</a:t>
            </a:r>
            <a:endParaRPr dirty="0" lang="en-US"/>
          </a:p>
        </p:txBody>
      </p:sp>
      <p:sp>
        <p:nvSpPr>
          <p:cNvPr id="104863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06" y="1345077"/>
            <a:ext cx="7656263" cy="46166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en-US"/>
              <a:t>To get the length of a string, use the </a:t>
            </a:r>
            <a:r>
              <a:rPr altLang="en-US" b="1" dirty="0" lang="en-US" u="sng">
                <a:solidFill>
                  <a:srgbClr val="FF0000"/>
                </a:solidFill>
              </a:rPr>
              <a:t>length</a:t>
            </a:r>
            <a:r>
              <a:rPr altLang="en-US" dirty="0" lang="en-US"/>
              <a:t>() function: </a:t>
            </a:r>
          </a:p>
        </p:txBody>
      </p:sp>
      <p:sp>
        <p:nvSpPr>
          <p:cNvPr id="1048635" name="Rectangle 5"/>
          <p:cNvSpPr/>
          <p:nvPr/>
        </p:nvSpPr>
        <p:spPr>
          <a:xfrm>
            <a:off x="873765" y="2224627"/>
            <a:ext cx="7813035" cy="92333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latin typeface="Consolas" panose="020B0609020204030204" pitchFamily="49" charset="0"/>
              </a:rPr>
              <a:t> txt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"ABCDEFGHIJKLMNOPQRSTUVWXYZ"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"The length of the txt string is: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txt.length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48636" name="Rectangle 3"/>
          <p:cNvSpPr>
            <a:spLocks noChangeArrowheads="1"/>
          </p:cNvSpPr>
          <p:nvPr/>
        </p:nvSpPr>
        <p:spPr bwMode="auto">
          <a:xfrm>
            <a:off x="581105" y="3552074"/>
            <a:ext cx="8224691" cy="1107996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200" kumimoji="1" lang="en-US">
                <a:cs typeface="ＭＳ Ｐゴシック" charset="-128"/>
              </a:rPr>
              <a:t>You might see some C++ programs that use the </a:t>
            </a:r>
            <a:r>
              <a:rPr altLang="en-US" b="1" dirty="0" sz="2200" kumimoji="1" lang="en-US" u="sng">
                <a:solidFill>
                  <a:srgbClr val="FF0000"/>
                </a:solidFill>
                <a:cs typeface="ＭＳ Ｐゴシック" charset="-128"/>
              </a:rPr>
              <a:t>size</a:t>
            </a:r>
            <a:r>
              <a:rPr altLang="en-US" dirty="0" sz="2200" kumimoji="1" lang="en-US">
                <a:cs typeface="ＭＳ Ｐゴシック" charset="-128"/>
              </a:rPr>
              <a:t>() function to get the length of a string. This is just an alias of length(). It is completely up to you if you want to use length() or size(): </a:t>
            </a:r>
          </a:p>
        </p:txBody>
      </p:sp>
      <p:sp>
        <p:nvSpPr>
          <p:cNvPr id="1048637" name="Rectangle 7"/>
          <p:cNvSpPr/>
          <p:nvPr/>
        </p:nvSpPr>
        <p:spPr>
          <a:xfrm>
            <a:off x="873765" y="5064187"/>
            <a:ext cx="7932031" cy="92333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latin typeface="Consolas" panose="020B0609020204030204" pitchFamily="49" charset="0"/>
              </a:rPr>
              <a:t> txt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"ABCDEFGHIJKLMNOPQRSTUVWXYZ"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"The length of the txt string is: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txt.size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Example: using length() in a for loop</a:t>
            </a:r>
            <a:endParaRPr dirty="0" lang="en-US"/>
          </a:p>
        </p:txBody>
      </p:sp>
      <p:sp>
        <p:nvSpPr>
          <p:cNvPr id="1048639" name="Rectangle 3"/>
          <p:cNvSpPr/>
          <p:nvPr/>
        </p:nvSpPr>
        <p:spPr>
          <a:xfrm>
            <a:off x="1083501" y="1624198"/>
            <a:ext cx="6657583" cy="1754326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0; i &lt; x.length(); i++ 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x[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40" name="Rectangle 4"/>
          <p:cNvSpPr/>
          <p:nvPr/>
        </p:nvSpPr>
        <p:spPr>
          <a:xfrm>
            <a:off x="6104607" y="3622554"/>
            <a:ext cx="817853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hello</a:t>
            </a:r>
            <a:endParaRPr dirty="0" lang="en-US"/>
          </a:p>
        </p:txBody>
      </p:sp>
      <p:sp>
        <p:nvSpPr>
          <p:cNvPr id="1048641" name="Rectangle 5"/>
          <p:cNvSpPr/>
          <p:nvPr/>
        </p:nvSpPr>
        <p:spPr>
          <a:xfrm>
            <a:off x="6104607" y="4019470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Content Placeholder 1"/>
          <p:cNvSpPr>
            <a:spLocks noGrp="1"/>
          </p:cNvSpPr>
          <p:nvPr>
            <p:ph idx="1"/>
          </p:nvPr>
        </p:nvSpPr>
        <p:spPr>
          <a:xfrm>
            <a:off x="556054" y="998698"/>
            <a:ext cx="8353168" cy="1068097"/>
          </a:xfrm>
        </p:spPr>
        <p:txBody>
          <a:bodyPr/>
          <a:p>
            <a:r>
              <a:rPr dirty="0" sz="2000" lang="en-US"/>
              <a:t>You can access the characters in a string by referring to its index number inside square brackets [].</a:t>
            </a:r>
          </a:p>
          <a:p>
            <a:r>
              <a:rPr dirty="0" sz="2000" lang="en-US"/>
              <a:t>This example prints the first character in </a:t>
            </a:r>
            <a:r>
              <a:rPr dirty="0" sz="2000" lang="en-US" err="1"/>
              <a:t>myString</a:t>
            </a:r>
            <a:r>
              <a:rPr dirty="0" sz="2000" lang="en-US"/>
              <a:t>:</a:t>
            </a:r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r>
              <a:rPr dirty="0" sz="2000" lang="en-US"/>
              <a:t>To change the value of a specific character in a string, refer to the index number, and use single quotes:</a:t>
            </a:r>
          </a:p>
          <a:p>
            <a:endParaRPr dirty="0" sz="2000" lang="en-US"/>
          </a:p>
          <a:p>
            <a:endParaRPr dirty="0" sz="2000" lang="en-US"/>
          </a:p>
        </p:txBody>
      </p:sp>
      <p:sp>
        <p:nvSpPr>
          <p:cNvPr id="104864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Access/Change  Strings</a:t>
            </a:r>
            <a:endParaRPr dirty="0" lang="en-US"/>
          </a:p>
        </p:txBody>
      </p:sp>
      <p:sp>
        <p:nvSpPr>
          <p:cNvPr id="1048644" name="Rectangle 4"/>
          <p:cNvSpPr/>
          <p:nvPr/>
        </p:nvSpPr>
        <p:spPr>
          <a:xfrm>
            <a:off x="2286000" y="2204581"/>
            <a:ext cx="4572000" cy="1477328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</a:t>
            </a:r>
            <a:r>
              <a:rPr dirty="0" lang="en-US" err="1">
                <a:latin typeface="Consolas" panose="020B0609020204030204" pitchFamily="49" charset="0"/>
              </a:rPr>
              <a:t>myString</a:t>
            </a:r>
            <a:r>
              <a:rPr dirty="0" lang="en-US">
                <a:latin typeface="Consolas" panose="020B0609020204030204" pitchFamily="49" charset="0"/>
              </a:rPr>
              <a:t>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myString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[0];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Outputs H</a:t>
            </a:r>
          </a:p>
        </p:txBody>
      </p:sp>
      <p:sp>
        <p:nvSpPr>
          <p:cNvPr id="1048645" name="Rectangle 5"/>
          <p:cNvSpPr/>
          <p:nvPr/>
        </p:nvSpPr>
        <p:spPr>
          <a:xfrm>
            <a:off x="2286000" y="4645110"/>
            <a:ext cx="4572000" cy="1754326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</a:t>
            </a:r>
            <a:r>
              <a:rPr dirty="0" lang="en-US" err="1">
                <a:latin typeface="Consolas" panose="020B0609020204030204" pitchFamily="49" charset="0"/>
              </a:rPr>
              <a:t>myString</a:t>
            </a:r>
            <a:r>
              <a:rPr dirty="0" lang="en-US">
                <a:latin typeface="Consolas" panose="020B0609020204030204" pitchFamily="49" charset="0"/>
              </a:rPr>
              <a:t>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myString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[0]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'J'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myString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Outputs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Jello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 instead of Hello</a:t>
            </a:r>
          </a:p>
        </p:txBody>
      </p:sp>
      <p:sp>
        <p:nvSpPr>
          <p:cNvPr id="1048646" name="Rectangle 6"/>
          <p:cNvSpPr/>
          <p:nvPr/>
        </p:nvSpPr>
        <p:spPr>
          <a:xfrm>
            <a:off x="7532575" y="5660772"/>
            <a:ext cx="817853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 err="1">
                <a:latin typeface="Consolas" panose="020B0609020204030204" pitchFamily="49" charset="0"/>
              </a:rPr>
              <a:t>Jello</a:t>
            </a:r>
            <a:endParaRPr dirty="0" lang="en-US"/>
          </a:p>
        </p:txBody>
      </p:sp>
      <p:sp>
        <p:nvSpPr>
          <p:cNvPr id="1048647" name="Rectangle 7"/>
          <p:cNvSpPr/>
          <p:nvPr/>
        </p:nvSpPr>
        <p:spPr>
          <a:xfrm>
            <a:off x="7532575" y="6030104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Comparison Operators for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 Objects</a:t>
            </a:r>
            <a:endParaRPr dirty="0" lang="en-US"/>
          </a:p>
        </p:txBody>
      </p:sp>
      <p:sp>
        <p:nvSpPr>
          <p:cNvPr id="104864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43743" y="1421226"/>
            <a:ext cx="7836586" cy="3927475"/>
          </a:xfrm>
        </p:spPr>
        <p:txBody>
          <a:bodyPr bIns="46800" lIns="90000" rIns="90000" tIns="46800"/>
          <a:p>
            <a:pPr algn="just">
              <a:spcBef>
                <a:spcPts val="7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We can compare two strings x and y using the following operators: ==, !=, &lt;, &lt;=, &gt;, &gt;=</a:t>
            </a:r>
          </a:p>
          <a:p>
            <a:pPr algn="just">
              <a:spcBef>
                <a:spcPts val="7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The comparison is alphabetical</a:t>
            </a:r>
          </a:p>
          <a:p>
            <a:pPr algn="just">
              <a:spcBef>
                <a:spcPts val="7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The outcome of each comparison is: </a:t>
            </a:r>
            <a:r>
              <a:rPr b="1" dirty="0" lang="en-GB">
                <a:solidFill>
                  <a:srgbClr val="3333CC"/>
                </a:solidFill>
              </a:rPr>
              <a:t>true</a:t>
            </a:r>
            <a:r>
              <a:rPr dirty="0" lang="en-GB"/>
              <a:t> or </a:t>
            </a:r>
            <a:r>
              <a:rPr b="1" dirty="0" lang="en-GB">
                <a:solidFill>
                  <a:srgbClr val="3333CC"/>
                </a:solidFill>
              </a:rPr>
              <a:t>false</a:t>
            </a:r>
          </a:p>
          <a:p>
            <a:pPr algn="just">
              <a:spcBef>
                <a:spcPts val="7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The comparison works as long as at least x or y is a </a:t>
            </a: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object. The other string can be a </a:t>
            </a: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object, a C-style string variable, or a double-quoted string.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Comparison Operators for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 Objects</a:t>
            </a:r>
            <a:endParaRPr dirty="0" lang="en-US"/>
          </a:p>
        </p:txBody>
      </p:sp>
      <p:sp>
        <p:nvSpPr>
          <p:cNvPr id="1048651" name="Rectangle 3"/>
          <p:cNvSpPr/>
          <p:nvPr/>
        </p:nvSpPr>
        <p:spPr>
          <a:xfrm>
            <a:off x="858033" y="1255951"/>
            <a:ext cx="4572000" cy="3970318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y[]=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(x&gt;y)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"x &gt; y"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(x&lt;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"tree"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"x &lt; tree"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"ABC"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!= x)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"ABC != x"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== x)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== x"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52" name="Rectangle 4"/>
          <p:cNvSpPr/>
          <p:nvPr/>
        </p:nvSpPr>
        <p:spPr>
          <a:xfrm>
            <a:off x="5830865" y="2233418"/>
            <a:ext cx="1910219" cy="1200329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/>
              <a:t>x &gt; y</a:t>
            </a:r>
          </a:p>
          <a:p>
            <a:r>
              <a:rPr dirty="0" lang="en-US"/>
              <a:t>x &lt; tree</a:t>
            </a:r>
          </a:p>
          <a:p>
            <a:r>
              <a:rPr dirty="0" lang="en-US"/>
              <a:t>ABC != x</a:t>
            </a:r>
          </a:p>
          <a:p>
            <a:r>
              <a:rPr dirty="0" lang="en-US" err="1"/>
              <a:t>abc</a:t>
            </a:r>
            <a:r>
              <a:rPr dirty="0" lang="en-US"/>
              <a:t> == x</a:t>
            </a:r>
          </a:p>
        </p:txBody>
      </p:sp>
      <p:sp>
        <p:nvSpPr>
          <p:cNvPr id="1048653" name="Rectangle 5"/>
          <p:cNvSpPr/>
          <p:nvPr/>
        </p:nvSpPr>
        <p:spPr>
          <a:xfrm>
            <a:off x="6303109" y="3433747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GB"/>
              <a:t>To check of x is empty (that is, has no characters in it): </a:t>
            </a:r>
          </a:p>
          <a:p>
            <a:endParaRPr dirty="0" lang="en-US"/>
          </a:p>
        </p:txBody>
      </p:sp>
      <p:sp>
        <p:nvSpPr>
          <p:cNvPr id="104865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Checking for Emptiness</a:t>
            </a:r>
            <a:endParaRPr dirty="0" lang="en-US"/>
          </a:p>
        </p:txBody>
      </p:sp>
      <p:sp>
        <p:nvSpPr>
          <p:cNvPr id="1048656" name="Rectangle 3"/>
          <p:cNvSpPr/>
          <p:nvPr/>
        </p:nvSpPr>
        <p:spPr>
          <a:xfrm>
            <a:off x="1044053" y="2636649"/>
            <a:ext cx="4954044" cy="2862322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y;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x.empty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y.empty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x.empty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"x is empty"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"x isn't empty"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57" name="Rectangle 4"/>
          <p:cNvSpPr>
            <a:spLocks noChangeArrowheads="1"/>
          </p:cNvSpPr>
          <p:nvPr/>
        </p:nvSpPr>
        <p:spPr bwMode="auto">
          <a:xfrm>
            <a:off x="3521075" y="1945014"/>
            <a:ext cx="2101850" cy="384175"/>
          </a:xfrm>
          <a:prstGeom prst="rect"/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bIns="46800" lIns="90000" rIns="90000" tIns="46800" wrap="none"/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dirty="0" sz="2000" lang="en-GB">
                <a:solidFill>
                  <a:srgbClr val="3333CC"/>
                </a:solidFill>
              </a:rPr>
              <a:t>bool</a:t>
            </a:r>
            <a:r>
              <a:rPr dirty="0" sz="2000" lang="en-GB">
                <a:solidFill>
                  <a:srgbClr val="000000"/>
                </a:solidFill>
              </a:rPr>
              <a:t> </a:t>
            </a:r>
            <a:r>
              <a:rPr dirty="0" sz="2000" lang="en-GB" err="1">
                <a:solidFill>
                  <a:srgbClr val="000000"/>
                </a:solidFill>
              </a:rPr>
              <a:t>x.empty</a:t>
            </a:r>
            <a:r>
              <a:rPr dirty="0" sz="2000" lang="en-GB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84000"/>
              </a:lnSpc>
              <a:spcBef>
                <a:spcPts val="7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 Function </a:t>
            </a:r>
            <a:r>
              <a:rPr b="1" dirty="0" lang="en-US" err="1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dirty="0" lang="en-US"/>
              <a:t> gets substring</a:t>
            </a:r>
          </a:p>
          <a:p>
            <a:pPr>
              <a:lnSpc>
                <a:spcPct val="84000"/>
              </a:lnSpc>
              <a:spcBef>
                <a:spcPts val="7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lang="en-US"/>
          </a:p>
          <a:p>
            <a:pPr indent="0" marL="0">
              <a:lnSpc>
                <a:spcPct val="84000"/>
              </a:lnSpc>
              <a:spcBef>
                <a:spcPts val="700"/>
              </a:spcBef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              s1.substr( start, N );</a:t>
            </a:r>
          </a:p>
          <a:p>
            <a:pPr indent="0" marL="0">
              <a:lnSpc>
                <a:spcPct val="84000"/>
              </a:lnSpc>
              <a:spcBef>
                <a:spcPts val="700"/>
              </a:spcBef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lang="en-US"/>
          </a:p>
          <a:p>
            <a:pPr indent="0" marL="0">
              <a:lnSpc>
                <a:spcPct val="84000"/>
              </a:lnSpc>
              <a:spcBef>
                <a:spcPts val="700"/>
              </a:spcBef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– beginning with index start, and gets N characters</a:t>
            </a:r>
          </a:p>
          <a:p>
            <a:pPr indent="0" marL="0">
              <a:lnSpc>
                <a:spcPct val="84000"/>
              </a:lnSpc>
              <a:spcBef>
                <a:spcPts val="700"/>
              </a:spcBef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– Returns substring</a:t>
            </a:r>
          </a:p>
          <a:p>
            <a:pPr>
              <a:lnSpc>
                <a:spcPct val="84000"/>
              </a:lnSpc>
              <a:spcBef>
                <a:spcPts val="7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Example:</a:t>
            </a:r>
            <a:endParaRPr dirty="0" lang="en-GB"/>
          </a:p>
          <a:p>
            <a:pPr>
              <a:lnSpc>
                <a:spcPct val="84000"/>
              </a:lnSpc>
              <a:spcBef>
                <a:spcPts val="7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endParaRPr dirty="0" lang="en-GB"/>
          </a:p>
          <a:p>
            <a:endParaRPr dirty="0" sz="2800" lang="en-US"/>
          </a:p>
        </p:txBody>
      </p:sp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Obtaining Substrings of Strings</a:t>
            </a:r>
            <a:endParaRPr dirty="0" lang="en-US"/>
          </a:p>
        </p:txBody>
      </p:sp>
      <p:sp>
        <p:nvSpPr>
          <p:cNvPr id="1048660" name="Rectangle 4"/>
          <p:cNvSpPr/>
          <p:nvPr/>
        </p:nvSpPr>
        <p:spPr>
          <a:xfrm>
            <a:off x="611194" y="4165556"/>
            <a:ext cx="8242888" cy="2031325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s1(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s2 = s1.substr(0, 5);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s2 = hello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s3 = s1.substr(6); 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s3 = world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s4 = s1.substr(6, 2);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s3 = wo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s5 = s1.substr(12);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dirty="0" lang="en-US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 throws an </a:t>
            </a:r>
            <a:r>
              <a:rPr dirty="0" lang="en-US" err="1">
                <a:solidFill>
                  <a:srgbClr val="008000"/>
                </a:solidFill>
                <a:latin typeface="Consolas" panose="020B0609020204030204" pitchFamily="49" charset="0"/>
              </a:rPr>
              <a:t>out_of_range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 exception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1"/>
          <p:cNvSpPr>
            <a:spLocks noGrp="1"/>
          </p:cNvSpPr>
          <p:nvPr>
            <p:ph idx="1"/>
          </p:nvPr>
        </p:nvSpPr>
        <p:spPr>
          <a:xfrm>
            <a:off x="568580" y="1979112"/>
            <a:ext cx="8353168" cy="4533068"/>
          </a:xfrm>
        </p:spPr>
        <p:txBody>
          <a:bodyPr/>
          <a:p>
            <a:pPr algn="just"/>
            <a:r>
              <a:rPr dirty="0" sz="2800" lang="en-US"/>
              <a:t>A string is a sequence of characters. </a:t>
            </a:r>
          </a:p>
          <a:p>
            <a:pPr algn="just"/>
            <a:r>
              <a:rPr dirty="0" sz="2800" lang="en-US"/>
              <a:t>Strings can contain small and capital letters, numbers and symbols. </a:t>
            </a:r>
          </a:p>
          <a:p>
            <a:pPr algn="just"/>
            <a:r>
              <a:rPr dirty="0" sz="2800" lang="en-US"/>
              <a:t>Each element of string occupies a byte in the memory. </a:t>
            </a:r>
          </a:p>
          <a:p>
            <a:pPr algn="just"/>
            <a:endParaRPr dirty="0" sz="2800" lang="en-US"/>
          </a:p>
        </p:txBody>
      </p:sp>
      <p:sp>
        <p:nvSpPr>
          <p:cNvPr id="104859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Introduction 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Content Placeholder 1"/>
          <p:cNvSpPr>
            <a:spLocks noGrp="1"/>
          </p:cNvSpPr>
          <p:nvPr>
            <p:ph idx="1"/>
          </p:nvPr>
        </p:nvSpPr>
        <p:spPr>
          <a:xfrm>
            <a:off x="457200" y="1136482"/>
            <a:ext cx="8437634" cy="5338119"/>
          </a:xfrm>
        </p:spPr>
        <p:txBody>
          <a:bodyPr/>
          <a:p>
            <a:r>
              <a:rPr dirty="0" lang="en-US"/>
              <a:t>Class string provides member function </a:t>
            </a:r>
            <a:r>
              <a:rPr b="1" dirty="0" lang="en-US">
                <a:solidFill>
                  <a:srgbClr val="FF0000"/>
                </a:solidFill>
              </a:rPr>
              <a:t>swap</a:t>
            </a:r>
            <a:r>
              <a:rPr dirty="0" lang="en-US"/>
              <a:t> for swapping strings.</a:t>
            </a:r>
          </a:p>
          <a:p>
            <a:endParaRPr dirty="0" lang="en-US"/>
          </a:p>
        </p:txBody>
      </p:sp>
      <p:sp>
        <p:nvSpPr>
          <p:cNvPr id="104866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Swapping string</a:t>
            </a:r>
          </a:p>
        </p:txBody>
      </p:sp>
      <p:sp>
        <p:nvSpPr>
          <p:cNvPr id="1048663" name="Rectangle 3"/>
          <p:cNvSpPr/>
          <p:nvPr/>
        </p:nvSpPr>
        <p:spPr>
          <a:xfrm>
            <a:off x="1008344" y="2789878"/>
            <a:ext cx="4572000" cy="2031325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x(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y(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"Ahmed"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x.swap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 y );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swap strings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y;</a:t>
            </a:r>
          </a:p>
        </p:txBody>
      </p:sp>
      <p:sp>
        <p:nvSpPr>
          <p:cNvPr id="1048664" name="Rectangle 4"/>
          <p:cNvSpPr/>
          <p:nvPr/>
        </p:nvSpPr>
        <p:spPr>
          <a:xfrm>
            <a:off x="5580344" y="5093904"/>
            <a:ext cx="1361270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/>
              <a:t>Ahmed Ali</a:t>
            </a:r>
          </a:p>
        </p:txBody>
      </p:sp>
      <p:sp>
        <p:nvSpPr>
          <p:cNvPr id="1048665" name="Rectangle 5"/>
          <p:cNvSpPr/>
          <p:nvPr/>
        </p:nvSpPr>
        <p:spPr>
          <a:xfrm>
            <a:off x="5788734" y="5463236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1569139"/>
          </a:xfrm>
        </p:spPr>
        <p:txBody>
          <a:bodyPr/>
          <a:p>
            <a:r>
              <a:rPr dirty="0" sz="2300" lang="en-US"/>
              <a:t>A string ’s </a:t>
            </a:r>
            <a:r>
              <a:rPr b="1" dirty="0" sz="23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r>
              <a:rPr dirty="0" sz="2300" lang="en-US"/>
              <a:t> is the number of characters that can be stored in the string without allocating more memory. The capacity of a string must be at least equal to the current size of the string , though it can be greater.</a:t>
            </a:r>
          </a:p>
          <a:p>
            <a:endParaRPr dirty="0" sz="2300" lang="en-US"/>
          </a:p>
          <a:p>
            <a:endParaRPr dirty="0" sz="2300" lang="en-US"/>
          </a:p>
          <a:p>
            <a:endParaRPr dirty="0" sz="2300" lang="en-US"/>
          </a:p>
          <a:p>
            <a:r>
              <a:rPr dirty="0" sz="2300" lang="en-US"/>
              <a:t>The </a:t>
            </a:r>
            <a:r>
              <a:rPr dirty="0" sz="23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b="1" dirty="0" sz="23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dirty="0" sz="2300" lang="en-US"/>
              <a:t>using member function </a:t>
            </a:r>
            <a:r>
              <a:rPr b="1" dirty="0" sz="2300" lang="en-US" err="1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max_size</a:t>
            </a:r>
            <a:r>
              <a:rPr b="1" dirty="0" sz="23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b="1" dirty="0" sz="23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sz="2300" lang="en-US"/>
              <a:t>size is the largest possible size a string can have.</a:t>
            </a:r>
          </a:p>
          <a:p>
            <a:endParaRPr dirty="0" sz="2300" lang="en-US"/>
          </a:p>
        </p:txBody>
      </p:sp>
      <p:sp>
        <p:nvSpPr>
          <p:cNvPr id="104866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en-US">
                <a:latin typeface="Lucida Console" panose="020B0609040504020204" pitchFamily="49" charset="0"/>
              </a:rPr>
              <a:t>string</a:t>
            </a:r>
            <a:r>
              <a:rPr altLang="en-US" dirty="0" lang="en-US"/>
              <a:t> Characteristics</a:t>
            </a:r>
            <a:endParaRPr dirty="0" lang="en-US"/>
          </a:p>
        </p:txBody>
      </p:sp>
      <p:sp>
        <p:nvSpPr>
          <p:cNvPr id="1048668" name="Rectangle 3"/>
          <p:cNvSpPr/>
          <p:nvPr/>
        </p:nvSpPr>
        <p:spPr>
          <a:xfrm>
            <a:off x="2098109" y="2907264"/>
            <a:ext cx="4572000" cy="92333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x(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abcd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x.capacity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69" name="Rectangle 4"/>
          <p:cNvSpPr/>
          <p:nvPr/>
        </p:nvSpPr>
        <p:spPr>
          <a:xfrm>
            <a:off x="2098109" y="5339413"/>
            <a:ext cx="4572000" cy="92333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x(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abcd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x.max_size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Content Placeholder 1"/>
          <p:cNvSpPr>
            <a:spLocks noGrp="1"/>
          </p:cNvSpPr>
          <p:nvPr>
            <p:ph idx="1"/>
          </p:nvPr>
        </p:nvSpPr>
        <p:spPr>
          <a:xfrm>
            <a:off x="556054" y="1086380"/>
            <a:ext cx="8353168" cy="2182914"/>
          </a:xfrm>
        </p:spPr>
        <p:txBody>
          <a:bodyPr/>
          <a:p>
            <a:r>
              <a:rPr dirty="0" sz="2300" lang="en-US"/>
              <a:t>To replace part of a string that starts at given position and spans a specific length in the main string with a new string, you can use </a:t>
            </a:r>
            <a:r>
              <a:rPr b="1" dirty="0" sz="23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dirty="0" sz="2300" lang="en-US"/>
              <a:t>() method.</a:t>
            </a:r>
          </a:p>
          <a:p>
            <a:r>
              <a:rPr dirty="0" sz="2300" lang="en-US"/>
              <a:t>Syntax:</a:t>
            </a:r>
          </a:p>
          <a:p>
            <a:pPr indent="0" marL="0">
              <a:buNone/>
            </a:pPr>
            <a:r>
              <a:rPr dirty="0" sz="2300" lang="en-US"/>
              <a:t>                    str1.</a:t>
            </a:r>
            <a:r>
              <a:rPr b="1" dirty="0" sz="2300" lang="en-U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dirty="0" sz="2300" lang="en-US"/>
              <a:t>(</a:t>
            </a:r>
            <a:r>
              <a:rPr dirty="0" sz="2300" lang="en-US" err="1"/>
              <a:t>pos</a:t>
            </a:r>
            <a:r>
              <a:rPr dirty="0" sz="2300" lang="en-US"/>
              <a:t>, N, str2);</a:t>
            </a:r>
          </a:p>
          <a:p>
            <a:pPr indent="0" marL="0">
              <a:buNone/>
            </a:pPr>
            <a:endParaRPr dirty="0" sz="1100" lang="en-US"/>
          </a:p>
          <a:p>
            <a:pPr>
              <a:buFont typeface="Wingdings" panose="05000000000000000000" pitchFamily="2" charset="2"/>
              <a:buChar char="§"/>
            </a:pPr>
            <a:r>
              <a:rPr b="1" dirty="0" sz="1800" lang="en-US" err="1"/>
              <a:t>pos</a:t>
            </a:r>
            <a:r>
              <a:rPr b="1" dirty="0" sz="1800" lang="en-US"/>
              <a:t>:</a:t>
            </a:r>
            <a:r>
              <a:rPr dirty="0" sz="1800" lang="en-US"/>
              <a:t> is the index of first character to replace.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1" dirty="0" sz="1800" lang="en-US"/>
              <a:t>N:</a:t>
            </a:r>
            <a:r>
              <a:rPr dirty="0" sz="1800" lang="en-US"/>
              <a:t> is the number of characters to be replaced.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1" dirty="0" sz="1800" lang="en-US"/>
              <a:t>str2:</a:t>
            </a:r>
            <a:r>
              <a:rPr dirty="0" sz="1800" lang="en-US"/>
              <a:t> is the new string to insert into str1</a:t>
            </a:r>
          </a:p>
          <a:p>
            <a:endParaRPr dirty="0" lang="en-US"/>
          </a:p>
        </p:txBody>
      </p:sp>
      <p:sp>
        <p:nvSpPr>
          <p:cNvPr id="104867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Replacing a Substring by Another</a:t>
            </a:r>
            <a:endParaRPr dirty="0" lang="en-US"/>
          </a:p>
        </p:txBody>
      </p:sp>
      <p:sp>
        <p:nvSpPr>
          <p:cNvPr id="1048672" name="Rectangle 4"/>
          <p:cNvSpPr/>
          <p:nvPr/>
        </p:nvSpPr>
        <p:spPr>
          <a:xfrm>
            <a:off x="1472739" y="4614088"/>
            <a:ext cx="6519797" cy="1754326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string s1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"This is R language"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dirty="0" lang="en-US">
                <a:latin typeface="Consolas" panose="020B0609020204030204" pitchFamily="49" charset="0"/>
              </a:rPr>
              <a:t>string s2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"C++"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s1.replace(8,1,s2);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This is C++ language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string x=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"Ali Ahmed"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x.replace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(4,0,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"Kamal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Ali Kamal Ahmed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Content Placeholder 1"/>
          <p:cNvSpPr>
            <a:spLocks noGrp="1"/>
          </p:cNvSpPr>
          <p:nvPr>
            <p:ph idx="1"/>
          </p:nvPr>
        </p:nvSpPr>
        <p:spPr>
          <a:xfrm>
            <a:off x="556054" y="1161534"/>
            <a:ext cx="7886488" cy="2891617"/>
          </a:xfrm>
        </p:spPr>
        <p:txBody>
          <a:bodyPr/>
          <a:p>
            <a:pPr algn="just">
              <a:spcBef>
                <a:spcPts val="8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US"/>
              <a:t>Class string provides member functions for inserting characters into a string</a:t>
            </a:r>
          </a:p>
          <a:p>
            <a:pPr algn="just">
              <a:spcBef>
                <a:spcPts val="8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To insert y, do: </a:t>
            </a:r>
          </a:p>
          <a:p>
            <a:endParaRPr b="1" dirty="0" sz="20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1800" lang="en-US" err="1"/>
              <a:t>pos</a:t>
            </a:r>
            <a:r>
              <a:rPr b="1" dirty="0" sz="1800" lang="en-US"/>
              <a:t> :</a:t>
            </a:r>
            <a:r>
              <a:rPr dirty="0" sz="1800" lang="en-US"/>
              <a:t> It defines the position at which new content is inserted.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1800" lang="en-US" err="1"/>
              <a:t>str</a:t>
            </a:r>
            <a:r>
              <a:rPr b="1" dirty="0" sz="1800" lang="en-US"/>
              <a:t> :</a:t>
            </a:r>
            <a:r>
              <a:rPr dirty="0" sz="1800" lang="en-US"/>
              <a:t> String object to be inserted in another string object.</a:t>
            </a:r>
          </a:p>
          <a:p>
            <a:pPr algn="just"/>
            <a:endParaRPr dirty="0" lang="en-US"/>
          </a:p>
        </p:txBody>
      </p:sp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Inserting a String Inside Another</a:t>
            </a:r>
            <a:endParaRPr dirty="0" lang="en-US"/>
          </a:p>
        </p:txBody>
      </p:sp>
      <p:sp>
        <p:nvSpPr>
          <p:cNvPr id="1048675" name="Rectangle 3"/>
          <p:cNvSpPr/>
          <p:nvPr/>
        </p:nvSpPr>
        <p:spPr>
          <a:xfrm>
            <a:off x="3246645" y="2141286"/>
            <a:ext cx="2840842" cy="461665"/>
          </a:xfrm>
          <a:prstGeom prst="rect"/>
        </p:spPr>
        <p:txBody>
          <a:bodyPr wrap="none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dirty="0" sz="2400" lang="en-GB" err="1">
                <a:solidFill>
                  <a:srgbClr val="000000"/>
                </a:solidFill>
              </a:rPr>
              <a:t>x.</a:t>
            </a:r>
            <a:r>
              <a:rPr dirty="0" sz="2400" lang="en-GB" err="1">
                <a:solidFill>
                  <a:srgbClr val="3333CC"/>
                </a:solidFill>
              </a:rPr>
              <a:t>insert</a:t>
            </a:r>
            <a:r>
              <a:rPr dirty="0" sz="2400" lang="en-GB">
                <a:solidFill>
                  <a:srgbClr val="000000"/>
                </a:solidFill>
              </a:rPr>
              <a:t>(</a:t>
            </a:r>
            <a:r>
              <a:rPr dirty="0" sz="2400" i="1" lang="en-GB" err="1">
                <a:solidFill>
                  <a:srgbClr val="000000"/>
                </a:solidFill>
              </a:rPr>
              <a:t>pos</a:t>
            </a:r>
            <a:r>
              <a:rPr dirty="0" sz="2400" lang="en-GB" err="1">
                <a:solidFill>
                  <a:srgbClr val="000000"/>
                </a:solidFill>
              </a:rPr>
              <a:t>,str</a:t>
            </a:r>
            <a:r>
              <a:rPr dirty="0" sz="2400" lang="en-GB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048676" name="Rectangle 4"/>
          <p:cNvSpPr/>
          <p:nvPr/>
        </p:nvSpPr>
        <p:spPr>
          <a:xfrm>
            <a:off x="978705" y="4422484"/>
            <a:ext cx="4572000" cy="2031325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/>
              <a:t>string x = "0123456789";</a:t>
            </a:r>
          </a:p>
          <a:p>
            <a:endParaRPr dirty="0" lang="en-US"/>
          </a:p>
          <a:p>
            <a:r>
              <a:rPr dirty="0" lang="en-US"/>
              <a:t>string y = "##";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x.insert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(3,y);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77" name="Rectangle 5"/>
          <p:cNvSpPr/>
          <p:nvPr/>
        </p:nvSpPr>
        <p:spPr>
          <a:xfrm>
            <a:off x="5972071" y="5438147"/>
            <a:ext cx="2037737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/>
              <a:t>012##3456789</a:t>
            </a:r>
          </a:p>
        </p:txBody>
      </p:sp>
      <p:sp>
        <p:nvSpPr>
          <p:cNvPr id="1048678" name="Rectangle 6"/>
          <p:cNvSpPr/>
          <p:nvPr/>
        </p:nvSpPr>
        <p:spPr>
          <a:xfrm>
            <a:off x="6518696" y="5807479"/>
            <a:ext cx="944489" cy="369332"/>
          </a:xfrm>
          <a:prstGeom prst="rect"/>
        </p:spPr>
        <p:txBody>
          <a:bodyPr wrap="none">
            <a:spAutoFit/>
          </a:bodyPr>
          <a:p>
            <a:r>
              <a:rPr dirty="0" lang="en-US"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556054" y="1123957"/>
            <a:ext cx="8353168" cy="5338119"/>
          </a:xfrm>
        </p:spPr>
        <p:txBody>
          <a:bodyPr/>
          <a:p>
            <a:r>
              <a:rPr b="1" dirty="0" lang="en-US"/>
              <a:t>resize</a:t>
            </a:r>
            <a:r>
              <a:rPr dirty="0" lang="en-US"/>
              <a:t> : changes the number of characters stored</a:t>
            </a:r>
          </a:p>
          <a:p>
            <a:r>
              <a:rPr b="1" dirty="0" lang="en-US"/>
              <a:t>find</a:t>
            </a:r>
            <a:r>
              <a:rPr dirty="0" lang="en-US"/>
              <a:t> : find characters in the string</a:t>
            </a:r>
          </a:p>
          <a:p>
            <a:r>
              <a:rPr b="1" dirty="0" lang="en-US"/>
              <a:t>contains</a:t>
            </a:r>
            <a:r>
              <a:rPr dirty="0" lang="en-US"/>
              <a:t> : checks if the string contains the given substring or character</a:t>
            </a:r>
          </a:p>
          <a:p>
            <a:r>
              <a:rPr b="1" dirty="0" lang="en-US" err="1"/>
              <a:t>substr</a:t>
            </a:r>
            <a:r>
              <a:rPr dirty="0" lang="en-US"/>
              <a:t> : returns a substring</a:t>
            </a:r>
          </a:p>
          <a:p>
            <a:r>
              <a:rPr b="1" dirty="0" lang="en-US"/>
              <a:t>copy</a:t>
            </a:r>
            <a:r>
              <a:rPr dirty="0" lang="en-US"/>
              <a:t> : copies characters</a:t>
            </a:r>
          </a:p>
          <a:p>
            <a:r>
              <a:rPr b="1" dirty="0" lang="en-US" err="1"/>
              <a:t>stoi</a:t>
            </a:r>
            <a:r>
              <a:rPr dirty="0" lang="en-US"/>
              <a:t> : converts a string to a signed integer</a:t>
            </a:r>
          </a:p>
          <a:p>
            <a:r>
              <a:rPr b="1" dirty="0" lang="en-US"/>
              <a:t>clear :</a:t>
            </a:r>
            <a:r>
              <a:rPr dirty="0" lang="en-US"/>
              <a:t> clears the contents</a:t>
            </a:r>
          </a:p>
          <a:p>
            <a:r>
              <a:rPr b="1" dirty="0" lang="en-US"/>
              <a:t>Empty</a:t>
            </a:r>
            <a:r>
              <a:rPr dirty="0" lang="en-US"/>
              <a:t> : checks whether the string is empty</a:t>
            </a:r>
          </a:p>
          <a:p>
            <a:r>
              <a:rPr b="1" dirty="0" lang="en-US"/>
              <a:t>erase</a:t>
            </a:r>
            <a:r>
              <a:rPr dirty="0" lang="en-US"/>
              <a:t> : removes characters</a:t>
            </a:r>
          </a:p>
        </p:txBody>
      </p:sp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Other 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1058041"/>
            <a:ext cx="8353168" cy="532766"/>
          </a:xfrm>
        </p:spPr>
        <p:txBody>
          <a:bodyPr/>
          <a:p>
            <a:r>
              <a:rPr dirty="0" sz="2000" lang="en-US"/>
              <a:t>Write a program to convert a string in lowercase</a:t>
            </a:r>
          </a:p>
        </p:txBody>
      </p:sp>
      <p:sp>
        <p:nvSpPr>
          <p:cNvPr id="104868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800" lang="en-US"/>
              <a:t>Strings - Example (1)</a:t>
            </a:r>
          </a:p>
        </p:txBody>
      </p:sp>
      <p:sp>
        <p:nvSpPr>
          <p:cNvPr id="1048683" name="Rectangle 3"/>
          <p:cNvSpPr/>
          <p:nvPr/>
        </p:nvSpPr>
        <p:spPr>
          <a:xfrm>
            <a:off x="858032" y="1814630"/>
            <a:ext cx="7359041" cy="4185761"/>
          </a:xfrm>
          <a:prstGeom prst="rect"/>
        </p:spPr>
        <p:txBody>
          <a:bodyPr wrap="square">
            <a:spAutoFit/>
          </a:bodyPr>
          <a:p>
            <a:r>
              <a:rPr dirty="0" sz="1400" lang="en-US"/>
              <a:t>#include&lt;</a:t>
            </a:r>
            <a:r>
              <a:rPr dirty="0" sz="1400" lang="en-US" err="1"/>
              <a:t>iostream</a:t>
            </a:r>
            <a:r>
              <a:rPr dirty="0" sz="1400" lang="en-US"/>
              <a:t>&gt;</a:t>
            </a:r>
          </a:p>
          <a:p>
            <a:r>
              <a:rPr dirty="0" sz="1400" lang="en-US"/>
              <a:t>using namespace </a:t>
            </a:r>
            <a:r>
              <a:rPr dirty="0" sz="1400" lang="en-US" err="1"/>
              <a:t>std</a:t>
            </a:r>
            <a:r>
              <a:rPr dirty="0" sz="1400" lang="en-US"/>
              <a:t>;</a:t>
            </a:r>
          </a:p>
          <a:p>
            <a:endParaRPr dirty="0" sz="1400" lang="en-US"/>
          </a:p>
          <a:p>
            <a:r>
              <a:rPr dirty="0" sz="1400" lang="en-US" err="1"/>
              <a:t>int</a:t>
            </a:r>
            <a:r>
              <a:rPr dirty="0" sz="1400" lang="en-US"/>
              <a:t> main( )</a:t>
            </a:r>
          </a:p>
          <a:p>
            <a:r>
              <a:rPr dirty="0" sz="1400" lang="en-US"/>
              <a:t>{</a:t>
            </a:r>
          </a:p>
          <a:p>
            <a:r>
              <a:rPr dirty="0" sz="1400" lang="en-US"/>
              <a:t>    char </a:t>
            </a:r>
            <a:r>
              <a:rPr dirty="0" sz="1400" lang="en-US" err="1"/>
              <a:t>str</a:t>
            </a:r>
            <a:r>
              <a:rPr dirty="0" sz="1400" lang="en-US"/>
              <a:t>[80];</a:t>
            </a:r>
          </a:p>
          <a:p>
            <a:endParaRPr dirty="0" sz="1400" lang="en-US"/>
          </a:p>
          <a:p>
            <a:r>
              <a:rPr dirty="0" sz="1400" lang="en-US"/>
              <a:t>    </a:t>
            </a:r>
            <a:r>
              <a:rPr dirty="0" sz="1400" lang="en-US" err="1"/>
              <a:t>cout</a:t>
            </a:r>
            <a:r>
              <a:rPr dirty="0" sz="1400" lang="en-US"/>
              <a:t>&lt;&lt;"Enter string: ";</a:t>
            </a:r>
          </a:p>
          <a:p>
            <a:r>
              <a:rPr dirty="0" sz="1400" lang="en-US"/>
              <a:t>    </a:t>
            </a:r>
            <a:r>
              <a:rPr dirty="0" sz="1400" lang="en-US" err="1"/>
              <a:t>cin.getline</a:t>
            </a:r>
            <a:r>
              <a:rPr dirty="0" sz="1400" lang="en-US"/>
              <a:t>(</a:t>
            </a:r>
            <a:r>
              <a:rPr dirty="0" sz="1400" lang="en-US" err="1"/>
              <a:t>str</a:t>
            </a:r>
            <a:r>
              <a:rPr dirty="0" sz="1400" lang="en-US"/>
              <a:t>, 80);</a:t>
            </a:r>
          </a:p>
          <a:p>
            <a:r>
              <a:rPr dirty="0" sz="1400" lang="en-US"/>
              <a:t>    </a:t>
            </a:r>
          </a:p>
          <a:p>
            <a:r>
              <a:rPr dirty="0" sz="1400" lang="en-US"/>
              <a:t>    for(</a:t>
            </a:r>
            <a:r>
              <a:rPr dirty="0" sz="1400" lang="en-US" err="1"/>
              <a:t>int</a:t>
            </a:r>
            <a:r>
              <a:rPr dirty="0" sz="1400" lang="en-US"/>
              <a:t> </a:t>
            </a:r>
            <a:r>
              <a:rPr dirty="0" sz="1400" lang="en-US" err="1"/>
              <a:t>i</a:t>
            </a:r>
            <a:r>
              <a:rPr dirty="0" sz="1400" lang="en-US"/>
              <a:t>=0;str[</a:t>
            </a:r>
            <a:r>
              <a:rPr dirty="0" sz="1400" lang="en-US" err="1"/>
              <a:t>i</a:t>
            </a:r>
            <a:r>
              <a:rPr dirty="0" sz="1400" lang="en-US"/>
              <a:t>]!='\0';i++)</a:t>
            </a:r>
          </a:p>
          <a:p>
            <a:r>
              <a:rPr dirty="0" sz="1400" lang="en-US"/>
              <a:t>    {</a:t>
            </a:r>
          </a:p>
          <a:p>
            <a:r>
              <a:rPr dirty="0" sz="1400" lang="en-US"/>
              <a:t>        </a:t>
            </a:r>
            <a:r>
              <a:rPr dirty="0" sz="1400" lang="en-US" err="1"/>
              <a:t>str</a:t>
            </a:r>
            <a:r>
              <a:rPr dirty="0" sz="1400" lang="en-US"/>
              <a:t>[</a:t>
            </a:r>
            <a:r>
              <a:rPr dirty="0" sz="1400" lang="en-US" err="1"/>
              <a:t>i</a:t>
            </a:r>
            <a:r>
              <a:rPr dirty="0" sz="1400" lang="en-US"/>
              <a:t>] = (</a:t>
            </a:r>
            <a:r>
              <a:rPr dirty="0" sz="1400" lang="en-US" err="1"/>
              <a:t>str</a:t>
            </a:r>
            <a:r>
              <a:rPr dirty="0" sz="1400" lang="en-US"/>
              <a:t>[</a:t>
            </a:r>
            <a:r>
              <a:rPr dirty="0" sz="1400" lang="en-US" err="1"/>
              <a:t>i</a:t>
            </a:r>
            <a:r>
              <a:rPr dirty="0" sz="1400" lang="en-US"/>
              <a:t>] &gt;= 'A' &amp;&amp; </a:t>
            </a:r>
            <a:r>
              <a:rPr dirty="0" sz="1400" lang="en-US" err="1"/>
              <a:t>str</a:t>
            </a:r>
            <a:r>
              <a:rPr dirty="0" sz="1400" lang="en-US"/>
              <a:t>[</a:t>
            </a:r>
            <a:r>
              <a:rPr dirty="0" sz="1400" lang="en-US" err="1"/>
              <a:t>i</a:t>
            </a:r>
            <a:r>
              <a:rPr dirty="0" sz="1400" lang="en-US"/>
              <a:t>] &lt;= 'Z') ? (</a:t>
            </a:r>
            <a:r>
              <a:rPr dirty="0" sz="1400" lang="en-US" err="1"/>
              <a:t>str</a:t>
            </a:r>
            <a:r>
              <a:rPr dirty="0" sz="1400" lang="en-US"/>
              <a:t>[</a:t>
            </a:r>
            <a:r>
              <a:rPr dirty="0" sz="1400" lang="en-US" err="1"/>
              <a:t>i</a:t>
            </a:r>
            <a:r>
              <a:rPr dirty="0" sz="1400" lang="en-US"/>
              <a:t>] + 32) : </a:t>
            </a:r>
            <a:r>
              <a:rPr dirty="0" sz="1400" lang="en-US" err="1"/>
              <a:t>str</a:t>
            </a:r>
            <a:r>
              <a:rPr dirty="0" sz="1400" lang="en-US"/>
              <a:t>[</a:t>
            </a:r>
            <a:r>
              <a:rPr dirty="0" sz="1400" lang="en-US" err="1"/>
              <a:t>i</a:t>
            </a:r>
            <a:r>
              <a:rPr dirty="0" sz="1400" lang="en-US"/>
              <a:t>];</a:t>
            </a:r>
          </a:p>
          <a:p>
            <a:r>
              <a:rPr dirty="0" sz="1400" lang="en-US"/>
              <a:t>    }</a:t>
            </a:r>
          </a:p>
          <a:p>
            <a:endParaRPr dirty="0" sz="1400" lang="en-US"/>
          </a:p>
          <a:p>
            <a:r>
              <a:rPr dirty="0" sz="1400" lang="en-US"/>
              <a:t>    </a:t>
            </a:r>
            <a:r>
              <a:rPr dirty="0" sz="1400" lang="en-US" err="1"/>
              <a:t>cout</a:t>
            </a:r>
            <a:r>
              <a:rPr dirty="0" sz="1400" lang="en-US"/>
              <a:t>&lt;&lt;"Lowercase string: " &lt;&lt; </a:t>
            </a:r>
            <a:r>
              <a:rPr dirty="0" sz="1400" lang="en-US" err="1"/>
              <a:t>str</a:t>
            </a:r>
            <a:r>
              <a:rPr dirty="0" sz="1400" lang="en-US"/>
              <a:t> &lt;&lt; </a:t>
            </a:r>
            <a:r>
              <a:rPr dirty="0" sz="1400" lang="en-US" err="1"/>
              <a:t>endl</a:t>
            </a:r>
            <a:r>
              <a:rPr dirty="0" sz="1400" lang="en-US"/>
              <a:t>;</a:t>
            </a:r>
          </a:p>
          <a:p>
            <a:r>
              <a:rPr dirty="0" sz="1400" lang="en-US"/>
              <a:t>	</a:t>
            </a:r>
          </a:p>
          <a:p>
            <a:r>
              <a:rPr dirty="0" sz="1400" lang="en-US"/>
              <a:t>    return 0;</a:t>
            </a:r>
          </a:p>
          <a:p>
            <a:r>
              <a:rPr dirty="0" sz="1400" lang="en-US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Content Placeholder 1"/>
          <p:cNvSpPr>
            <a:spLocks noGrp="1"/>
          </p:cNvSpPr>
          <p:nvPr>
            <p:ph idx="1"/>
          </p:nvPr>
        </p:nvSpPr>
        <p:spPr>
          <a:xfrm>
            <a:off x="395416" y="1005322"/>
            <a:ext cx="8353168" cy="423580"/>
          </a:xfrm>
        </p:spPr>
        <p:txBody>
          <a:bodyPr/>
          <a:p>
            <a:r>
              <a:rPr dirty="0" sz="2000" lang="en-US"/>
              <a:t>Write a program to find the length of string.</a:t>
            </a:r>
          </a:p>
        </p:txBody>
      </p:sp>
      <p:sp>
        <p:nvSpPr>
          <p:cNvPr id="104868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Strings - Example (2)</a:t>
            </a:r>
          </a:p>
        </p:txBody>
      </p:sp>
      <p:sp>
        <p:nvSpPr>
          <p:cNvPr id="1048686" name="Rectangle 3"/>
          <p:cNvSpPr/>
          <p:nvPr/>
        </p:nvSpPr>
        <p:spPr>
          <a:xfrm>
            <a:off x="883085" y="1580149"/>
            <a:ext cx="4572000" cy="4616648"/>
          </a:xfrm>
          <a:prstGeom prst="rect"/>
        </p:spPr>
        <p:txBody>
          <a:bodyPr>
            <a:spAutoFit/>
          </a:bodyPr>
          <a:p>
            <a:r>
              <a:rPr dirty="0" sz="1600" lang="en-US"/>
              <a:t>#include&lt;</a:t>
            </a:r>
            <a:r>
              <a:rPr dirty="0" sz="1600" lang="en-US" err="1"/>
              <a:t>iostream</a:t>
            </a:r>
            <a:r>
              <a:rPr dirty="0" sz="1600" lang="en-US"/>
              <a:t>&gt;</a:t>
            </a:r>
          </a:p>
          <a:p>
            <a:r>
              <a:rPr dirty="0" sz="1600" lang="en-US"/>
              <a:t>using namespace </a:t>
            </a:r>
            <a:r>
              <a:rPr dirty="0" sz="1600" lang="en-US" err="1"/>
              <a:t>std</a:t>
            </a:r>
            <a:r>
              <a:rPr dirty="0" sz="1600" lang="en-US"/>
              <a:t>;</a:t>
            </a:r>
          </a:p>
          <a:p>
            <a:endParaRPr dirty="0" sz="1600" lang="en-US"/>
          </a:p>
          <a:p>
            <a:r>
              <a:rPr dirty="0" sz="1600" lang="en-US" err="1"/>
              <a:t>int</a:t>
            </a:r>
            <a:r>
              <a:rPr dirty="0" sz="1600" lang="en-US"/>
              <a:t> main( )</a:t>
            </a:r>
          </a:p>
          <a:p>
            <a:r>
              <a:rPr dirty="0" sz="1600" lang="en-US"/>
              <a:t>{</a:t>
            </a:r>
          </a:p>
          <a:p>
            <a:r>
              <a:rPr dirty="0" sz="1600" lang="en-US"/>
              <a:t>    char </a:t>
            </a:r>
            <a:r>
              <a:rPr dirty="0" sz="1600" lang="en-US" err="1"/>
              <a:t>str</a:t>
            </a:r>
            <a:r>
              <a:rPr dirty="0" sz="1600" lang="en-US"/>
              <a:t>[80];</a:t>
            </a:r>
          </a:p>
          <a:p>
            <a:endParaRPr dirty="0" sz="1600" lang="en-US"/>
          </a:p>
          <a:p>
            <a:r>
              <a:rPr dirty="0" sz="1600" lang="en-US"/>
              <a:t>    </a:t>
            </a:r>
            <a:r>
              <a:rPr dirty="0" sz="1600" lang="en-US" err="1"/>
              <a:t>cout</a:t>
            </a:r>
            <a:r>
              <a:rPr dirty="0" sz="1600" lang="en-US"/>
              <a:t>&lt;&lt;"Enter string: ";</a:t>
            </a:r>
          </a:p>
          <a:p>
            <a:r>
              <a:rPr dirty="0" sz="1600" lang="en-US"/>
              <a:t>    </a:t>
            </a:r>
            <a:r>
              <a:rPr dirty="0" sz="1600" lang="en-US" err="1"/>
              <a:t>cin.getline</a:t>
            </a:r>
            <a:r>
              <a:rPr dirty="0" sz="1600" lang="en-US"/>
              <a:t>(</a:t>
            </a:r>
            <a:r>
              <a:rPr dirty="0" sz="1600" lang="en-US" err="1"/>
              <a:t>str</a:t>
            </a:r>
            <a:r>
              <a:rPr dirty="0" sz="1600" lang="en-US"/>
              <a:t>, 80);</a:t>
            </a:r>
          </a:p>
          <a:p>
            <a:r>
              <a:rPr dirty="0" sz="1600" lang="en-US"/>
              <a:t>    </a:t>
            </a:r>
          </a:p>
          <a:p>
            <a:r>
              <a:rPr dirty="0" sz="1600" lang="en-US"/>
              <a:t>    </a:t>
            </a:r>
            <a:r>
              <a:rPr dirty="0" sz="1600" lang="en-US" err="1"/>
              <a:t>int</a:t>
            </a:r>
            <a:r>
              <a:rPr dirty="0" sz="1600" lang="en-US"/>
              <a:t> </a:t>
            </a:r>
            <a:r>
              <a:rPr dirty="0" sz="1600" lang="en-US" err="1"/>
              <a:t>i</a:t>
            </a:r>
            <a:r>
              <a:rPr dirty="0" sz="1600" lang="en-US"/>
              <a:t>; //Hold length of string</a:t>
            </a:r>
          </a:p>
          <a:p>
            <a:r>
              <a:rPr dirty="0" sz="1600" lang="en-US"/>
              <a:t>    </a:t>
            </a:r>
          </a:p>
          <a:p>
            <a:r>
              <a:rPr dirty="0" sz="1600" lang="en-US"/>
              <a:t>    for(</a:t>
            </a:r>
            <a:r>
              <a:rPr dirty="0" sz="1600" lang="en-US" err="1"/>
              <a:t>i</a:t>
            </a:r>
            <a:r>
              <a:rPr dirty="0" sz="1600" lang="en-US"/>
              <a:t> = 0; </a:t>
            </a:r>
            <a:r>
              <a:rPr dirty="0" sz="1600" lang="en-US" err="1"/>
              <a:t>str</a:t>
            </a:r>
            <a:r>
              <a:rPr dirty="0" sz="1600" lang="en-US"/>
              <a:t>[</a:t>
            </a:r>
            <a:r>
              <a:rPr dirty="0" sz="1600" lang="en-US" err="1"/>
              <a:t>i</a:t>
            </a:r>
            <a:r>
              <a:rPr dirty="0" sz="1600" lang="en-US"/>
              <a:t>] != '\0'; </a:t>
            </a:r>
            <a:r>
              <a:rPr dirty="0" sz="1600" lang="en-US" err="1"/>
              <a:t>i</a:t>
            </a:r>
            <a:r>
              <a:rPr dirty="0" sz="1600" lang="en-US"/>
              <a:t>++);</a:t>
            </a:r>
          </a:p>
          <a:p>
            <a:endParaRPr dirty="0" sz="1600" lang="en-US"/>
          </a:p>
          <a:p>
            <a:r>
              <a:rPr dirty="0" sz="1600" lang="en-US"/>
              <a:t>    </a:t>
            </a:r>
            <a:r>
              <a:rPr dirty="0" sz="1600" lang="en-US" err="1"/>
              <a:t>cout</a:t>
            </a:r>
            <a:r>
              <a:rPr dirty="0" sz="1600" lang="en-US"/>
              <a:t> &lt;&lt; "Length of string is: " &lt;&lt; </a:t>
            </a:r>
            <a:r>
              <a:rPr dirty="0" sz="1600" lang="en-US" err="1"/>
              <a:t>i</a:t>
            </a:r>
            <a:r>
              <a:rPr dirty="0" sz="1600" lang="en-US"/>
              <a:t>;</a:t>
            </a:r>
          </a:p>
          <a:p>
            <a:r>
              <a:rPr dirty="0" sz="1600" lang="en-US"/>
              <a:t>	</a:t>
            </a:r>
          </a:p>
          <a:p>
            <a:r>
              <a:rPr dirty="0" sz="1600" lang="en-US"/>
              <a:t>    return 0;</a:t>
            </a:r>
          </a:p>
          <a:p>
            <a:r>
              <a:rPr dirty="0" sz="1600" lang="en-US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604634"/>
          </a:xfrm>
        </p:spPr>
        <p:txBody>
          <a:bodyPr/>
          <a:p>
            <a:r>
              <a:rPr dirty="0" sz="2000" lang="en-US"/>
              <a:t>Write a program to check a string is palindrome or not.</a:t>
            </a:r>
          </a:p>
          <a:p>
            <a:endParaRPr dirty="0" sz="2000" lang="en-US"/>
          </a:p>
          <a:p>
            <a:pPr indent="0" marL="0">
              <a:buNone/>
            </a:pPr>
            <a:r>
              <a:rPr b="0" dirty="0" sz="2000" i="0" lang="en-GB">
                <a:solidFill>
                  <a:srgbClr val="202124"/>
                </a:solidFill>
                <a:effectLst/>
                <a:latin typeface="Google Sans"/>
              </a:rPr>
              <a:t>A string is called a palindrome string </a:t>
            </a:r>
            <a:r>
              <a:rPr b="0" dirty="0" sz="2000" i="0" lang="en-GB">
                <a:solidFill>
                  <a:srgbClr val="040C28"/>
                </a:solidFill>
                <a:effectLst/>
                <a:latin typeface="Google Sans"/>
              </a:rPr>
              <a:t>if the reverse of that string is the same as the original string</a:t>
            </a:r>
            <a:r>
              <a:rPr b="0" dirty="0" sz="2000" i="0" lang="en-GB">
                <a:solidFill>
                  <a:srgbClr val="202124"/>
                </a:solidFill>
                <a:effectLst/>
                <a:latin typeface="Google Sans"/>
              </a:rPr>
              <a:t>. For example, radar , level , etc.</a:t>
            </a:r>
            <a:endParaRPr dirty="0" sz="2800" lang="en-US"/>
          </a:p>
        </p:txBody>
      </p:sp>
      <p:sp>
        <p:nvSpPr>
          <p:cNvPr id="104868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409081"/>
          </a:xfrm>
        </p:spPr>
        <p:txBody>
          <a:bodyPr/>
          <a:p>
            <a:r>
              <a:rPr dirty="0" lang="en-US"/>
              <a:t>What is the output of the following code? </a:t>
            </a:r>
            <a:endParaRPr b="1" dirty="0" lang="en-US">
              <a:solidFill>
                <a:srgbClr val="FF0000"/>
              </a:solidFill>
            </a:endParaRPr>
          </a:p>
        </p:txBody>
      </p:sp>
      <p:sp>
        <p:nvSpPr>
          <p:cNvPr id="104869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Rectangle 3"/>
          <p:cNvSpPr/>
          <p:nvPr/>
        </p:nvSpPr>
        <p:spPr>
          <a:xfrm>
            <a:off x="418296" y="2021959"/>
            <a:ext cx="4153704" cy="3108543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str1=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Iq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, str2=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Iq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(str1== str2)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"Both the string are same"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"Both the string are not same"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92" name="Rectangle 4"/>
          <p:cNvSpPr/>
          <p:nvPr/>
        </p:nvSpPr>
        <p:spPr>
          <a:xfrm>
            <a:off x="4667836" y="2021959"/>
            <a:ext cx="4241386" cy="3108543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b="1" dirty="0" sz="1400" lang="sv-SE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sz="1400" lang="sv-SE">
                <a:solidFill>
                  <a:prstClr val="black"/>
                </a:solidFill>
                <a:latin typeface="Consolas" panose="020B0609020204030204" pitchFamily="49" charset="0"/>
              </a:rPr>
              <a:t> str1[]=</a:t>
            </a:r>
            <a:r>
              <a:rPr dirty="0" sz="1400" lang="sv-SE">
                <a:solidFill>
                  <a:srgbClr val="A31515"/>
                </a:solidFill>
                <a:latin typeface="Consolas" panose="020B0609020204030204" pitchFamily="49" charset="0"/>
              </a:rPr>
              <a:t>"Iq"</a:t>
            </a:r>
            <a:r>
              <a:rPr dirty="0" sz="1400" lang="sv-SE">
                <a:solidFill>
                  <a:prstClr val="black"/>
                </a:solidFill>
                <a:latin typeface="Consolas" panose="020B0609020204030204" pitchFamily="49" charset="0"/>
              </a:rPr>
              <a:t>, str2[]=</a:t>
            </a:r>
            <a:r>
              <a:rPr dirty="0" sz="1400" lang="sv-SE">
                <a:solidFill>
                  <a:srgbClr val="A31515"/>
                </a:solidFill>
                <a:latin typeface="Consolas" panose="020B0609020204030204" pitchFamily="49" charset="0"/>
              </a:rPr>
              <a:t>"Iq"</a:t>
            </a:r>
            <a:r>
              <a:rPr dirty="0" sz="1400" lang="sv-SE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(str1== str2)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"Both the string are same"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"Both the string are not same"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93" name="Rectangle 5"/>
          <p:cNvSpPr/>
          <p:nvPr/>
        </p:nvSpPr>
        <p:spPr>
          <a:xfrm>
            <a:off x="5160600" y="5581845"/>
            <a:ext cx="3538148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/>
              <a:t>Both the string are not same</a:t>
            </a:r>
          </a:p>
        </p:txBody>
      </p:sp>
      <p:sp>
        <p:nvSpPr>
          <p:cNvPr id="1048694" name="Rectangle 6"/>
          <p:cNvSpPr/>
          <p:nvPr/>
        </p:nvSpPr>
        <p:spPr>
          <a:xfrm>
            <a:off x="682233" y="5581845"/>
            <a:ext cx="3079689" cy="369332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dirty="0" lang="en-US"/>
              <a:t>Both the string are same</a:t>
            </a:r>
          </a:p>
        </p:txBody>
      </p:sp>
      <p:sp>
        <p:nvSpPr>
          <p:cNvPr id="1048695" name="Rectangle 7"/>
          <p:cNvSpPr/>
          <p:nvPr/>
        </p:nvSpPr>
        <p:spPr>
          <a:xfrm>
            <a:off x="1893141" y="6113720"/>
            <a:ext cx="942887" cy="369332"/>
          </a:xfrm>
          <a:prstGeom prst="rect"/>
        </p:spPr>
        <p:txBody>
          <a:bodyPr wrap="none">
            <a:spAutoFit/>
          </a:bodyPr>
          <a:p>
            <a:r>
              <a:rPr dirty="0" lang="en-US"/>
              <a:t>output</a:t>
            </a:r>
          </a:p>
        </p:txBody>
      </p:sp>
      <p:sp>
        <p:nvSpPr>
          <p:cNvPr id="1048696" name="Rectangle 8"/>
          <p:cNvSpPr/>
          <p:nvPr/>
        </p:nvSpPr>
        <p:spPr>
          <a:xfrm>
            <a:off x="6446282" y="6113720"/>
            <a:ext cx="942887" cy="369332"/>
          </a:xfrm>
          <a:prstGeom prst="rect"/>
        </p:spPr>
        <p:txBody>
          <a:bodyPr wrap="none">
            <a:spAutoFit/>
          </a:bodyPr>
          <a:p>
            <a:r>
              <a:rPr dirty="0" lang="en-US"/>
              <a:t>output</a:t>
            </a:r>
          </a:p>
        </p:txBody>
      </p:sp>
      <p:sp>
        <p:nvSpPr>
          <p:cNvPr id="1048697" name="Rectangle 9"/>
          <p:cNvSpPr/>
          <p:nvPr/>
        </p:nvSpPr>
        <p:spPr>
          <a:xfrm>
            <a:off x="4120594" y="6279646"/>
            <a:ext cx="902811" cy="369332"/>
          </a:xfrm>
          <a:prstGeom prst="rect"/>
        </p:spPr>
        <p:txBody>
          <a:bodyPr wrap="none">
            <a:spAutoFit/>
          </a:bodyPr>
          <a:p>
            <a:r>
              <a:rPr b="1" dirty="0" lang="en-US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 A string in C++ can be implemented in 2 ways:</a:t>
            </a:r>
          </a:p>
          <a:p>
            <a:endParaRPr dirty="0" lang="en-US"/>
          </a:p>
          <a:p>
            <a:pPr indent="-457200" lvl="1" marL="914400">
              <a:buFont typeface="+mj-lt"/>
              <a:buAutoNum type="arabicParenR"/>
            </a:pPr>
            <a:r>
              <a:rPr dirty="0" lang="en-US"/>
              <a:t>As an </a:t>
            </a:r>
            <a:r>
              <a:rPr b="1" dirty="0" lang="en-US"/>
              <a:t>array</a:t>
            </a:r>
            <a:r>
              <a:rPr dirty="0" lang="en-US"/>
              <a:t> of characters 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lang="en-US"/>
              <a:t>Using the predefined data type – “string”.</a:t>
            </a:r>
            <a:br>
              <a:rPr dirty="0" lang="en-US"/>
            </a:br>
            <a:endParaRPr dirty="0" lang="en-US"/>
          </a:p>
        </p:txBody>
      </p:sp>
      <p:sp>
        <p:nvSpPr>
          <p:cNvPr id="104859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String in 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055572"/>
          </a:xfrm>
        </p:spPr>
        <p:txBody>
          <a:bodyPr/>
          <a:p>
            <a:r>
              <a:rPr dirty="0" lang="en-US"/>
              <a:t> Here some examples to demonstrate the various methods to declare a string:</a:t>
            </a: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lvl="1"/>
            <a:r>
              <a:rPr dirty="0" lang="en-US"/>
              <a:t>String </a:t>
            </a:r>
            <a:r>
              <a:rPr dirty="0" lang="en-US">
                <a:solidFill>
                  <a:srgbClr val="FF0000"/>
                </a:solidFill>
              </a:rPr>
              <a:t>and</a:t>
            </a:r>
            <a:r>
              <a:rPr dirty="0" lang="en-US"/>
              <a:t> Array of characters </a:t>
            </a:r>
          </a:p>
        </p:txBody>
      </p:sp>
      <p:sp>
        <p:nvSpPr>
          <p:cNvPr id="1048600" name="Rectangle 3"/>
          <p:cNvSpPr/>
          <p:nvPr/>
        </p:nvSpPr>
        <p:spPr>
          <a:xfrm>
            <a:off x="579329" y="2725822"/>
            <a:ext cx="7985342" cy="2225041"/>
          </a:xfrm>
          <a:prstGeom prst="rect"/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name [ ] 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pt-BR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 name [ ]  = {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name [30]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pt-BR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 name [30] = {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  <a:r>
              <a:rPr dirty="0" lang="pt-BR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dirty="0" lang="pt-BR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dirty="0" lang="pt-BR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pt-BR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pt-BR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name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48601" name="Rectangle 4"/>
          <p:cNvSpPr/>
          <p:nvPr/>
        </p:nvSpPr>
        <p:spPr>
          <a:xfrm>
            <a:off x="6594284" y="3106539"/>
            <a:ext cx="1769971" cy="646331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US"/>
              <a:t>array</a:t>
            </a:r>
            <a:r>
              <a:rPr dirty="0" lang="en-US"/>
              <a:t> of </a:t>
            </a:r>
            <a:r>
              <a:rPr b="1" dirty="0" lang="en-US"/>
              <a:t>characters</a:t>
            </a:r>
            <a:r>
              <a:rPr dirty="0" lang="en-US"/>
              <a:t> </a:t>
            </a:r>
          </a:p>
        </p:txBody>
      </p:sp>
      <p:sp>
        <p:nvSpPr>
          <p:cNvPr id="1048602" name="Right Brace 5"/>
          <p:cNvSpPr/>
          <p:nvPr/>
        </p:nvSpPr>
        <p:spPr bwMode="auto">
          <a:xfrm>
            <a:off x="5579677" y="2725822"/>
            <a:ext cx="1177446" cy="1407767"/>
          </a:xfrm>
          <a:prstGeom prst="rightBrac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603" name="Rectangle 6"/>
          <p:cNvSpPr/>
          <p:nvPr/>
        </p:nvSpPr>
        <p:spPr>
          <a:xfrm>
            <a:off x="5264063" y="4499232"/>
            <a:ext cx="2874723" cy="64633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Using the predefined data type – “string”.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338119"/>
          </a:xfrm>
        </p:spPr>
        <p:txBody>
          <a:bodyPr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dirty="0" lang="en-US"/>
              <a:t>A string is a variable-length sequence of characters.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C++ has a &lt;string&gt; library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Include it in your programs when you wish to use strings:</a:t>
            </a:r>
          </a:p>
          <a:p>
            <a:pPr algn="just" indent="0" marL="0">
              <a:spcBef>
                <a:spcPts val="600"/>
              </a:spcBef>
              <a:spcAft>
                <a:spcPts val="1200"/>
              </a:spcAft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		 </a:t>
            </a:r>
            <a:r>
              <a:rPr dirty="0" lang="en-GB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#include </a:t>
            </a: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&lt;string&gt;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In this library, a class </a:t>
            </a: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is defined and implemented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dirty="0" lang="en-US"/>
              <a:t>strings are </a:t>
            </a:r>
            <a:r>
              <a:rPr b="1" dirty="0" lang="en-US" u="sng">
                <a:solidFill>
                  <a:srgbClr val="FF0000"/>
                </a:solidFill>
              </a:rPr>
              <a:t>not</a:t>
            </a:r>
            <a:r>
              <a:rPr dirty="0" lang="en-US"/>
              <a:t> necessarily </a:t>
            </a:r>
            <a:r>
              <a:rPr b="1" dirty="0" lang="en-US" u="sng">
                <a:solidFill>
                  <a:srgbClr val="FF0000"/>
                </a:solidFill>
              </a:rPr>
              <a:t>null</a:t>
            </a:r>
            <a:r>
              <a:rPr dirty="0" lang="en-US"/>
              <a:t> terminated.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dirty="0" lang="en-US"/>
          </a:p>
        </p:txBody>
      </p:sp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The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 Class in C++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5427154"/>
          </a:xfrm>
        </p:spPr>
        <p:txBody>
          <a:bodyPr/>
          <a:p>
            <a:pPr>
              <a:spcBef>
                <a:spcPts val="7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dirty="0" sz="2800" lang="en-GB"/>
              <a:t>The following instructions are all equivalent.</a:t>
            </a:r>
            <a:r>
              <a:rPr dirty="0" lang="en-GB"/>
              <a:t> </a:t>
            </a:r>
            <a:r>
              <a:rPr dirty="0" sz="2800" lang="en-GB"/>
              <a:t>They declare x to be an object of type string, and assign the string “high school” to it:</a:t>
            </a:r>
          </a:p>
          <a:p>
            <a:pPr indent="0" lvl="1" marL="457200"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dirty="0" lang="en-GB"/>
              <a:t>                            </a:t>
            </a:r>
            <a:r>
              <a:rPr dirty="0" lang="en-GB" err="1"/>
              <a:t>std</a:t>
            </a:r>
            <a:r>
              <a:rPr dirty="0" lang="en-GB"/>
              <a:t>::</a:t>
            </a: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x;  </a:t>
            </a:r>
          </a:p>
          <a:p>
            <a:pPr lvl="1">
              <a:spcBef>
                <a:spcPts val="700"/>
              </a:spcBef>
              <a:buClr>
                <a:srgbClr val="3333CC"/>
              </a:buClr>
              <a:buSzPct val="100000"/>
              <a:buFont typeface="Times New Roman" pitchFamily="18" charset="0"/>
              <a:buChar char="–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x(“high school”);</a:t>
            </a:r>
          </a:p>
          <a:p>
            <a:pPr lvl="1">
              <a:spcBef>
                <a:spcPts val="700"/>
              </a:spcBef>
              <a:buClr>
                <a:srgbClr val="3333CC"/>
              </a:buClr>
              <a:buSzPct val="100000"/>
              <a:buFont typeface="Times New Roman" pitchFamily="18" charset="0"/>
              <a:buChar char="–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endParaRPr dirty="0" sz="1200" lang="en-GB"/>
          </a:p>
          <a:p>
            <a:pPr lvl="1">
              <a:spcBef>
                <a:spcPts val="700"/>
              </a:spcBef>
              <a:buClr>
                <a:srgbClr val="3333CC"/>
              </a:buClr>
              <a:buSzPct val="100000"/>
              <a:buFont typeface="Times New Roman" pitchFamily="18" charset="0"/>
              <a:buChar char="–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x= “high school”;</a:t>
            </a:r>
          </a:p>
          <a:p>
            <a:pPr indent="0" lvl="1" marL="457200">
              <a:spcBef>
                <a:spcPts val="700"/>
              </a:spcBef>
              <a:buClr>
                <a:srgbClr val="3333CC"/>
              </a:buClr>
              <a:buSzPct val="100000"/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endParaRPr dirty="0" sz="1000" lang="en-GB"/>
          </a:p>
          <a:p>
            <a:pPr lvl="1">
              <a:spcBef>
                <a:spcPts val="700"/>
              </a:spcBef>
              <a:buClr>
                <a:srgbClr val="3333CC"/>
              </a:buClr>
              <a:buSzPct val="100000"/>
              <a:buFont typeface="Times New Roman" pitchFamily="18" charset="0"/>
              <a:buChar char="–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 x; </a:t>
            </a:r>
          </a:p>
          <a:p>
            <a:pPr indent="0" lvl="1" marL="457200">
              <a:spcBef>
                <a:spcPts val="700"/>
              </a:spcBef>
              <a:buClr>
                <a:srgbClr val="3333CC"/>
              </a:buClr>
              <a:buSzPct val="100000"/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r>
              <a:rPr dirty="0" lang="en-GB"/>
              <a:t>   x=“high school”;</a:t>
            </a:r>
          </a:p>
          <a:p>
            <a:pPr indent="0" lvl="1" marL="457200">
              <a:spcBef>
                <a:spcPts val="700"/>
              </a:spcBef>
              <a:buClr>
                <a:srgbClr val="3333CC"/>
              </a:buClr>
              <a:buSzPct val="100000"/>
              <a:buNone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</a:tabLst>
            </a:pPr>
            <a:endParaRPr dirty="0" lang="en-GB"/>
          </a:p>
          <a:p>
            <a:pPr indent="0" lvl="2" marL="0">
              <a:buClr>
                <a:srgbClr val="993300"/>
              </a:buClr>
              <a:buSzPct val="90000"/>
              <a:buNone/>
            </a:pPr>
            <a:r>
              <a:rPr dirty="0" sz="2000" lang="en-GB">
                <a:solidFill>
                  <a:srgbClr val="FF0000"/>
                </a:solidFill>
              </a:rPr>
              <a:t>Note</a:t>
            </a:r>
            <a:r>
              <a:rPr dirty="0" sz="2000" lang="en-GB"/>
              <a:t>: Don’t forget to use namespace </a:t>
            </a:r>
            <a:r>
              <a:rPr dirty="0" sz="2000" lang="en-GB" err="1"/>
              <a:t>std</a:t>
            </a:r>
            <a:r>
              <a:rPr dirty="0" sz="2000" lang="en-GB"/>
              <a:t>;</a:t>
            </a:r>
          </a:p>
          <a:p>
            <a:endParaRPr dirty="0" lang="en-US"/>
          </a:p>
        </p:txBody>
      </p:sp>
      <p:sp>
        <p:nvSpPr>
          <p:cNvPr id="104860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Declaration of strings</a:t>
            </a:r>
            <a:endParaRPr b="0"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Example - The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 Class in C++</a:t>
            </a:r>
            <a:endParaRPr dirty="0" lang="en-US"/>
          </a:p>
        </p:txBody>
      </p:sp>
      <p:sp>
        <p:nvSpPr>
          <p:cNvPr id="1048609" name="Rectangle 3"/>
          <p:cNvSpPr/>
          <p:nvPr/>
        </p:nvSpPr>
        <p:spPr>
          <a:xfrm>
            <a:off x="1684750" y="1883680"/>
            <a:ext cx="4572000" cy="3693319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s1 =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"data"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s2(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"data")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latin typeface="Consolas" panose="020B0609020204030204" pitchFamily="49" charset="0"/>
              </a:rPr>
              <a:t>&lt;&lt; s1 &lt;&lt; s2 &lt;&lt;;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10" name="Rectangle 4"/>
          <p:cNvSpPr/>
          <p:nvPr/>
        </p:nvSpPr>
        <p:spPr>
          <a:xfrm>
            <a:off x="588722" y="1278659"/>
            <a:ext cx="4503156" cy="400110"/>
          </a:xfrm>
          <a:prstGeom prst="rect"/>
        </p:spPr>
        <p:txBody>
          <a:bodyPr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/>
              <a:t>An example of declaring string 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1"/>
          <p:cNvSpPr>
            <a:spLocks noGrp="1"/>
          </p:cNvSpPr>
          <p:nvPr>
            <p:ph idx="1"/>
          </p:nvPr>
        </p:nvSpPr>
        <p:spPr>
          <a:xfrm>
            <a:off x="557409" y="949678"/>
            <a:ext cx="8353168" cy="3872844"/>
          </a:xfrm>
        </p:spPr>
        <p:txBody>
          <a:bodyPr/>
          <a:p>
            <a:pPr lvl="2"/>
            <a:r>
              <a:rPr altLang="en-US" dirty="0" lang="en-US"/>
              <a:t>Examples (produce syntax errors)</a:t>
            </a:r>
          </a:p>
          <a:p>
            <a:pPr lvl="3"/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string x = 'c';</a:t>
            </a:r>
          </a:p>
          <a:p>
            <a:pPr lvl="3"/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string x('u');</a:t>
            </a:r>
          </a:p>
          <a:p>
            <a:pPr lvl="3"/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string x = 22;</a:t>
            </a:r>
          </a:p>
          <a:p>
            <a:pPr lvl="3"/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string x( 8 );</a:t>
            </a:r>
          </a:p>
          <a:p>
            <a:pPr lvl="3"/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String x = '</a:t>
            </a:r>
            <a:r>
              <a:rPr altLang="en-US" dirty="0" lang="en-US" err="1">
                <a:solidFill>
                  <a:srgbClr val="FF0000"/>
                </a:solidFill>
                <a:latin typeface="Lucida Console" panose="020B0609040504020204" pitchFamily="49" charset="0"/>
              </a:rPr>
              <a:t>uu</a:t>
            </a:r>
            <a:r>
              <a:rPr altLang="en-US" dirty="0" lang="en-US">
                <a:solidFill>
                  <a:srgbClr val="FF0000"/>
                </a:solidFill>
                <a:latin typeface="Lucida Console" panose="020B0609040504020204" pitchFamily="49" charset="0"/>
              </a:rPr>
              <a:t>';</a:t>
            </a:r>
          </a:p>
          <a:p>
            <a:pPr>
              <a:buFont typeface="Arial" panose="020B0604020202020204" pitchFamily="34" charset="0"/>
              <a:buChar char="•"/>
            </a:pPr>
            <a:endParaRPr altLang="en-US" dirty="0" lang="en-US"/>
          </a:p>
          <a:p>
            <a:pPr>
              <a:buFont typeface="Arial" panose="020B0604020202020204" pitchFamily="34" charset="0"/>
              <a:buChar char="•"/>
            </a:pPr>
            <a:r>
              <a:rPr altLang="en-US" dirty="0" sz="2000" lang="en-US"/>
              <a:t>Assigning a </a:t>
            </a:r>
            <a:r>
              <a:rPr altLang="en-US" b="1" dirty="0" sz="2000" lang="en-US" u="sng"/>
              <a:t>single</a:t>
            </a:r>
            <a:r>
              <a:rPr altLang="en-US" dirty="0" sz="2000" lang="en-US"/>
              <a:t> character to a </a:t>
            </a:r>
            <a:r>
              <a:rPr altLang="en-US" dirty="0" sz="2000" lang="en-US">
                <a:latin typeface="Lucida Console" panose="020B0609040504020204" pitchFamily="49" charset="0"/>
              </a:rPr>
              <a:t>string</a:t>
            </a:r>
            <a:r>
              <a:rPr altLang="en-US" dirty="0" sz="2000" lang="en-US"/>
              <a:t> object is allowed</a:t>
            </a:r>
          </a:p>
          <a:p>
            <a:pPr lvl="2"/>
            <a:r>
              <a:rPr altLang="en-US" dirty="0" sz="2000" lang="en-US"/>
              <a:t>Example</a:t>
            </a:r>
            <a:endParaRPr altLang="en-US" dirty="0" lang="en-US"/>
          </a:p>
          <a:p>
            <a:pPr indent="0" lvl="3" marL="1200150">
              <a:buNone/>
            </a:pPr>
            <a:r>
              <a:rPr altLang="en-US" dirty="0" sz="2000" lang="en-US">
                <a:solidFill>
                  <a:srgbClr val="0070C0"/>
                </a:solidFill>
                <a:latin typeface="Lucida Console" panose="020B0609040504020204" pitchFamily="49" charset="0"/>
              </a:rPr>
              <a:t>string</a:t>
            </a:r>
            <a:r>
              <a:rPr altLang="en-US" dirty="0" sz="2000" lang="en-US">
                <a:latin typeface="Lucida Console" panose="020B0609040504020204" pitchFamily="49" charset="0"/>
              </a:rPr>
              <a:t> x;</a:t>
            </a:r>
          </a:p>
          <a:p>
            <a:pPr indent="0" lvl="3" marL="1200150">
              <a:buNone/>
            </a:pPr>
            <a:r>
              <a:rPr altLang="en-US" dirty="0" sz="2000" lang="en-US">
                <a:latin typeface="Lucida Console" panose="020B0609040504020204" pitchFamily="49" charset="0"/>
              </a:rPr>
              <a:t>x = 'n';   </a:t>
            </a:r>
            <a:r>
              <a:rPr altLang="en-US" dirty="0" sz="2000" lang="en-US">
                <a:latin typeface="Arab A Jannat LT" panose="01000000000000000000" pitchFamily="2" charset="-78"/>
                <a:cs typeface="Arab A Jannat LT" panose="01000000000000000000" pitchFamily="2" charset="-78"/>
              </a:rPr>
              <a:t>OR</a:t>
            </a:r>
            <a:r>
              <a:rPr altLang="en-US" dirty="0" sz="2000" lang="en-US">
                <a:latin typeface="Lucida Console" panose="020B0609040504020204" pitchFamily="49" charset="0"/>
              </a:rPr>
              <a:t>    x = </a:t>
            </a:r>
            <a:r>
              <a:rPr dirty="0" sz="2000" lang="en-US"/>
              <a:t>"n"</a:t>
            </a:r>
          </a:p>
          <a:p>
            <a:pPr indent="0" lvl="3" marL="1200150">
              <a:buNone/>
            </a:pPr>
            <a:endParaRPr altLang="en-US" dirty="0" lang="en-US">
              <a:latin typeface="Lucida Console" panose="020B0609040504020204" pitchFamily="49" charset="0"/>
            </a:endParaRPr>
          </a:p>
          <a:p>
            <a:endParaRPr dirty="0" lang="en-US"/>
          </a:p>
        </p:txBody>
      </p:sp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en-US"/>
              <a:t>Common Errors</a:t>
            </a:r>
            <a:endParaRPr dirty="0" lang="en-US"/>
          </a:p>
        </p:txBody>
      </p:sp>
      <p:sp>
        <p:nvSpPr>
          <p:cNvPr id="1048613" name="Rectangle 3"/>
          <p:cNvSpPr/>
          <p:nvPr/>
        </p:nvSpPr>
        <p:spPr>
          <a:xfrm>
            <a:off x="5999967" y="2445800"/>
            <a:ext cx="875561" cy="369332"/>
          </a:xfrm>
          <a:prstGeom prst="rect"/>
        </p:spPr>
        <p:txBody>
          <a:bodyPr wrap="none">
            <a:spAutoFit/>
          </a:bodyPr>
          <a:p>
            <a:r>
              <a:rPr altLang="en-US" dirty="0" lang="en-US">
                <a:solidFill>
                  <a:srgbClr val="FF0000"/>
                </a:solidFill>
              </a:rPr>
              <a:t>errors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8614" name="Right Brace 4"/>
          <p:cNvSpPr/>
          <p:nvPr/>
        </p:nvSpPr>
        <p:spPr bwMode="auto">
          <a:xfrm>
            <a:off x="5098093" y="1590805"/>
            <a:ext cx="776614" cy="2079321"/>
          </a:xfrm>
          <a:prstGeom prst="rightBrac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615" name="L-Shape 5"/>
          <p:cNvSpPr/>
          <p:nvPr/>
        </p:nvSpPr>
        <p:spPr bwMode="auto">
          <a:xfrm rot="19722464">
            <a:off x="6013784" y="5531376"/>
            <a:ext cx="674732" cy="242174"/>
          </a:xfrm>
          <a:prstGeom prst="corner"/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 bwMode="auto">
          <a:xfrm>
            <a:off x="726510" y="4233797"/>
            <a:ext cx="7841293" cy="0"/>
          </a:xfrm>
          <a:prstGeom prst="line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8616" name="Rectangle 6"/>
          <p:cNvSpPr/>
          <p:nvPr/>
        </p:nvSpPr>
        <p:spPr bwMode="auto">
          <a:xfrm>
            <a:off x="457200" y="265350"/>
            <a:ext cx="8453377" cy="3872844"/>
          </a:xfrm>
          <a:prstGeom prst="rect"/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AU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1032442"/>
          </a:xfrm>
        </p:spPr>
        <p:txBody>
          <a:bodyPr/>
          <a:p>
            <a:pPr>
              <a:spcBef>
                <a:spcPts val="8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Let x and y be two </a:t>
            </a:r>
            <a:r>
              <a:rPr b="1" dirty="0" lang="en-GB">
                <a:solidFill>
                  <a:srgbClr val="3333CC"/>
                </a:solidFill>
              </a:rPr>
              <a:t>string</a:t>
            </a:r>
            <a:r>
              <a:rPr dirty="0" lang="en-GB"/>
              <a:t>s</a:t>
            </a:r>
          </a:p>
          <a:p>
            <a:pPr>
              <a:spcBef>
                <a:spcPts val="80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</a:tabLst>
            </a:pPr>
            <a:r>
              <a:rPr dirty="0" lang="en-GB"/>
              <a:t>To concatenate x and y, write: x + y</a:t>
            </a:r>
          </a:p>
          <a:p>
            <a:endParaRPr dirty="0" lang="en-US"/>
          </a:p>
        </p:txBody>
      </p:sp>
      <p:sp>
        <p:nvSpPr>
          <p:cNvPr id="104861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GB"/>
              <a:t>Operations on </a:t>
            </a:r>
            <a:r>
              <a:rPr b="0" dirty="0" lang="en-GB">
                <a:solidFill>
                  <a:srgbClr val="3333CC"/>
                </a:solidFill>
              </a:rPr>
              <a:t>string</a:t>
            </a:r>
            <a:r>
              <a:rPr b="0" dirty="0" lang="en-GB"/>
              <a:t>s (Concatenation)</a:t>
            </a:r>
            <a:r>
              <a:rPr dirty="0" lang="en-GB"/>
              <a:t> </a:t>
            </a:r>
            <a:endParaRPr dirty="0" lang="en-US"/>
          </a:p>
        </p:txBody>
      </p:sp>
      <p:sp>
        <p:nvSpPr>
          <p:cNvPr id="1048619" name="Rectangle 3"/>
          <p:cNvSpPr/>
          <p:nvPr/>
        </p:nvSpPr>
        <p:spPr>
          <a:xfrm>
            <a:off x="670143" y="2193978"/>
            <a:ext cx="4572000" cy="4278094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7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x=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"high"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y=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"school"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700"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z;</a:t>
            </a:r>
          </a:p>
          <a:p>
            <a:pPr lvl="1"/>
            <a:r>
              <a:rPr b="1"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z = x + y;</a:t>
            </a:r>
          </a:p>
          <a:p>
            <a:pPr lvl="1"/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"z=" 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&lt;&lt; z &lt;&lt; </a:t>
            </a:r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z = z +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 was fun"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"z=" 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&lt;&lt; z &lt;&lt; </a:t>
            </a:r>
            <a:r>
              <a:rPr dirty="0" sz="17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7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   system(</a:t>
            </a:r>
            <a:r>
              <a:rPr dirty="0" sz="17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7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20" name="Rectangle 4"/>
          <p:cNvSpPr/>
          <p:nvPr/>
        </p:nvSpPr>
        <p:spPr>
          <a:xfrm>
            <a:off x="5680554" y="4947161"/>
            <a:ext cx="2837145" cy="646331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/>
              <a:t>z=</a:t>
            </a:r>
            <a:r>
              <a:rPr dirty="0" lang="en-US" err="1"/>
              <a:t>highschool</a:t>
            </a:r>
            <a:endParaRPr dirty="0" lang="en-US"/>
          </a:p>
          <a:p>
            <a:r>
              <a:rPr dirty="0" lang="en-US"/>
              <a:t>z=</a:t>
            </a:r>
            <a:r>
              <a:rPr dirty="0" lang="en-US" err="1"/>
              <a:t>highschool</a:t>
            </a:r>
            <a:r>
              <a:rPr dirty="0" lang="en-US"/>
              <a:t> was fun</a:t>
            </a:r>
          </a:p>
        </p:txBody>
      </p:sp>
      <p:sp>
        <p:nvSpPr>
          <p:cNvPr id="1048621" name="Rectangle 5"/>
          <p:cNvSpPr/>
          <p:nvPr/>
        </p:nvSpPr>
        <p:spPr>
          <a:xfrm>
            <a:off x="6497240" y="5862274"/>
            <a:ext cx="984565" cy="369332"/>
          </a:xfrm>
          <a:prstGeom prst="rect"/>
        </p:spPr>
        <p:txBody>
          <a:bodyPr wrap="none">
            <a:spAutoFit/>
          </a:bodyPr>
          <a:p>
            <a:r>
              <a:rPr dirty="0" lang="en-GB">
                <a:solidFill>
                  <a:srgbClr val="000000"/>
                </a:solidFill>
              </a:rPr>
              <a:t>Output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rtlCol="0" tIns="45720" vert="horz" wrap="square">
        <a:prstTxWarp prst="textNoShape"/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800" i="0" kumimoji="0" lang="en-US" normalizeH="0" strike="noStrike" u="none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Lucent Technologies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2.01</dc:title>
  <dc:creator>Lucent End User</dc:creator>
  <cp:lastModifiedBy>ust6</cp:lastModifiedBy>
  <dcterms:created xsi:type="dcterms:W3CDTF">2011-01-13T17:43:38Z</dcterms:created>
  <dcterms:modified xsi:type="dcterms:W3CDTF">2023-03-14T10:01:58Z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b3d4fe2286c24397b45d90c40d004610</vt:lpwstr>
  </property>
</Properties>
</file>