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type="screen4x3" cy="6858000" cx="9144000"/>
  <p:notesSz cx="6881813" cy="92964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FFE7"/>
    <a:srgbClr val="FFFFD9"/>
    <a:srgbClr val="CCECFF"/>
    <a:srgbClr val="FFFFC9"/>
    <a:srgbClr val="FF0000"/>
    <a:srgbClr val="DDF2FF"/>
    <a:srgbClr val="EFFFFF"/>
    <a:srgbClr val="EAEAEA"/>
    <a:srgbClr val="F7FF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9419" autoAdjust="0"/>
    <p:restoredTop sz="94646" autoAdjust="0"/>
  </p:normalViewPr>
  <p:slideViewPr>
    <p:cSldViewPr snapToGrid="0">
      <p:cViewPr>
        <p:scale>
          <a:sx n="90" d="100"/>
          <a:sy n="90" d="100"/>
        </p:scale>
        <p:origin x="834" y="5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tableStyles" Target="tableStyles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3788" compatLnSpc="1" lIns="87575" numCol="1" rIns="87575" tIns="43788" vert="horz" wrap="none">
            <a:prstTxWarp prst="textNoShape"/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3788" compatLnSpc="1" lIns="87575" numCol="1" rIns="87575" tIns="43788" vert="horz" wrap="none">
            <a:prstTxWarp prst="textNoShape"/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3788" compatLnSpc="1" lIns="87575" numCol="1" rIns="87575" tIns="43788" vert="horz" wrap="none">
            <a:prstTxWarp prst="textNoShape"/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67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3788" compatLnSpc="1" lIns="87575" numCol="1" rIns="87575" tIns="43788" vert="horz" wrap="none">
            <a:prstTxWarp prst="textNoShape"/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fld id="{74FE3550-1998-46EC-86B2-FF9F9A248719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217" compatLnSpc="1" lIns="92436" numCol="1" rIns="92436" tIns="46217" vert="horz" wrap="none">
            <a:prstTxWarp prst="textNoShape"/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217" compatLnSpc="1" lIns="92436" numCol="1" rIns="92436" tIns="46217" vert="horz" wrap="none">
            <a:prstTxWarp prst="textNoShape"/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fld id="{ECDFB7B4-92E1-4064-B281-CE008F4784FC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algn="l" defTabSz="4572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defTabSz="923925"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defTabSz="923925"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defTabSz="923925"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defTabSz="923925"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defTabSz="923925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defTabSz="923925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defTabSz="923925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defTabSz="923925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altLang="en-US" lang="en-US">
                <a:latin typeface="Times New Roman" panose="02020603050405020304" pitchFamily="18" charset="0"/>
              </a:rPr>
              <a:t>1</a:t>
            </a:fld>
            <a:endParaRPr altLang="en-US" lang="en-US">
              <a:latin typeface="Times New Roman" panose="02020603050405020304" pitchFamily="18" charset="0"/>
            </a:endParaRPr>
          </a:p>
        </p:txBody>
      </p:sp>
      <p:sp>
        <p:nvSpPr>
          <p:cNvPr id="104859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altLang="en-US"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048583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584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/>
            <a:solidFill>
              <a:srgbClr val="99CCFF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585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</p:grpSp>
      <p:sp>
        <p:nvSpPr>
          <p:cNvPr id="1048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3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MY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dirty="0" lang="en-US"/>
              <a:t>Click to edit Master text styles</a:t>
            </a:r>
          </a:p>
          <a:p>
            <a:pPr lvl="1"/>
            <a:r>
              <a:rPr altLang="en-US" dirty="0" lang="en-US"/>
              <a:t>Second level</a:t>
            </a:r>
          </a:p>
          <a:p>
            <a:pPr lvl="2"/>
            <a:r>
              <a:rPr altLang="en-US" dirty="0" lang="en-US"/>
              <a:t>Third level</a:t>
            </a:r>
          </a:p>
          <a:p>
            <a:pPr lvl="3"/>
            <a:r>
              <a:rPr altLang="en-US" dirty="0" lang="en-US"/>
              <a:t>Fourth level</a:t>
            </a:r>
          </a:p>
          <a:p>
            <a:pPr lvl="4"/>
            <a:r>
              <a:rPr altLang="en-US" dirty="0" lang="en-US"/>
              <a:t>Fifth level</a:t>
            </a:r>
          </a:p>
        </p:txBody>
      </p:sp>
      <p:sp>
        <p:nvSpPr>
          <p:cNvPr id="1048578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79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/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p>
            <a:endParaRPr lang="en-MY"/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/>
          <a:solidFill>
            <a:srgbClr val="99CCFF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1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2" name="Text Box 9"/>
          <p:cNvSpPr txBox="1">
            <a:spLocks noChangeArrowheads="1"/>
          </p:cNvSpPr>
          <p:nvPr/>
        </p:nvSpPr>
        <p:spPr bwMode="auto">
          <a:xfrm>
            <a:off x="8532871" y="6511925"/>
            <a:ext cx="373380" cy="2311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altLang="en-US" b="1" dirty="0" sz="1000" lang="en-US" smtClean="0">
                <a:solidFill>
                  <a:srgbClr val="006699"/>
                </a:solidFill>
                <a:latin typeface="Helvetica" panose="020B0604020202020204" pitchFamily="34" charset="0"/>
              </a:rPr>
              <a:t>8.</a:t>
            </a:r>
            <a:fld id="{E99983C7-342B-4F5E-95DC-4A1EEC211AF8}" type="slidenum">
              <a:rPr altLang="en-US" b="1" sz="1000" lang="en-US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altLang="en-US" b="1" dirty="0" sz="1000" lang="en-US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</p:sldLayoutIdLst>
  <p:timing/>
  <p:txStyles>
    <p:titleStyle>
      <a:lvl1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algn="ctr" fontAlgn="base" marL="4572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sz="2400"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algn="l" eaLnBrk="0" fontAlgn="base" hangingPunct="0" indent="-285750" marL="742950" rtl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sz="2400" kumimoji="1">
          <a:solidFill>
            <a:schemeClr val="tx1"/>
          </a:solidFill>
          <a:latin typeface="+mn-lt"/>
          <a:ea typeface="MS PGothic" pitchFamily="34" charset="-128"/>
        </a:defRPr>
      </a:lvl2pPr>
      <a:lvl3pPr algn="l" eaLnBrk="0" fontAlgn="base" hangingPunct="0" indent="-228600" marL="1085850" rtl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sz="2400" kumimoji="1">
          <a:solidFill>
            <a:schemeClr val="tx1"/>
          </a:solidFill>
          <a:latin typeface="+mn-lt"/>
          <a:ea typeface="MS PGothic" pitchFamily="34" charset="-128"/>
        </a:defRPr>
      </a:lvl3pPr>
      <a:lvl4pPr algn="l" eaLnBrk="0" fontAlgn="base" hangingPunct="0" indent="-228600" marL="1428750" rtl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sz="2400" kumimoji="1">
          <a:solidFill>
            <a:schemeClr val="tx1"/>
          </a:solidFill>
          <a:latin typeface="+mn-lt"/>
          <a:ea typeface="MS PGothic" pitchFamily="34" charset="-128"/>
        </a:defRPr>
      </a:lvl4pPr>
      <a:lvl5pPr algn="l" eaLnBrk="0" fontAlgn="base" hangingPunct="0" indent="-228600" marL="17716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sz="2400" kumimoji="1">
          <a:solidFill>
            <a:schemeClr val="tx1"/>
          </a:solidFill>
          <a:latin typeface="+mn-lt"/>
          <a:ea typeface="MS PGothic" pitchFamily="34" charset="-128"/>
        </a:defRPr>
      </a:lvl5pPr>
      <a:lvl6pPr algn="l" eaLnBrk="0" fontAlgn="base" hangingPunct="0" indent="-228600" marL="22288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algn="l" eaLnBrk="0" fontAlgn="base" hangingPunct="0" indent="-228600" marL="26860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algn="l" eaLnBrk="0" fontAlgn="base" hangingPunct="0" indent="-228600" marL="31432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algn="l" eaLnBrk="0" fontAlgn="base" hangingPunct="0" indent="-228600" marL="36004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p>
            <a:pPr eaLnBrk="1" hangingPunct="1"/>
            <a:r>
              <a:rPr dirty="0" lang="en-US" smtClean="0"/>
              <a:t>Computer Programming</a:t>
            </a:r>
            <a:endParaRPr altLang="en-US" dirty="0" lang="en-US"/>
          </a:p>
        </p:txBody>
      </p:sp>
      <p:sp>
        <p:nvSpPr>
          <p:cNvPr id="1048588" name="Rectangle 4"/>
          <p:cNvSpPr txBox="1">
            <a:spLocks noChangeArrowheads="1"/>
          </p:cNvSpPr>
          <p:nvPr/>
        </p:nvSpPr>
        <p:spPr bwMode="auto">
          <a:xfrm>
            <a:off x="342900" y="3444657"/>
            <a:ext cx="8458200" cy="1373390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4300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dirty="0" kern="0" lang="en-US" smtClean="0"/>
              <a:t>Lecture 9</a:t>
            </a:r>
          </a:p>
          <a:p>
            <a:pPr eaLnBrk="1" hangingPunct="1"/>
            <a:r>
              <a:rPr altLang="en-US" b="0" dirty="0" lang="en-US" smtClean="0"/>
              <a:t>File Processing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2"/>
          <p:cNvSpPr>
            <a:spLocks noGrp="1"/>
          </p:cNvSpPr>
          <p:nvPr>
            <p:ph type="title"/>
          </p:nvPr>
        </p:nvSpPr>
        <p:spPr>
          <a:xfrm>
            <a:off x="457200" y="210842"/>
            <a:ext cx="8229600" cy="576262"/>
          </a:xfrm>
        </p:spPr>
        <p:txBody>
          <a:bodyPr/>
          <a:p>
            <a:r>
              <a:rPr dirty="0" lang="en-US" smtClean="0"/>
              <a:t>Open Modes</a:t>
            </a:r>
            <a:endParaRPr dirty="0" lang="en-US"/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457200" y="1023932"/>
          <a:ext cx="8342335" cy="5790912"/>
        </p:xfrm>
        <a:graphic>
          <a:graphicData uri="http://schemas.openxmlformats.org/drawingml/2006/table">
            <a:tbl>
              <a:tblPr/>
              <a:tblGrid>
                <a:gridCol w="1233814"/>
                <a:gridCol w="1615857"/>
                <a:gridCol w="5492664"/>
              </a:tblGrid>
              <a:tr h="364214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dirty="0" i="0" lang="en-US">
                          <a:effectLst/>
                          <a:latin typeface="+mj-lt"/>
                        </a:rPr>
                        <a:t>Modes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Meaning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dirty="0" i="0" lang="en-US">
                          <a:effectLst/>
                          <a:latin typeface="+mj-lt"/>
                        </a:rPr>
                        <a:t>Description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492802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in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Read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>
                          <a:effectLst/>
                          <a:latin typeface="+mj-lt"/>
                        </a:rPr>
                        <a:t>Opens the file to </a:t>
                      </a:r>
                      <a:r>
                        <a:rPr b="1" dirty="0" i="0" lang="en-US" u="sng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read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dirty="0" sz="1600" i="0" lang="en-US" u="non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(if the file don't exist, it will generate an error)</a:t>
                      </a:r>
                      <a:endParaRPr b="0" dirty="0" sz="1600" i="0" lang="en-US" u="non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802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out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Write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>
                          <a:effectLst/>
                          <a:latin typeface="+mj-lt"/>
                        </a:rPr>
                        <a:t>Opens the file to </a:t>
                      </a:r>
                      <a:r>
                        <a:rPr b="1" dirty="0" i="0" lang="en-US" u="sng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write</a:t>
                      </a:r>
                      <a:r>
                        <a:rPr dirty="0" i="0" lang="en-US" smtClean="0">
                          <a:effectLst/>
                          <a:latin typeface="+mj-lt"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i="0" lang="en-US" smtClean="0">
                          <a:effectLst/>
                          <a:latin typeface="+mj-lt"/>
                        </a:rPr>
                        <a:t>(if the file already exist, then it will be </a:t>
                      </a:r>
                      <a:r>
                        <a:rPr dirty="0" sz="1600" i="0" lang="en-US" err="1" smtClean="0">
                          <a:effectLst/>
                          <a:latin typeface="+mj-lt"/>
                        </a:rPr>
                        <a:t>formated</a:t>
                      </a:r>
                      <a:r>
                        <a:rPr dirty="0" sz="1600" i="0" lang="en-US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i="0" lang="en-US" smtClean="0">
                          <a:effectLst/>
                          <a:latin typeface="+mj-lt"/>
                        </a:rPr>
                        <a:t>(If there is no file exist, then this mode will create New file)</a:t>
                      </a:r>
                      <a:endParaRPr dirty="0" sz="160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214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binary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Binary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>
                          <a:effectLst/>
                          <a:latin typeface="+mj-lt"/>
                        </a:rPr>
                        <a:t>Opens the file in binary mode</a:t>
                      </a: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802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>
                          <a:effectLst/>
                          <a:latin typeface="+mj-lt"/>
                        </a:rPr>
                        <a:t>app</a:t>
                      </a: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Appending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dirty="0" i="0" lang="en-US" u="sng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Opens</a:t>
                      </a:r>
                      <a:r>
                        <a:rPr dirty="0" i="0" lang="en-US">
                          <a:effectLst/>
                          <a:latin typeface="+mj-lt"/>
                        </a:rPr>
                        <a:t> the file and </a:t>
                      </a:r>
                      <a:r>
                        <a:rPr b="1" dirty="0" i="0" lang="en-US" u="sng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appends</a:t>
                      </a:r>
                      <a:r>
                        <a:rPr dirty="0" i="0" lang="en-US">
                          <a:effectLst/>
                          <a:latin typeface="+mj-lt"/>
                        </a:rPr>
                        <a:t> all the outputs at the </a:t>
                      </a:r>
                      <a:r>
                        <a:rPr dirty="0" i="0" lang="en-US" smtClean="0">
                          <a:effectLst/>
                          <a:latin typeface="+mj-lt"/>
                        </a:rPr>
                        <a:t>end (we can write only at the end of the file)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7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>
                          <a:effectLst/>
                          <a:latin typeface="+mj-lt"/>
                        </a:rPr>
                        <a:t>ate</a:t>
                      </a: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Appending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dirty="0" i="0"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Opens</a:t>
                      </a:r>
                      <a:r>
                        <a:rPr dirty="0" i="0" lang="en-US">
                          <a:effectLst/>
                          <a:latin typeface="+mj-lt"/>
                        </a:rPr>
                        <a:t> the file and </a:t>
                      </a:r>
                      <a:r>
                        <a:rPr b="1" dirty="0" i="0"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moves</a:t>
                      </a:r>
                      <a:r>
                        <a:rPr dirty="0" i="0" lang="en-US">
                          <a:effectLst/>
                          <a:latin typeface="+mj-lt"/>
                        </a:rPr>
                        <a:t> the control to the end of the </a:t>
                      </a:r>
                      <a:r>
                        <a:rPr dirty="0" i="0" lang="en-US" smtClean="0">
                          <a:effectLst/>
                          <a:latin typeface="+mj-lt"/>
                        </a:rPr>
                        <a:t>file (we can write any where in File)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802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err="1">
                          <a:effectLst/>
                          <a:latin typeface="+mj-lt"/>
                        </a:rPr>
                        <a:t>trunc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Truncate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dirty="0" i="0" lang="en-US" u="sng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Removes</a:t>
                      </a:r>
                      <a:r>
                        <a:rPr dirty="0" i="0" lang="en-US">
                          <a:effectLst/>
                          <a:latin typeface="+mj-lt"/>
                        </a:rPr>
                        <a:t> the data in the existing file</a:t>
                      </a: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7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err="1">
                          <a:effectLst/>
                          <a:latin typeface="+mj-lt"/>
                        </a:rPr>
                        <a:t>nocreate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Don't Create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>
                          <a:effectLst/>
                          <a:latin typeface="+mj-lt"/>
                        </a:rPr>
                        <a:t>Opens the file only if it already exists</a:t>
                      </a: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7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err="1">
                          <a:effectLst/>
                          <a:latin typeface="+mj-lt"/>
                        </a:rPr>
                        <a:t>noreplace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 smtClean="0">
                          <a:effectLst/>
                          <a:latin typeface="+mj-lt"/>
                        </a:rPr>
                        <a:t>Don't Replace</a:t>
                      </a:r>
                      <a:endParaRPr dirty="0" i="0" lang="en-US">
                        <a:effectLst/>
                        <a:latin typeface="+mj-lt"/>
                      </a:endParaRP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i="0" lang="en-US">
                          <a:effectLst/>
                          <a:latin typeface="+mj-lt"/>
                        </a:rPr>
                        <a:t>Opens the file only if it does not already exist</a:t>
                      </a:r>
                    </a:p>
                  </a:txBody>
                  <a:tcPr marL="47625" marT="91440" marB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header file </a:t>
            </a:r>
            <a:r>
              <a:rPr dirty="0" lang="en-US">
                <a:solidFill>
                  <a:srgbClr val="FF0000"/>
                </a:solidFill>
              </a:rPr>
              <a:t>fstream</a:t>
            </a:r>
            <a:r>
              <a:rPr dirty="0" lang="en-US"/>
              <a:t> be included in the program. The </a:t>
            </a:r>
            <a:r>
              <a:rPr dirty="0" lang="en-US" smtClean="0"/>
              <a:t>following </a:t>
            </a:r>
            <a:r>
              <a:rPr dirty="0" lang="en-US"/>
              <a:t>statement accomplishes this task:</a:t>
            </a:r>
          </a:p>
          <a:p>
            <a:r>
              <a:rPr dirty="0" lang="en-US"/>
              <a:t>#include &lt;fstream&gt;</a:t>
            </a:r>
          </a:p>
        </p:txBody>
      </p:sp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header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556053" y="1839431"/>
            <a:ext cx="8353168" cy="1116711"/>
          </a:xfrm>
        </p:spPr>
        <p:txBody>
          <a:bodyPr/>
          <a:p>
            <a:r>
              <a:rPr dirty="0" sz="2000" lang="en-US" smtClean="0"/>
              <a:t>In the above example, </a:t>
            </a:r>
            <a:r>
              <a:rPr b="1" dirty="0" sz="2000" lang="en-US" err="1">
                <a:latin typeface="Consolas" panose="020B0609020204030204" pitchFamily="49" charset="0"/>
              </a:rPr>
              <a:t>myfile</a:t>
            </a:r>
            <a:r>
              <a:rPr dirty="0" sz="2000" lang="en-US" smtClean="0"/>
              <a:t> is an object of type fstream, as we know fstream is a class so we need to create an object of this class to use its member functions. So we create </a:t>
            </a:r>
            <a:r>
              <a:rPr dirty="0" sz="2000" lang="en-US" err="1" smtClean="0"/>
              <a:t>new_file</a:t>
            </a:r>
            <a:r>
              <a:rPr dirty="0" sz="2000" lang="en-US" smtClean="0"/>
              <a:t> object and call open() function.</a:t>
            </a:r>
            <a:endParaRPr dirty="0" sz="2000" lang="en-US"/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Example</a:t>
            </a:r>
          </a:p>
        </p:txBody>
      </p:sp>
      <p:sp>
        <p:nvSpPr>
          <p:cNvPr id="1048616" name="Rectangle 5"/>
          <p:cNvSpPr/>
          <p:nvPr/>
        </p:nvSpPr>
        <p:spPr>
          <a:xfrm>
            <a:off x="1675356" y="1131544"/>
            <a:ext cx="5793288" cy="707886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2000" lang="en-US">
                <a:latin typeface="Consolas" panose="020B0609020204030204" pitchFamily="49" charset="0"/>
              </a:rPr>
              <a:t>fstream </a:t>
            </a:r>
            <a:r>
              <a:rPr dirty="0" sz="2000" lang="en-US" err="1" smtClean="0">
                <a:latin typeface="Consolas" panose="020B0609020204030204" pitchFamily="49" charset="0"/>
              </a:rPr>
              <a:t>myfile</a:t>
            </a:r>
            <a:r>
              <a:rPr dirty="0" sz="2000" lang="en-US">
                <a:latin typeface="Consolas" panose="020B0609020204030204" pitchFamily="49" charset="0"/>
              </a:rPr>
              <a:t>;</a:t>
            </a:r>
          </a:p>
          <a:p>
            <a:r>
              <a:rPr dirty="0" sz="2000" lang="en-US" err="1" smtClean="0">
                <a:latin typeface="Consolas" panose="020B0609020204030204" pitchFamily="49" charset="0"/>
              </a:rPr>
              <a:t>myfile.open</a:t>
            </a:r>
            <a:r>
              <a:rPr dirty="0" sz="2000" lang="en-US">
                <a:latin typeface="Consolas" panose="020B0609020204030204" pitchFamily="49" charset="0"/>
              </a:rPr>
              <a:t>(</a:t>
            </a:r>
            <a:r>
              <a:rPr dirty="0" sz="2000" lang="en-US">
                <a:solidFill>
                  <a:srgbClr val="A31515"/>
                </a:solidFill>
                <a:latin typeface="Consolas" panose="020B0609020204030204" pitchFamily="49" charset="0"/>
              </a:rPr>
              <a:t>"newfile.txt"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2000" lang="en-US" err="1">
                <a:solidFill>
                  <a:prstClr val="black"/>
                </a:solidFill>
                <a:latin typeface="Consolas" panose="020B0609020204030204" pitchFamily="49" charset="0"/>
              </a:rPr>
              <a:t>ios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::out);</a:t>
            </a:r>
          </a:p>
        </p:txBody>
      </p:sp>
      <p:sp>
        <p:nvSpPr>
          <p:cNvPr id="1048617" name="Rectangle 6"/>
          <p:cNvSpPr/>
          <p:nvPr/>
        </p:nvSpPr>
        <p:spPr>
          <a:xfrm>
            <a:off x="673358" y="3267742"/>
            <a:ext cx="7509353" cy="3025140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Example of file opened for writing: </a:t>
            </a:r>
            <a:r>
              <a:rPr dirty="0" lang="en-US" err="1">
                <a:latin typeface="Consolas" panose="020B0609020204030204" pitchFamily="49" charset="0"/>
              </a:rPr>
              <a:t>myfile</a:t>
            </a:r>
            <a:r>
              <a:rPr dirty="0" lang="en-US" err="1" smtClean="0"/>
              <a:t>.open</a:t>
            </a:r>
            <a:r>
              <a:rPr dirty="0" lang="en-US"/>
              <a:t>("E:\studytonight.txt",</a:t>
            </a:r>
            <a:r>
              <a:rPr dirty="0" lang="en-US" err="1">
                <a:solidFill>
                  <a:srgbClr val="0070C0"/>
                </a:solidFill>
              </a:rPr>
              <a:t>ios</a:t>
            </a:r>
            <a:r>
              <a:rPr dirty="0" lang="en-US"/>
              <a:t>::out);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Example of file opened for reading: </a:t>
            </a:r>
            <a:r>
              <a:rPr dirty="0" lang="en-US" err="1">
                <a:latin typeface="Consolas" panose="020B0609020204030204" pitchFamily="49" charset="0"/>
              </a:rPr>
              <a:t>myfile</a:t>
            </a:r>
            <a:r>
              <a:rPr dirty="0" lang="en-US" err="1"/>
              <a:t>.open</a:t>
            </a:r>
            <a:r>
              <a:rPr dirty="0" lang="en-US" smtClean="0"/>
              <a:t>("</a:t>
            </a:r>
            <a:r>
              <a:rPr dirty="0" lang="en-US"/>
              <a:t>E:\studytonight.txt",</a:t>
            </a:r>
            <a:r>
              <a:rPr dirty="0" lang="en-US" err="1">
                <a:solidFill>
                  <a:srgbClr val="0070C0"/>
                </a:solidFill>
              </a:rPr>
              <a:t>ios</a:t>
            </a:r>
            <a:r>
              <a:rPr dirty="0" lang="en-US"/>
              <a:t>::in);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Example of file opened for appending: </a:t>
            </a:r>
            <a:r>
              <a:rPr dirty="0" lang="en-US" err="1">
                <a:latin typeface="Consolas" panose="020B0609020204030204" pitchFamily="49" charset="0"/>
              </a:rPr>
              <a:t>myfile</a:t>
            </a:r>
            <a:r>
              <a:rPr dirty="0" lang="en-US" err="1"/>
              <a:t>.open</a:t>
            </a:r>
            <a:r>
              <a:rPr dirty="0" lang="en-US" smtClean="0"/>
              <a:t>("</a:t>
            </a:r>
            <a:r>
              <a:rPr dirty="0" lang="en-US"/>
              <a:t>E:\studytonight.txt",</a:t>
            </a:r>
            <a:r>
              <a:rPr dirty="0" lang="en-US" err="1">
                <a:solidFill>
                  <a:srgbClr val="0070C0"/>
                </a:solidFill>
              </a:rPr>
              <a:t>ios</a:t>
            </a:r>
            <a:r>
              <a:rPr dirty="0" lang="en-US"/>
              <a:t>::app);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Example of file opened for truncating: </a:t>
            </a:r>
            <a:r>
              <a:rPr dirty="0" lang="en-US" err="1">
                <a:latin typeface="Consolas" panose="020B0609020204030204" pitchFamily="49" charset="0"/>
              </a:rPr>
              <a:t>myfile</a:t>
            </a:r>
            <a:r>
              <a:rPr dirty="0" lang="en-US" err="1"/>
              <a:t>.open</a:t>
            </a:r>
            <a:r>
              <a:rPr dirty="0" lang="en-US" smtClean="0"/>
              <a:t>("</a:t>
            </a:r>
            <a:r>
              <a:rPr dirty="0" lang="en-US"/>
              <a:t>E:\studytonight.txt",</a:t>
            </a:r>
            <a:r>
              <a:rPr dirty="0" lang="en-US" err="1">
                <a:solidFill>
                  <a:srgbClr val="0070C0"/>
                </a:solidFill>
              </a:rPr>
              <a:t>ios</a:t>
            </a:r>
            <a:r>
              <a:rPr dirty="0" lang="en-US"/>
              <a:t>::</a:t>
            </a:r>
            <a:r>
              <a:rPr dirty="0" lang="en-US" err="1"/>
              <a:t>trunc</a:t>
            </a:r>
            <a:r>
              <a:rPr dirty="0" lang="en-US"/>
              <a:t>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Example </a:t>
            </a:r>
            <a:r>
              <a:rPr dirty="0" lang="en-US" smtClean="0"/>
              <a:t>of Opening/Creating a file</a:t>
            </a:r>
            <a:endParaRPr dirty="0" sz="2400" lang="en-US"/>
          </a:p>
        </p:txBody>
      </p:sp>
      <p:sp>
        <p:nvSpPr>
          <p:cNvPr id="1048619" name="Rectangle 3"/>
          <p:cNvSpPr/>
          <p:nvPr/>
        </p:nvSpPr>
        <p:spPr>
          <a:xfrm>
            <a:off x="782877" y="1439945"/>
            <a:ext cx="5467612" cy="517144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7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7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&lt;fstream&gt;</a:t>
            </a:r>
            <a:endParaRPr dirty="0" sz="17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7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7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main() </a:t>
            </a:r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endParaRPr dirty="0" sz="17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fstream </a:t>
            </a:r>
            <a:r>
              <a:rPr b="1" dirty="0" sz="17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endParaRPr b="1" dirty="0" sz="17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7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myfile.open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7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new_file.txt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sz="1700" lang="en-US" err="1">
                <a:solidFill>
                  <a:prstClr val="black"/>
                </a:solidFill>
                <a:latin typeface="Consolas" panose="020B0609020204030204" pitchFamily="49" charset="0"/>
              </a:rPr>
              <a:t>ios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b="1"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out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);  </a:t>
            </a:r>
          </a:p>
          <a:p>
            <a:pPr lvl="1"/>
            <a:r>
              <a:rPr b="1" dirty="0" sz="17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(!</a:t>
            </a:r>
            <a:r>
              <a:rPr b="1" dirty="0" sz="17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dirty="0" sz="17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7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"File creation failed"</a:t>
            </a:r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dirty="0" sz="17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7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dirty="0" sz="17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7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"New file created"</a:t>
            </a:r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myfile.close(); </a:t>
            </a:r>
          </a:p>
          <a:p>
            <a:pPr lvl="1"/>
            <a:r>
              <a:rPr dirty="0" sz="17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   </a:t>
            </a:r>
            <a:endParaRPr dirty="0" sz="17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20" name="Rectangle 4"/>
          <p:cNvSpPr/>
          <p:nvPr/>
        </p:nvSpPr>
        <p:spPr>
          <a:xfrm>
            <a:off x="457199" y="1006185"/>
            <a:ext cx="8323545" cy="369332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Here we first create a new file “</a:t>
            </a:r>
            <a:r>
              <a:rPr dirty="0" lang="en-US" err="1" smtClean="0"/>
              <a:t>new_file</a:t>
            </a:r>
            <a:r>
              <a:rPr dirty="0" lang="en-US" smtClean="0"/>
              <a:t>” </a:t>
            </a:r>
            <a:r>
              <a:rPr dirty="0" lang="en-US"/>
              <a:t>using open() function</a:t>
            </a:r>
          </a:p>
        </p:txBody>
      </p:sp>
      <p:sp>
        <p:nvSpPr>
          <p:cNvPr id="1048621" name="Rectangle 5"/>
          <p:cNvSpPr/>
          <p:nvPr/>
        </p:nvSpPr>
        <p:spPr>
          <a:xfrm>
            <a:off x="6028152" y="1940120"/>
            <a:ext cx="2454789" cy="675639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222222"/>
                </a:solidFill>
                <a:latin typeface="Source Sans Pro"/>
              </a:rPr>
              <a:t>The </a:t>
            </a:r>
            <a:r>
              <a:rPr b="1" dirty="0" lang="en-US">
                <a:solidFill>
                  <a:srgbClr val="FF0000"/>
                </a:solidFill>
                <a:latin typeface="Consolas" panose="020B0609020204030204" pitchFamily="49" charset="0"/>
              </a:rPr>
              <a:t>out</a:t>
            </a:r>
            <a:r>
              <a:rPr dirty="0" lang="en-US" smtClean="0">
                <a:solidFill>
                  <a:srgbClr val="222222"/>
                </a:solidFill>
                <a:latin typeface="Source Sans Pro"/>
              </a:rPr>
              <a:t> </a:t>
            </a:r>
            <a:r>
              <a:rPr dirty="0" lang="en-US">
                <a:solidFill>
                  <a:srgbClr val="222222"/>
                </a:solidFill>
                <a:latin typeface="Source Sans Pro"/>
              </a:rPr>
              <a:t>mode allows us to write into the file</a:t>
            </a:r>
            <a:endParaRPr dirty="0" lang="en-US"/>
          </a:p>
        </p:txBody>
      </p:sp>
      <p:cxnSp>
        <p:nvCxnSpPr>
          <p:cNvPr id="3145730" name="Straight Arrow Connector 7"/>
          <p:cNvCxnSpPr>
            <a:cxnSpLocks/>
            <a:stCxn id="1048621" idx="1"/>
          </p:cNvCxnSpPr>
          <p:nvPr/>
        </p:nvCxnSpPr>
        <p:spPr bwMode="auto">
          <a:xfrm flipH="1">
            <a:off x="5373666" y="2263286"/>
            <a:ext cx="654486" cy="1012084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22" name="Rectangle 10"/>
          <p:cNvSpPr/>
          <p:nvPr/>
        </p:nvSpPr>
        <p:spPr>
          <a:xfrm>
            <a:off x="5837128" y="3529535"/>
            <a:ext cx="2849672" cy="802639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/>
            <a:r>
              <a:rPr dirty="0" lang="en-US">
                <a:solidFill>
                  <a:srgbClr val="222222"/>
                </a:solidFill>
                <a:latin typeface="Source Sans Pro"/>
              </a:rPr>
              <a:t> if statement to check whether file creation </a:t>
            </a:r>
            <a:r>
              <a:rPr dirty="0" lang="en-US" u="sng">
                <a:solidFill>
                  <a:srgbClr val="FF0000"/>
                </a:solidFill>
                <a:latin typeface="Source Sans Pro"/>
              </a:rPr>
              <a:t>failed</a:t>
            </a:r>
            <a:endParaRPr dirty="0" lang="en-US" u="sng">
              <a:solidFill>
                <a:srgbClr val="FF0000"/>
              </a:solidFill>
            </a:endParaRPr>
          </a:p>
        </p:txBody>
      </p:sp>
      <p:cxnSp>
        <p:nvCxnSpPr>
          <p:cNvPr id="3145731" name="Straight Arrow Connector 11"/>
          <p:cNvCxnSpPr>
            <a:cxnSpLocks/>
            <a:stCxn id="1048622" idx="1"/>
          </p:cNvCxnSpPr>
          <p:nvPr/>
        </p:nvCxnSpPr>
        <p:spPr bwMode="auto">
          <a:xfrm flipH="1" flipV="1">
            <a:off x="2743200" y="3732756"/>
            <a:ext cx="3093928" cy="119945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23" name="Rectangle 21"/>
          <p:cNvSpPr/>
          <p:nvPr/>
        </p:nvSpPr>
        <p:spPr>
          <a:xfrm>
            <a:off x="6028152" y="5453356"/>
            <a:ext cx="2116899" cy="802639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222222"/>
                </a:solidFill>
                <a:latin typeface="Source Sans Pro"/>
              </a:rPr>
              <a:t>the close() function for closing </a:t>
            </a:r>
            <a:r>
              <a:rPr dirty="0" lang="en-US" smtClean="0">
                <a:solidFill>
                  <a:srgbClr val="222222"/>
                </a:solidFill>
                <a:latin typeface="Source Sans Pro"/>
              </a:rPr>
              <a:t>the file</a:t>
            </a:r>
            <a:endParaRPr dirty="0" lang="en-US"/>
          </a:p>
        </p:txBody>
      </p:sp>
      <p:cxnSp>
        <p:nvCxnSpPr>
          <p:cNvPr id="3145732" name="Straight Arrow Connector 22"/>
          <p:cNvCxnSpPr>
            <a:cxnSpLocks/>
            <a:stCxn id="1048623" idx="1"/>
          </p:cNvCxnSpPr>
          <p:nvPr/>
        </p:nvCxnSpPr>
        <p:spPr bwMode="auto">
          <a:xfrm flipH="1" flipV="1">
            <a:off x="3670126" y="5519982"/>
            <a:ext cx="2358026" cy="256540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ontent Placeholder 3"/>
          <p:cNvGraphicFramePr>
            <a:graphicFrameLocks noGrp="1"/>
          </p:cNvGraphicFramePr>
          <p:nvPr>
            <p:ph idx="1"/>
          </p:nvPr>
        </p:nvGraphicFramePr>
        <p:xfrm>
          <a:off x="776615" y="1744771"/>
          <a:ext cx="7910185" cy="47625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26114"/>
                <a:gridCol w="2833151"/>
                <a:gridCol w="3450920"/>
              </a:tblGrid>
              <a:tr h="0">
                <a:tc>
                  <a:txBody>
                    <a:bodyPr/>
                    <a:p>
                      <a:pPr algn="ctr"/>
                      <a:r>
                        <a:rPr dirty="0" sz="2000" lang="en-US"/>
                        <a:t>Data</a:t>
                      </a:r>
                    </a:p>
                  </a:txBody>
                  <a:tcPr marL="66675" marR="66675" marT="19050" marB="19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endParaRPr b="1" sz="2000" lang="en-US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b="1" sz="2000" lang="en-US" smtClean="0">
                          <a:solidFill>
                            <a:srgbClr val="FF0000"/>
                          </a:solidFill>
                        </a:rPr>
                        <a:t>Reading</a:t>
                      </a:r>
                    </a:p>
                    <a:p>
                      <a:pPr algn="ctr"/>
                      <a:endParaRPr b="1" dirty="0" sz="2000" lang="en-US">
                        <a:solidFill>
                          <a:srgbClr val="FF0000"/>
                        </a:solidFill>
                      </a:endParaRPr>
                    </a:p>
                  </a:txBody>
                  <a:tcPr marL="66675" marR="66675" marT="19050" marB="19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b="1" sz="2000" lang="en-US" u="none" smtClean="0">
                          <a:solidFill>
                            <a:srgbClr val="FF0000"/>
                          </a:solidFill>
                        </a:rPr>
                        <a:t>Writing</a:t>
                      </a:r>
                      <a:endParaRPr b="1" dirty="0" sz="2000" lang="en-US" u="none"/>
                    </a:p>
                  </a:txBody>
                  <a:tcPr marL="66675" marR="66675" marT="19050" marB="190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sz="2000" lang="en-US"/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p>
                      <a:pPr algn="ctr"/>
                      <a:endParaRPr dirty="0" sz="2000" lang="en-US" smtClean="0"/>
                    </a:p>
                    <a:p>
                      <a:pPr algn="ctr"/>
                      <a:r>
                        <a:rPr dirty="0" sz="2000" lang="en-US" smtClean="0"/>
                        <a:t>get();</a:t>
                      </a:r>
                    </a:p>
                    <a:p>
                      <a:pPr algn="ctr"/>
                      <a:endParaRPr dirty="0" sz="2000" lang="en-US"/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p>
                      <a:pPr algn="ctr"/>
                      <a:r>
                        <a:rPr dirty="0" sz="2000" lang="en-US"/>
                        <a:t>put();</a:t>
                      </a:r>
                    </a:p>
                  </a:txBody>
                  <a:tcPr marL="66675" marR="66675" marT="19050" marB="19050" anchor="ctr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dirty="0" sz="2000" lang="en-US" smtClean="0"/>
                        <a:t>1 word</a:t>
                      </a:r>
                      <a:endParaRPr dirty="0" sz="2000" lang="en-US"/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p>
                      <a:pPr algn="ctr"/>
                      <a:endParaRPr dirty="0" sz="2000" lang="en-US" smtClean="0"/>
                    </a:p>
                    <a:p>
                      <a:pPr algn="ctr"/>
                      <a:r>
                        <a:rPr dirty="0" sz="2000" lang="en-US" smtClean="0"/>
                        <a:t>&gt;&gt;</a:t>
                      </a:r>
                    </a:p>
                    <a:p>
                      <a:pPr algn="ctr"/>
                      <a:endParaRPr dirty="0" sz="2000" lang="en-US"/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p>
                      <a:pPr algn="ctr"/>
                      <a:r>
                        <a:rPr dirty="0" sz="2000" lang="en-US"/>
                        <a:t>&lt;&lt; </a:t>
                      </a:r>
                      <a:endParaRPr dirty="0" sz="2000" lang="en-US" smtClean="0"/>
                    </a:p>
                  </a:txBody>
                  <a:tcPr marL="66675" marR="66675" marT="19050" marB="19050" anchor="ctr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dirty="0" sz="2000" lang="en-US"/>
                        <a:t>&gt;=</a:t>
                      </a:r>
                      <a:r>
                        <a:rPr dirty="0" sz="2000" lang="en-US" smtClean="0"/>
                        <a:t>1 </a:t>
                      </a:r>
                      <a:r>
                        <a:rPr dirty="0" sz="2000" lang="en-US"/>
                        <a:t/>
                      </a:r>
                      <a:br>
                        <a:rPr dirty="0" sz="2000" lang="en-US"/>
                      </a:br>
                      <a:r>
                        <a:rPr dirty="0" sz="2000" lang="en-US"/>
                        <a:t>word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p>
                      <a:pPr algn="ctr"/>
                      <a:endParaRPr dirty="0" sz="2000" lang="en-US" smtClean="0"/>
                    </a:p>
                    <a:p>
                      <a:pPr algn="ctr"/>
                      <a:r>
                        <a:rPr dirty="0" sz="2000" lang="en-US" err="1" smtClean="0"/>
                        <a:t>getline</a:t>
                      </a:r>
                      <a:r>
                        <a:rPr dirty="0" sz="2000" lang="en-US" smtClean="0"/>
                        <a:t>();</a:t>
                      </a:r>
                    </a:p>
                    <a:p>
                      <a:pPr algn="ctr"/>
                      <a:endParaRPr dirty="0" sz="2000" lang="en-US"/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p>
                      <a:pPr algn="ctr"/>
                      <a:r>
                        <a:rPr dirty="0" sz="2000" lang="en-US"/>
                        <a:t>&lt;&lt; </a:t>
                      </a:r>
                    </a:p>
                  </a:txBody>
                  <a:tcPr marL="66675" marR="66675" marT="19050" marB="19050" anchor="ctr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sz="2000" lang="en-US"/>
                        <a:t>Objects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p>
                      <a:pPr algn="ctr"/>
                      <a:endParaRPr dirty="0" sz="2000" lang="en-US" smtClean="0"/>
                    </a:p>
                    <a:p>
                      <a:pPr algn="ctr"/>
                      <a:r>
                        <a:rPr dirty="0" sz="2000" lang="en-US" smtClean="0"/>
                        <a:t>read()</a:t>
                      </a:r>
                    </a:p>
                    <a:p>
                      <a:pPr algn="ctr"/>
                      <a:endParaRPr dirty="0" sz="2000" lang="en-US"/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p>
                      <a:pPr algn="ctr"/>
                      <a:r>
                        <a:rPr dirty="0" sz="2000" lang="en-US"/>
                        <a:t>write()</a:t>
                      </a:r>
                    </a:p>
                  </a:txBody>
                  <a:tcPr marL="66675" marR="66675" marT="19050" marB="19050" anchor="ctr"/>
                </a:tc>
              </a:tr>
            </a:tbl>
          </a:graphicData>
        </a:graphic>
      </p:graphicFrame>
      <p:sp>
        <p:nvSpPr>
          <p:cNvPr id="1048624" name="Title 2"/>
          <p:cNvSpPr>
            <a:spLocks noGrp="1"/>
          </p:cNvSpPr>
          <p:nvPr>
            <p:ph type="title"/>
          </p:nvPr>
        </p:nvSpPr>
        <p:spPr>
          <a:xfrm>
            <a:off x="457200" y="941692"/>
            <a:ext cx="8229600" cy="576262"/>
          </a:xfrm>
        </p:spPr>
        <p:txBody>
          <a:bodyPr/>
          <a:p>
            <a:pPr>
              <a:lnSpc>
                <a:spcPct val="150000"/>
              </a:lnSpc>
            </a:pPr>
            <a:r>
              <a:rPr dirty="0" lang="en-US"/>
              <a:t>IO operations </a:t>
            </a:r>
            <a:r>
              <a:rPr dirty="0" lang="en-US" smtClean="0"/>
              <a:t/>
            </a:r>
            <a:br>
              <a:rPr dirty="0" lang="en-US" smtClean="0"/>
            </a:br>
            <a:r>
              <a:rPr dirty="0" lang="en-US" smtClean="0"/>
              <a:t>Reading </a:t>
            </a:r>
            <a:r>
              <a:rPr dirty="0" lang="en-US"/>
              <a:t>/ Writing Data </a:t>
            </a:r>
            <a:r>
              <a:rPr dirty="0" lang="en-US" smtClean="0"/>
              <a:t>to/from </a:t>
            </a:r>
            <a:r>
              <a:rPr dirty="0" lang="en-US"/>
              <a:t>files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lang="en-US"/>
              <a:t>Formatted IO operations are supported via </a:t>
            </a:r>
            <a:r>
              <a:rPr dirty="0" lang="en-US" smtClean="0"/>
              <a:t>the </a:t>
            </a:r>
            <a:r>
              <a:rPr dirty="0" lang="en-US"/>
              <a:t>stream insertion (</a:t>
            </a:r>
            <a:r>
              <a:rPr b="1" dirty="0" lang="en-US">
                <a:solidFill>
                  <a:srgbClr val="FF0000"/>
                </a:solidFill>
              </a:rPr>
              <a:t>&lt;&lt;</a:t>
            </a:r>
            <a:r>
              <a:rPr dirty="0" lang="en-US"/>
              <a:t>) and stream extraction (</a:t>
            </a:r>
            <a:r>
              <a:rPr b="1" dirty="0" lang="en-US">
                <a:solidFill>
                  <a:srgbClr val="FF0000"/>
                </a:solidFill>
              </a:rPr>
              <a:t>&gt;&gt;</a:t>
            </a:r>
            <a:r>
              <a:rPr dirty="0" lang="en-US"/>
              <a:t>) </a:t>
            </a:r>
            <a:r>
              <a:rPr dirty="0" lang="en-US" smtClean="0"/>
              <a:t>operators.</a:t>
            </a:r>
          </a:p>
          <a:p>
            <a:pPr>
              <a:lnSpc>
                <a:spcPct val="150000"/>
              </a:lnSpc>
            </a:pPr>
            <a:r>
              <a:rPr dirty="0" lang="en-US"/>
              <a:t> In formatted or high-level IO, bytes are grouped and converted to types such as int, double, string or user-defined types.</a:t>
            </a:r>
          </a:p>
        </p:txBody>
      </p:sp>
      <p:sp>
        <p:nvSpPr>
          <p:cNvPr id="104862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Formatted IO operations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16"/>
          <p:cNvSpPr/>
          <p:nvPr/>
        </p:nvSpPr>
        <p:spPr>
          <a:xfrm>
            <a:off x="437648" y="1458264"/>
            <a:ext cx="5687579" cy="512064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5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5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&lt;fstream&gt;</a:t>
            </a:r>
            <a:endParaRPr dirty="0" sz="15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5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fstream </a:t>
            </a:r>
            <a:r>
              <a:rPr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myfile.open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"new_file.txt"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ios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::out);  </a:t>
            </a:r>
          </a:p>
          <a:p>
            <a:pPr lvl="1"/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(!</a:t>
            </a:r>
            <a:r>
              <a:rPr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sz="15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dirty="0" sz="15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"File creation failed"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5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dirty="0" sz="15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5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5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New file created"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b="1" dirty="0" sz="15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b="1" dirty="0" sz="15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"Book1 "</a:t>
            </a:r>
            <a:r>
              <a:rPr b="1"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39.95 &lt;&lt; </a:t>
            </a:r>
            <a:r>
              <a:rPr b="1"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b="1"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b="1"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"Book2 "</a:t>
            </a:r>
            <a:r>
              <a:rPr b="1"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19.95 &lt;&lt; </a:t>
            </a:r>
            <a:r>
              <a:rPr b="1"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b="1"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b="1"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"Book3 "</a:t>
            </a:r>
            <a:r>
              <a:rPr b="1"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24.80 &lt;&lt; </a:t>
            </a:r>
            <a:r>
              <a:rPr b="1"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myfile.close(); </a:t>
            </a:r>
          </a:p>
          <a:p>
            <a:pPr lvl="1"/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28" name="Title 2"/>
          <p:cNvSpPr>
            <a:spLocks noGrp="1"/>
          </p:cNvSpPr>
          <p:nvPr>
            <p:ph type="title"/>
          </p:nvPr>
        </p:nvSpPr>
        <p:spPr>
          <a:xfrm>
            <a:off x="582461" y="105421"/>
            <a:ext cx="8229600" cy="576262"/>
          </a:xfrm>
        </p:spPr>
        <p:txBody>
          <a:bodyPr/>
          <a:p>
            <a:r>
              <a:rPr dirty="0" lang="en-US" smtClean="0"/>
              <a:t>Writing to a </a:t>
            </a:r>
            <a:r>
              <a:rPr dirty="0" lang="en-US"/>
              <a:t>Text </a:t>
            </a:r>
            <a:r>
              <a:rPr dirty="0" lang="en-US" smtClean="0"/>
              <a:t>File</a:t>
            </a:r>
            <a:endParaRPr dirty="0" lang="en-US"/>
          </a:p>
        </p:txBody>
      </p:sp>
      <p:sp>
        <p:nvSpPr>
          <p:cNvPr id="1048629" name="Rectangle 4"/>
          <p:cNvSpPr/>
          <p:nvPr/>
        </p:nvSpPr>
        <p:spPr>
          <a:xfrm>
            <a:off x="5476570" y="3643204"/>
            <a:ext cx="2327145" cy="447039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FF0000"/>
                </a:solidFill>
                <a:latin typeface="Source Sans Pro"/>
              </a:rPr>
              <a:t>Write</a:t>
            </a:r>
            <a:r>
              <a:rPr dirty="0" lang="en-US">
                <a:solidFill>
                  <a:srgbClr val="222222"/>
                </a:solidFill>
                <a:latin typeface="Source Sans Pro"/>
              </a:rPr>
              <a:t> to the file</a:t>
            </a:r>
          </a:p>
        </p:txBody>
      </p:sp>
      <p:cxnSp>
        <p:nvCxnSpPr>
          <p:cNvPr id="3145733" name="Straight Arrow Connector 5"/>
          <p:cNvCxnSpPr>
            <a:cxnSpLocks/>
            <a:stCxn id="1048631" idx="1"/>
          </p:cNvCxnSpPr>
          <p:nvPr/>
        </p:nvCxnSpPr>
        <p:spPr bwMode="auto">
          <a:xfrm flipH="1">
            <a:off x="4121063" y="2263286"/>
            <a:ext cx="1907089" cy="523220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30" name="Rectangle 8"/>
          <p:cNvSpPr/>
          <p:nvPr/>
        </p:nvSpPr>
        <p:spPr>
          <a:xfrm>
            <a:off x="348813" y="681683"/>
            <a:ext cx="8244042" cy="646331"/>
          </a:xfrm>
          <a:prstGeom prst="rect"/>
          <a:solidFill>
            <a:schemeClr val="bg1"/>
          </a:solidFill>
        </p:spPr>
        <p:txBody>
          <a:bodyPr wrap="square">
            <a:spAutoFit/>
          </a:bodyPr>
          <a:p>
            <a:r>
              <a:rPr dirty="0" lang="en-US" smtClean="0"/>
              <a:t>Simply </a:t>
            </a:r>
            <a:r>
              <a:rPr dirty="0" lang="en-US"/>
              <a:t>use the </a:t>
            </a:r>
            <a:r>
              <a:rPr b="1" dirty="0" lang="en-US">
                <a:solidFill>
                  <a:srgbClr val="FF0000"/>
                </a:solidFill>
              </a:rPr>
              <a:t>&lt;&lt;</a:t>
            </a:r>
            <a:r>
              <a:rPr dirty="0" lang="en-US"/>
              <a:t> and </a:t>
            </a:r>
            <a:r>
              <a:rPr b="1" dirty="0" lang="en-US">
                <a:solidFill>
                  <a:srgbClr val="FF0000"/>
                </a:solidFill>
              </a:rPr>
              <a:t>&gt;&gt;</a:t>
            </a:r>
            <a:r>
              <a:rPr dirty="0" lang="en-US"/>
              <a:t> </a:t>
            </a:r>
            <a:r>
              <a:rPr dirty="0" lang="en-US" smtClean="0"/>
              <a:t>operators the </a:t>
            </a:r>
            <a:r>
              <a:rPr dirty="0" lang="en-US"/>
              <a:t>same way you do when performing console I/O</a:t>
            </a:r>
          </a:p>
        </p:txBody>
      </p:sp>
      <p:sp>
        <p:nvSpPr>
          <p:cNvPr id="1048631" name="Rectangle 9"/>
          <p:cNvSpPr/>
          <p:nvPr/>
        </p:nvSpPr>
        <p:spPr>
          <a:xfrm>
            <a:off x="6028152" y="1940120"/>
            <a:ext cx="2454789" cy="675639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222222"/>
                </a:solidFill>
                <a:latin typeface="Source Sans Pro"/>
              </a:rPr>
              <a:t>The </a:t>
            </a:r>
            <a:r>
              <a:rPr b="1" dirty="0" lang="en-US">
                <a:solidFill>
                  <a:srgbClr val="FF0000"/>
                </a:solidFill>
                <a:latin typeface="Consolas" panose="020B0609020204030204" pitchFamily="49" charset="0"/>
              </a:rPr>
              <a:t>out</a:t>
            </a:r>
            <a:r>
              <a:rPr dirty="0" lang="en-US" smtClean="0">
                <a:solidFill>
                  <a:srgbClr val="222222"/>
                </a:solidFill>
                <a:latin typeface="Source Sans Pro"/>
              </a:rPr>
              <a:t> </a:t>
            </a:r>
            <a:r>
              <a:rPr dirty="0" lang="en-US">
                <a:solidFill>
                  <a:srgbClr val="222222"/>
                </a:solidFill>
                <a:latin typeface="Source Sans Pro"/>
              </a:rPr>
              <a:t>mode allows us to write into the file</a:t>
            </a:r>
            <a:endParaRPr dirty="0" lang="en-US"/>
          </a:p>
        </p:txBody>
      </p:sp>
      <p:cxnSp>
        <p:nvCxnSpPr>
          <p:cNvPr id="3145734" name="Straight Arrow Connector 10"/>
          <p:cNvCxnSpPr>
            <a:cxnSpLocks/>
            <a:stCxn id="1048629" idx="1"/>
          </p:cNvCxnSpPr>
          <p:nvPr/>
        </p:nvCxnSpPr>
        <p:spPr bwMode="auto">
          <a:xfrm flipH="1">
            <a:off x="4349664" y="3827870"/>
            <a:ext cx="1126906" cy="806760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97155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28152" y="4477083"/>
            <a:ext cx="2423504" cy="1998873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4"/>
          <p:cNvSpPr/>
          <p:nvPr/>
        </p:nvSpPr>
        <p:spPr>
          <a:xfrm>
            <a:off x="457201" y="478261"/>
            <a:ext cx="6682636" cy="59842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&lt;fstream&gt;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string 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item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cost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fstream </a:t>
            </a:r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myfile.open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"new_file.txt"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ios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b="1" dirty="0" sz="140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);  </a:t>
            </a:r>
          </a:p>
          <a:p>
            <a:pPr lvl="1"/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(!</a:t>
            </a:r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"File creation failed"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4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dirty="0" sz="14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b="1"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b="1"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&gt;&gt; item &gt;&gt; cost;</a:t>
            </a:r>
          </a:p>
          <a:p>
            <a:pPr lvl="2"/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&lt;&lt; item &lt;&lt; 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&lt;&lt; cost &lt;&lt; 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b="1"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b="1"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&gt;&gt; item &gt;&gt; cost;</a:t>
            </a:r>
          </a:p>
          <a:p>
            <a:pPr lvl="2"/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&lt;&lt; item &lt;&lt; 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&lt;&lt; cost &lt;&lt; 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b="1"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b="1"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&gt;&gt; item &gt;&gt; cost;</a:t>
            </a:r>
          </a:p>
          <a:p>
            <a:pPr lvl="2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item &lt;&lt;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cost &lt;&lt;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myfile.close(); 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33" name="Content Placeholder 1"/>
          <p:cNvSpPr>
            <a:spLocks noGrp="1"/>
          </p:cNvSpPr>
          <p:nvPr>
            <p:ph idx="1"/>
          </p:nvPr>
        </p:nvSpPr>
        <p:spPr>
          <a:xfrm>
            <a:off x="3469710" y="531941"/>
            <a:ext cx="5433947" cy="1425662"/>
          </a:xfrm>
          <a:noFill/>
        </p:spPr>
        <p:txBody>
          <a:bodyPr/>
          <a:p>
            <a:r>
              <a:rPr dirty="0" sz="2000" lang="en-US"/>
              <a:t>The following program reads the </a:t>
            </a:r>
            <a:r>
              <a:rPr dirty="0" sz="2000" lang="en-US" smtClean="0"/>
              <a:t>file that </a:t>
            </a:r>
            <a:r>
              <a:rPr dirty="0" sz="2000" lang="en-US"/>
              <a:t>created by the previous </a:t>
            </a:r>
            <a:r>
              <a:rPr dirty="0" sz="2000" lang="en-US" smtClean="0"/>
              <a:t>program and </a:t>
            </a:r>
            <a:r>
              <a:rPr dirty="0" sz="2000" lang="en-US"/>
              <a:t>displays its contents on the </a:t>
            </a:r>
            <a:r>
              <a:rPr dirty="0" sz="2000" lang="en-US" smtClean="0"/>
              <a:t>screen</a:t>
            </a:r>
            <a:endParaRPr dirty="0" sz="2000" lang="en-US"/>
          </a:p>
        </p:txBody>
      </p:sp>
      <p:sp>
        <p:nvSpPr>
          <p:cNvPr id="1048634" name="Title 2"/>
          <p:cNvSpPr>
            <a:spLocks noGrp="1"/>
          </p:cNvSpPr>
          <p:nvPr>
            <p:ph type="title"/>
          </p:nvPr>
        </p:nvSpPr>
        <p:spPr>
          <a:xfrm>
            <a:off x="457200" y="89923"/>
            <a:ext cx="8229600" cy="446702"/>
          </a:xfrm>
        </p:spPr>
        <p:txBody>
          <a:bodyPr/>
          <a:p>
            <a:r>
              <a:rPr dirty="0" sz="2800" lang="en-US" smtClean="0"/>
              <a:t>Reading from a </a:t>
            </a:r>
            <a:r>
              <a:rPr dirty="0" sz="2800" lang="en-US"/>
              <a:t>Text </a:t>
            </a:r>
            <a:r>
              <a:rPr dirty="0" sz="2800" lang="en-US" smtClean="0"/>
              <a:t>File</a:t>
            </a:r>
            <a:endParaRPr dirty="0" sz="2800" lang="en-US"/>
          </a:p>
        </p:txBody>
      </p:sp>
      <p:sp>
        <p:nvSpPr>
          <p:cNvPr id="1048635" name="Rectangle 5"/>
          <p:cNvSpPr/>
          <p:nvPr/>
        </p:nvSpPr>
        <p:spPr>
          <a:xfrm>
            <a:off x="6018912" y="2601817"/>
            <a:ext cx="2667888" cy="675639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222222"/>
                </a:solidFill>
                <a:latin typeface="Source Sans Pro"/>
              </a:rPr>
              <a:t>The </a:t>
            </a:r>
            <a:r>
              <a:rPr b="1" dirty="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dirty="0" lang="en-US" smtClean="0">
                <a:solidFill>
                  <a:srgbClr val="222222"/>
                </a:solidFill>
                <a:latin typeface="Source Sans Pro"/>
              </a:rPr>
              <a:t> </a:t>
            </a:r>
            <a:r>
              <a:rPr dirty="0" lang="en-US">
                <a:solidFill>
                  <a:srgbClr val="222222"/>
                </a:solidFill>
                <a:latin typeface="Source Sans Pro"/>
              </a:rPr>
              <a:t>mode allows us to </a:t>
            </a:r>
            <a:r>
              <a:rPr dirty="0" lang="en-US" smtClean="0">
                <a:solidFill>
                  <a:srgbClr val="222222"/>
                </a:solidFill>
                <a:latin typeface="Source Sans Pro"/>
              </a:rPr>
              <a:t>read from </a:t>
            </a:r>
            <a:r>
              <a:rPr dirty="0" lang="en-US">
                <a:solidFill>
                  <a:srgbClr val="222222"/>
                </a:solidFill>
                <a:latin typeface="Source Sans Pro"/>
              </a:rPr>
              <a:t>the file</a:t>
            </a:r>
            <a:endParaRPr dirty="0" lang="en-US"/>
          </a:p>
        </p:txBody>
      </p:sp>
      <p:cxnSp>
        <p:nvCxnSpPr>
          <p:cNvPr id="3145735" name="Straight Arrow Connector 6"/>
          <p:cNvCxnSpPr>
            <a:cxnSpLocks/>
          </p:cNvCxnSpPr>
          <p:nvPr/>
        </p:nvCxnSpPr>
        <p:spPr bwMode="auto">
          <a:xfrm flipH="1" flipV="1">
            <a:off x="4396636" y="2655518"/>
            <a:ext cx="1622276" cy="263046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36" name="Rectangle 9"/>
          <p:cNvSpPr/>
          <p:nvPr/>
        </p:nvSpPr>
        <p:spPr>
          <a:xfrm>
            <a:off x="5776608" y="3922118"/>
            <a:ext cx="2327145" cy="447039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 smtClean="0">
                <a:solidFill>
                  <a:srgbClr val="FF0000"/>
                </a:solidFill>
                <a:latin typeface="Source Sans Pro"/>
              </a:rPr>
              <a:t>Read</a:t>
            </a:r>
            <a:r>
              <a:rPr dirty="0" lang="en-US" smtClean="0">
                <a:solidFill>
                  <a:srgbClr val="222222"/>
                </a:solidFill>
                <a:latin typeface="Source Sans Pro"/>
              </a:rPr>
              <a:t> from </a:t>
            </a:r>
            <a:r>
              <a:rPr dirty="0" lang="en-US">
                <a:solidFill>
                  <a:srgbClr val="222222"/>
                </a:solidFill>
                <a:latin typeface="Source Sans Pro"/>
              </a:rPr>
              <a:t>the file</a:t>
            </a:r>
          </a:p>
        </p:txBody>
      </p:sp>
      <p:cxnSp>
        <p:nvCxnSpPr>
          <p:cNvPr id="3145736" name="Straight Arrow Connector 10"/>
          <p:cNvCxnSpPr>
            <a:cxnSpLocks/>
          </p:cNvCxnSpPr>
          <p:nvPr/>
        </p:nvCxnSpPr>
        <p:spPr bwMode="auto">
          <a:xfrm flipH="1">
            <a:off x="4083486" y="4106784"/>
            <a:ext cx="1693122" cy="103956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97156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88957" y="5077488"/>
            <a:ext cx="3314700" cy="1476375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In unformatted or low-level IO, bytes are treated as raw </a:t>
            </a:r>
            <a:r>
              <a:rPr dirty="0" lang="en-US" smtClean="0"/>
              <a:t>bytes and unconverted.</a:t>
            </a:r>
            <a:r>
              <a:rPr dirty="0" lang="en-US"/>
              <a:t> </a:t>
            </a:r>
            <a:endParaRPr dirty="0" lang="en-US" smtClean="0"/>
          </a:p>
          <a:p>
            <a:r>
              <a:rPr dirty="0" lang="en-US" smtClean="0"/>
              <a:t>Unformatted input </a:t>
            </a:r>
            <a:r>
              <a:rPr dirty="0" lang="en-US"/>
              <a:t>functions </a:t>
            </a:r>
            <a:r>
              <a:rPr dirty="0" lang="en-US" smtClean="0"/>
              <a:t>are get</a:t>
            </a:r>
            <a:r>
              <a:rPr dirty="0" lang="en-US"/>
              <a:t>(), </a:t>
            </a:r>
            <a:r>
              <a:rPr dirty="0" lang="en-US" err="1"/>
              <a:t>getlin</a:t>
            </a:r>
            <a:r>
              <a:rPr dirty="0" lang="en-US"/>
              <a:t>(), read</a:t>
            </a:r>
            <a:r>
              <a:rPr dirty="0" lang="en-US" smtClean="0"/>
              <a:t>().</a:t>
            </a:r>
          </a:p>
          <a:p>
            <a:r>
              <a:rPr dirty="0" lang="en-US"/>
              <a:t>The unformatted output functions </a:t>
            </a:r>
            <a:r>
              <a:rPr dirty="0" lang="en-US" smtClean="0"/>
              <a:t>are </a:t>
            </a:r>
            <a:r>
              <a:rPr dirty="0" lang="en-US"/>
              <a:t>put(), write</a:t>
            </a:r>
            <a:r>
              <a:rPr dirty="0" lang="en-US" smtClean="0"/>
              <a:t>().</a:t>
            </a:r>
          </a:p>
          <a:p>
            <a:r>
              <a:rPr b="1" dirty="0" lang="en-US" u="sng">
                <a:solidFill>
                  <a:srgbClr val="FF0000"/>
                </a:solidFill>
              </a:rPr>
              <a:t>get</a:t>
            </a:r>
            <a:r>
              <a:rPr dirty="0" lang="en-US"/>
              <a:t>( ) </a:t>
            </a:r>
            <a:r>
              <a:rPr dirty="0" lang="en-US" smtClean="0"/>
              <a:t>will read </a:t>
            </a:r>
            <a:r>
              <a:rPr dirty="0" lang="en-US"/>
              <a:t>a </a:t>
            </a:r>
            <a:r>
              <a:rPr dirty="0" lang="en-US" smtClean="0"/>
              <a:t>single character </a:t>
            </a:r>
            <a:r>
              <a:rPr dirty="0" lang="en-US"/>
              <a:t>and </a:t>
            </a:r>
            <a:r>
              <a:rPr b="1" dirty="0" lang="en-US" u="sng">
                <a:solidFill>
                  <a:srgbClr val="FF0000"/>
                </a:solidFill>
              </a:rPr>
              <a:t>put</a:t>
            </a:r>
            <a:r>
              <a:rPr dirty="0" lang="en-US"/>
              <a:t>( ) will write a </a:t>
            </a:r>
            <a:r>
              <a:rPr dirty="0" lang="en-US" smtClean="0"/>
              <a:t>single character.</a:t>
            </a:r>
          </a:p>
          <a:p>
            <a:r>
              <a:rPr b="1" dirty="0" lang="en-US" err="1" u="sng">
                <a:solidFill>
                  <a:srgbClr val="FF0000"/>
                </a:solidFill>
              </a:rPr>
              <a:t>getline</a:t>
            </a:r>
            <a:r>
              <a:rPr dirty="0" lang="en-US"/>
              <a:t>() it read </a:t>
            </a:r>
            <a:r>
              <a:rPr dirty="0" lang="en-US" smtClean="0"/>
              <a:t>whole line </a:t>
            </a:r>
            <a:r>
              <a:rPr dirty="0" lang="en-US"/>
              <a:t>of </a:t>
            </a:r>
            <a:r>
              <a:rPr dirty="0" lang="en-US" smtClean="0"/>
              <a:t>text that end with newline character</a:t>
            </a:r>
            <a:r>
              <a:rPr dirty="0" lang="en-US"/>
              <a:t>.</a:t>
            </a:r>
          </a:p>
        </p:txBody>
      </p:sp>
      <p:sp>
        <p:nvSpPr>
          <p:cNvPr id="104863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Unformatted </a:t>
            </a:r>
            <a:r>
              <a:rPr dirty="0" lang="en-US"/>
              <a:t>IO operations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2"/>
          <p:cNvSpPr>
            <a:spLocks noGrp="1"/>
          </p:cNvSpPr>
          <p:nvPr>
            <p:ph type="title"/>
          </p:nvPr>
        </p:nvSpPr>
        <p:spPr>
          <a:xfrm>
            <a:off x="457200" y="202657"/>
            <a:ext cx="8229600" cy="288131"/>
          </a:xfrm>
        </p:spPr>
        <p:txBody>
          <a:bodyPr/>
          <a:p>
            <a:r>
              <a:rPr dirty="0" sz="2400" lang="en-US" smtClean="0"/>
              <a:t>Reading a file using </a:t>
            </a:r>
            <a:r>
              <a:rPr dirty="0" sz="2400" lang="en-US" err="1" smtClean="0"/>
              <a:t>getline</a:t>
            </a:r>
            <a:r>
              <a:rPr dirty="0" sz="2400" lang="en-US" smtClean="0"/>
              <a:t>()</a:t>
            </a:r>
            <a:endParaRPr dirty="0" sz="2400" lang="en-US"/>
          </a:p>
        </p:txBody>
      </p:sp>
      <p:sp>
        <p:nvSpPr>
          <p:cNvPr id="1048640" name="Rectangle 3"/>
          <p:cNvSpPr/>
          <p:nvPr/>
        </p:nvSpPr>
        <p:spPr>
          <a:xfrm>
            <a:off x="563672" y="565944"/>
            <a:ext cx="5336086" cy="53746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&lt;fstream&gt;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string item; </a:t>
            </a:r>
          </a:p>
          <a:p>
            <a:pPr lvl="1"/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fstream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myfile.open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"new_file.txt"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ios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::in);  </a:t>
            </a:r>
          </a:p>
          <a:p>
            <a:pPr lvl="1"/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(!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"File creation failed"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b="1"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getline</a:t>
            </a:r>
            <a:r>
              <a:rPr b="1"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myfile,item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item &lt;&lt;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b="1"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getline</a:t>
            </a:r>
            <a:r>
              <a:rPr b="1"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myfile,item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item &lt;&lt;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getline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myfile,item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item &lt;&lt;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myfile.close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41" name="Rectangle 4"/>
          <p:cNvSpPr/>
          <p:nvPr/>
        </p:nvSpPr>
        <p:spPr>
          <a:xfrm>
            <a:off x="5776608" y="3590364"/>
            <a:ext cx="2327145" cy="447040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 smtClean="0">
                <a:solidFill>
                  <a:srgbClr val="FF0000"/>
                </a:solidFill>
                <a:latin typeface="Source Sans Pro"/>
              </a:rPr>
              <a:t>Read</a:t>
            </a:r>
            <a:r>
              <a:rPr dirty="0" lang="en-US" smtClean="0">
                <a:solidFill>
                  <a:srgbClr val="222222"/>
                </a:solidFill>
                <a:latin typeface="Source Sans Pro"/>
              </a:rPr>
              <a:t> from </a:t>
            </a:r>
            <a:r>
              <a:rPr dirty="0" lang="en-US">
                <a:solidFill>
                  <a:srgbClr val="222222"/>
                </a:solidFill>
                <a:latin typeface="Source Sans Pro"/>
              </a:rPr>
              <a:t>the file</a:t>
            </a:r>
          </a:p>
        </p:txBody>
      </p:sp>
      <p:cxnSp>
        <p:nvCxnSpPr>
          <p:cNvPr id="3145737" name="Straight Arrow Connector 5"/>
          <p:cNvCxnSpPr>
            <a:cxnSpLocks/>
            <a:stCxn id="1048641" idx="1"/>
          </p:cNvCxnSpPr>
          <p:nvPr/>
        </p:nvCxnSpPr>
        <p:spPr bwMode="auto">
          <a:xfrm flipH="1">
            <a:off x="3732756" y="3775030"/>
            <a:ext cx="2043852" cy="147088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9715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30720" y="4476116"/>
            <a:ext cx="4658701" cy="207499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1"/>
          <p:cNvSpPr>
            <a:spLocks noGrp="1"/>
          </p:cNvSpPr>
          <p:nvPr>
            <p:ph idx="1"/>
          </p:nvPr>
        </p:nvSpPr>
        <p:spPr>
          <a:xfrm>
            <a:off x="457200" y="1161535"/>
            <a:ext cx="8353168" cy="5338119"/>
          </a:xfrm>
        </p:spPr>
        <p:txBody>
          <a:bodyPr/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altLang="zh-CN" dirty="0" lang="en-US"/>
              <a:t>A computer file</a:t>
            </a:r>
          </a:p>
          <a:p>
            <a:pPr fontAlgn="auto" indent="-342900" lvl="1" marL="708660">
              <a:lnSpc>
                <a:spcPct val="90000"/>
              </a:lnSpc>
              <a:spcAft>
                <a:spcPts val="0"/>
              </a:spcAft>
            </a:pPr>
            <a:r>
              <a:rPr altLang="zh-CN" dirty="0" lang="en-US"/>
              <a:t>is stored on a secondary storage device (e.g., disk);</a:t>
            </a:r>
          </a:p>
          <a:p>
            <a:pPr fontAlgn="auto" indent="-342900" lvl="1" marL="708660">
              <a:lnSpc>
                <a:spcPct val="90000"/>
              </a:lnSpc>
              <a:spcAft>
                <a:spcPts val="0"/>
              </a:spcAft>
            </a:pPr>
            <a:r>
              <a:rPr altLang="zh-CN" dirty="0" lang="en-US" smtClean="0"/>
              <a:t>is permanent</a:t>
            </a:r>
            <a:endParaRPr altLang="zh-CN" dirty="0" lang="en-US"/>
          </a:p>
          <a:p>
            <a:r>
              <a:rPr dirty="0" lang="en-US"/>
              <a:t>File handling provides a mechanism to store the output of a program in a file and to perform various operations on it</a:t>
            </a:r>
            <a:r>
              <a:rPr dirty="0" lang="en-US" smtClean="0"/>
              <a:t>.</a:t>
            </a:r>
          </a:p>
          <a:p>
            <a:r>
              <a:rPr dirty="0" lang="en-US"/>
              <a:t>In C++, </a:t>
            </a:r>
            <a:r>
              <a:rPr b="1" dirty="0" lang="en-US" u="sng"/>
              <a:t>files</a:t>
            </a:r>
            <a:r>
              <a:rPr dirty="0" lang="en-US"/>
              <a:t> are mainly dealt by using three classes </a:t>
            </a:r>
            <a:r>
              <a:rPr b="1" dirty="0" lang="en-US"/>
              <a:t>fstream</a:t>
            </a:r>
            <a:r>
              <a:rPr dirty="0" lang="en-US"/>
              <a:t>, </a:t>
            </a:r>
            <a:r>
              <a:rPr b="1" dirty="0" lang="en-US"/>
              <a:t>ifstream</a:t>
            </a:r>
            <a:r>
              <a:rPr dirty="0" lang="en-US"/>
              <a:t>, </a:t>
            </a:r>
            <a:r>
              <a:rPr b="1" dirty="0" lang="en-US" err="1"/>
              <a:t>ofstream</a:t>
            </a:r>
            <a:r>
              <a:rPr dirty="0" lang="en-US"/>
              <a:t> available in </a:t>
            </a:r>
            <a:r>
              <a:rPr b="1" dirty="0" lang="en-US"/>
              <a:t>fstream</a:t>
            </a:r>
            <a:r>
              <a:rPr dirty="0" lang="en-US"/>
              <a:t> </a:t>
            </a:r>
            <a:r>
              <a:rPr dirty="0" lang="en-US" err="1"/>
              <a:t>headerfile</a:t>
            </a:r>
            <a:r>
              <a:rPr dirty="0" lang="en-US"/>
              <a:t>.</a:t>
            </a:r>
          </a:p>
        </p:txBody>
      </p:sp>
      <p:sp>
        <p:nvSpPr>
          <p:cNvPr id="104859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Using </a:t>
            </a:r>
            <a:r>
              <a:rPr altLang="zh-CN" dirty="0" lang="en-US" err="1"/>
              <a:t>Input/Output</a:t>
            </a:r>
            <a:r>
              <a:rPr altLang="zh-CN" dirty="0" lang="en-US"/>
              <a:t> Files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130746" cy="5338119"/>
          </a:xfrm>
        </p:spPr>
        <p:txBody>
          <a:bodyPr/>
          <a:p>
            <a:r>
              <a:rPr altLang="en-US" dirty="0" lang="en-US"/>
              <a:t>Member function </a:t>
            </a:r>
            <a:r>
              <a:rPr altLang="en-US" b="1" dirty="0" lang="en-US" err="1">
                <a:solidFill>
                  <a:srgbClr val="FF0000"/>
                </a:solidFill>
              </a:rPr>
              <a:t>eof</a:t>
            </a:r>
            <a:r>
              <a:rPr altLang="en-US" b="1" dirty="0" lang="en-US">
                <a:solidFill>
                  <a:schemeClr val="tx2"/>
                </a:solidFill>
              </a:rPr>
              <a:t> </a:t>
            </a:r>
            <a:r>
              <a:rPr altLang="en-US" dirty="0" lang="en-US"/>
              <a:t>detects the end of a file</a:t>
            </a:r>
            <a:endParaRPr altLang="en-US" b="1" dirty="0" lang="en-US">
              <a:solidFill>
                <a:schemeClr val="tx2"/>
              </a:solidFill>
            </a:endParaRPr>
          </a:p>
          <a:p>
            <a:pPr lvl="1"/>
            <a:r>
              <a:rPr altLang="en-US" dirty="0" lang="en-US"/>
              <a:t>Member function of every input-file stream</a:t>
            </a:r>
          </a:p>
          <a:p>
            <a:pPr lvl="1"/>
            <a:r>
              <a:rPr altLang="en-US" dirty="0" lang="en-US" err="1"/>
              <a:t>eof</a:t>
            </a:r>
            <a:r>
              <a:rPr altLang="en-US" dirty="0" lang="en-US"/>
              <a:t> stands for </a:t>
            </a:r>
            <a:r>
              <a:rPr altLang="en-US" b="1" dirty="0" lang="en-US">
                <a:solidFill>
                  <a:srgbClr val="FF0000"/>
                </a:solidFill>
              </a:rPr>
              <a:t>e</a:t>
            </a:r>
            <a:r>
              <a:rPr altLang="en-US" dirty="0" lang="en-US"/>
              <a:t>nd </a:t>
            </a:r>
            <a:r>
              <a:rPr altLang="en-US" b="1" dirty="0" lang="en-US">
                <a:solidFill>
                  <a:srgbClr val="FF0000"/>
                </a:solidFill>
              </a:rPr>
              <a:t>o</a:t>
            </a:r>
            <a:r>
              <a:rPr altLang="en-US" dirty="0" lang="en-US"/>
              <a:t>f </a:t>
            </a:r>
            <a:r>
              <a:rPr altLang="en-US" b="1" dirty="0" lang="en-US">
                <a:solidFill>
                  <a:srgbClr val="FF0000"/>
                </a:solidFill>
              </a:rPr>
              <a:t>f</a:t>
            </a:r>
            <a:r>
              <a:rPr altLang="en-US" dirty="0" lang="en-US"/>
              <a:t>ile</a:t>
            </a:r>
          </a:p>
          <a:p>
            <a:pPr lvl="1"/>
            <a:r>
              <a:rPr altLang="en-US" dirty="0" lang="en-US" err="1"/>
              <a:t>eof</a:t>
            </a:r>
            <a:r>
              <a:rPr altLang="en-US" dirty="0" lang="en-US"/>
              <a:t> returns a </a:t>
            </a:r>
            <a:r>
              <a:rPr altLang="en-US" dirty="0" lang="en-US" err="1"/>
              <a:t>boolean</a:t>
            </a:r>
            <a:r>
              <a:rPr altLang="en-US" dirty="0" lang="en-US"/>
              <a:t> value </a:t>
            </a:r>
          </a:p>
          <a:p>
            <a:pPr lvl="2"/>
            <a:r>
              <a:rPr altLang="en-US" b="1" dirty="0" lang="en-US" u="sng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altLang="en-US" dirty="0" lang="en-US"/>
              <a:t> when the end of the file has been reached</a:t>
            </a:r>
          </a:p>
          <a:p>
            <a:pPr lvl="2"/>
            <a:r>
              <a:rPr altLang="en-US" b="1" dirty="0" lang="en-US" u="sng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altLang="en-US" dirty="0" lang="en-US"/>
              <a:t> when there is more data to read</a:t>
            </a:r>
          </a:p>
          <a:p>
            <a:pPr lvl="1"/>
            <a:r>
              <a:rPr altLang="en-US" dirty="0" lang="en-US"/>
              <a:t>Normally used to determine when we are NOT </a:t>
            </a:r>
            <a:br>
              <a:rPr altLang="en-US" dirty="0" lang="en-US"/>
            </a:br>
            <a:r>
              <a:rPr altLang="en-US" dirty="0" lang="en-US"/>
              <a:t>at the end of the file</a:t>
            </a:r>
          </a:p>
          <a:p>
            <a:pPr lvl="2"/>
            <a:r>
              <a:rPr altLang="en-US" dirty="0" lang="en-US"/>
              <a:t>Example:        </a:t>
            </a:r>
            <a:r>
              <a:rPr altLang="en-US" b="1" dirty="0" lang="en-US"/>
              <a:t>if ( </a:t>
            </a:r>
            <a:r>
              <a:rPr altLang="en-US" b="1" dirty="0" lang="en-US" smtClean="0">
                <a:latin typeface="Bodoni MT Black" panose="02070A03080606020203" pitchFamily="18" charset="0"/>
              </a:rPr>
              <a:t>!</a:t>
            </a:r>
            <a:r>
              <a:rPr altLang="en-US" b="1" dirty="0" lang="en-US" err="1" smtClean="0"/>
              <a:t>file</a:t>
            </a:r>
            <a:r>
              <a:rPr altLang="en-US" b="1" dirty="0" sz="2800" lang="en-US" err="1" smtClean="0"/>
              <a:t>.</a:t>
            </a:r>
            <a:r>
              <a:rPr altLang="en-US" b="1" dirty="0" lang="en-US" err="1" smtClean="0"/>
              <a:t>eof</a:t>
            </a:r>
            <a:r>
              <a:rPr altLang="en-US" b="1" dirty="0" lang="en-US"/>
              <a:t>( ) )</a:t>
            </a:r>
            <a:endParaRPr altLang="en-US" dirty="0" lang="en-US"/>
          </a:p>
        </p:txBody>
      </p:sp>
      <p:sp>
        <p:nvSpPr>
          <p:cNvPr id="104864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en-US"/>
              <a:t>Detecting the End of a </a:t>
            </a:r>
            <a:r>
              <a:rPr altLang="en-US" dirty="0" lang="en-US" smtClean="0"/>
              <a:t>File (</a:t>
            </a:r>
            <a:r>
              <a:rPr altLang="en-US" dirty="0" lang="en-US" err="1" smtClean="0"/>
              <a:t>eof</a:t>
            </a:r>
            <a:r>
              <a:rPr altLang="en-US" dirty="0" lang="en-US" smtClean="0"/>
              <a:t>)</a:t>
            </a:r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Program to count number of </a:t>
            </a:r>
            <a:r>
              <a:rPr dirty="0" lang="en-US" smtClean="0"/>
              <a:t>characters</a:t>
            </a:r>
            <a:endParaRPr dirty="0" lang="en-US"/>
          </a:p>
        </p:txBody>
      </p:sp>
      <p:sp>
        <p:nvSpPr>
          <p:cNvPr id="1048645" name="Rectangle 1"/>
          <p:cNvSpPr/>
          <p:nvPr/>
        </p:nvSpPr>
        <p:spPr>
          <a:xfrm>
            <a:off x="457200" y="1033738"/>
            <a:ext cx="6795371" cy="50063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&lt;fstream&gt;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ifstream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myfile.open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"new_file.txt"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count = 0;</a:t>
            </a:r>
          </a:p>
          <a:p>
            <a:pPr lvl="1"/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ch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(!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myfile.eof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b="1"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myfile.get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ch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count++;</a:t>
            </a:r>
          </a:p>
          <a:p>
            <a:pPr lvl="1"/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pPr lvl="1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"Number of characters in file are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count &lt;&lt;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myfile.close();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209715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70868" y="5270880"/>
            <a:ext cx="3340567" cy="1474386"/>
          </a:xfrm>
          <a:prstGeom prst="rect"/>
        </p:spPr>
      </p:pic>
      <p:pic>
        <p:nvPicPr>
          <p:cNvPr id="2097159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196556" y="818194"/>
            <a:ext cx="2352457" cy="1957001"/>
          </a:xfrm>
          <a:prstGeom prst="rect"/>
        </p:spPr>
      </p:pic>
      <p:sp>
        <p:nvSpPr>
          <p:cNvPr id="1048646" name="Rectangle 1"/>
          <p:cNvSpPr>
            <a:spLocks noChangeArrowheads="1"/>
          </p:cNvSpPr>
          <p:nvPr/>
        </p:nvSpPr>
        <p:spPr bwMode="auto">
          <a:xfrm>
            <a:off x="5852351" y="3125441"/>
            <a:ext cx="2019233" cy="523794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anchor="ctr" anchorCtr="0" bIns="128547" compatLnSpc="1" lIns="107916" numCol="1" rIns="107916" tIns="128547" vert="horz" wrap="none">
            <a:prstTxWarp prst="textNoShape"/>
            <a:spAutoFit/>
          </a:bodyPr>
          <a:p>
            <a:pPr algn="justLow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/>
              <a:t>read till </a:t>
            </a:r>
            <a:r>
              <a:rPr altLang="en-US" b="1" dirty="0" lang="en-US">
                <a:latin typeface="MS Mincho" panose="02020609040205080304" pitchFamily="49" charset="-128"/>
                <a:ea typeface="MS Mincho" panose="02020609040205080304" pitchFamily="49" charset="-128"/>
              </a:rPr>
              <a:t>end-of-file</a:t>
            </a:r>
            <a:r>
              <a:rPr altLang="en-US" dirty="0" lang="en-US"/>
              <a:t> </a:t>
            </a:r>
          </a:p>
        </p:txBody>
      </p:sp>
      <p:cxnSp>
        <p:nvCxnSpPr>
          <p:cNvPr id="3145738" name="Straight Arrow Connector 10"/>
          <p:cNvCxnSpPr>
            <a:cxnSpLocks/>
            <a:stCxn id="1048646" idx="1"/>
          </p:cNvCxnSpPr>
          <p:nvPr/>
        </p:nvCxnSpPr>
        <p:spPr bwMode="auto">
          <a:xfrm flipH="1">
            <a:off x="3031299" y="3387338"/>
            <a:ext cx="2821052" cy="410979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47" name="Rectangle 14"/>
          <p:cNvSpPr/>
          <p:nvPr/>
        </p:nvSpPr>
        <p:spPr>
          <a:xfrm>
            <a:off x="5887231" y="4037059"/>
            <a:ext cx="2799569" cy="338554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lIns="0" rIns="0" wrap="square">
            <a:spAutoFit/>
          </a:bodyPr>
          <a:p>
            <a:pPr algn="ctr"/>
            <a:r>
              <a:rPr b="1" dirty="0" sz="1600" lang="en-US"/>
              <a:t>read a </a:t>
            </a:r>
            <a:r>
              <a:rPr b="1" dirty="0" sz="1600" lang="en-US" smtClean="0"/>
              <a:t>single character </a:t>
            </a:r>
            <a:endParaRPr b="1" dirty="0" sz="1600" lang="en-US"/>
          </a:p>
        </p:txBody>
      </p:sp>
      <p:cxnSp>
        <p:nvCxnSpPr>
          <p:cNvPr id="3145739" name="Straight Arrow Connector 15"/>
          <p:cNvCxnSpPr>
            <a:cxnSpLocks/>
            <a:stCxn id="1048647" idx="1"/>
          </p:cNvCxnSpPr>
          <p:nvPr/>
        </p:nvCxnSpPr>
        <p:spPr bwMode="auto">
          <a:xfrm flipH="1">
            <a:off x="3206663" y="4206336"/>
            <a:ext cx="2680568" cy="39987"/>
          </a:xfrm>
          <a:prstGeom prst="straightConnector1"/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1. Which header file is required to use file I/O operations?</a:t>
            </a:r>
            <a:br>
              <a:rPr dirty="0" lang="en-US"/>
            </a:br>
            <a:r>
              <a:rPr dirty="0" lang="en-US"/>
              <a:t>a) &lt;</a:t>
            </a:r>
            <a:r>
              <a:rPr dirty="0" lang="en-US" err="1"/>
              <a:t>ifstream</a:t>
            </a:r>
            <a:r>
              <a:rPr dirty="0" lang="en-US"/>
              <a:t>&gt;</a:t>
            </a:r>
            <a:br>
              <a:rPr dirty="0" lang="en-US"/>
            </a:br>
            <a:r>
              <a:rPr dirty="0" lang="en-US"/>
              <a:t>b) &lt;</a:t>
            </a:r>
            <a:r>
              <a:rPr dirty="0" lang="en-US" err="1"/>
              <a:t>ostream</a:t>
            </a:r>
            <a:r>
              <a:rPr dirty="0" lang="en-US"/>
              <a:t>&gt;</a:t>
            </a:r>
            <a:br>
              <a:rPr dirty="0" lang="en-US"/>
            </a:br>
            <a:r>
              <a:rPr dirty="0" lang="en-US"/>
              <a:t>c) &lt;</a:t>
            </a:r>
            <a:r>
              <a:rPr dirty="0" lang="en-US" err="1"/>
              <a:t>fstream</a:t>
            </a:r>
            <a:r>
              <a:rPr dirty="0" lang="en-US"/>
              <a:t>&gt;</a:t>
            </a:r>
            <a:br>
              <a:rPr dirty="0" lang="en-US"/>
            </a:br>
            <a:r>
              <a:rPr dirty="0" lang="en-US"/>
              <a:t>d) &lt;</a:t>
            </a:r>
            <a:r>
              <a:rPr dirty="0" lang="en-US" err="1"/>
              <a:t>iostream</a:t>
            </a:r>
            <a:r>
              <a:rPr dirty="0" lang="en-US" smtClean="0"/>
              <a:t>&gt;</a:t>
            </a:r>
          </a:p>
          <a:p>
            <a:endParaRPr dirty="0" lang="en-US"/>
          </a:p>
          <a:p>
            <a:r>
              <a:rPr dirty="0" lang="en-US"/>
              <a:t>2. Which of the following is used to create an output stream?</a:t>
            </a:r>
            <a:br>
              <a:rPr dirty="0" lang="en-US"/>
            </a:br>
            <a:r>
              <a:rPr dirty="0" lang="en-US"/>
              <a:t>a) </a:t>
            </a:r>
            <a:r>
              <a:rPr dirty="0" lang="en-US" err="1"/>
              <a:t>ofstream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b) </a:t>
            </a:r>
            <a:r>
              <a:rPr dirty="0" lang="en-US" err="1"/>
              <a:t>ifstream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c) </a:t>
            </a:r>
            <a:r>
              <a:rPr dirty="0" lang="en-US" err="1"/>
              <a:t>iostream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d) </a:t>
            </a:r>
            <a:r>
              <a:rPr dirty="0" lang="en-US" err="1"/>
              <a:t>fsstream</a:t>
            </a:r>
            <a:endParaRPr dirty="0" lang="en-US"/>
          </a:p>
        </p:txBody>
      </p:sp>
      <p:sp>
        <p:nvSpPr>
          <p:cNvPr id="104864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Multiple Choice </a:t>
            </a:r>
            <a:r>
              <a:rPr b="0" dirty="0" lang="en-US" smtClean="0"/>
              <a:t>Questions</a:t>
            </a:r>
            <a:endParaRPr dirty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3. Which of the following is used to create a stream that performs both input and output operations?</a:t>
            </a:r>
            <a:br>
              <a:rPr dirty="0" lang="en-US"/>
            </a:br>
            <a:r>
              <a:rPr dirty="0" lang="en-US"/>
              <a:t>a) </a:t>
            </a:r>
            <a:r>
              <a:rPr dirty="0" lang="en-US" err="1"/>
              <a:t>ofstream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b) </a:t>
            </a:r>
            <a:r>
              <a:rPr dirty="0" lang="en-US" err="1"/>
              <a:t>ifstream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c) </a:t>
            </a:r>
            <a:r>
              <a:rPr dirty="0" lang="en-US" err="1"/>
              <a:t>iostream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d) </a:t>
            </a:r>
            <a:r>
              <a:rPr dirty="0" lang="en-US" err="1" smtClean="0"/>
              <a:t>fstream</a:t>
            </a:r>
            <a:endParaRPr dirty="0" lang="en-US"/>
          </a:p>
          <a:p>
            <a:endParaRPr dirty="0" lang="en-US" smtClean="0"/>
          </a:p>
          <a:p>
            <a:r>
              <a:rPr dirty="0" lang="en-US"/>
              <a:t>4. Which of the following is not used as a file opening mode?</a:t>
            </a:r>
            <a:br>
              <a:rPr dirty="0" lang="en-US"/>
            </a:br>
            <a:r>
              <a:rPr dirty="0" lang="en-US"/>
              <a:t>a) </a:t>
            </a:r>
            <a:r>
              <a:rPr dirty="0" lang="en-US" err="1"/>
              <a:t>ios</a:t>
            </a:r>
            <a:r>
              <a:rPr dirty="0" lang="en-US"/>
              <a:t>::</a:t>
            </a:r>
            <a:r>
              <a:rPr dirty="0" lang="en-US" err="1"/>
              <a:t>trunc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b) </a:t>
            </a:r>
            <a:r>
              <a:rPr dirty="0" lang="en-US" err="1"/>
              <a:t>ios</a:t>
            </a:r>
            <a:r>
              <a:rPr dirty="0" lang="en-US"/>
              <a:t>::binary</a:t>
            </a:r>
            <a:br>
              <a:rPr dirty="0" lang="en-US"/>
            </a:br>
            <a:r>
              <a:rPr dirty="0" lang="en-US"/>
              <a:t>c) </a:t>
            </a:r>
            <a:r>
              <a:rPr dirty="0" lang="en-US" err="1"/>
              <a:t>ios</a:t>
            </a:r>
            <a:r>
              <a:rPr dirty="0" lang="en-US"/>
              <a:t>::in</a:t>
            </a:r>
            <a:br>
              <a:rPr dirty="0" lang="en-US"/>
            </a:br>
            <a:r>
              <a:rPr dirty="0" lang="en-US"/>
              <a:t>d) </a:t>
            </a:r>
            <a:r>
              <a:rPr dirty="0" lang="en-US" err="1"/>
              <a:t>ios</a:t>
            </a:r>
            <a:r>
              <a:rPr dirty="0" lang="en-US"/>
              <a:t>::ate</a:t>
            </a:r>
            <a:endParaRPr dirty="0" lang="en-US" smtClean="0"/>
          </a:p>
        </p:txBody>
      </p:sp>
      <p:sp>
        <p:nvSpPr>
          <p:cNvPr id="104865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Multiple Choice </a:t>
            </a:r>
            <a:r>
              <a:rPr b="0" dirty="0" lang="en-US" smtClean="0"/>
              <a:t>Questions</a:t>
            </a:r>
            <a:endParaRPr dirty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5</a:t>
            </a:r>
            <a:r>
              <a:rPr dirty="0" lang="en-US" smtClean="0"/>
              <a:t>. </a:t>
            </a:r>
            <a:r>
              <a:rPr dirty="0" lang="en-US"/>
              <a:t>By default, all the files in C++ are opened in _________ mode.</a:t>
            </a:r>
            <a:br>
              <a:rPr dirty="0" lang="en-US"/>
            </a:br>
            <a:r>
              <a:rPr dirty="0" lang="en-US"/>
              <a:t>a) Text</a:t>
            </a:r>
            <a:br>
              <a:rPr dirty="0" lang="en-US"/>
            </a:br>
            <a:r>
              <a:rPr dirty="0" lang="en-US"/>
              <a:t>b) Binary</a:t>
            </a:r>
            <a:br>
              <a:rPr dirty="0" lang="en-US"/>
            </a:br>
            <a:r>
              <a:rPr dirty="0" lang="en-US"/>
              <a:t>c) ISCII</a:t>
            </a:r>
            <a:br>
              <a:rPr dirty="0" lang="en-US"/>
            </a:br>
            <a:r>
              <a:rPr dirty="0" lang="en-US"/>
              <a:t>d) </a:t>
            </a:r>
            <a:r>
              <a:rPr dirty="0" lang="en-US" smtClean="0"/>
              <a:t>VTC</a:t>
            </a:r>
          </a:p>
          <a:p>
            <a:endParaRPr dirty="0" lang="en-US"/>
          </a:p>
          <a:p>
            <a:r>
              <a:rPr dirty="0" lang="en-US"/>
              <a:t>6</a:t>
            </a:r>
            <a:r>
              <a:rPr dirty="0" lang="en-US" smtClean="0"/>
              <a:t>. </a:t>
            </a:r>
            <a:r>
              <a:rPr dirty="0" lang="en-US"/>
              <a:t>What is the use of </a:t>
            </a:r>
            <a:r>
              <a:rPr dirty="0" lang="en-US" err="1"/>
              <a:t>ios</a:t>
            </a:r>
            <a:r>
              <a:rPr dirty="0" lang="en-US"/>
              <a:t>::</a:t>
            </a:r>
            <a:r>
              <a:rPr dirty="0" lang="en-US" err="1"/>
              <a:t>trunc</a:t>
            </a:r>
            <a:r>
              <a:rPr dirty="0" lang="en-US"/>
              <a:t> mode?</a:t>
            </a:r>
            <a:br>
              <a:rPr dirty="0" lang="en-US"/>
            </a:br>
            <a:r>
              <a:rPr dirty="0" lang="en-US"/>
              <a:t>a) To open a file in input mode</a:t>
            </a:r>
            <a:br>
              <a:rPr dirty="0" lang="en-US"/>
            </a:br>
            <a:r>
              <a:rPr dirty="0" lang="en-US"/>
              <a:t>b) To open a file in output mode</a:t>
            </a:r>
            <a:br>
              <a:rPr dirty="0" lang="en-US"/>
            </a:br>
            <a:r>
              <a:rPr dirty="0" lang="en-US"/>
              <a:t>c) To truncate an existing file to half</a:t>
            </a:r>
            <a:br>
              <a:rPr dirty="0" lang="en-US"/>
            </a:br>
            <a:r>
              <a:rPr dirty="0" lang="en-US"/>
              <a:t>d) To truncate an existing file to zero</a:t>
            </a:r>
          </a:p>
        </p:txBody>
      </p:sp>
      <p:sp>
        <p:nvSpPr>
          <p:cNvPr id="104865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Multiple Choice </a:t>
            </a:r>
            <a:r>
              <a:rPr b="0" dirty="0" lang="en-US" smtClean="0"/>
              <a:t>Questions</a:t>
            </a:r>
            <a:endParaRPr dirty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7</a:t>
            </a:r>
            <a:r>
              <a:rPr dirty="0" lang="en-US" smtClean="0"/>
              <a:t>. </a:t>
            </a:r>
            <a:r>
              <a:rPr dirty="0" lang="en-US"/>
              <a:t>Which of the following is the default mode of the opening using the </a:t>
            </a:r>
            <a:r>
              <a:rPr dirty="0" lang="en-US" err="1"/>
              <a:t>ofstream</a:t>
            </a:r>
            <a:r>
              <a:rPr dirty="0" lang="en-US"/>
              <a:t> class?</a:t>
            </a:r>
            <a:br>
              <a:rPr dirty="0" lang="en-US"/>
            </a:br>
            <a:r>
              <a:rPr dirty="0" lang="en-US"/>
              <a:t>a) </a:t>
            </a:r>
            <a:r>
              <a:rPr dirty="0" lang="en-US" err="1"/>
              <a:t>ios</a:t>
            </a:r>
            <a:r>
              <a:rPr dirty="0" lang="en-US"/>
              <a:t>::in</a:t>
            </a:r>
            <a:br>
              <a:rPr dirty="0" lang="en-US"/>
            </a:br>
            <a:r>
              <a:rPr dirty="0" lang="en-US"/>
              <a:t>b) </a:t>
            </a:r>
            <a:r>
              <a:rPr dirty="0" lang="en-US" err="1"/>
              <a:t>ios</a:t>
            </a:r>
            <a:r>
              <a:rPr dirty="0" lang="en-US"/>
              <a:t>::out</a:t>
            </a:r>
            <a:br>
              <a:rPr dirty="0" lang="en-US"/>
            </a:br>
            <a:r>
              <a:rPr dirty="0" lang="en-US"/>
              <a:t>c) </a:t>
            </a:r>
            <a:r>
              <a:rPr dirty="0" lang="en-US" err="1"/>
              <a:t>ios</a:t>
            </a:r>
            <a:r>
              <a:rPr dirty="0" lang="en-US"/>
              <a:t>::app</a:t>
            </a:r>
            <a:br>
              <a:rPr dirty="0" lang="en-US"/>
            </a:br>
            <a:r>
              <a:rPr dirty="0" lang="en-US"/>
              <a:t>d) </a:t>
            </a:r>
            <a:r>
              <a:rPr dirty="0" lang="en-US" err="1"/>
              <a:t>ios</a:t>
            </a:r>
            <a:r>
              <a:rPr dirty="0" lang="en-US"/>
              <a:t>::</a:t>
            </a:r>
            <a:r>
              <a:rPr dirty="0" lang="en-US" err="1" smtClean="0"/>
              <a:t>trunc</a:t>
            </a:r>
            <a:endParaRPr dirty="0" lang="en-US" smtClean="0"/>
          </a:p>
          <a:p>
            <a:endParaRPr dirty="0" lang="en-US"/>
          </a:p>
          <a:p>
            <a:r>
              <a:rPr dirty="0" lang="en-US" smtClean="0"/>
              <a:t>8. It </a:t>
            </a:r>
            <a:r>
              <a:rPr dirty="0" lang="en-US"/>
              <a:t>is not possible to </a:t>
            </a:r>
            <a:r>
              <a:rPr dirty="0" lang="en-US" u="sng"/>
              <a:t>combine</a:t>
            </a:r>
            <a:r>
              <a:rPr dirty="0" lang="en-US"/>
              <a:t> two or more file opening mode in open () method.</a:t>
            </a:r>
            <a:br>
              <a:rPr dirty="0" lang="en-US"/>
            </a:br>
            <a:r>
              <a:rPr dirty="0" lang="en-US" smtClean="0"/>
              <a:t>a) </a:t>
            </a:r>
            <a:r>
              <a:rPr dirty="0" lang="en-US"/>
              <a:t>TRUE</a:t>
            </a:r>
            <a:br>
              <a:rPr dirty="0" lang="en-US"/>
            </a:br>
            <a:r>
              <a:rPr dirty="0" lang="en-US" smtClean="0"/>
              <a:t>b) </a:t>
            </a:r>
            <a:r>
              <a:rPr dirty="0" lang="en-US"/>
              <a:t>FALSE</a:t>
            </a:r>
            <a:br>
              <a:rPr dirty="0" lang="en-US"/>
            </a:br>
            <a:r>
              <a:rPr dirty="0" lang="en-US" smtClean="0"/>
              <a:t>c) </a:t>
            </a:r>
            <a:r>
              <a:rPr dirty="0" lang="en-US"/>
              <a:t>May Be</a:t>
            </a:r>
            <a:br>
              <a:rPr dirty="0" lang="en-US"/>
            </a:br>
            <a:r>
              <a:rPr dirty="0" lang="en-US" smtClean="0"/>
              <a:t>d) </a:t>
            </a:r>
            <a:r>
              <a:rPr dirty="0" lang="en-US"/>
              <a:t>Can't </a:t>
            </a:r>
            <a:r>
              <a:rPr dirty="0" lang="en-US" smtClean="0"/>
              <a:t>Say                 Answer </a:t>
            </a:r>
            <a:r>
              <a:rPr dirty="0" lang="en-US"/>
              <a:t>: </a:t>
            </a:r>
            <a:r>
              <a:rPr dirty="0" lang="en-US" smtClean="0"/>
              <a:t>b  How?</a:t>
            </a:r>
            <a:endParaRPr dirty="0" lang="en-US"/>
          </a:p>
          <a:p>
            <a:endParaRPr dirty="0" lang="en-US"/>
          </a:p>
        </p:txBody>
      </p:sp>
      <p:sp>
        <p:nvSpPr>
          <p:cNvPr id="104865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Multiple Choice </a:t>
            </a:r>
            <a:r>
              <a:rPr b="0" dirty="0" lang="en-US" smtClean="0"/>
              <a:t>Questions</a:t>
            </a:r>
            <a:endParaRPr dirty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9. Which </a:t>
            </a:r>
            <a:r>
              <a:rPr dirty="0" lang="en-US"/>
              <a:t>operator is used to insert the data into file?</a:t>
            </a:r>
            <a:br>
              <a:rPr dirty="0" lang="en-US"/>
            </a:br>
            <a:r>
              <a:rPr dirty="0" lang="en-US" smtClean="0"/>
              <a:t>a) &gt;&gt;</a:t>
            </a:r>
            <a:br>
              <a:rPr dirty="0" lang="en-US" smtClean="0"/>
            </a:br>
            <a:r>
              <a:rPr dirty="0" lang="en-US" smtClean="0"/>
              <a:t>b) &lt;&lt;</a:t>
            </a:r>
            <a:br>
              <a:rPr dirty="0" lang="en-US" smtClean="0"/>
            </a:br>
            <a:r>
              <a:rPr dirty="0" lang="en-US" smtClean="0"/>
              <a:t>c) &lt;</a:t>
            </a:r>
            <a:br>
              <a:rPr dirty="0" lang="en-US" smtClean="0"/>
            </a:br>
            <a:r>
              <a:rPr dirty="0" lang="en-US" smtClean="0"/>
              <a:t>d) &gt;</a:t>
            </a:r>
            <a:endParaRPr dirty="0" lang="en-US"/>
          </a:p>
          <a:p>
            <a:endParaRPr dirty="0" lang="en-US" smtClean="0"/>
          </a:p>
          <a:p>
            <a:r>
              <a:rPr dirty="0" lang="en-US" smtClean="0"/>
              <a:t>10. Which </a:t>
            </a:r>
            <a:r>
              <a:rPr dirty="0" lang="en-US"/>
              <a:t>is correct syntax ?</a:t>
            </a:r>
            <a:br>
              <a:rPr dirty="0" lang="en-US"/>
            </a:br>
            <a:r>
              <a:rPr dirty="0" lang="en-US" smtClean="0"/>
              <a:t>A) </a:t>
            </a:r>
            <a:r>
              <a:rPr dirty="0" lang="en-US" err="1"/>
              <a:t>myfile:open</a:t>
            </a:r>
            <a:r>
              <a:rPr dirty="0" lang="en-US"/>
              <a:t> ("</a:t>
            </a:r>
            <a:r>
              <a:rPr dirty="0" lang="en-US" err="1"/>
              <a:t>example.bin</a:t>
            </a:r>
            <a:r>
              <a:rPr dirty="0" lang="en-US"/>
              <a:t>", </a:t>
            </a:r>
            <a:r>
              <a:rPr dirty="0" lang="en-US" err="1"/>
              <a:t>ios</a:t>
            </a:r>
            <a:r>
              <a:rPr dirty="0" lang="en-US"/>
              <a:t>::out);</a:t>
            </a:r>
            <a:br>
              <a:rPr dirty="0" lang="en-US"/>
            </a:br>
            <a:r>
              <a:rPr dirty="0" lang="en-US" smtClean="0"/>
              <a:t>b) </a:t>
            </a:r>
            <a:r>
              <a:rPr dirty="0" lang="en-US" err="1"/>
              <a:t>myfile.open</a:t>
            </a:r>
            <a:r>
              <a:rPr dirty="0" lang="en-US"/>
              <a:t> ("</a:t>
            </a:r>
            <a:r>
              <a:rPr dirty="0" lang="en-US" err="1"/>
              <a:t>example.bin</a:t>
            </a:r>
            <a:r>
              <a:rPr dirty="0" lang="en-US"/>
              <a:t>", </a:t>
            </a:r>
            <a:r>
              <a:rPr dirty="0" lang="en-US" err="1"/>
              <a:t>ios</a:t>
            </a:r>
            <a:r>
              <a:rPr dirty="0" lang="en-US"/>
              <a:t>::out);</a:t>
            </a:r>
            <a:br>
              <a:rPr dirty="0" lang="en-US"/>
            </a:br>
            <a:r>
              <a:rPr dirty="0" lang="en-US" smtClean="0"/>
              <a:t>c) </a:t>
            </a:r>
            <a:r>
              <a:rPr dirty="0" lang="en-US" err="1"/>
              <a:t>myfile</a:t>
            </a:r>
            <a:r>
              <a:rPr dirty="0" lang="en-US"/>
              <a:t>::open ("</a:t>
            </a:r>
            <a:r>
              <a:rPr dirty="0" lang="en-US" err="1"/>
              <a:t>example.bin</a:t>
            </a:r>
            <a:r>
              <a:rPr dirty="0" lang="en-US"/>
              <a:t>", </a:t>
            </a:r>
            <a:r>
              <a:rPr dirty="0" lang="en-US" err="1"/>
              <a:t>ios</a:t>
            </a:r>
            <a:r>
              <a:rPr dirty="0" lang="en-US"/>
              <a:t>::out);</a:t>
            </a:r>
            <a:br>
              <a:rPr dirty="0" lang="en-US"/>
            </a:br>
            <a:r>
              <a:rPr dirty="0" lang="en-US" smtClean="0"/>
              <a:t>d) </a:t>
            </a:r>
            <a:r>
              <a:rPr dirty="0" lang="en-US" err="1"/>
              <a:t>myfile.open</a:t>
            </a:r>
            <a:r>
              <a:rPr dirty="0" lang="en-US"/>
              <a:t> ("</a:t>
            </a:r>
            <a:r>
              <a:rPr dirty="0" lang="en-US" err="1"/>
              <a:t>example.bin</a:t>
            </a:r>
            <a:r>
              <a:rPr dirty="0" lang="en-US"/>
              <a:t>", </a:t>
            </a:r>
            <a:r>
              <a:rPr dirty="0" lang="en-US" err="1"/>
              <a:t>ios:out</a:t>
            </a:r>
            <a:r>
              <a:rPr dirty="0" lang="en-US"/>
              <a:t>);</a:t>
            </a:r>
          </a:p>
          <a:p>
            <a:endParaRPr dirty="0" lang="en-US"/>
          </a:p>
        </p:txBody>
      </p:sp>
      <p:sp>
        <p:nvSpPr>
          <p:cNvPr id="104865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Multiple Choice </a:t>
            </a:r>
            <a:r>
              <a:rPr b="0" dirty="0" lang="en-US" smtClean="0"/>
              <a:t>Question</a:t>
            </a:r>
            <a:endParaRPr dirty="0"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11. What </a:t>
            </a:r>
            <a:r>
              <a:rPr dirty="0" lang="en-US"/>
              <a:t>is use of </a:t>
            </a:r>
            <a:r>
              <a:rPr dirty="0" lang="en-US" err="1"/>
              <a:t>eof</a:t>
            </a:r>
            <a:r>
              <a:rPr dirty="0" lang="en-US"/>
              <a:t>() ?</a:t>
            </a:r>
          </a:p>
          <a:p>
            <a:r>
              <a:rPr dirty="0" sz="2000" lang="en-US"/>
              <a:t>Returns true if a file open for reading has reached the next character.</a:t>
            </a:r>
            <a:endParaRPr b="1" dirty="0" sz="2000" lang="en-US"/>
          </a:p>
          <a:p>
            <a:r>
              <a:rPr dirty="0" sz="2000" lang="en-US"/>
              <a:t>Returns true if a file open for reading has reached the next word.</a:t>
            </a:r>
            <a:endParaRPr b="1" dirty="0" sz="2000" lang="en-US"/>
          </a:p>
          <a:p>
            <a:r>
              <a:rPr dirty="0" sz="2000" lang="en-US"/>
              <a:t>Returns true if a file open for reading has reached the end.</a:t>
            </a:r>
            <a:endParaRPr b="1" dirty="0" sz="2000" lang="en-US"/>
          </a:p>
          <a:p>
            <a:r>
              <a:rPr dirty="0" sz="2000" lang="en-US"/>
              <a:t>Returns true if a file open for reading has reached the middle.</a:t>
            </a:r>
            <a:endParaRPr b="1" dirty="0" sz="2000" lang="en-US"/>
          </a:p>
          <a:p>
            <a:endParaRPr dirty="0" lang="en-US"/>
          </a:p>
        </p:txBody>
      </p:sp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Multiple Choice </a:t>
            </a:r>
            <a:r>
              <a:rPr b="0" dirty="0" lang="en-US" smtClean="0"/>
              <a:t>Questions</a:t>
            </a:r>
            <a:endParaRPr dirty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-457200" marL="457200">
              <a:buFont typeface="+mj-lt"/>
              <a:buAutoNum type="arabicParenR"/>
            </a:pPr>
            <a:r>
              <a:rPr dirty="0" lang="en-US"/>
              <a:t>Write a C++ program to write number 1 to 100 in a data file </a:t>
            </a:r>
            <a:r>
              <a:rPr dirty="0" lang="en-US" smtClean="0"/>
              <a:t>named “</a:t>
            </a:r>
            <a:r>
              <a:rPr b="1" dirty="0" lang="en-US" smtClean="0"/>
              <a:t>Numbers.txt</a:t>
            </a:r>
            <a:r>
              <a:rPr dirty="0" lang="en-US" smtClean="0"/>
              <a:t>”</a:t>
            </a:r>
          </a:p>
          <a:p>
            <a:pPr indent="-457200" marL="457200">
              <a:buFont typeface="+mj-lt"/>
              <a:buAutoNum type="arabicParenR"/>
            </a:pPr>
            <a:endParaRPr dirty="0" lang="en-US"/>
          </a:p>
          <a:p>
            <a:pPr indent="-457200" marL="457200">
              <a:buFont typeface="+mj-lt"/>
              <a:buAutoNum type="arabicParenR"/>
            </a:pPr>
            <a:r>
              <a:rPr dirty="0" lang="en-US" smtClean="0"/>
              <a:t>Write </a:t>
            </a:r>
            <a:r>
              <a:rPr dirty="0" lang="en-US"/>
              <a:t>a function to count number of words in a text file named </a:t>
            </a:r>
            <a:r>
              <a:rPr dirty="0" lang="en-US" smtClean="0"/>
              <a:t>“</a:t>
            </a:r>
            <a:r>
              <a:rPr b="1" dirty="0" lang="en-US" smtClean="0"/>
              <a:t>Words_count.txt</a:t>
            </a:r>
            <a:r>
              <a:rPr dirty="0" lang="en-US" smtClean="0"/>
              <a:t>".</a:t>
            </a:r>
            <a:endParaRPr dirty="0" lang="en-US"/>
          </a:p>
        </p:txBody>
      </p:sp>
      <p:sp>
        <p:nvSpPr>
          <p:cNvPr id="104866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Assignment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56" y="1476057"/>
          <a:ext cx="8162926" cy="4069080"/>
        </p:xfrm>
        <a:graphic>
          <a:graphicData uri="http://schemas.openxmlformats.org/drawingml/2006/table">
            <a:tbl>
              <a:tblPr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05477"/>
                <a:gridCol w="5757449"/>
              </a:tblGrid>
              <a:tr h="0">
                <a:tc>
                  <a:txBody>
                    <a:bodyPr/>
                    <a:p>
                      <a:pPr algn="ctr" fontAlgn="t"/>
                      <a:r>
                        <a:rPr b="1" dirty="0" sz="2400" kern="1200" lang="en-US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Class</a:t>
                      </a:r>
                      <a:endParaRPr b="1" dirty="0" sz="2400" kern="1200" lang="en-US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2400"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solidFill>
                            <a:srgbClr val="000000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</a:rPr>
                        <a:t>if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stream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US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dirty="0" lang="en-US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</a:t>
                      </a:r>
                      <a:r>
                        <a:rPr b="1" dirty="0" lang="en-US" u="sng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read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information from files</a:t>
                      </a:r>
                      <a:r>
                        <a:rPr dirty="0" lang="en-US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  <a:p>
                      <a:pPr algn="l" fontAlgn="t"/>
                      <a:endParaRPr dirty="0"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b="1" dirty="0" lang="en-US" err="1">
                          <a:solidFill>
                            <a:srgbClr val="000000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</a:rPr>
                        <a:t>of</a:t>
                      </a:r>
                      <a:r>
                        <a:rPr dirty="0" lang="en-US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stream</a:t>
                      </a:r>
                      <a:endParaRPr dirty="0"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US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dirty="0" lang="en-US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</a:t>
                      </a:r>
                      <a:r>
                        <a:rPr b="1" dirty="0" lang="en-US" u="sng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create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files and </a:t>
                      </a:r>
                      <a:r>
                        <a:rPr b="1" dirty="0" lang="en-US" u="sng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write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information to the files</a:t>
                      </a:r>
                      <a:r>
                        <a:rPr dirty="0" lang="en-US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  <a:p>
                      <a:pPr algn="l" fontAlgn="t"/>
                      <a:endParaRPr dirty="0"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solidFill>
                            <a:srgbClr val="000000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anose="020B0604030504040204" pitchFamily="34" charset="0"/>
                        </a:rPr>
                        <a:t>f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stream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US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dirty="0" lang="en-US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</a:t>
                      </a:r>
                      <a:r>
                        <a:rPr b="1" dirty="0" lang="en-US" u="sng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create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files, </a:t>
                      </a:r>
                      <a:r>
                        <a:rPr b="1" dirty="0" lang="en-US" u="sng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write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information to files, and </a:t>
                      </a:r>
                      <a:r>
                        <a:rPr b="1" dirty="0" lang="en-US" u="sng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read</a:t>
                      </a:r>
                      <a:r>
                        <a:rPr dirty="0"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information from files</a:t>
                      </a:r>
                      <a:r>
                        <a:rPr dirty="0" lang="en-US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  <a:p>
                      <a:pPr algn="l" fontAlgn="t"/>
                      <a:endParaRPr dirty="0"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859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Using </a:t>
            </a:r>
            <a:r>
              <a:rPr altLang="zh-CN" dirty="0" lang="en-US" err="1"/>
              <a:t>Input/Output</a:t>
            </a:r>
            <a:r>
              <a:rPr altLang="zh-CN" dirty="0" lang="en-US"/>
              <a:t> Files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130746" cy="5338119"/>
          </a:xfrm>
        </p:spPr>
        <p:txBody>
          <a:bodyPr/>
          <a:p>
            <a:pPr algn="justLow"/>
            <a:r>
              <a:rPr b="1" dirty="0" lang="en-US" u="sng"/>
              <a:t>A text file</a:t>
            </a:r>
            <a:r>
              <a:rPr dirty="0" lang="en-US"/>
              <a:t> stores data in the form of alphabets, digits and other special symbols by storing their ASCII values and are in a  human-readable format. for example, any file with a </a:t>
            </a:r>
            <a:r>
              <a:rPr dirty="0" lang="en-US">
                <a:latin typeface="Berlin Sans FB" panose="020E0602020502020306" pitchFamily="34" charset="0"/>
              </a:rPr>
              <a:t>.txt</a:t>
            </a:r>
            <a:r>
              <a:rPr dirty="0" lang="en-US"/>
              <a:t>, </a:t>
            </a:r>
            <a:r>
              <a:rPr dirty="0" lang="en-US">
                <a:latin typeface="Berlin Sans FB" panose="020E0602020502020306" pitchFamily="34" charset="0"/>
              </a:rPr>
              <a:t>.</a:t>
            </a:r>
            <a:r>
              <a:rPr dirty="0" lang="en-US" err="1" smtClean="0">
                <a:latin typeface="Berlin Sans FB" panose="020E0602020502020306" pitchFamily="34" charset="0"/>
              </a:rPr>
              <a:t>cpp</a:t>
            </a:r>
            <a:r>
              <a:rPr dirty="0" lang="en-US" smtClean="0"/>
              <a:t>, </a:t>
            </a:r>
            <a:r>
              <a:rPr dirty="0" lang="en-US" smtClean="0">
                <a:latin typeface="Berlin Sans FB" panose="020E0602020502020306" pitchFamily="34" charset="0"/>
              </a:rPr>
              <a:t>.html </a:t>
            </a:r>
            <a:r>
              <a:rPr dirty="0" lang="en-US" smtClean="0"/>
              <a:t>extension.</a:t>
            </a:r>
          </a:p>
          <a:p>
            <a:pPr algn="justLow"/>
            <a:endParaRPr dirty="0" lang="en-US"/>
          </a:p>
          <a:p>
            <a:pPr algn="justLow"/>
            <a:r>
              <a:rPr b="1" dirty="0" lang="en-US" u="sng"/>
              <a:t>Binary </a:t>
            </a:r>
            <a:r>
              <a:rPr b="1" dirty="0" lang="en-US" u="sng" smtClean="0"/>
              <a:t>files </a:t>
            </a:r>
            <a:r>
              <a:rPr dirty="0" lang="en-US"/>
              <a:t>are those typical files that store data in the form of sequence of bytes grouped into eight bits or sometimes sixteen bits. </a:t>
            </a:r>
            <a:r>
              <a:rPr dirty="0" lang="en-US" smtClean="0"/>
              <a:t>These </a:t>
            </a:r>
            <a:r>
              <a:rPr dirty="0" lang="en-US"/>
              <a:t>bits represent custom data and such files can store </a:t>
            </a:r>
            <a:r>
              <a:rPr dirty="0" lang="en-US" smtClean="0"/>
              <a:t>images</a:t>
            </a:r>
            <a:r>
              <a:rPr dirty="0" lang="en-US"/>
              <a:t>, </a:t>
            </a:r>
            <a:r>
              <a:rPr dirty="0" lang="en-US" smtClean="0"/>
              <a:t>audio under </a:t>
            </a:r>
            <a:r>
              <a:rPr dirty="0" lang="en-US"/>
              <a:t>a single file.</a:t>
            </a:r>
          </a:p>
        </p:txBody>
      </p:sp>
      <p:sp>
        <p:nvSpPr>
          <p:cNvPr id="104859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Text and Binary Files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Binary VS </a:t>
            </a:r>
            <a:r>
              <a:rPr dirty="0" lang="en-US" smtClean="0"/>
              <a:t>Text</a:t>
            </a:r>
            <a:r>
              <a:rPr dirty="0" lang="en-US"/>
              <a:t> </a:t>
            </a:r>
            <a:r>
              <a:rPr dirty="0" lang="en-US" smtClean="0"/>
              <a:t>Files</a:t>
            </a:r>
            <a:endParaRPr dirty="0"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56351" y="1012256"/>
            <a:ext cx="2804050" cy="1993991"/>
          </a:xfrm>
          <a:prstGeom prst="rect"/>
          <a:ln>
            <a:solidFill>
              <a:schemeClr val="tx1"/>
            </a:solidFill>
          </a:ln>
        </p:spPr>
      </p:pic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70638" y="3819408"/>
            <a:ext cx="3563368" cy="2494358"/>
          </a:xfrm>
          <a:prstGeom prst="rect"/>
        </p:spPr>
      </p:pic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386191" y="3819408"/>
            <a:ext cx="3300609" cy="2434560"/>
          </a:xfrm>
          <a:prstGeom prst="rect"/>
        </p:spPr>
      </p:pic>
      <p:cxnSp>
        <p:nvCxnSpPr>
          <p:cNvPr id="3145728" name="Straight Arrow Connector 7"/>
          <p:cNvCxnSpPr>
            <a:cxnSpLocks/>
          </p:cNvCxnSpPr>
          <p:nvPr/>
        </p:nvCxnSpPr>
        <p:spPr bwMode="auto">
          <a:xfrm flipH="1">
            <a:off x="2552323" y="2768252"/>
            <a:ext cx="654340" cy="926926"/>
          </a:xfrm>
          <a:prstGeom prst="straightConnector1"/>
          <a:solidFill>
            <a:schemeClr val="accent1"/>
          </a:solidFill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45729" name="Straight Arrow Connector 9"/>
          <p:cNvCxnSpPr>
            <a:cxnSpLocks/>
          </p:cNvCxnSpPr>
          <p:nvPr/>
        </p:nvCxnSpPr>
        <p:spPr bwMode="auto">
          <a:xfrm>
            <a:off x="5549030" y="2862713"/>
            <a:ext cx="601249" cy="956695"/>
          </a:xfrm>
          <a:prstGeom prst="straightConnector1"/>
          <a:solidFill>
            <a:schemeClr val="accent1"/>
          </a:solidFill>
          <a:ln w="920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8600" name="Rectangle 16"/>
          <p:cNvSpPr/>
          <p:nvPr/>
        </p:nvSpPr>
        <p:spPr>
          <a:xfrm>
            <a:off x="1635787" y="6291423"/>
            <a:ext cx="1033780" cy="358141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Text File</a:t>
            </a:r>
            <a:endParaRPr dirty="0" lang="en-US"/>
          </a:p>
        </p:txBody>
      </p:sp>
      <p:sp>
        <p:nvSpPr>
          <p:cNvPr id="1048601" name="Rectangle 17"/>
          <p:cNvSpPr/>
          <p:nvPr/>
        </p:nvSpPr>
        <p:spPr>
          <a:xfrm>
            <a:off x="6150279" y="6269080"/>
            <a:ext cx="1224280" cy="358141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Binary File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 In text files, each line of text is terminated with a special character known as EOL (End of Line) character or delimiter character.</a:t>
            </a:r>
          </a:p>
        </p:txBody>
      </p:sp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1189973" y="1162050"/>
          <a:ext cx="7352778" cy="5337174"/>
        </p:xfrm>
        <a:graphic>
          <a:graphicData uri="http://schemas.openxmlformats.org/drawingml/2006/table">
            <a:tbl>
              <a:tblPr/>
              <a:tblGrid>
                <a:gridCol w="3732756"/>
                <a:gridCol w="3620022"/>
              </a:tblGrid>
              <a:tr h="482111">
                <a:tc>
                  <a:txBody>
                    <a:bodyPr/>
                    <a:p>
                      <a:pPr algn="ctr" fontAlgn="base"/>
                      <a:r>
                        <a:rPr b="1" dirty="0" sz="1600" lang="en-US">
                          <a:effectLst/>
                        </a:rPr>
                        <a:t>Text File</a:t>
                      </a:r>
                      <a:endParaRPr b="0" dirty="0" sz="1600" lang="en-US">
                        <a:effectLst/>
                      </a:endParaRP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ase"/>
                      <a:r>
                        <a:rPr b="1" dirty="0" sz="1600" lang="en-US">
                          <a:effectLst/>
                        </a:rPr>
                        <a:t>Binary File</a:t>
                      </a:r>
                      <a:endParaRPr b="0" dirty="0" sz="1600" lang="en-US">
                        <a:effectLst/>
                      </a:endParaRP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6562">
                <a:tc>
                  <a:txBody>
                    <a:bodyPr/>
                    <a:p>
                      <a:pPr algn="l" fontAlgn="base"/>
                      <a:r>
                        <a:rPr b="0" sz="1600" lang="en-US">
                          <a:effectLst/>
                        </a:rPr>
                        <a:t>Bits represent character.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b="0" sz="1600" lang="en-US">
                          <a:effectLst/>
                        </a:rPr>
                        <a:t>Bits represent a custom data.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5463">
                <a:tc>
                  <a:txBody>
                    <a:bodyPr/>
                    <a:p>
                      <a:pPr algn="l" fontAlgn="base"/>
                      <a:r>
                        <a:rPr b="0" dirty="0" sz="1600" lang="en-US">
                          <a:effectLst/>
                        </a:rPr>
                        <a:t>Less prone to get corrupt as changes reflect as soon as the file is opened and can easily be undone.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b="0" dirty="0" sz="1600" lang="en-US">
                          <a:effectLst/>
                        </a:rPr>
                        <a:t>Can easily get corrupted, even a single bit change may corrupt the file.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1013">
                <a:tc>
                  <a:txBody>
                    <a:bodyPr/>
                    <a:p>
                      <a:pPr algn="l" fontAlgn="base"/>
                      <a:r>
                        <a:rPr b="0" sz="1600" lang="en-US">
                          <a:effectLst/>
                        </a:rPr>
                        <a:t>Can store only plain text in a file.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b="0" dirty="0" sz="1600" lang="en-US">
                          <a:effectLst/>
                        </a:rPr>
                        <a:t>Can store different types of data (image, audio, text) in a single file.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5463">
                <a:tc>
                  <a:txBody>
                    <a:bodyPr/>
                    <a:p>
                      <a:pPr algn="l" fontAlgn="base"/>
                      <a:r>
                        <a:rPr b="0" dirty="0" sz="1600" lang="en-US">
                          <a:effectLst/>
                        </a:rPr>
                        <a:t>Widely used file format and can be opened using any simple text editor.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b="0" dirty="0" sz="1600" lang="en-US">
                          <a:effectLst/>
                        </a:rPr>
                        <a:t>Developed especially for an application and may not be understood by other applications.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6562">
                <a:tc>
                  <a:txBody>
                    <a:bodyPr/>
                    <a:p>
                      <a:pPr algn="l" fontAlgn="base"/>
                      <a:r>
                        <a:rPr b="0" dirty="0" sz="1600" lang="en-US">
                          <a:effectLst/>
                        </a:rPr>
                        <a:t>Mostly .txt and .rtf are used as extensions to text files.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b="0" dirty="0" sz="1600" lang="en-US">
                          <a:effectLst/>
                        </a:rPr>
                        <a:t>Can have any application defined extension.</a:t>
                      </a:r>
                    </a:p>
                  </a:txBody>
                  <a:tcPr marL="118830" marR="118830" marT="118830" marB="118830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860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Binary VS Text Files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lang="en-US"/>
              <a:t>C++ provides us with the following operations in File Handling:</a:t>
            </a:r>
          </a:p>
          <a:p>
            <a:pPr lvl="2">
              <a:lnSpc>
                <a:spcPct val="150000"/>
              </a:lnSpc>
            </a:pPr>
            <a:r>
              <a:rPr dirty="0" lang="en-US" smtClean="0"/>
              <a:t> Creating/Opening </a:t>
            </a:r>
            <a:r>
              <a:rPr dirty="0" lang="en-US"/>
              <a:t>a file: </a:t>
            </a:r>
            <a:r>
              <a:rPr b="1"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dirty="0" lang="en-US"/>
              <a:t>()</a:t>
            </a:r>
          </a:p>
          <a:p>
            <a:pPr lvl="2">
              <a:lnSpc>
                <a:spcPct val="150000"/>
              </a:lnSpc>
            </a:pPr>
            <a:r>
              <a:rPr dirty="0" lang="en-US" smtClean="0"/>
              <a:t> Reading </a:t>
            </a:r>
            <a:r>
              <a:rPr dirty="0" lang="en-US"/>
              <a:t>data: </a:t>
            </a:r>
            <a:r>
              <a:rPr b="1"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dirty="0" lang="en-US"/>
              <a:t>()</a:t>
            </a:r>
          </a:p>
          <a:p>
            <a:pPr lvl="2">
              <a:lnSpc>
                <a:spcPct val="150000"/>
              </a:lnSpc>
            </a:pPr>
            <a:r>
              <a:rPr dirty="0" lang="en-US" smtClean="0"/>
              <a:t> Writing data</a:t>
            </a:r>
            <a:r>
              <a:rPr dirty="0" lang="en-US"/>
              <a:t>: </a:t>
            </a:r>
            <a:r>
              <a:rPr b="1"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dirty="0" lang="en-US"/>
              <a:t>()</a:t>
            </a:r>
          </a:p>
          <a:p>
            <a:pPr lvl="2">
              <a:lnSpc>
                <a:spcPct val="150000"/>
              </a:lnSpc>
            </a:pPr>
            <a:r>
              <a:rPr dirty="0" lang="en-US" smtClean="0"/>
              <a:t> Closing </a:t>
            </a:r>
            <a:r>
              <a:rPr dirty="0" lang="en-US"/>
              <a:t>a file: </a:t>
            </a:r>
            <a:r>
              <a:rPr b="1"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close</a:t>
            </a:r>
            <a:r>
              <a:rPr dirty="0" lang="en-US"/>
              <a:t>()</a:t>
            </a:r>
          </a:p>
          <a:p>
            <a:pPr>
              <a:lnSpc>
                <a:spcPct val="150000"/>
              </a:lnSpc>
            </a:pPr>
            <a:endParaRPr dirty="0" lang="en-US"/>
          </a:p>
        </p:txBody>
      </p:sp>
      <p:sp>
        <p:nvSpPr>
          <p:cNvPr id="104860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Operations in File Handling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1919868"/>
          </a:xfrm>
        </p:spPr>
        <p:txBody>
          <a:bodyPr/>
          <a:p>
            <a:r>
              <a:rPr dirty="0" lang="en-US"/>
              <a:t>A File must be </a:t>
            </a:r>
            <a:r>
              <a:rPr dirty="0" lang="en-US" smtClean="0"/>
              <a:t>opened </a:t>
            </a:r>
            <a:r>
              <a:rPr dirty="0" lang="en-US"/>
              <a:t>before we can read from it </a:t>
            </a:r>
            <a:r>
              <a:rPr dirty="0" lang="en-US" smtClean="0"/>
              <a:t>or write </a:t>
            </a:r>
            <a:r>
              <a:rPr dirty="0" lang="en-US"/>
              <a:t>to it. We can use </a:t>
            </a:r>
            <a:r>
              <a:rPr b="1" dirty="0" lang="en-US" u="sng" smtClean="0">
                <a:solidFill>
                  <a:srgbClr val="FF0000"/>
                </a:solidFill>
              </a:rPr>
              <a:t>ifstream</a:t>
            </a:r>
            <a:r>
              <a:rPr dirty="0" lang="en-US" smtClean="0"/>
              <a:t> </a:t>
            </a:r>
            <a:r>
              <a:rPr dirty="0" lang="en-US"/>
              <a:t>object to open a </a:t>
            </a:r>
            <a:r>
              <a:rPr dirty="0" lang="en-US" smtClean="0"/>
              <a:t>file for </a:t>
            </a:r>
            <a:r>
              <a:rPr dirty="0" lang="en-US"/>
              <a:t>writing or reading purpose. </a:t>
            </a:r>
            <a:endParaRPr dirty="0" lang="en-US" smtClean="0"/>
          </a:p>
          <a:p>
            <a:r>
              <a:rPr dirty="0" lang="en-US" smtClean="0"/>
              <a:t>Following </a:t>
            </a:r>
            <a:r>
              <a:rPr dirty="0" lang="en-US"/>
              <a:t>is the Standard Syntax to </a:t>
            </a:r>
            <a:r>
              <a:rPr dirty="0" lang="en-US" smtClean="0"/>
              <a:t>Open File</a:t>
            </a:r>
            <a:r>
              <a:rPr dirty="0" lang="en-US"/>
              <a:t>.</a:t>
            </a:r>
          </a:p>
        </p:txBody>
      </p:sp>
      <p:sp>
        <p:nvSpPr>
          <p:cNvPr id="104860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Creating/Opening </a:t>
            </a:r>
            <a:r>
              <a:rPr dirty="0" lang="en-US"/>
              <a:t>a file</a:t>
            </a:r>
          </a:p>
        </p:txBody>
      </p:sp>
      <p:sp>
        <p:nvSpPr>
          <p:cNvPr id="1048609" name="Rectangle 1"/>
          <p:cNvSpPr>
            <a:spLocks noChangeArrowheads="1"/>
          </p:cNvSpPr>
          <p:nvPr/>
        </p:nvSpPr>
        <p:spPr bwMode="auto">
          <a:xfrm>
            <a:off x="1538500" y="3230177"/>
            <a:ext cx="6789108" cy="875158"/>
          </a:xfrm>
          <a:prstGeom prst="rect"/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 bIns="128547" compatLnSpc="1" lIns="107916" numCol="1" rIns="107916" tIns="128547" vert="horz" wrap="square">
            <a:prstTxWarp prst="textNoShape"/>
            <a:spAutoFit/>
          </a:bodyPr>
          <a:p>
            <a:pPr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altLang="en-US" baseline="0" b="1" cap="none" dirty="0" sz="2000" i="0" kumimoji="0" lang="en-US" normalizeH="0" err="1" strike="noStrike" u="none" smtClean="0">
                <a:ln>
                  <a:noFill/>
                </a:ln>
                <a:solidFill>
                  <a:srgbClr val="0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umimoji="0" lang="en-US" normalizeH="0" err="1" strike="noStrike" u="none" smtClean="0">
                <a:ln>
                  <a:noFill/>
                </a:ln>
                <a:solidFill>
                  <a:srgbClr val="0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altLang="en-US" baseline="0" b="0" cap="none" dirty="0" sz="2000" i="0" kumimoji="0" lang="en-US" normalizeH="0" err="1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altLang="en-US" baseline="0" b="0" cap="none" dirty="0" sz="2000" i="0" kumimoji="0" lang="en-US" normalizeH="0" err="1" strike="noStrike" u="none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filename.txt"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altLang="en-US" baseline="0" b="0" cap="none" dirty="0" sz="2000" i="0" kumimoji="0" lang="en-US" normalizeH="0" err="1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altLang="en-US" baseline="0" b="0" cap="none" dirty="0" sz="2000" i="0" kumimoji="0" lang="en-US" normalizeH="0" err="1" strike="noStrike" u="none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openMode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altLang="en-US" baseline="0" b="0" cap="none" dirty="0" sz="12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altLang="en-US" baseline="0" b="0" cap="none" dirty="0" sz="32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10" name="Rectangle 2"/>
          <p:cNvSpPr>
            <a:spLocks noChangeArrowheads="1"/>
          </p:cNvSpPr>
          <p:nvPr/>
        </p:nvSpPr>
        <p:spPr bwMode="auto">
          <a:xfrm>
            <a:off x="716740" y="5182012"/>
            <a:ext cx="7970059" cy="1015663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indent="-342900" lvl="0" marL="342900">
              <a:buFont typeface="Arial" panose="020B0604020202020204" pitchFamily="34" charset="0"/>
              <a:buChar char="•"/>
            </a:pPr>
            <a:r>
              <a:rPr altLang="en-US" dirty="0" sz="2000" lang="en-US"/>
              <a:t>Where </a:t>
            </a:r>
            <a:r>
              <a:rPr altLang="en-US" dirty="0" sz="2000"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filename.txt </a:t>
            </a:r>
            <a:r>
              <a:rPr altLang="en-US" dirty="0" sz="2000" lang="en-US"/>
              <a:t> is a string representing the name of the file to be opened, and </a:t>
            </a:r>
            <a:r>
              <a:rPr altLang="en-US" dirty="0" sz="2000" lang="en-US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altLang="en-US" dirty="0" sz="2000" lang="en-US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openMode</a:t>
            </a:r>
            <a:r>
              <a:rPr altLang="en-US" dirty="0" sz="2000" lang="en-US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altLang="en-US" dirty="0" sz="2000" lang="en-US"/>
              <a:t> is an optional parameter with a combination of the </a:t>
            </a:r>
            <a:r>
              <a:rPr altLang="en-US" dirty="0" sz="2000" lang="en-US" smtClean="0"/>
              <a:t>flags in next slide…</a:t>
            </a:r>
            <a:endParaRPr altLang="en-US" dirty="0" sz="20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rtlCol="0" tIns="45720" vert="horz" wrap="square">
        <a:prstTxWarp prst="textNoShape"/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none">
        <a:prstTxWarp prst="textNoShape"/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1800" i="0" kumimoji="0" lang="en-US" normalizeH="0" strike="noStrike" u="none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Lucent Technologies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2.01</dc:title>
  <dc:creator>Lucent End User</dc:creator>
  <cp:lastModifiedBy>Admin</cp:lastModifiedBy>
  <dcterms:created xsi:type="dcterms:W3CDTF">٢٠١١-٠١-١٣T١٧:٤٣:٣٨Z</dcterms:created>
  <dcterms:modified xsi:type="dcterms:W3CDTF">٢٠٢٣-٠٥-٠٩T١٣:٢١:٣٨Z</dcterms:modified>
</cp:coreProperties>
</file>