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92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صورة بانورامي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6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لعنوان والتسمية ال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81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اقتباس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ar-SA" smtClean="0"/>
              <a:t>تحرير أنماط النص الرئيسي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3162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بطاقة ا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97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536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أعمدة ص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40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390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97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50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5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2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01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92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6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20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ar-SA" smtClean="0"/>
              <a:t>انقر فوق الأيقونة لإضافة صورة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تحرير أنماط النص الرئيسي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0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ar-SA" smtClean="0"/>
              <a:t>انقر لتحرير نمط العنوان الرئيسي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ar-SA" smtClean="0"/>
              <a:t>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36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ar-SA" dirty="0"/>
              <a:t>فن حماية </a:t>
            </a:r>
            <a:r>
              <a:rPr lang="ar-SA" dirty="0" smtClean="0"/>
              <a:t>الاسرار</a:t>
            </a:r>
            <a:endParaRPr lang="ar-SA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71520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829521" y="675023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ar-SA" sz="4400" dirty="0" smtClean="0"/>
              <a:t>التشفير</a:t>
            </a:r>
            <a:endParaRPr lang="ar-SA" sz="440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785092" y="2182090"/>
            <a:ext cx="10538690" cy="38862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ar-SA" dirty="0"/>
              <a:t>علم التشفير هو علم صناعة وكسر الشفرات </a:t>
            </a:r>
            <a:r>
              <a:rPr lang="ar-SA" dirty="0" smtClean="0"/>
              <a:t>السرية</a:t>
            </a:r>
          </a:p>
          <a:p>
            <a:pPr>
              <a:lnSpc>
                <a:spcPct val="150000"/>
              </a:lnSpc>
            </a:pPr>
            <a:r>
              <a:rPr lang="ar-SA" dirty="0"/>
              <a:t>التشفير هو طريقة لتخزين ونقل البيانات بحيث يتمكن فقط المتلقون من </a:t>
            </a:r>
            <a:r>
              <a:rPr lang="ar-SA" dirty="0" smtClean="0"/>
              <a:t>قراءة </a:t>
            </a:r>
            <a:r>
              <a:rPr lang="ar-SA" dirty="0"/>
              <a:t>ومعالجة </a:t>
            </a:r>
            <a:r>
              <a:rPr lang="ar-SA" dirty="0" smtClean="0"/>
              <a:t>البيانات</a:t>
            </a:r>
          </a:p>
          <a:p>
            <a:pPr>
              <a:lnSpc>
                <a:spcPct val="150000"/>
              </a:lnSpc>
            </a:pPr>
            <a:r>
              <a:rPr lang="ar-SA" dirty="0"/>
              <a:t>طريقة التشفير هي عملية تحويل النص الصريح سهل القراءة إلى نص مشفر </a:t>
            </a:r>
            <a:r>
              <a:rPr lang="ar-SA" dirty="0" smtClean="0"/>
              <a:t>لا </a:t>
            </a:r>
            <a:r>
              <a:rPr lang="ar-SA" dirty="0"/>
              <a:t>يسهل </a:t>
            </a:r>
            <a:r>
              <a:rPr lang="ar-SA" dirty="0" smtClean="0"/>
              <a:t>قراءته</a:t>
            </a:r>
          </a:p>
          <a:p>
            <a:pPr>
              <a:lnSpc>
                <a:spcPct val="150000"/>
              </a:lnSpc>
            </a:pPr>
            <a:r>
              <a:rPr lang="ar-SA" dirty="0"/>
              <a:t>وطريقة فك الشفرة هي العملية العكسية </a:t>
            </a:r>
            <a:r>
              <a:rPr lang="ar-SA" dirty="0" smtClean="0"/>
              <a:t>او </a:t>
            </a:r>
            <a:r>
              <a:rPr lang="ar-SA" dirty="0"/>
              <a:t>عملية تحويل النص المشفر </a:t>
            </a:r>
            <a:r>
              <a:rPr lang="ar-SA" dirty="0" smtClean="0"/>
              <a:t>إلى </a:t>
            </a:r>
            <a:r>
              <a:rPr lang="ar-SA" dirty="0"/>
              <a:t>نص </a:t>
            </a:r>
            <a:r>
              <a:rPr lang="ar-SA" dirty="0" smtClean="0"/>
              <a:t>صريح</a:t>
            </a:r>
          </a:p>
          <a:p>
            <a:pPr>
              <a:lnSpc>
                <a:spcPct val="150000"/>
              </a:lnSpc>
            </a:pPr>
            <a:r>
              <a:rPr lang="ar-SA" dirty="0"/>
              <a:t>التشفير يعتمد أساسا على وجود مفتاح للتشفير ومفتاح لفك التشفير</a:t>
            </a:r>
          </a:p>
          <a:p>
            <a:pPr>
              <a:lnSpc>
                <a:spcPct val="150000"/>
              </a:lnSpc>
            </a:pP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29565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120106" y="598823"/>
            <a:ext cx="8534400" cy="1507067"/>
          </a:xfrm>
        </p:spPr>
        <p:txBody>
          <a:bodyPr/>
          <a:lstStyle/>
          <a:p>
            <a:r>
              <a:rPr lang="ar-SA" dirty="0" smtClean="0"/>
              <a:t>طرق التشفير 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416357" y="2459182"/>
            <a:ext cx="11110624" cy="361526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ar-SA" dirty="0" smtClean="0"/>
              <a:t>النقل </a:t>
            </a:r>
            <a:r>
              <a:rPr lang="en-US" dirty="0" smtClean="0"/>
              <a:t>Transposition</a:t>
            </a:r>
            <a:r>
              <a:rPr lang="ar-SA" dirty="0"/>
              <a:t> : يتم تغيير </a:t>
            </a:r>
            <a:r>
              <a:rPr lang="ar-SA" dirty="0" smtClean="0"/>
              <a:t>اماكن الاحرف </a:t>
            </a:r>
            <a:r>
              <a:rPr lang="ar-SA" dirty="0"/>
              <a:t>أو بمعنى آخر لخبطة </a:t>
            </a:r>
            <a:r>
              <a:rPr lang="ar-SA" dirty="0" smtClean="0"/>
              <a:t>الاحرف</a:t>
            </a:r>
            <a:r>
              <a:rPr lang="ar-SA" dirty="0"/>
              <a:t>، مثال يتم تنظيم النص في صورة صفوف وأعمدة ثم يتم اختيار </a:t>
            </a:r>
            <a:r>
              <a:rPr lang="ar-SA" dirty="0" smtClean="0"/>
              <a:t>الاعمدة </a:t>
            </a:r>
            <a:r>
              <a:rPr lang="ar-SA" dirty="0"/>
              <a:t>كأنها الكلمات </a:t>
            </a:r>
            <a:r>
              <a:rPr lang="ar-SA" dirty="0" smtClean="0"/>
              <a:t>المشفر</a:t>
            </a:r>
          </a:p>
          <a:p>
            <a:r>
              <a:rPr lang="ar-SA" dirty="0"/>
              <a:t>مثال النص </a:t>
            </a:r>
            <a:r>
              <a:rPr lang="en-US" dirty="0" smtClean="0"/>
              <a:t> OSAMA </a:t>
            </a:r>
            <a:r>
              <a:rPr lang="en-US" dirty="0"/>
              <a:t>BOSS MY HATE I </a:t>
            </a:r>
            <a:r>
              <a:rPr lang="ar-SA" dirty="0"/>
              <a:t>يتم تشفيرها بتحويلها مثال إلى أربعة أعمدة كما بالشكل، ويكون النص المشفر هو الكلمات في </a:t>
            </a:r>
            <a:r>
              <a:rPr lang="ar-SA" dirty="0" smtClean="0"/>
              <a:t>الاعمدة</a:t>
            </a:r>
            <a:endParaRPr lang="ar-SA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909" y="4072054"/>
            <a:ext cx="2182984" cy="2223661"/>
          </a:xfrm>
          <a:prstGeom prst="rect">
            <a:avLst/>
          </a:prstGeom>
        </p:spPr>
      </p:pic>
      <p:sp>
        <p:nvSpPr>
          <p:cNvPr id="5" name="مربع نص 4"/>
          <p:cNvSpPr txBox="1"/>
          <p:nvPr/>
        </p:nvSpPr>
        <p:spPr>
          <a:xfrm>
            <a:off x="4110182" y="3851563"/>
            <a:ext cx="344516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200000"/>
              </a:lnSpc>
            </a:pPr>
            <a:r>
              <a:rPr lang="ar-SA" dirty="0"/>
              <a:t>النص المشفر هو الكلمات في </a:t>
            </a:r>
            <a:r>
              <a:rPr lang="ar-SA" dirty="0" smtClean="0"/>
              <a:t>الاعمدة 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IEOS HMSA </a:t>
            </a:r>
            <a:r>
              <a:rPr lang="en-US" dirty="0"/>
              <a:t>AYSM</a:t>
            </a:r>
            <a:r>
              <a:rPr lang="en-US" dirty="0" smtClean="0"/>
              <a:t> TBOA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15400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ar-SA" dirty="0" smtClean="0"/>
              <a:t>2</a:t>
            </a:r>
            <a:r>
              <a:rPr lang="en-US" dirty="0" smtClean="0"/>
              <a:t>.</a:t>
            </a:r>
            <a:r>
              <a:rPr lang="ar-SA" dirty="0"/>
              <a:t> </a:t>
            </a:r>
            <a:r>
              <a:rPr lang="ar-SA" dirty="0" smtClean="0"/>
              <a:t>التعويض </a:t>
            </a:r>
            <a:r>
              <a:rPr lang="en-US" dirty="0" smtClean="0"/>
              <a:t>Substitution</a:t>
            </a:r>
            <a:r>
              <a:rPr lang="ar-SA" dirty="0"/>
              <a:t> : وفيه يتم تبديل </a:t>
            </a:r>
            <a:r>
              <a:rPr lang="ar-SA" dirty="0" smtClean="0"/>
              <a:t>الاحرف </a:t>
            </a:r>
            <a:r>
              <a:rPr lang="ar-SA" dirty="0"/>
              <a:t>بأحرف أخرى</a:t>
            </a:r>
            <a:r>
              <a:rPr lang="ar-SA" dirty="0" smtClean="0"/>
              <a:t>،</a:t>
            </a:r>
          </a:p>
          <a:p>
            <a:pPr marL="0" indent="0">
              <a:buNone/>
            </a:pPr>
            <a:r>
              <a:rPr lang="ar-SA" dirty="0"/>
              <a:t>فإن الاحرف</a:t>
            </a:r>
            <a:r>
              <a:rPr lang="ar-SA" dirty="0" smtClean="0"/>
              <a:t> الابجدية </a:t>
            </a:r>
            <a:r>
              <a:rPr lang="ar-SA" dirty="0"/>
              <a:t>يتم ترتيبها بوضع نسختين منها في صفين. الصف </a:t>
            </a:r>
            <a:r>
              <a:rPr lang="ar-SA" dirty="0" smtClean="0"/>
              <a:t>الاول </a:t>
            </a:r>
            <a:r>
              <a:rPr lang="ar-SA" dirty="0"/>
              <a:t>يحتوى على </a:t>
            </a:r>
            <a:r>
              <a:rPr lang="ar-SA" dirty="0" smtClean="0"/>
              <a:t>الحروف الابجدية دون </a:t>
            </a:r>
            <a:r>
              <a:rPr lang="ar-SA" dirty="0"/>
              <a:t>تغيير، الصف الثاني يحتوى على الحروف ولكن يتم تغيير موضع </a:t>
            </a:r>
            <a:r>
              <a:rPr lang="ar-SA" dirty="0" smtClean="0"/>
              <a:t>الاحرف </a:t>
            </a:r>
            <a:r>
              <a:rPr lang="ar-SA" dirty="0"/>
              <a:t>لليسار </a:t>
            </a:r>
            <a:r>
              <a:rPr lang="ar-SA" dirty="0" smtClean="0"/>
              <a:t>بمسافة معينة</a:t>
            </a:r>
          </a:p>
          <a:p>
            <a:pPr marL="0" indent="0">
              <a:buNone/>
            </a:pPr>
            <a:endParaRPr lang="ar-SA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595" y="3855876"/>
            <a:ext cx="6739753" cy="143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0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08503" cy="4195481"/>
          </a:xfrm>
        </p:spPr>
        <p:txBody>
          <a:bodyPr/>
          <a:lstStyle/>
          <a:p>
            <a:r>
              <a:rPr lang="ar-SA" dirty="0" smtClean="0"/>
              <a:t>مثال على طريقة التعويض (القيصر)</a:t>
            </a:r>
          </a:p>
          <a:p>
            <a:pPr marL="0" indent="0">
              <a:buNone/>
            </a:pPr>
            <a:r>
              <a:rPr lang="ar-SA" dirty="0" smtClean="0"/>
              <a:t>لك حرف ابجدي رقم مقابل له يبدا من 1 الى 26</a:t>
            </a:r>
          </a:p>
          <a:p>
            <a:pPr marL="0" indent="0">
              <a:buNone/>
            </a:pPr>
            <a:endParaRPr lang="ar-SA" dirty="0" smtClean="0"/>
          </a:p>
          <a:p>
            <a:pPr marL="0" indent="0">
              <a:buNone/>
            </a:pPr>
            <a:endParaRPr lang="ar-SA" dirty="0"/>
          </a:p>
          <a:p>
            <a:pPr marL="0" indent="0">
              <a:buNone/>
            </a:pPr>
            <a:endParaRPr lang="ar-SA" dirty="0"/>
          </a:p>
          <a:p>
            <a:pPr marL="0" indent="0">
              <a:buNone/>
            </a:pPr>
            <a:r>
              <a:rPr lang="ar-SA" dirty="0" smtClean="0"/>
              <a:t>للتشفير نستخدم </a:t>
            </a:r>
            <a:r>
              <a:rPr lang="en-US" dirty="0" smtClean="0"/>
              <a:t>(v  + key)mod 26</a:t>
            </a:r>
            <a:endParaRPr lang="ar-SA" dirty="0" smtClean="0"/>
          </a:p>
          <a:p>
            <a:pPr marL="0" indent="0">
              <a:buNone/>
            </a:pPr>
            <a:r>
              <a:rPr lang="en-US" dirty="0" smtClean="0"/>
              <a:t>V</a:t>
            </a:r>
            <a:r>
              <a:rPr lang="ar-SA" dirty="0" smtClean="0"/>
              <a:t>: هو قيمة الحرف </a:t>
            </a:r>
          </a:p>
          <a:p>
            <a:pPr marL="0" indent="0">
              <a:buNone/>
            </a:pPr>
            <a:r>
              <a:rPr lang="en-US" dirty="0" smtClean="0"/>
              <a:t>Key</a:t>
            </a:r>
            <a:r>
              <a:rPr lang="ar-SA" dirty="0" smtClean="0"/>
              <a:t>: مفتاح التشفير</a:t>
            </a:r>
          </a:p>
          <a:p>
            <a:pPr marL="0" indent="0">
              <a:buNone/>
            </a:pPr>
            <a:r>
              <a:rPr lang="ar-SA" dirty="0" smtClean="0"/>
              <a:t>لفك التشفير </a:t>
            </a:r>
            <a:r>
              <a:rPr lang="en-US" dirty="0" smtClean="0"/>
              <a:t>(v-key)mod 26</a:t>
            </a:r>
            <a:endParaRPr lang="ar-SA" dirty="0"/>
          </a:p>
        </p:txBody>
      </p:sp>
      <p:graphicFrame>
        <p:nvGraphicFramePr>
          <p:cNvPr id="4" name="جدول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3514"/>
              </p:ext>
            </p:extLst>
          </p:nvPr>
        </p:nvGraphicFramePr>
        <p:xfrm>
          <a:off x="0" y="3173428"/>
          <a:ext cx="4694400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9440">
                  <a:extLst>
                    <a:ext uri="{9D8B030D-6E8A-4147-A177-3AD203B41FA5}">
                      <a16:colId xmlns:a16="http://schemas.microsoft.com/office/drawing/2014/main" val="2479579622"/>
                    </a:ext>
                  </a:extLst>
                </a:gridCol>
                <a:gridCol w="469440">
                  <a:extLst>
                    <a:ext uri="{9D8B030D-6E8A-4147-A177-3AD203B41FA5}">
                      <a16:colId xmlns:a16="http://schemas.microsoft.com/office/drawing/2014/main" val="2420472657"/>
                    </a:ext>
                  </a:extLst>
                </a:gridCol>
                <a:gridCol w="469440">
                  <a:extLst>
                    <a:ext uri="{9D8B030D-6E8A-4147-A177-3AD203B41FA5}">
                      <a16:colId xmlns:a16="http://schemas.microsoft.com/office/drawing/2014/main" val="498848811"/>
                    </a:ext>
                  </a:extLst>
                </a:gridCol>
                <a:gridCol w="469440">
                  <a:extLst>
                    <a:ext uri="{9D8B030D-6E8A-4147-A177-3AD203B41FA5}">
                      <a16:colId xmlns:a16="http://schemas.microsoft.com/office/drawing/2014/main" val="1322097241"/>
                    </a:ext>
                  </a:extLst>
                </a:gridCol>
                <a:gridCol w="469440">
                  <a:extLst>
                    <a:ext uri="{9D8B030D-6E8A-4147-A177-3AD203B41FA5}">
                      <a16:colId xmlns:a16="http://schemas.microsoft.com/office/drawing/2014/main" val="1578556681"/>
                    </a:ext>
                  </a:extLst>
                </a:gridCol>
                <a:gridCol w="469440">
                  <a:extLst>
                    <a:ext uri="{9D8B030D-6E8A-4147-A177-3AD203B41FA5}">
                      <a16:colId xmlns:a16="http://schemas.microsoft.com/office/drawing/2014/main" val="2571816684"/>
                    </a:ext>
                  </a:extLst>
                </a:gridCol>
                <a:gridCol w="469440">
                  <a:extLst>
                    <a:ext uri="{9D8B030D-6E8A-4147-A177-3AD203B41FA5}">
                      <a16:colId xmlns:a16="http://schemas.microsoft.com/office/drawing/2014/main" val="2281638726"/>
                    </a:ext>
                  </a:extLst>
                </a:gridCol>
                <a:gridCol w="469440">
                  <a:extLst>
                    <a:ext uri="{9D8B030D-6E8A-4147-A177-3AD203B41FA5}">
                      <a16:colId xmlns:a16="http://schemas.microsoft.com/office/drawing/2014/main" val="2987042814"/>
                    </a:ext>
                  </a:extLst>
                </a:gridCol>
                <a:gridCol w="469440">
                  <a:extLst>
                    <a:ext uri="{9D8B030D-6E8A-4147-A177-3AD203B41FA5}">
                      <a16:colId xmlns:a16="http://schemas.microsoft.com/office/drawing/2014/main" val="2403367905"/>
                    </a:ext>
                  </a:extLst>
                </a:gridCol>
                <a:gridCol w="469440">
                  <a:extLst>
                    <a:ext uri="{9D8B030D-6E8A-4147-A177-3AD203B41FA5}">
                      <a16:colId xmlns:a16="http://schemas.microsoft.com/office/drawing/2014/main" val="288442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J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I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H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G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F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E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B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A</a:t>
                      </a:r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46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10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9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8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7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6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5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4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3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2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645356"/>
                  </a:ext>
                </a:extLst>
              </a:tr>
            </a:tbl>
          </a:graphicData>
        </a:graphic>
      </p:graphicFrame>
      <p:graphicFrame>
        <p:nvGraphicFramePr>
          <p:cNvPr id="5" name="جدول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805936"/>
              </p:ext>
            </p:extLst>
          </p:nvPr>
        </p:nvGraphicFramePr>
        <p:xfrm>
          <a:off x="4694400" y="3173428"/>
          <a:ext cx="4694400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9440">
                  <a:extLst>
                    <a:ext uri="{9D8B030D-6E8A-4147-A177-3AD203B41FA5}">
                      <a16:colId xmlns:a16="http://schemas.microsoft.com/office/drawing/2014/main" val="2479579622"/>
                    </a:ext>
                  </a:extLst>
                </a:gridCol>
                <a:gridCol w="469440">
                  <a:extLst>
                    <a:ext uri="{9D8B030D-6E8A-4147-A177-3AD203B41FA5}">
                      <a16:colId xmlns:a16="http://schemas.microsoft.com/office/drawing/2014/main" val="2420472657"/>
                    </a:ext>
                  </a:extLst>
                </a:gridCol>
                <a:gridCol w="469440">
                  <a:extLst>
                    <a:ext uri="{9D8B030D-6E8A-4147-A177-3AD203B41FA5}">
                      <a16:colId xmlns:a16="http://schemas.microsoft.com/office/drawing/2014/main" val="498848811"/>
                    </a:ext>
                  </a:extLst>
                </a:gridCol>
                <a:gridCol w="469440">
                  <a:extLst>
                    <a:ext uri="{9D8B030D-6E8A-4147-A177-3AD203B41FA5}">
                      <a16:colId xmlns:a16="http://schemas.microsoft.com/office/drawing/2014/main" val="1322097241"/>
                    </a:ext>
                  </a:extLst>
                </a:gridCol>
                <a:gridCol w="469440">
                  <a:extLst>
                    <a:ext uri="{9D8B030D-6E8A-4147-A177-3AD203B41FA5}">
                      <a16:colId xmlns:a16="http://schemas.microsoft.com/office/drawing/2014/main" val="1578556681"/>
                    </a:ext>
                  </a:extLst>
                </a:gridCol>
                <a:gridCol w="469440">
                  <a:extLst>
                    <a:ext uri="{9D8B030D-6E8A-4147-A177-3AD203B41FA5}">
                      <a16:colId xmlns:a16="http://schemas.microsoft.com/office/drawing/2014/main" val="2571816684"/>
                    </a:ext>
                  </a:extLst>
                </a:gridCol>
                <a:gridCol w="469440">
                  <a:extLst>
                    <a:ext uri="{9D8B030D-6E8A-4147-A177-3AD203B41FA5}">
                      <a16:colId xmlns:a16="http://schemas.microsoft.com/office/drawing/2014/main" val="2281638726"/>
                    </a:ext>
                  </a:extLst>
                </a:gridCol>
                <a:gridCol w="469440">
                  <a:extLst>
                    <a:ext uri="{9D8B030D-6E8A-4147-A177-3AD203B41FA5}">
                      <a16:colId xmlns:a16="http://schemas.microsoft.com/office/drawing/2014/main" val="2987042814"/>
                    </a:ext>
                  </a:extLst>
                </a:gridCol>
                <a:gridCol w="469440">
                  <a:extLst>
                    <a:ext uri="{9D8B030D-6E8A-4147-A177-3AD203B41FA5}">
                      <a16:colId xmlns:a16="http://schemas.microsoft.com/office/drawing/2014/main" val="2403367905"/>
                    </a:ext>
                  </a:extLst>
                </a:gridCol>
                <a:gridCol w="469440">
                  <a:extLst>
                    <a:ext uri="{9D8B030D-6E8A-4147-A177-3AD203B41FA5}">
                      <a16:colId xmlns:a16="http://schemas.microsoft.com/office/drawing/2014/main" val="288442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T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S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R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Q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O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N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M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L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K</a:t>
                      </a:r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46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20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19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18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17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16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15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14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13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12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11</a:t>
                      </a:r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645356"/>
                  </a:ext>
                </a:extLst>
              </a:tr>
            </a:tbl>
          </a:graphicData>
        </a:graphic>
      </p:graphicFrame>
      <p:graphicFrame>
        <p:nvGraphicFramePr>
          <p:cNvPr id="6" name="جدول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176874"/>
              </p:ext>
            </p:extLst>
          </p:nvPr>
        </p:nvGraphicFramePr>
        <p:xfrm>
          <a:off x="9375360" y="3173428"/>
          <a:ext cx="2816640" cy="74168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69440">
                  <a:extLst>
                    <a:ext uri="{9D8B030D-6E8A-4147-A177-3AD203B41FA5}">
                      <a16:colId xmlns:a16="http://schemas.microsoft.com/office/drawing/2014/main" val="1578556681"/>
                    </a:ext>
                  </a:extLst>
                </a:gridCol>
                <a:gridCol w="469440">
                  <a:extLst>
                    <a:ext uri="{9D8B030D-6E8A-4147-A177-3AD203B41FA5}">
                      <a16:colId xmlns:a16="http://schemas.microsoft.com/office/drawing/2014/main" val="2571816684"/>
                    </a:ext>
                  </a:extLst>
                </a:gridCol>
                <a:gridCol w="469440">
                  <a:extLst>
                    <a:ext uri="{9D8B030D-6E8A-4147-A177-3AD203B41FA5}">
                      <a16:colId xmlns:a16="http://schemas.microsoft.com/office/drawing/2014/main" val="2281638726"/>
                    </a:ext>
                  </a:extLst>
                </a:gridCol>
                <a:gridCol w="469440">
                  <a:extLst>
                    <a:ext uri="{9D8B030D-6E8A-4147-A177-3AD203B41FA5}">
                      <a16:colId xmlns:a16="http://schemas.microsoft.com/office/drawing/2014/main" val="2987042814"/>
                    </a:ext>
                  </a:extLst>
                </a:gridCol>
                <a:gridCol w="469440">
                  <a:extLst>
                    <a:ext uri="{9D8B030D-6E8A-4147-A177-3AD203B41FA5}">
                      <a16:colId xmlns:a16="http://schemas.microsoft.com/office/drawing/2014/main" val="2403367905"/>
                    </a:ext>
                  </a:extLst>
                </a:gridCol>
                <a:gridCol w="469440">
                  <a:extLst>
                    <a:ext uri="{9D8B030D-6E8A-4147-A177-3AD203B41FA5}">
                      <a16:colId xmlns:a16="http://schemas.microsoft.com/office/drawing/2014/main" val="2884423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Z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Y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X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W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V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U</a:t>
                      </a:r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46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26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25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24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23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22</a:t>
                      </a:r>
                      <a:endParaRPr lang="ar-S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21</a:t>
                      </a:r>
                      <a:endParaRPr lang="ar-S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645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076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r-SA" dirty="0" smtClean="0"/>
              <a:t>فئات التشفير 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ar-SA" dirty="0"/>
              <a:t>الخوارزميات </a:t>
            </a:r>
            <a:r>
              <a:rPr lang="ar-SA" dirty="0" smtClean="0"/>
              <a:t>المتماثلة </a:t>
            </a:r>
            <a:r>
              <a:rPr lang="en-US" dirty="0" smtClean="0"/>
              <a:t>Symmetric</a:t>
            </a:r>
            <a:r>
              <a:rPr lang="ar-SA" dirty="0" smtClean="0"/>
              <a:t>:</a:t>
            </a:r>
          </a:p>
          <a:p>
            <a:r>
              <a:rPr lang="ar-SA" dirty="0"/>
              <a:t>وهذه الخوارزميات تستخدم نفس المفتاح المشترك في عمليتي التشفير وفك التشفير. ويجب أن يتم تشارك المفتاح بين المرسل والمستقبل قبل البدء في أي عملية اتصال.</a:t>
            </a: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056" y="3661738"/>
            <a:ext cx="7296320" cy="287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22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</a:t>
            </a:r>
            <a:r>
              <a:rPr lang="ar-SA" dirty="0"/>
              <a:t> الخوارزميات الغير </a:t>
            </a:r>
            <a:r>
              <a:rPr lang="ar-SA" dirty="0" smtClean="0"/>
              <a:t>متماثلة </a:t>
            </a:r>
            <a:r>
              <a:rPr lang="en-US" dirty="0" smtClean="0"/>
              <a:t>Asymmetric</a:t>
            </a:r>
            <a:endParaRPr lang="ar-SA" dirty="0" smtClean="0"/>
          </a:p>
          <a:p>
            <a:pPr marL="0" indent="0">
              <a:buNone/>
            </a:pPr>
            <a:r>
              <a:rPr lang="ar-SA" dirty="0"/>
              <a:t>تستخدم الخوارزميات الغير متماثلة مفتاح للتشفير ومفتاح مختلف لفك التشفير</a:t>
            </a:r>
            <a:r>
              <a:rPr lang="ar-SA" dirty="0" smtClean="0"/>
              <a:t>.</a:t>
            </a:r>
          </a:p>
          <a:p>
            <a:pPr marL="0" indent="0">
              <a:buNone/>
            </a:pPr>
            <a:r>
              <a:rPr lang="ar-SA" dirty="0" smtClean="0"/>
              <a:t> </a:t>
            </a:r>
            <a:r>
              <a:rPr lang="ar-SA" dirty="0"/>
              <a:t>المفتاح </a:t>
            </a:r>
            <a:r>
              <a:rPr lang="ar-SA" dirty="0" smtClean="0"/>
              <a:t>الاول </a:t>
            </a:r>
            <a:r>
              <a:rPr lang="ar-SA" dirty="0"/>
              <a:t>يكون مفتاح عام والثاني يكون مفتاح خاص</a:t>
            </a:r>
            <a:r>
              <a:rPr lang="ar-SA" dirty="0" smtClean="0"/>
              <a:t>.</a:t>
            </a:r>
          </a:p>
          <a:p>
            <a:pPr marL="0" indent="0">
              <a:buNone/>
            </a:pPr>
            <a:r>
              <a:rPr lang="ar-SA" dirty="0" smtClean="0"/>
              <a:t> </a:t>
            </a:r>
            <a:r>
              <a:rPr lang="ar-SA" dirty="0"/>
              <a:t>وفي نظم التشفير بالمفتاح العام، يمكن </a:t>
            </a:r>
            <a:r>
              <a:rPr lang="ar-SA" dirty="0" smtClean="0"/>
              <a:t>لأي </a:t>
            </a:r>
            <a:r>
              <a:rPr lang="ar-SA" dirty="0"/>
              <a:t>شخص أن يقوم بتشفير الرسالة باستخدام المفتاح العام </a:t>
            </a:r>
            <a:endParaRPr lang="ar-SA" dirty="0" smtClean="0"/>
          </a:p>
          <a:p>
            <a:pPr marL="0" indent="0">
              <a:buNone/>
            </a:pPr>
            <a:r>
              <a:rPr lang="ar-SA" dirty="0" smtClean="0"/>
              <a:t>ولكن </a:t>
            </a:r>
            <a:r>
              <a:rPr lang="ar-SA" dirty="0"/>
              <a:t>متلقي الرسالة هو الوحيد الذي يستطيع فك شفرة الرسالة باستخدام المفتاح الخاص</a:t>
            </a:r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310" y="4292561"/>
            <a:ext cx="6781614" cy="236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73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أيون">
  <a:themeElements>
    <a:clrScheme name="أيون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أيون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أيون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356</Words>
  <Application>Microsoft Office PowerPoint</Application>
  <PresentationFormat>شاشة عريضة</PresentationFormat>
  <Paragraphs>83</Paragraphs>
  <Slides>7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أيون</vt:lpstr>
      <vt:lpstr>فن حماية الاسرار</vt:lpstr>
      <vt:lpstr>التشفير</vt:lpstr>
      <vt:lpstr>طرق التشفير </vt:lpstr>
      <vt:lpstr>عرض تقديمي في PowerPoint</vt:lpstr>
      <vt:lpstr>عرض تقديمي في PowerPoint</vt:lpstr>
      <vt:lpstr>فئات التشفير 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فن حماية الاسرار</dc:title>
  <dc:creator>G.B</dc:creator>
  <cp:lastModifiedBy>G.B</cp:lastModifiedBy>
  <cp:revision>6</cp:revision>
  <dcterms:created xsi:type="dcterms:W3CDTF">2023-03-18T02:43:42Z</dcterms:created>
  <dcterms:modified xsi:type="dcterms:W3CDTF">2023-03-18T03:18:00Z</dcterms:modified>
</cp:coreProperties>
</file>