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6" r:id="rId1"/>
  </p:sldMasterIdLst>
  <p:notesMasterIdLst>
    <p:notesMasterId r:id="rId2"/>
  </p:notesMasterIdLst>
  <p:sldIdLst>
    <p:sldId id="261" r:id="rId3"/>
    <p:sldId id="262" r:id="rId4"/>
    <p:sldId id="263" r:id="rId5"/>
    <p:sldId id="264" r:id="rId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6" y="4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شريحة عنوان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AD347D-5ACD-4C99-B74B-A9C85AD731AF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6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dirty="0" lang="en-US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indent="0" lvl="0" marL="0"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61" name="TextBox 11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662" name="TextBox 14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0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8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23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dirty="0" lang="en-US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26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dirty="0"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29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dirty="0" lang="en-US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9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70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مقارنة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صورة مع تسمية توضيحية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1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dirty="0" lang="en-US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dirty="0" lang="en-US"/>
              <a:t>3/18/2023</a:t>
            </a:fld>
            <a:endParaRPr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dt="0" ftr="0" hdr="0" sldNum="0"/>
  <p:txStyles>
    <p:titleStyle>
      <a:lvl1pPr algn="l" defTabSz="457200" eaLnBrk="1" hangingPunct="1" latinLnBrk="0" rtl="1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 rtl="1">
        <a:defRPr>
          <a:solidFill>
            <a:schemeClr val="tx2"/>
          </a:solidFill>
        </a:defRPr>
      </a:lvl2pPr>
      <a:lvl3pPr eaLnBrk="1" hangingPunct="1" rtl="1">
        <a:defRPr>
          <a:solidFill>
            <a:schemeClr val="tx2"/>
          </a:solidFill>
        </a:defRPr>
      </a:lvl3pPr>
      <a:lvl4pPr eaLnBrk="1" hangingPunct="1" rtl="1">
        <a:defRPr>
          <a:solidFill>
            <a:schemeClr val="tx2"/>
          </a:solidFill>
        </a:defRPr>
      </a:lvl4pPr>
      <a:lvl5pPr eaLnBrk="1" hangingPunct="1" rtl="1">
        <a:defRPr>
          <a:solidFill>
            <a:schemeClr val="tx2"/>
          </a:solidFill>
        </a:defRPr>
      </a:lvl5pPr>
      <a:lvl6pPr eaLnBrk="1" hangingPunct="1" rtl="1">
        <a:defRPr>
          <a:solidFill>
            <a:schemeClr val="tx2"/>
          </a:solidFill>
        </a:defRPr>
      </a:lvl6pPr>
      <a:lvl7pPr eaLnBrk="1" hangingPunct="1" rtl="1">
        <a:defRPr>
          <a:solidFill>
            <a:schemeClr val="tx2"/>
          </a:solidFill>
        </a:defRPr>
      </a:lvl7pPr>
      <a:lvl8pPr eaLnBrk="1" hangingPunct="1" rtl="1">
        <a:defRPr>
          <a:solidFill>
            <a:schemeClr val="tx2"/>
          </a:solidFill>
        </a:defRPr>
      </a:lvl8pPr>
      <a:lvl9pPr eaLnBrk="1" hangingPunct="1" rtl="1">
        <a:defRPr>
          <a:solidFill>
            <a:schemeClr val="tx2"/>
          </a:solidFill>
        </a:defRPr>
      </a:lvl9pPr>
    </p:titleStyle>
    <p:bodyStyle>
      <a:lvl1pPr algn="r" defTabSz="457200" eaLnBrk="1" hangingPunct="1" indent="-342900" latinLnBrk="0" marL="342900" rtl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r" defTabSz="457200" eaLnBrk="1" hangingPunct="1" indent="-285750" latinLnBrk="0" marL="742950" rtl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r" defTabSz="457200" eaLnBrk="1" hangingPunct="1" indent="-228600" latinLnBrk="0" marL="1143000" rtl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r" defTabSz="457200" eaLnBrk="1" hangingPunct="1" indent="-228600" latinLnBrk="0" marL="1600200" rtl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r" defTabSz="457200" eaLnBrk="1" hangingPunct="1" indent="-228600" latinLnBrk="0" marL="2057400" rtl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r" defTabSz="457200" eaLnBrk="1" hangingPunct="1" indent="-228600" latinLnBrk="0" marL="2506000" rtl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r" defTabSz="457200" eaLnBrk="1" hangingPunct="1" indent="-228600" latinLnBrk="0" marL="2971800" rtl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r" defTabSz="457200" eaLnBrk="1" hangingPunct="1" indent="-228600" latinLnBrk="0" marL="3429000" rtl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r" defTabSz="457200" eaLnBrk="1" hangingPunct="1" indent="-228600" latinLnBrk="0" marL="3886200" rtl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r" defTabSz="457200" eaLnBrk="1" hangingPunct="1" latinLnBrk="0" marL="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457200" eaLnBrk="1" hangingPunct="1" latinLnBrk="0" marL="457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457200" eaLnBrk="1" hangingPunct="1" latinLnBrk="0" marL="914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457200" eaLnBrk="1" hangingPunct="1" latinLnBrk="0" marL="1371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457200" eaLnBrk="1" hangingPunct="1" latinLnBrk="0" marL="18288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457200" eaLnBrk="1" hangingPunct="1" latinLnBrk="0" marL="22860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457200" eaLnBrk="1" hangingPunct="1" latinLnBrk="0" marL="2743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457200" eaLnBrk="1" hangingPunct="1" latinLnBrk="0" marL="3200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457200" eaLnBrk="1" hangingPunct="1" latinLnBrk="0" marL="3657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عنوان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507836"/>
          </a:xfrm>
        </p:spPr>
        <p:txBody>
          <a:bodyPr/>
          <a:p>
            <a:pPr algn="ctr"/>
            <a:r>
              <a:rPr dirty="0" lang="ar-SA"/>
              <a:t>فن حفظ التماسك</a:t>
            </a:r>
          </a:p>
        </p:txBody>
      </p:sp>
      <p:sp>
        <p:nvSpPr>
          <p:cNvPr id="1048589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ar-S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ar-SA"/>
          </a:p>
        </p:txBody>
      </p:sp>
      <p:sp>
        <p:nvSpPr>
          <p:cNvPr id="1048596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20000"/>
          </a:bodyPr>
          <a:p>
            <a:r>
              <a:rPr dirty="0" lang="ar-SA"/>
              <a:t>التماسك </a:t>
            </a:r>
            <a:r>
              <a:rPr dirty="0" lang="ar-SA" smtClean="0"/>
              <a:t>هو اثبات ان البيانات لم </a:t>
            </a:r>
            <a:r>
              <a:rPr dirty="0" lang="ar-SA"/>
              <a:t>تتغير وموثوق بها من أي أحد </a:t>
            </a:r>
            <a:r>
              <a:rPr dirty="0" lang="ar-SA" smtClean="0"/>
              <a:t>خلال </a:t>
            </a:r>
            <a:r>
              <a:rPr dirty="0" lang="ar-SA"/>
              <a:t>الدورة الكاملة لحياة البيانات</a:t>
            </a:r>
            <a:r>
              <a:rPr dirty="0" lang="ar-SA" smtClean="0"/>
              <a:t>.</a:t>
            </a:r>
          </a:p>
          <a:p>
            <a:r>
              <a:rPr dirty="0" lang="ar-SA"/>
              <a:t>من اشهر طرق التماسك  </a:t>
            </a:r>
            <a:r>
              <a:rPr dirty="0" lang="ar-SA" smtClean="0"/>
              <a:t>خوارزميات الهاش </a:t>
            </a:r>
            <a:r>
              <a:rPr dirty="0" lang="en-US" smtClean="0"/>
              <a:t>hash</a:t>
            </a:r>
          </a:p>
          <a:p>
            <a:r>
              <a:rPr dirty="0" lang="ar-SA"/>
              <a:t>ما هو </a:t>
            </a:r>
            <a:r>
              <a:rPr dirty="0" lang="ar-SA" smtClean="0"/>
              <a:t>الهاش : هي </a:t>
            </a:r>
            <a:r>
              <a:rPr dirty="0" lang="ar-SA"/>
              <a:t>أداة لتحقيق تماسك البيانات بأخذ البيانات الثنائية )الرسالة( ثم إنتاج قيمة للرسالة بطول </a:t>
            </a:r>
            <a:r>
              <a:rPr dirty="0" lang="ar-SA" smtClean="0"/>
              <a:t>ثابت</a:t>
            </a:r>
            <a:endParaRPr dirty="0" lang="en-US" smtClean="0"/>
          </a:p>
          <a:p>
            <a:r>
              <a:rPr dirty="0" lang="ar-SA" smtClean="0"/>
              <a:t>عملية </a:t>
            </a:r>
            <a:r>
              <a:rPr dirty="0" lang="ar-SA"/>
              <a:t>الهاش هي دالة رياضية ذا اتجاه واحد وهي عادة سهلة الحساب ولكنها عكسها صعب للغاية</a:t>
            </a:r>
            <a:r>
              <a:rPr dirty="0" lang="ar-SA" smtClean="0"/>
              <a:t>.</a:t>
            </a:r>
            <a:endParaRPr dirty="0" lang="en-US" smtClean="0"/>
          </a:p>
          <a:p>
            <a:r>
              <a:rPr dirty="0" sz="2400" lang="ar-SA" smtClean="0"/>
              <a:t>خصائص الهاش </a:t>
            </a:r>
          </a:p>
          <a:p>
            <a:pPr indent="-457200" marL="457200">
              <a:buFont typeface="+mj-lt"/>
              <a:buAutoNum type="arabicPeriod"/>
            </a:pPr>
            <a:r>
              <a:rPr dirty="0" lang="ar-SA"/>
              <a:t>يمكن أن تكون </a:t>
            </a:r>
            <a:r>
              <a:rPr dirty="0" lang="ar-SA" smtClean="0"/>
              <a:t>المدخلات </a:t>
            </a:r>
            <a:r>
              <a:rPr dirty="0" lang="ar-SA"/>
              <a:t>بأي </a:t>
            </a:r>
            <a:r>
              <a:rPr dirty="0" lang="ar-SA" smtClean="0"/>
              <a:t>طول</a:t>
            </a:r>
          </a:p>
          <a:p>
            <a:pPr indent="-457200" marL="457200">
              <a:buFont typeface="+mj-lt"/>
              <a:buAutoNum type="arabicPeriod"/>
            </a:pPr>
            <a:r>
              <a:rPr dirty="0" lang="ar-SA"/>
              <a:t>المخرجات لها نفس </a:t>
            </a:r>
            <a:r>
              <a:rPr dirty="0" lang="ar-SA" smtClean="0"/>
              <a:t>الطول</a:t>
            </a:r>
          </a:p>
          <a:p>
            <a:pPr indent="-457200" marL="457200">
              <a:buFont typeface="+mj-lt"/>
              <a:buAutoNum type="arabicPeriod"/>
            </a:pPr>
            <a:r>
              <a:rPr dirty="0" lang="ar-SA"/>
              <a:t>دوال الهاش لها اتجاه واحد وليس لها اتجاه عكسي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Hash function</a:t>
            </a:r>
            <a:endParaRPr dirty="0" lang="ar-SA"/>
          </a:p>
        </p:txBody>
      </p:sp>
      <p:pic>
        <p:nvPicPr>
          <p:cNvPr id="2097156" name="عنصر نائب للمحتوى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44329" y="2032000"/>
            <a:ext cx="9208286" cy="371301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ar-SA"/>
              <a:t>خوارزميات الهاش</a:t>
            </a:r>
          </a:p>
        </p:txBody>
      </p:sp>
      <p:sp>
        <p:nvSpPr>
          <p:cNvPr id="1048599" name="عنصر نائب للمحتوى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68252" cy="4195481"/>
          </a:xfrm>
        </p:spPr>
        <p:txBody>
          <a:bodyPr/>
          <a:p>
            <a:pPr indent="-457200" marL="457200">
              <a:buFont typeface="+mj-lt"/>
              <a:buAutoNum type="arabicPeriod"/>
            </a:pPr>
            <a:r>
              <a:rPr dirty="0" sz="2400" lang="ar-SA"/>
              <a:t>التدقيق بالمجموع 8 بت </a:t>
            </a:r>
            <a:r>
              <a:rPr dirty="0" sz="2400" lang="en-US"/>
              <a:t>Checksum </a:t>
            </a:r>
            <a:r>
              <a:rPr dirty="0" sz="2400" lang="en-US" smtClean="0"/>
              <a:t>8 bit</a:t>
            </a:r>
          </a:p>
          <a:p>
            <a:pPr indent="0" marL="0">
              <a:buNone/>
            </a:pPr>
            <a:r>
              <a:rPr dirty="0" lang="ar-SA" smtClean="0"/>
              <a:t>هي طريقة تعتمد على نظام 8 بت ويتم تنفيذها كالاتي:</a:t>
            </a:r>
          </a:p>
          <a:p>
            <a:pPr indent="-457200" marL="457200">
              <a:buAutoNum type="arabicPeriod"/>
            </a:pPr>
            <a:r>
              <a:rPr dirty="0" lang="ar-SA" smtClean="0"/>
              <a:t>تحويل </a:t>
            </a:r>
            <a:r>
              <a:rPr dirty="0" lang="ar-SA"/>
              <a:t>الرسالة إلى قيمتها الثنائية </a:t>
            </a:r>
            <a:endParaRPr dirty="0" lang="ar-SA" smtClean="0"/>
          </a:p>
          <a:p>
            <a:pPr indent="-457200" marL="457200">
              <a:buAutoNum type="arabicPeriod"/>
            </a:pPr>
            <a:r>
              <a:rPr dirty="0" lang="ar-SA"/>
              <a:t>تنظيم خط البيانات الثنائية إلى كتل بطول 8 </a:t>
            </a:r>
            <a:r>
              <a:rPr dirty="0" lang="ar-SA" smtClean="0"/>
              <a:t>بت</a:t>
            </a:r>
          </a:p>
          <a:p>
            <a:pPr indent="-457200" marL="457200">
              <a:buAutoNum type="arabicPeriod"/>
            </a:pPr>
            <a:r>
              <a:rPr dirty="0" lang="ar-SA"/>
              <a:t>بجمع كل القيم التي بطول 8 بت</a:t>
            </a:r>
            <a:r>
              <a:rPr dirty="0" lang="ar-SA" smtClean="0"/>
              <a:t>.</a:t>
            </a:r>
          </a:p>
          <a:p>
            <a:pPr indent="-457200" marL="457200">
              <a:buAutoNum type="arabicPeriod"/>
            </a:pPr>
            <a:r>
              <a:rPr dirty="0" lang="ar-SA"/>
              <a:t>تحويل الناتج باستخدام عملية تسمى المكمل الثنائي </a:t>
            </a:r>
            <a:endParaRPr dirty="0" lang="ar-SA" smtClean="0"/>
          </a:p>
          <a:p>
            <a:pPr indent="-457200" marL="457200">
              <a:buAutoNum type="arabicPeriod"/>
            </a:pPr>
            <a:endParaRPr dirty="0" lang="ar-SA"/>
          </a:p>
          <a:p>
            <a:pPr indent="0" marL="0">
              <a:buNone/>
            </a:pPr>
            <a:r>
              <a:rPr dirty="0" lang="ar-SA" smtClean="0"/>
              <a:t>قيمة الهاش في المثال = </a:t>
            </a:r>
            <a:r>
              <a:rPr dirty="0" lang="en-US" smtClean="0"/>
              <a:t>1001 </a:t>
            </a:r>
            <a:r>
              <a:rPr dirty="0" lang="ar-SA" smtClean="0"/>
              <a:t> = 9 </a:t>
            </a:r>
            <a:endParaRPr dirty="0" lang="ar-SA"/>
          </a:p>
        </p:txBody>
      </p:sp>
      <p:sp>
        <p:nvSpPr>
          <p:cNvPr id="1048600" name="مربع نص 3"/>
          <p:cNvSpPr txBox="1"/>
          <p:nvPr/>
        </p:nvSpPr>
        <p:spPr>
          <a:xfrm>
            <a:off x="1496291" y="2613890"/>
            <a:ext cx="3491345" cy="2758441"/>
          </a:xfrm>
          <a:prstGeom prst="rect"/>
          <a:noFill/>
        </p:spPr>
        <p:txBody>
          <a:bodyPr rtlCol="1" wrap="square">
            <a:spAutoFit/>
          </a:bodyPr>
          <a:p>
            <a:r>
              <a:rPr dirty="0" lang="en-US" smtClean="0"/>
              <a:t>           321</a:t>
            </a:r>
          </a:p>
          <a:p>
            <a:endParaRPr dirty="0" lang="en-US" smtClean="0"/>
          </a:p>
          <a:p>
            <a:r>
              <a:rPr dirty="0" lang="en-US" smtClean="0"/>
              <a:t>          0011</a:t>
            </a:r>
          </a:p>
          <a:p>
            <a:r>
              <a:rPr dirty="0" lang="en-US" smtClean="0"/>
              <a:t>+        0010 </a:t>
            </a:r>
          </a:p>
          <a:p>
            <a:r>
              <a:rPr dirty="0" lang="en-US" smtClean="0"/>
              <a:t>+        0001</a:t>
            </a:r>
          </a:p>
          <a:p>
            <a:r>
              <a:rPr dirty="0" lang="en-US" smtClean="0"/>
              <a:t>=</a:t>
            </a:r>
            <a:endParaRPr dirty="0" lang="en-US"/>
          </a:p>
          <a:p>
            <a:r>
              <a:rPr dirty="0" lang="en-US" smtClean="0"/>
              <a:t>          0110</a:t>
            </a:r>
          </a:p>
          <a:p>
            <a:endParaRPr dirty="0" lang="en-US"/>
          </a:p>
          <a:p>
            <a:r>
              <a:rPr dirty="0" lang="en-US" smtClean="0"/>
              <a:t>Not:   1001</a:t>
            </a:r>
          </a:p>
          <a:p>
            <a:endParaRPr dirty="0" lang="ar-SA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أيون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فن حفظ التماسك</dc:title>
  <dc:creator>G.B</dc:creator>
  <cp:lastModifiedBy>G.B</cp:lastModifiedBy>
  <dcterms:created xsi:type="dcterms:W3CDTF">٢٠٢٣-٠٣-١٧T٢١:١٨:٥٥Z</dcterms:created>
  <dcterms:modified xsi:type="dcterms:W3CDTF">٢٠٢٣-٠٥-٠٦T٠٦:٥٨:٠٢Z</dcterms:modified>
</cp:coreProperties>
</file>