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509A250-FF31-4206-8172-F9D3106AACB1}"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ar-SA" smtClean="0"/>
              <a:t>انقر لتحرير نمط العنوان الرئيسي</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ar-SA" smtClean="0"/>
              <a:t>انقر لتحرير نمط العنوان الرئيسي</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ar-SA" smtClean="0"/>
              <a:t>تحرير أنماط النص الرئيسي</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nchorCtr="0"/>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تحرير أنماط النص الرئيسي</a:t>
            </a:r>
          </a:p>
        </p:txBody>
      </p:sp>
      <p:sp>
        <p:nvSpPr>
          <p:cNvPr id="4" name="Date Placeholder 3"/>
          <p:cNvSpPr>
            <a:spLocks noGrp="1"/>
          </p:cNvSpPr>
          <p:nvPr>
            <p:ph type="dt" sz="half" idx="10"/>
          </p:nvPr>
        </p:nvSpPr>
        <p:spPr/>
        <p:txBody>
          <a:bodyPr/>
          <a:lstStyle/>
          <a:p>
            <a:fld id="{9796027F-7875-4030-9381-8BD8C4F21935}" type="datetimeFigureOut">
              <a:rPr lang="en-US" dirty="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تحرير أنماط النص الرئيسي</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ar-SA" smtClean="0"/>
              <a:t>انقر لتحرير نمط العنوان الرئيسي</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7" name="Date Placeholder 4"/>
          <p:cNvSpPr>
            <a:spLocks noGrp="1"/>
          </p:cNvSpPr>
          <p:nvPr>
            <p:ph type="dt" sz="half" idx="10"/>
          </p:nvPr>
        </p:nvSpPr>
        <p:spPr/>
        <p:txBody>
          <a:bodyPr/>
          <a:lstStyle/>
          <a:p>
            <a:fld id="{4509A250-FF31-4206-8172-F9D3106AACB1}" type="datetimeFigureOut">
              <a:rPr lang="en-US" dirty="0"/>
              <a:t>5/6/2023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ar-SA" smtClean="0"/>
              <a:t>انقر لتحرير نمط العنوان الرئيسي</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تحرير أنماط النص الرئيسي</a:t>
            </a:r>
          </a:p>
        </p:txBody>
      </p:sp>
      <p:sp>
        <p:nvSpPr>
          <p:cNvPr id="5" name="Date Placeholder 4"/>
          <p:cNvSpPr>
            <a:spLocks noGrp="1"/>
          </p:cNvSpPr>
          <p:nvPr>
            <p:ph type="dt" sz="half" idx="10"/>
          </p:nvPr>
        </p:nvSpPr>
        <p:spPr/>
        <p:txBody>
          <a:bodyPr/>
          <a:lstStyle/>
          <a:p>
            <a:fld id="{4509A250-FF31-4206-8172-F9D3106AACB1}" type="datetimeFigureOut">
              <a:rPr lang="en-US" dirty="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ar-SA" smtClean="0"/>
              <a:t>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810736" y="644236"/>
            <a:ext cx="9365263" cy="1470891"/>
          </a:xfrm>
        </p:spPr>
        <p:txBody>
          <a:bodyPr/>
          <a:lstStyle/>
          <a:p>
            <a:r>
              <a:rPr lang="ar-SA" sz="6000" dirty="0"/>
              <a:t>فن الحفاظ على استمرارية التوافر</a:t>
            </a:r>
          </a:p>
        </p:txBody>
      </p:sp>
      <p:sp>
        <p:nvSpPr>
          <p:cNvPr id="3" name="عنوان فرعي 2"/>
          <p:cNvSpPr>
            <a:spLocks noGrp="1"/>
          </p:cNvSpPr>
          <p:nvPr>
            <p:ph type="subTitle" idx="1"/>
          </p:nvPr>
        </p:nvSpPr>
        <p:spPr/>
        <p:txBody>
          <a:bodyPr/>
          <a:lstStyle/>
          <a:p>
            <a:endParaRPr lang="ar-SA"/>
          </a:p>
        </p:txBody>
      </p:sp>
    </p:spTree>
    <p:extLst>
      <p:ext uri="{BB962C8B-B14F-4D97-AF65-F5344CB8AC3E}">
        <p14:creationId xmlns:p14="http://schemas.microsoft.com/office/powerpoint/2010/main" val="134313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r>
              <a:rPr lang="ar-SA" dirty="0"/>
              <a:t>المنهجية الطبقية تعطي أعلى مستويات الحماية وتكون الحماية شاملة. فإذا اخترق المهاجم طبقة من الطبقات، </a:t>
            </a:r>
            <a:r>
              <a:rPr lang="ar-SA" dirty="0" err="1" smtClean="0"/>
              <a:t>مايزال</a:t>
            </a:r>
            <a:r>
              <a:rPr lang="ar-SA" dirty="0" smtClean="0"/>
              <a:t>  </a:t>
            </a:r>
            <a:r>
              <a:rPr lang="ar-SA" dirty="0"/>
              <a:t>عليه أن يناضل العديد من الطبقات </a:t>
            </a:r>
            <a:r>
              <a:rPr lang="ar-SA" dirty="0" smtClean="0"/>
              <a:t>الاخرى </a:t>
            </a:r>
            <a:r>
              <a:rPr lang="ar-SA" dirty="0"/>
              <a:t>وكل طبقة تكون أعقد من سابقتها</a:t>
            </a:r>
            <a:r>
              <a:rPr lang="ar-SA" dirty="0" smtClean="0"/>
              <a:t>.</a:t>
            </a:r>
          </a:p>
          <a:p>
            <a:endParaRPr lang="ar-SA" dirty="0"/>
          </a:p>
          <a:p>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727" y="2979372"/>
            <a:ext cx="4833563" cy="3975609"/>
          </a:xfrm>
          <a:prstGeom prst="rect">
            <a:avLst/>
          </a:prstGeom>
        </p:spPr>
      </p:pic>
    </p:spTree>
    <p:extLst>
      <p:ext uri="{BB962C8B-B14F-4D97-AF65-F5344CB8AC3E}">
        <p14:creationId xmlns:p14="http://schemas.microsoft.com/office/powerpoint/2010/main" val="345994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pPr marL="0" indent="0">
              <a:lnSpc>
                <a:spcPct val="150000"/>
              </a:lnSpc>
              <a:buNone/>
            </a:pPr>
            <a:r>
              <a:rPr lang="en-US" dirty="0" smtClean="0"/>
              <a:t>B</a:t>
            </a:r>
            <a:r>
              <a:rPr lang="en-US" sz="2400" dirty="0" smtClean="0"/>
              <a:t>.</a:t>
            </a:r>
            <a:r>
              <a:rPr lang="ar-SA" sz="2400" dirty="0" smtClean="0"/>
              <a:t> </a:t>
            </a:r>
            <a:r>
              <a:rPr lang="ar-SA" sz="2400" dirty="0"/>
              <a:t>القصر </a:t>
            </a:r>
            <a:r>
              <a:rPr lang="en-US" sz="2400" dirty="0"/>
              <a:t>Limiting </a:t>
            </a:r>
            <a:r>
              <a:rPr lang="en-US" sz="2400" dirty="0" smtClean="0"/>
              <a:t>:</a:t>
            </a:r>
            <a:endParaRPr lang="ar-SA" sz="2400" dirty="0" smtClean="0"/>
          </a:p>
          <a:p>
            <a:pPr marL="0" indent="0">
              <a:lnSpc>
                <a:spcPct val="150000"/>
              </a:lnSpc>
              <a:buNone/>
            </a:pPr>
            <a:r>
              <a:rPr lang="ar-SA" dirty="0" smtClean="0"/>
              <a:t>قصر </a:t>
            </a:r>
            <a:r>
              <a:rPr lang="ar-SA" dirty="0"/>
              <a:t>الوصول للبيانات والمعلومات يقلل احتمالية التهديد. يجب أن تقوم المؤسسة بتقليل الوصول للمستخدمين بحيث يكون للمستخدم مستوى الوصول الذي يحتاجه فقط لعمل </a:t>
            </a:r>
            <a:r>
              <a:rPr lang="ar-SA" dirty="0" smtClean="0"/>
              <a:t>وظيفته.</a:t>
            </a:r>
          </a:p>
          <a:p>
            <a:pPr marL="0" indent="0">
              <a:lnSpc>
                <a:spcPct val="150000"/>
              </a:lnSpc>
              <a:buNone/>
            </a:pPr>
            <a:r>
              <a:rPr lang="en-US" dirty="0" smtClean="0"/>
              <a:t>C.</a:t>
            </a:r>
            <a:r>
              <a:rPr lang="ar-SA" dirty="0"/>
              <a:t> التنويع </a:t>
            </a:r>
            <a:r>
              <a:rPr lang="en-US" dirty="0" smtClean="0"/>
              <a:t> Diversity </a:t>
            </a:r>
            <a:r>
              <a:rPr lang="en-US" dirty="0"/>
              <a:t>:</a:t>
            </a:r>
            <a:r>
              <a:rPr lang="ar-SA" dirty="0"/>
              <a:t>إذا كانت كل طبقات الحماية متشابهة، فلن يكون من الصعب على المجرمين النجاح في تحقيق الهجوم. على ذلك، يجب أن تكون الطبقات مختلفة. إذا استطاع المجرم تخطي طبقة من الطبقات، فلن تعمل التقنية التي يهاجم بها </a:t>
            </a:r>
            <a:r>
              <a:rPr lang="ar-SA" dirty="0" smtClean="0"/>
              <a:t>على </a:t>
            </a:r>
            <a:r>
              <a:rPr lang="ar-SA" dirty="0"/>
              <a:t>باقي الطبقات</a:t>
            </a:r>
          </a:p>
        </p:txBody>
      </p:sp>
    </p:spTree>
    <p:extLst>
      <p:ext uri="{BB962C8B-B14F-4D97-AF65-F5344CB8AC3E}">
        <p14:creationId xmlns:p14="http://schemas.microsoft.com/office/powerpoint/2010/main" val="3425512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103312" y="683492"/>
            <a:ext cx="9989561" cy="5564908"/>
          </a:xfrm>
        </p:spPr>
        <p:txBody>
          <a:bodyPr>
            <a:normAutofit/>
          </a:bodyPr>
          <a:lstStyle/>
          <a:p>
            <a:pPr marL="0" indent="0">
              <a:buNone/>
            </a:pPr>
            <a:r>
              <a:rPr lang="en-US" sz="2400" b="1" dirty="0" smtClean="0"/>
              <a:t>D. </a:t>
            </a:r>
            <a:r>
              <a:rPr lang="ar-SA" sz="2400" b="1" dirty="0"/>
              <a:t>الغموض </a:t>
            </a:r>
            <a:r>
              <a:rPr lang="en-US" sz="2400" b="1" dirty="0"/>
              <a:t>Obscurity </a:t>
            </a:r>
            <a:r>
              <a:rPr lang="en-US" sz="2400" b="1" dirty="0" smtClean="0"/>
              <a:t>:</a:t>
            </a:r>
          </a:p>
          <a:p>
            <a:pPr>
              <a:lnSpc>
                <a:spcPct val="220000"/>
              </a:lnSpc>
            </a:pPr>
            <a:r>
              <a:rPr lang="ar-SA" dirty="0"/>
              <a:t>ا</a:t>
            </a:r>
            <a:r>
              <a:rPr lang="ar-SA" dirty="0" smtClean="0"/>
              <a:t>لغموض </a:t>
            </a:r>
            <a:r>
              <a:rPr lang="ar-SA" dirty="0"/>
              <a:t>يمكن أن يحمي أيضا البيانات والمعلومات. يجب </a:t>
            </a:r>
            <a:r>
              <a:rPr lang="ar-SA" dirty="0" smtClean="0"/>
              <a:t>ان </a:t>
            </a:r>
            <a:r>
              <a:rPr lang="ar-SA" dirty="0"/>
              <a:t>تقوم المؤسسة بالبوح بأي معلومات يمكن أن يستخدمها المهاجمون لمعرفة نظام التشغيل للخادم أو نوع الجهاز الذي يستخدم نظام التشغيل. على سبيل المثال، رسائل الخطأ يجب </a:t>
            </a:r>
            <a:r>
              <a:rPr lang="ar-SA" dirty="0" smtClean="0"/>
              <a:t>ان تحتوى </a:t>
            </a:r>
            <a:r>
              <a:rPr lang="ar-SA" dirty="0"/>
              <a:t>على تفاصيل يمكن أن يستخدمها المهاجم لمعرفة </a:t>
            </a:r>
            <a:r>
              <a:rPr lang="ar-SA" dirty="0" smtClean="0"/>
              <a:t>الثغرات </a:t>
            </a:r>
            <a:r>
              <a:rPr lang="ar-SA" dirty="0"/>
              <a:t>الموجودة</a:t>
            </a:r>
            <a:r>
              <a:rPr lang="ar-SA" dirty="0" smtClean="0"/>
              <a:t>.</a:t>
            </a:r>
            <a:endParaRPr lang="en-US" dirty="0" smtClean="0"/>
          </a:p>
          <a:p>
            <a:pPr>
              <a:lnSpc>
                <a:spcPct val="150000"/>
              </a:lnSpc>
            </a:pPr>
            <a:r>
              <a:rPr lang="en-US" sz="2400" b="1" dirty="0"/>
              <a:t>E. </a:t>
            </a:r>
            <a:r>
              <a:rPr lang="ar-SA" sz="2400" b="1" dirty="0"/>
              <a:t>التبسيط </a:t>
            </a:r>
            <a:r>
              <a:rPr lang="en-US" sz="2400" b="1" dirty="0"/>
              <a:t>Simplicity </a:t>
            </a:r>
            <a:r>
              <a:rPr lang="en-US" dirty="0" smtClean="0"/>
              <a:t>:</a:t>
            </a:r>
            <a:r>
              <a:rPr lang="ar-SA" dirty="0" smtClean="0"/>
              <a:t> درجة </a:t>
            </a:r>
            <a:r>
              <a:rPr lang="ar-SA" dirty="0"/>
              <a:t>تعقيد النظام ال تضمن بالضرورة تأمين النظام. إذا قامت المؤسسة بتبني نظم معقدة صعبة الفهم والصيانة، يمكن أن تصير فخا لها بأن تعطي نتائج عكسية. إذا لم يستطيع الموظفون فهم كيفية تهيئة حل معقد ومناسب، فيمكن أن يكون </a:t>
            </a:r>
            <a:r>
              <a:rPr lang="ar-SA" dirty="0" smtClean="0"/>
              <a:t>الامر </a:t>
            </a:r>
            <a:r>
              <a:rPr lang="ar-SA" dirty="0"/>
              <a:t>سهل جدا </a:t>
            </a:r>
            <a:r>
              <a:rPr lang="ar-SA" dirty="0" smtClean="0"/>
              <a:t>للقراصنة اختراق تلك الانظمة </a:t>
            </a:r>
            <a:r>
              <a:rPr lang="ar-SA" dirty="0"/>
              <a:t>المعقدة. للحفاظ على التوافر</a:t>
            </a:r>
            <a:r>
              <a:rPr lang="ar-SA" dirty="0" smtClean="0"/>
              <a:t>،</a:t>
            </a:r>
          </a:p>
          <a:p>
            <a:pPr>
              <a:lnSpc>
                <a:spcPct val="150000"/>
              </a:lnSpc>
            </a:pPr>
            <a:r>
              <a:rPr lang="ar-SA" dirty="0" smtClean="0"/>
              <a:t> يجب أن يكون الحل الامني سهل وبسيط جدا للداخل (الموظفون داخل الشركة) ومعقد للخارج المهاجمون من (خارج الشركة)</a:t>
            </a:r>
            <a:endParaRPr lang="ar-SA" dirty="0"/>
          </a:p>
        </p:txBody>
      </p:sp>
    </p:spTree>
    <p:extLst>
      <p:ext uri="{BB962C8B-B14F-4D97-AF65-F5344CB8AC3E}">
        <p14:creationId xmlns:p14="http://schemas.microsoft.com/office/powerpoint/2010/main" val="38717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094075" y="630518"/>
            <a:ext cx="10285125" cy="5132973"/>
          </a:xfrm>
        </p:spPr>
        <p:txBody>
          <a:bodyPr>
            <a:normAutofit/>
          </a:bodyPr>
          <a:lstStyle/>
          <a:p>
            <a:pPr>
              <a:lnSpc>
                <a:spcPct val="150000"/>
              </a:lnSpc>
            </a:pPr>
            <a:r>
              <a:rPr lang="ar-SA" dirty="0"/>
              <a:t>فن الحفاظ على استمرارية </a:t>
            </a:r>
            <a:r>
              <a:rPr lang="ar-SA" dirty="0" smtClean="0"/>
              <a:t>التوافر يقصد به الحفاظ على استمرارية البيانات </a:t>
            </a:r>
            <a:r>
              <a:rPr lang="ar-SA" dirty="0"/>
              <a:t>وتطبيق معايير معينة </a:t>
            </a:r>
            <a:r>
              <a:rPr lang="ar-SA" dirty="0" smtClean="0"/>
              <a:t> </a:t>
            </a:r>
            <a:r>
              <a:rPr lang="ar-SA" dirty="0"/>
              <a:t>لتقليل أو منع فقدان </a:t>
            </a:r>
            <a:r>
              <a:rPr lang="ar-SA" dirty="0" smtClean="0"/>
              <a:t>البيانات</a:t>
            </a:r>
            <a:r>
              <a:rPr lang="ar-SA" dirty="0"/>
              <a:t> </a:t>
            </a:r>
            <a:r>
              <a:rPr lang="ar-SA" dirty="0" smtClean="0"/>
              <a:t>في المستقبل</a:t>
            </a:r>
            <a:endParaRPr lang="ar-SA" dirty="0"/>
          </a:p>
          <a:p>
            <a:pPr>
              <a:lnSpc>
                <a:spcPct val="150000"/>
              </a:lnSpc>
            </a:pPr>
            <a:r>
              <a:rPr lang="ar-SA" dirty="0" smtClean="0"/>
              <a:t>يشمل هذا الفن </a:t>
            </a:r>
            <a:r>
              <a:rPr lang="ar-SA" dirty="0"/>
              <a:t>على مبدا التسعات </a:t>
            </a:r>
            <a:r>
              <a:rPr lang="ar-SA" dirty="0" smtClean="0"/>
              <a:t>الخمس </a:t>
            </a:r>
          </a:p>
          <a:p>
            <a:pPr>
              <a:lnSpc>
                <a:spcPct val="150000"/>
              </a:lnSpc>
            </a:pPr>
            <a:r>
              <a:rPr lang="ar-SA" sz="2400" b="1" dirty="0"/>
              <a:t>ما هو مبدأ التسعات </a:t>
            </a:r>
            <a:r>
              <a:rPr lang="ar-SA" sz="2400" b="1" dirty="0" smtClean="0"/>
              <a:t>الخمس؟ </a:t>
            </a:r>
          </a:p>
          <a:p>
            <a:pPr>
              <a:lnSpc>
                <a:spcPct val="150000"/>
              </a:lnSpc>
            </a:pPr>
            <a:r>
              <a:rPr lang="ar-SA" dirty="0" smtClean="0"/>
              <a:t>يجب ان تتوافر </a:t>
            </a:r>
            <a:r>
              <a:rPr lang="ar-SA" dirty="0"/>
              <a:t>النظم والخدمات بنسبة 999.99 %من الوقت. وتعني أيضا أن تكون مدة التعطيل سواء مخطط له أو غير مخطط له </a:t>
            </a:r>
            <a:r>
              <a:rPr lang="ar-SA" dirty="0" smtClean="0"/>
              <a:t>لأتزيد عن </a:t>
            </a:r>
            <a:r>
              <a:rPr lang="ar-SA" dirty="0"/>
              <a:t>26.5 دقائق في السنة</a:t>
            </a:r>
            <a:r>
              <a:rPr lang="ar-SA" dirty="0" smtClean="0"/>
              <a:t>.</a:t>
            </a:r>
          </a:p>
          <a:p>
            <a:pPr>
              <a:lnSpc>
                <a:spcPct val="150000"/>
              </a:lnSpc>
            </a:pPr>
            <a:r>
              <a:rPr lang="ar-SA" dirty="0"/>
              <a:t>الحفاظ على التوافر بمبدأ التسعات الخمس يحتاج لتكلفة عالية ويستهلك كثير من الموارد. والتكلفة العالية تأتي بسبب شراء عتاد إضافي كالخوادم والمكونات</a:t>
            </a:r>
          </a:p>
        </p:txBody>
      </p:sp>
    </p:spTree>
    <p:extLst>
      <p:ext uri="{BB962C8B-B14F-4D97-AF65-F5344CB8AC3E}">
        <p14:creationId xmlns:p14="http://schemas.microsoft.com/office/powerpoint/2010/main" val="647800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476" y="2019300"/>
            <a:ext cx="9128620" cy="4653015"/>
          </a:xfrm>
        </p:spPr>
      </p:pic>
      <p:sp>
        <p:nvSpPr>
          <p:cNvPr id="5" name="مربع نص 4"/>
          <p:cNvSpPr txBox="1"/>
          <p:nvPr/>
        </p:nvSpPr>
        <p:spPr>
          <a:xfrm>
            <a:off x="2718089" y="1355599"/>
            <a:ext cx="8650125" cy="461665"/>
          </a:xfrm>
          <a:prstGeom prst="rect">
            <a:avLst/>
          </a:prstGeom>
          <a:noFill/>
        </p:spPr>
        <p:txBody>
          <a:bodyPr wrap="none" rtlCol="1">
            <a:spAutoFit/>
          </a:bodyPr>
          <a:lstStyle/>
          <a:p>
            <a:r>
              <a:rPr lang="ar-SA" sz="2400" dirty="0" smtClean="0"/>
              <a:t>لابد من تطبيق فن حماية استمرارية التوافر رغم تكلفتها العالية في بعض التطبيقات مثل </a:t>
            </a:r>
            <a:endParaRPr lang="ar-SA" sz="2400" dirty="0"/>
          </a:p>
        </p:txBody>
      </p:sp>
    </p:spTree>
    <p:extLst>
      <p:ext uri="{BB962C8B-B14F-4D97-AF65-F5344CB8AC3E}">
        <p14:creationId xmlns:p14="http://schemas.microsoft.com/office/powerpoint/2010/main" val="141666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103312" y="590550"/>
            <a:ext cx="10088563" cy="5657849"/>
          </a:xfrm>
        </p:spPr>
        <p:txBody>
          <a:bodyPr>
            <a:normAutofit/>
          </a:bodyPr>
          <a:lstStyle/>
          <a:p>
            <a:pPr>
              <a:lnSpc>
                <a:spcPct val="200000"/>
              </a:lnSpc>
            </a:pPr>
            <a:r>
              <a:rPr lang="ar-SA" b="1" dirty="0"/>
              <a:t>الهيئات المالية</a:t>
            </a:r>
            <a:r>
              <a:rPr lang="ar-SA" dirty="0"/>
              <a:t>: فالهيئات المالية يجب أن تحافظ على التوافر </a:t>
            </a:r>
            <a:r>
              <a:rPr lang="ar-SA" dirty="0" smtClean="0"/>
              <a:t>واستمرارية </a:t>
            </a:r>
            <a:r>
              <a:rPr lang="ar-SA" dirty="0"/>
              <a:t>التجارة وتحقيق </a:t>
            </a:r>
            <a:r>
              <a:rPr lang="ar-SA" dirty="0" smtClean="0"/>
              <a:t>الالتزام </a:t>
            </a:r>
            <a:r>
              <a:rPr lang="ar-SA" dirty="0"/>
              <a:t>وزيادة ثقة </a:t>
            </a:r>
            <a:r>
              <a:rPr lang="ar-SA" dirty="0" smtClean="0"/>
              <a:t>العميل</a:t>
            </a:r>
          </a:p>
          <a:p>
            <a:pPr>
              <a:lnSpc>
                <a:spcPct val="200000"/>
              </a:lnSpc>
            </a:pPr>
            <a:r>
              <a:rPr lang="ar-SA" b="1" dirty="0"/>
              <a:t>المرافق الطبية</a:t>
            </a:r>
            <a:r>
              <a:rPr lang="ar-SA" dirty="0"/>
              <a:t>: المرافق </a:t>
            </a:r>
            <a:r>
              <a:rPr lang="ar-SA" dirty="0" smtClean="0"/>
              <a:t>الطبية </a:t>
            </a:r>
            <a:r>
              <a:rPr lang="ar-SA" dirty="0"/>
              <a:t>تتطلب توافر دائم لتوفر العناية للمرضى على مدار </a:t>
            </a:r>
            <a:r>
              <a:rPr lang="ar-SA" dirty="0" smtClean="0"/>
              <a:t>الساعة</a:t>
            </a:r>
          </a:p>
          <a:p>
            <a:pPr>
              <a:lnSpc>
                <a:spcPct val="200000"/>
              </a:lnSpc>
            </a:pPr>
            <a:r>
              <a:rPr lang="ar-SA" dirty="0"/>
              <a:t>• </a:t>
            </a:r>
            <a:r>
              <a:rPr lang="ar-SA" b="1" dirty="0"/>
              <a:t>الدفاع المدني: </a:t>
            </a:r>
            <a:r>
              <a:rPr lang="ar-SA" dirty="0"/>
              <a:t>الدفاع المدني يشمل عدة بنايات توفر </a:t>
            </a:r>
            <a:r>
              <a:rPr lang="ar-SA" dirty="0" smtClean="0"/>
              <a:t>الامن </a:t>
            </a:r>
            <a:r>
              <a:rPr lang="ar-SA" dirty="0"/>
              <a:t>والخدمات للمجتمع أو المقاطعة أو الدولة بشكل عام</a:t>
            </a:r>
            <a:r>
              <a:rPr lang="ar-SA" dirty="0" smtClean="0"/>
              <a:t>.</a:t>
            </a:r>
          </a:p>
          <a:p>
            <a:pPr>
              <a:lnSpc>
                <a:spcPct val="200000"/>
              </a:lnSpc>
            </a:pPr>
            <a:r>
              <a:rPr lang="ar-SA" dirty="0"/>
              <a:t>• </a:t>
            </a:r>
            <a:r>
              <a:rPr lang="ar-SA" b="1" dirty="0"/>
              <a:t>أسواق التجزئة</a:t>
            </a:r>
            <a:r>
              <a:rPr lang="ar-SA" dirty="0"/>
              <a:t>: تعتمد أسواق التجزئة على </a:t>
            </a:r>
            <a:r>
              <a:rPr lang="ar-SA" dirty="0" smtClean="0"/>
              <a:t>سلاسل </a:t>
            </a:r>
            <a:r>
              <a:rPr lang="ar-SA" dirty="0"/>
              <a:t>توريد ذات كفاءة عالية وتوصيل المنتجات للمستهلك</a:t>
            </a:r>
            <a:r>
              <a:rPr lang="ar-SA" dirty="0" smtClean="0"/>
              <a:t>.</a:t>
            </a:r>
          </a:p>
          <a:p>
            <a:pPr>
              <a:lnSpc>
                <a:spcPct val="200000"/>
              </a:lnSpc>
            </a:pPr>
            <a:r>
              <a:rPr lang="ar-SA" dirty="0" smtClean="0"/>
              <a:t>•</a:t>
            </a:r>
            <a:r>
              <a:rPr lang="ar-SA" b="1" dirty="0" smtClean="0"/>
              <a:t>الاعلام</a:t>
            </a:r>
            <a:r>
              <a:rPr lang="ar-SA" dirty="0" smtClean="0"/>
              <a:t>: </a:t>
            </a:r>
            <a:r>
              <a:rPr lang="ar-SA" dirty="0"/>
              <a:t>يعتمد العامة على أن وسائل </a:t>
            </a:r>
            <a:r>
              <a:rPr lang="ar-SA" dirty="0" smtClean="0"/>
              <a:t>الاعلام </a:t>
            </a:r>
            <a:r>
              <a:rPr lang="ar-SA" dirty="0"/>
              <a:t>ستوصل المعلومة عن </a:t>
            </a:r>
            <a:r>
              <a:rPr lang="ar-SA" dirty="0" smtClean="0"/>
              <a:t>الاحداث  </a:t>
            </a:r>
            <a:r>
              <a:rPr lang="ar-SA" dirty="0"/>
              <a:t>فور وقوعها. والنشرات </a:t>
            </a:r>
            <a:r>
              <a:rPr lang="ar-SA" dirty="0" smtClean="0"/>
              <a:t>الاخبارية </a:t>
            </a:r>
            <a:r>
              <a:rPr lang="ar-SA" dirty="0"/>
              <a:t>أصبحت على مدار الساعة )24/7)</a:t>
            </a:r>
          </a:p>
        </p:txBody>
      </p:sp>
    </p:spTree>
    <p:extLst>
      <p:ext uri="{BB962C8B-B14F-4D97-AF65-F5344CB8AC3E}">
        <p14:creationId xmlns:p14="http://schemas.microsoft.com/office/powerpoint/2010/main" val="874861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A" dirty="0" smtClean="0"/>
              <a:t>التهديدات التي تؤثر على فن التوافر</a:t>
            </a:r>
            <a:endParaRPr lang="ar-SA" dirty="0"/>
          </a:p>
        </p:txBody>
      </p:sp>
      <p:pic>
        <p:nvPicPr>
          <p:cNvPr id="4" name="عنصر نائب للمحتوى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546" y="2105891"/>
            <a:ext cx="8561545" cy="3668555"/>
          </a:xfrm>
        </p:spPr>
      </p:pic>
    </p:spTree>
    <p:extLst>
      <p:ext uri="{BB962C8B-B14F-4D97-AF65-F5344CB8AC3E}">
        <p14:creationId xmlns:p14="http://schemas.microsoft.com/office/powerpoint/2010/main" val="370277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ar-SA" dirty="0"/>
              <a:t>تحليل </a:t>
            </a:r>
            <a:r>
              <a:rPr lang="ar-SA" dirty="0" smtClean="0"/>
              <a:t>المخاطر</a:t>
            </a:r>
            <a:endParaRPr lang="ar-SA" dirty="0"/>
          </a:p>
        </p:txBody>
      </p:sp>
      <p:sp>
        <p:nvSpPr>
          <p:cNvPr id="3" name="عنصر نائب للمحتوى 2"/>
          <p:cNvSpPr>
            <a:spLocks noGrp="1"/>
          </p:cNvSpPr>
          <p:nvPr>
            <p:ph idx="1"/>
          </p:nvPr>
        </p:nvSpPr>
        <p:spPr>
          <a:xfrm>
            <a:off x="1103312" y="1366982"/>
            <a:ext cx="10100397" cy="4881417"/>
          </a:xfrm>
        </p:spPr>
        <p:txBody>
          <a:bodyPr/>
          <a:lstStyle/>
          <a:p>
            <a:pPr>
              <a:lnSpc>
                <a:spcPct val="150000"/>
              </a:lnSpc>
            </a:pPr>
            <a:r>
              <a:rPr lang="ar-SA" sz="2400" b="1" dirty="0"/>
              <a:t>تحليل المخاطر </a:t>
            </a:r>
            <a:r>
              <a:rPr lang="ar-SA" dirty="0"/>
              <a:t>هي عملة تحليل الخطر الذي تجلبه </a:t>
            </a:r>
            <a:r>
              <a:rPr lang="ar-SA" dirty="0" smtClean="0"/>
              <a:t>الاحداث </a:t>
            </a:r>
            <a:r>
              <a:rPr lang="ar-SA" dirty="0"/>
              <a:t>التي سببها البشر </a:t>
            </a:r>
            <a:r>
              <a:rPr lang="ar-SA" dirty="0" smtClean="0"/>
              <a:t>الاحداث </a:t>
            </a:r>
            <a:r>
              <a:rPr lang="ar-SA" dirty="0"/>
              <a:t>الطبيعية التي تؤثر على ممتلكات المؤسسة. يقوم المستخدم بتعريف الممتلكات لتحديد الممتلكات التي يجب حمايتها أكثر</a:t>
            </a:r>
            <a:r>
              <a:rPr lang="ar-SA" dirty="0" smtClean="0"/>
              <a:t>.</a:t>
            </a:r>
          </a:p>
          <a:p>
            <a:pPr>
              <a:lnSpc>
                <a:spcPct val="150000"/>
              </a:lnSpc>
            </a:pPr>
            <a:r>
              <a:rPr lang="ar-SA" dirty="0" smtClean="0"/>
              <a:t> </a:t>
            </a:r>
            <a:r>
              <a:rPr lang="ar-SA" dirty="0"/>
              <a:t>يوجد أربعة أهداف رئيسية لتحليل المخاطر</a:t>
            </a:r>
            <a:r>
              <a:rPr lang="ar-SA" dirty="0" smtClean="0"/>
              <a:t>:</a:t>
            </a:r>
          </a:p>
          <a:p>
            <a:pPr>
              <a:lnSpc>
                <a:spcPct val="150000"/>
              </a:lnSpc>
            </a:pPr>
            <a:r>
              <a:rPr lang="ar-SA" dirty="0"/>
              <a:t>1 .تحديد الممتلكات وقيمته </a:t>
            </a:r>
            <a:endParaRPr lang="ar-SA" dirty="0" smtClean="0"/>
          </a:p>
          <a:p>
            <a:pPr>
              <a:lnSpc>
                <a:spcPct val="150000"/>
              </a:lnSpc>
            </a:pPr>
            <a:r>
              <a:rPr lang="ar-SA" dirty="0" smtClean="0"/>
              <a:t>2 </a:t>
            </a:r>
            <a:r>
              <a:rPr lang="ar-SA" dirty="0"/>
              <a:t>.تحديد الثغرات والتهديدات</a:t>
            </a:r>
            <a:r>
              <a:rPr lang="ar-SA" dirty="0" smtClean="0"/>
              <a:t>.</a:t>
            </a:r>
          </a:p>
          <a:p>
            <a:pPr>
              <a:lnSpc>
                <a:spcPct val="150000"/>
              </a:lnSpc>
            </a:pPr>
            <a:r>
              <a:rPr lang="ar-SA" dirty="0" smtClean="0"/>
              <a:t> </a:t>
            </a:r>
            <a:r>
              <a:rPr lang="ar-SA" dirty="0"/>
              <a:t>3 .تحديد كمية </a:t>
            </a:r>
            <a:r>
              <a:rPr lang="ar-SA" dirty="0" smtClean="0"/>
              <a:t> الاحتمال  </a:t>
            </a:r>
            <a:r>
              <a:rPr lang="ar-SA" dirty="0"/>
              <a:t>والتأثير للتهديدات المعرفة</a:t>
            </a:r>
            <a:r>
              <a:rPr lang="ar-SA" dirty="0" smtClean="0"/>
              <a:t>.</a:t>
            </a:r>
          </a:p>
          <a:p>
            <a:pPr>
              <a:lnSpc>
                <a:spcPct val="150000"/>
              </a:lnSpc>
            </a:pPr>
            <a:r>
              <a:rPr lang="ar-SA" dirty="0" smtClean="0"/>
              <a:t> </a:t>
            </a:r>
            <a:r>
              <a:rPr lang="ar-SA" dirty="0"/>
              <a:t>4 .الموازنة بين التأثير وتكلفة شراء المضاد.</a:t>
            </a:r>
          </a:p>
        </p:txBody>
      </p:sp>
    </p:spTree>
    <p:extLst>
      <p:ext uri="{BB962C8B-B14F-4D97-AF65-F5344CB8AC3E}">
        <p14:creationId xmlns:p14="http://schemas.microsoft.com/office/powerpoint/2010/main" val="3253631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r>
              <a:rPr lang="ar-SA" dirty="0"/>
              <a:t>يوجد منهاجين رئيسيين لتحليل </a:t>
            </a:r>
            <a:r>
              <a:rPr lang="ar-SA" dirty="0" smtClean="0"/>
              <a:t>المخاطر</a:t>
            </a:r>
          </a:p>
          <a:p>
            <a:pPr marL="0" indent="0">
              <a:buNone/>
            </a:pPr>
            <a:r>
              <a:rPr lang="ar-SA" dirty="0" smtClean="0"/>
              <a:t>1</a:t>
            </a:r>
            <a:r>
              <a:rPr lang="en-US" sz="2400" dirty="0" smtClean="0"/>
              <a:t>. </a:t>
            </a:r>
            <a:r>
              <a:rPr lang="ar-SA" sz="2400" dirty="0" smtClean="0"/>
              <a:t>تحليل </a:t>
            </a:r>
            <a:r>
              <a:rPr lang="ar-SA" sz="2400" dirty="0"/>
              <a:t>المخاطر </a:t>
            </a:r>
            <a:r>
              <a:rPr lang="ar-SA" sz="2400" dirty="0" smtClean="0"/>
              <a:t>الكمي</a:t>
            </a:r>
          </a:p>
          <a:p>
            <a:pPr marL="0" indent="0">
              <a:buNone/>
            </a:pPr>
            <a:r>
              <a:rPr lang="ar-SA" dirty="0" smtClean="0"/>
              <a:t>تحليل </a:t>
            </a:r>
            <a:r>
              <a:rPr lang="ar-SA" dirty="0"/>
              <a:t>المخاطر يعطي أرقام لعملية تحليل المخاطر. وقيمة الممتلك تعبر عن تكلفة استبدال الممتلك</a:t>
            </a:r>
            <a:r>
              <a:rPr lang="ar-SA" dirty="0" smtClean="0"/>
              <a:t>.</a:t>
            </a:r>
          </a:p>
          <a:p>
            <a:pPr marL="0" indent="0">
              <a:buNone/>
            </a:pPr>
            <a:r>
              <a:rPr lang="ar-SA" dirty="0" smtClean="0"/>
              <a:t> </a:t>
            </a:r>
            <a:endParaRPr lang="ar-SA" dirty="0"/>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473" y="3659263"/>
            <a:ext cx="9615054" cy="3101972"/>
          </a:xfrm>
          <a:prstGeom prst="rect">
            <a:avLst/>
          </a:prstGeom>
        </p:spPr>
      </p:pic>
    </p:spTree>
    <p:extLst>
      <p:ext uri="{BB962C8B-B14F-4D97-AF65-F5344CB8AC3E}">
        <p14:creationId xmlns:p14="http://schemas.microsoft.com/office/powerpoint/2010/main" val="4345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706148" y="369455"/>
            <a:ext cx="10811597" cy="6100618"/>
          </a:xfrm>
        </p:spPr>
        <p:txBody>
          <a:bodyPr>
            <a:normAutofit/>
          </a:bodyPr>
          <a:lstStyle/>
          <a:p>
            <a:pPr marL="0" indent="0">
              <a:buNone/>
            </a:pPr>
            <a:r>
              <a:rPr lang="ar-SA" dirty="0" smtClean="0"/>
              <a:t>2</a:t>
            </a:r>
            <a:r>
              <a:rPr lang="en-US" sz="2400" dirty="0" smtClean="0"/>
              <a:t>.</a:t>
            </a:r>
            <a:r>
              <a:rPr lang="ar-SA" sz="2400" dirty="0"/>
              <a:t> تحليل المخاطر النوعي</a:t>
            </a:r>
            <a:r>
              <a:rPr lang="ar-SA" sz="2400" dirty="0" smtClean="0"/>
              <a:t>:</a:t>
            </a:r>
          </a:p>
          <a:p>
            <a:pPr marL="0" indent="0">
              <a:buNone/>
            </a:pPr>
            <a:r>
              <a:rPr lang="ar-SA" dirty="0"/>
              <a:t>تحليل المخاطر النوعي يستخدم </a:t>
            </a:r>
            <a:r>
              <a:rPr lang="ar-SA" dirty="0" smtClean="0"/>
              <a:t>الآراء والسيناريوهات</a:t>
            </a:r>
          </a:p>
          <a:p>
            <a:pPr marL="0" indent="0">
              <a:buNone/>
            </a:pPr>
            <a:r>
              <a:rPr lang="ar-SA" dirty="0" smtClean="0"/>
              <a:t>من طرق تحليل المخاطر النوعية :</a:t>
            </a:r>
          </a:p>
          <a:p>
            <a:pPr marL="0" indent="0">
              <a:buNone/>
            </a:pPr>
            <a:r>
              <a:rPr lang="ar-SA" b="1" dirty="0" smtClean="0"/>
              <a:t>1</a:t>
            </a:r>
            <a:r>
              <a:rPr lang="en-US" b="1" dirty="0" smtClean="0"/>
              <a:t>. </a:t>
            </a:r>
            <a:r>
              <a:rPr lang="ar-SA" b="1" dirty="0" smtClean="0"/>
              <a:t>التلطيف</a:t>
            </a:r>
            <a:r>
              <a:rPr lang="ar-SA" dirty="0"/>
              <a:t>: </a:t>
            </a:r>
            <a:r>
              <a:rPr lang="ar-SA" dirty="0" smtClean="0"/>
              <a:t>يعني </a:t>
            </a:r>
            <a:r>
              <a:rPr lang="ar-SA" dirty="0"/>
              <a:t>تقليل حدوث الخسارة أو تقليل احتمالية </a:t>
            </a:r>
            <a:r>
              <a:rPr lang="ar-SA" dirty="0" smtClean="0"/>
              <a:t>الخسارة</a:t>
            </a:r>
          </a:p>
          <a:p>
            <a:pPr marL="0" indent="0">
              <a:buNone/>
            </a:pPr>
            <a:r>
              <a:rPr lang="ar-SA" sz="2400" b="1" dirty="0" smtClean="0"/>
              <a:t>طرق تقليل التلطيف </a:t>
            </a:r>
            <a:r>
              <a:rPr lang="ar-SA" dirty="0" smtClean="0"/>
              <a:t>:</a:t>
            </a:r>
          </a:p>
          <a:p>
            <a:pPr marL="0" indent="0">
              <a:lnSpc>
                <a:spcPct val="150000"/>
              </a:lnSpc>
              <a:buNone/>
            </a:pPr>
            <a:r>
              <a:rPr lang="ar-SA" dirty="0" smtClean="0"/>
              <a:t>• </a:t>
            </a:r>
            <a:r>
              <a:rPr lang="ar-SA" b="1" dirty="0"/>
              <a:t>القبول</a:t>
            </a:r>
            <a:r>
              <a:rPr lang="ar-SA" dirty="0"/>
              <a:t>: قبول المخاطرة وإعادة تقييم الخطر الذي قبل بشكل دوري كعملية مستمرة محتسبة كأنها جزء من العمليات </a:t>
            </a:r>
            <a:r>
              <a:rPr lang="ar-SA" dirty="0" smtClean="0"/>
              <a:t>التجارية</a:t>
            </a:r>
          </a:p>
          <a:p>
            <a:pPr marL="0" indent="0">
              <a:lnSpc>
                <a:spcPct val="150000"/>
              </a:lnSpc>
              <a:buNone/>
            </a:pPr>
            <a:r>
              <a:rPr lang="ar-SA" dirty="0" smtClean="0"/>
              <a:t>• </a:t>
            </a:r>
            <a:r>
              <a:rPr lang="ar-SA" b="1" dirty="0"/>
              <a:t>التقليل</a:t>
            </a:r>
            <a:r>
              <a:rPr lang="ar-SA" dirty="0"/>
              <a:t>: يتم تقليل الخطر باستخدام أدوات التحكم. إبدا من جديد بتصميم عمليات تجارية وضع لها أداة التحكم المناسبة وضع لها أسلوب قياس مخصص</a:t>
            </a:r>
            <a:r>
              <a:rPr lang="ar-SA" dirty="0" smtClean="0"/>
              <a:t>.</a:t>
            </a:r>
          </a:p>
          <a:p>
            <a:pPr marL="0" indent="0">
              <a:lnSpc>
                <a:spcPct val="150000"/>
              </a:lnSpc>
              <a:buNone/>
            </a:pPr>
            <a:r>
              <a:rPr lang="ar-SA" dirty="0" smtClean="0"/>
              <a:t> </a:t>
            </a:r>
            <a:r>
              <a:rPr lang="ar-SA" dirty="0"/>
              <a:t>• </a:t>
            </a:r>
            <a:r>
              <a:rPr lang="ar-SA" b="1" dirty="0"/>
              <a:t>التجنب</a:t>
            </a:r>
            <a:r>
              <a:rPr lang="ar-SA" dirty="0"/>
              <a:t>: </a:t>
            </a:r>
            <a:r>
              <a:rPr lang="ar-SA" dirty="0" smtClean="0"/>
              <a:t>يعني </a:t>
            </a:r>
            <a:r>
              <a:rPr lang="ar-SA" dirty="0"/>
              <a:t>تغيير المنهجية بشكل كامل. لتجنب الخطر بشكل كامل يمكن أن يشمل على سبيل المثال </a:t>
            </a:r>
            <a:r>
              <a:rPr lang="ar-SA" dirty="0" smtClean="0"/>
              <a:t>الانفصال </a:t>
            </a:r>
            <a:r>
              <a:rPr lang="ar-SA" dirty="0"/>
              <a:t>بشكل مطلق عن </a:t>
            </a:r>
            <a:r>
              <a:rPr lang="ar-SA" dirty="0" smtClean="0"/>
              <a:t>الانترنت</a:t>
            </a:r>
          </a:p>
          <a:p>
            <a:pPr marL="0" indent="0">
              <a:lnSpc>
                <a:spcPct val="150000"/>
              </a:lnSpc>
              <a:buNone/>
            </a:pPr>
            <a:r>
              <a:rPr lang="ar-SA" dirty="0" smtClean="0"/>
              <a:t>. </a:t>
            </a:r>
            <a:r>
              <a:rPr lang="ar-SA" dirty="0"/>
              <a:t>• </a:t>
            </a:r>
            <a:r>
              <a:rPr lang="ar-SA" b="1" dirty="0"/>
              <a:t>النقل</a:t>
            </a:r>
            <a:r>
              <a:rPr lang="ar-SA" dirty="0"/>
              <a:t>: يعني نقل الخطر لطرف ثالث، نقل الخطر لشركة أو وكالة خارجية )مثال شركات خدمات أو شركات </a:t>
            </a:r>
            <a:r>
              <a:rPr lang="ar-SA" dirty="0" smtClean="0"/>
              <a:t>تأمين</a:t>
            </a:r>
            <a:endParaRPr lang="ar-SA" dirty="0"/>
          </a:p>
        </p:txBody>
      </p:sp>
    </p:spTree>
    <p:extLst>
      <p:ext uri="{BB962C8B-B14F-4D97-AF65-F5344CB8AC3E}">
        <p14:creationId xmlns:p14="http://schemas.microsoft.com/office/powerpoint/2010/main" val="353002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872403" y="1136073"/>
            <a:ext cx="10543743" cy="4576617"/>
          </a:xfrm>
        </p:spPr>
        <p:txBody>
          <a:bodyPr/>
          <a:lstStyle/>
          <a:p>
            <a:pPr marL="0" indent="0">
              <a:buNone/>
            </a:pPr>
            <a:r>
              <a:rPr lang="en-US" sz="2400" b="1" dirty="0" smtClean="0"/>
              <a:t> 2</a:t>
            </a:r>
            <a:r>
              <a:rPr lang="en-US" sz="2400" b="1" dirty="0" smtClean="0"/>
              <a:t>. </a:t>
            </a:r>
            <a:r>
              <a:rPr lang="en-US" sz="2400" b="1" dirty="0"/>
              <a:t> </a:t>
            </a:r>
            <a:r>
              <a:rPr lang="ar-SA" sz="2400" b="1" dirty="0" smtClean="0"/>
              <a:t>الدفاع بعمق</a:t>
            </a:r>
          </a:p>
          <a:p>
            <a:pPr marL="457200" indent="-457200">
              <a:buFont typeface="+mj-lt"/>
              <a:buAutoNum type="alphaUcPeriod"/>
            </a:pPr>
            <a:r>
              <a:rPr lang="ar-SA" sz="2400" b="1" dirty="0" smtClean="0"/>
              <a:t>عمل طبقات </a:t>
            </a:r>
            <a:r>
              <a:rPr lang="en-US" sz="2400" b="1" dirty="0" smtClean="0"/>
              <a:t>Layers</a:t>
            </a:r>
          </a:p>
          <a:p>
            <a:pPr marL="0" indent="0">
              <a:buNone/>
            </a:pPr>
            <a:r>
              <a:rPr lang="ar-SA" sz="2400" dirty="0" smtClean="0"/>
              <a:t>عملية بناء طبقات مختلفة لحماية توافر البيانات، وهي تساعد </a:t>
            </a:r>
            <a:r>
              <a:rPr lang="ar-SA" sz="2400" dirty="0"/>
              <a:t>المؤسسة في تقليل الخطر </a:t>
            </a:r>
            <a:r>
              <a:rPr lang="ar-SA" sz="2400" dirty="0" smtClean="0"/>
              <a:t>بالاحتفاظ </a:t>
            </a:r>
            <a:r>
              <a:rPr lang="ar-SA" sz="2400" dirty="0"/>
              <a:t>الدائم بخطوة واحدة أمام المجرم </a:t>
            </a:r>
            <a:r>
              <a:rPr lang="ar-SA" sz="2400" dirty="0" smtClean="0"/>
              <a:t>السيبراني-السبق بخطوة-.</a:t>
            </a:r>
          </a:p>
          <a:p>
            <a:pPr marL="0" indent="0">
              <a:buNone/>
            </a:pPr>
            <a:r>
              <a:rPr lang="ar-SA" sz="2400" dirty="0" smtClean="0"/>
              <a:t> </a:t>
            </a:r>
            <a:r>
              <a:rPr lang="ar-SA" sz="2400" dirty="0"/>
              <a:t>إذا كان هناك دفاع وحيد موجود لحماية البيانات والمعلومات، ستكون مهمة المجرم السيبراني فقط التحايل على هذا الدفاع الوحيد. وللتأكد من </a:t>
            </a:r>
            <a:r>
              <a:rPr lang="ar-SA" sz="2400" dirty="0" smtClean="0"/>
              <a:t>الاحتفاظ </a:t>
            </a:r>
            <a:r>
              <a:rPr lang="ar-SA" sz="2400" dirty="0"/>
              <a:t>بتوافر البيانات والمعلومات، يجب على المؤسسة توفير مستويات مختلفة من الحماية. </a:t>
            </a:r>
            <a:endParaRPr lang="ar-SA" sz="2400" b="1" dirty="0" smtClean="0"/>
          </a:p>
          <a:p>
            <a:endParaRPr lang="ar-SA" sz="2400" b="1" dirty="0" smtClean="0"/>
          </a:p>
          <a:p>
            <a:endParaRPr lang="ar-SA" dirty="0"/>
          </a:p>
        </p:txBody>
      </p:sp>
    </p:spTree>
    <p:extLst>
      <p:ext uri="{BB962C8B-B14F-4D97-AF65-F5344CB8AC3E}">
        <p14:creationId xmlns:p14="http://schemas.microsoft.com/office/powerpoint/2010/main" val="1915205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أيون">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85</TotalTime>
  <Words>754</Words>
  <Application>Microsoft Office PowerPoint</Application>
  <PresentationFormat>شاشة عريضة</PresentationFormat>
  <Paragraphs>45</Paragraphs>
  <Slides>12</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12</vt:i4>
      </vt:variant>
    </vt:vector>
  </HeadingPairs>
  <TitlesOfParts>
    <vt:vector size="17" baseType="lpstr">
      <vt:lpstr>Arial</vt:lpstr>
      <vt:lpstr>Century Gothic</vt:lpstr>
      <vt:lpstr>Times New Roman</vt:lpstr>
      <vt:lpstr>Wingdings 3</vt:lpstr>
      <vt:lpstr>أيون</vt:lpstr>
      <vt:lpstr>فن الحفاظ على استمرارية التوافر</vt:lpstr>
      <vt:lpstr>عرض تقديمي في PowerPoint</vt:lpstr>
      <vt:lpstr>عرض تقديمي في PowerPoint</vt:lpstr>
      <vt:lpstr>عرض تقديمي في PowerPoint</vt:lpstr>
      <vt:lpstr>التهديدات التي تؤثر على فن التوافر</vt:lpstr>
      <vt:lpstr>تحليل المخاطر</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فن الحفاظ على استمرارية التوافر</dc:title>
  <dc:creator>G.B</dc:creator>
  <cp:lastModifiedBy>G.B</cp:lastModifiedBy>
  <cp:revision>12</cp:revision>
  <dcterms:created xsi:type="dcterms:W3CDTF">2023-05-06T03:33:31Z</dcterms:created>
  <dcterms:modified xsi:type="dcterms:W3CDTF">2023-05-06T05:09:50Z</dcterms:modified>
</cp:coreProperties>
</file>