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0" r:id="rId3"/>
    <p:sldId id="260" r:id="rId4"/>
    <p:sldId id="261" r:id="rId5"/>
    <p:sldId id="262" r:id="rId6"/>
    <p:sldId id="273" r:id="rId7"/>
    <p:sldId id="265" r:id="rId8"/>
    <p:sldId id="266" r:id="rId9"/>
    <p:sldId id="267" r:id="rId10"/>
    <p:sldId id="270" r:id="rId11"/>
    <p:sldId id="269" r:id="rId12"/>
    <p:sldId id="263" r:id="rId13"/>
    <p:sldId id="272" r:id="rId14"/>
    <p:sldId id="279" r:id="rId15"/>
    <p:sldId id="280" r:id="rId16"/>
    <p:sldId id="274" r:id="rId17"/>
    <p:sldId id="286" r:id="rId18"/>
    <p:sldId id="285" r:id="rId19"/>
    <p:sldId id="282" r:id="rId20"/>
    <p:sldId id="275" r:id="rId21"/>
    <p:sldId id="283" r:id="rId22"/>
    <p:sldId id="281" r:id="rId23"/>
    <p:sldId id="287" r:id="rId24"/>
    <p:sldId id="288" r:id="rId25"/>
    <p:sldId id="289" r:id="rId26"/>
    <p:sldId id="284" r:id="rId27"/>
    <p:sldId id="268" r:id="rId28"/>
    <p:sldId id="278" r:id="rId29"/>
    <p:sldId id="276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9FD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4" autoAdjust="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6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6D529-73FF-4DF9-96DA-75CF364EC5C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58B21-39EA-47B7-BC51-FCB0349F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09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C9F2B-D261-43BE-BDD5-AC5E510994C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D9F69-D28E-423C-BBB7-7B9C55EE9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1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1087392"/>
            <a:ext cx="7886700" cy="0"/>
          </a:xfrm>
          <a:prstGeom prst="line">
            <a:avLst/>
          </a:prstGeom>
          <a:ln w="165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85800" y="3509963"/>
            <a:ext cx="7886700" cy="0"/>
          </a:xfrm>
          <a:prstGeom prst="line">
            <a:avLst/>
          </a:prstGeom>
          <a:ln w="168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776931" y="6203092"/>
            <a:ext cx="78867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628650" y="1050321"/>
            <a:ext cx="78867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3915"/>
            <a:ext cx="7886700" cy="746982"/>
          </a:xfrm>
          <a:noFill/>
        </p:spPr>
        <p:txBody>
          <a:bodyPr>
            <a:normAutofit/>
          </a:bodyPr>
          <a:lstStyle>
            <a:lvl1pPr algn="ctr">
              <a:defRPr sz="3600" b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7886700" cy="5095962"/>
          </a:xfrm>
        </p:spPr>
        <p:txBody>
          <a:bodyPr/>
          <a:lstStyle>
            <a:lvl1pPr marL="228600" indent="-228600">
              <a:buClr>
                <a:srgbClr val="C00000"/>
              </a:buClr>
              <a:buSzPct val="114000"/>
              <a:buFont typeface="Wingdings" panose="05000000000000000000" pitchFamily="2" charset="2"/>
              <a:buChar char="§"/>
              <a:defRPr sz="2600"/>
            </a:lvl1pPr>
            <a:lvl2pPr marL="685800" indent="-228600">
              <a:buClr>
                <a:schemeClr val="accent2">
                  <a:lumMod val="75000"/>
                </a:schemeClr>
              </a:buClr>
              <a:buSzPct val="81000"/>
              <a:buFont typeface="Calibri" panose="020F0502020204030204" pitchFamily="34" charset="0"/>
              <a:buChar char="●"/>
              <a:defRPr/>
            </a:lvl2pPr>
            <a:lvl3pPr marL="1257300" indent="-342900">
              <a:buClr>
                <a:schemeClr val="accent6">
                  <a:lumMod val="50000"/>
                </a:schemeClr>
              </a:buClr>
              <a:buSzPct val="82000"/>
              <a:buFontTx/>
              <a:buChar char="►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08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8280665" y="6311899"/>
            <a:ext cx="4693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2.</a:t>
            </a:r>
            <a:fld id="{E99983C7-342B-4F5E-95DC-4A1EEC211AF8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5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48040"/>
            <a:ext cx="8183880" cy="1660026"/>
          </a:xfrm>
        </p:spPr>
        <p:txBody>
          <a:bodyPr>
            <a:normAutofit/>
          </a:bodyPr>
          <a:lstStyle/>
          <a:p>
            <a:pPr lvl="0"/>
            <a:r>
              <a:rPr lang="en-US" altLang="en-US" sz="4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 Administration</a:t>
            </a:r>
            <a:br>
              <a:rPr lang="en-US" altLang="en-US" sz="4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altLang="en-US" sz="4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(DBA)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40241"/>
            <a:ext cx="6858000" cy="1975802"/>
          </a:xfrm>
        </p:spPr>
        <p:txBody>
          <a:bodyPr>
            <a:noAutofit/>
          </a:bodyPr>
          <a:lstStyle/>
          <a:p>
            <a:r>
              <a:rPr lang="en-MY" sz="3600" b="1" dirty="0"/>
              <a:t>SQL Server Databases</a:t>
            </a:r>
          </a:p>
          <a:p>
            <a:r>
              <a:rPr lang="en-US" sz="3200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137600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MY" dirty="0"/>
              <a:t>(2) </a:t>
            </a:r>
            <a:r>
              <a:rPr lang="en-MY" dirty="0" err="1"/>
              <a:t>TempDB</a:t>
            </a:r>
            <a:r>
              <a:rPr lang="en-MY" dirty="0"/>
              <a:t> Database </a:t>
            </a:r>
            <a:r>
              <a:rPr lang="en-MY" sz="2000" dirty="0">
                <a:solidFill>
                  <a:schemeClr val="bg1">
                    <a:lumMod val="65000"/>
                  </a:schemeClr>
                </a:solidFill>
              </a:rPr>
              <a:t>(cont’d)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953"/>
            <a:ext cx="8152096" cy="5095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2800" b="1" dirty="0"/>
              <a:t> ---- for practise ----</a:t>
            </a:r>
          </a:p>
          <a:p>
            <a:pPr algn="just"/>
            <a:r>
              <a:rPr lang="en-MY" sz="2400" dirty="0"/>
              <a:t>To check the size of the </a:t>
            </a:r>
            <a:r>
              <a:rPr lang="en-MY" sz="2400" dirty="0" err="1"/>
              <a:t>tempdb</a:t>
            </a:r>
            <a:r>
              <a:rPr lang="en-MY" sz="2400" dirty="0"/>
              <a:t> database, execute the following code: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MY" dirty="0"/>
              <a:t>Moving the </a:t>
            </a:r>
            <a:r>
              <a:rPr lang="en-MY" dirty="0" err="1"/>
              <a:t>tempdb</a:t>
            </a:r>
            <a:r>
              <a:rPr lang="en-MY" dirty="0"/>
              <a:t> database to a different drive and folder:</a:t>
            </a:r>
            <a:endParaRPr lang="en-US" dirty="0"/>
          </a:p>
          <a:p>
            <a:pPr algn="just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172216" y="2391794"/>
            <a:ext cx="2799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tempdb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sp_helpfile</a:t>
            </a:r>
            <a:endParaRPr lang="en-US" sz="2000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89648" y="328478"/>
            <a:ext cx="776614" cy="59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1770" y="4229211"/>
            <a:ext cx="791449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tempdb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MODIFY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tempdev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tempdata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tempdb.mdf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tempdb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MODIFY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FILE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templog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tempdata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templog.ldf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48875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MY" dirty="0"/>
              <a:t>(3) Model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MY" dirty="0"/>
              <a:t>The model database is used as a template for new databases.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Each time you create a new database in SQL Server, the contents of the Model database are copied to the new database to establish its default objects, including tables, stored procedures, and other database objects. 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lang="en-MY" dirty="0"/>
              <a:t>For example, if you set the </a:t>
            </a:r>
            <a:r>
              <a:rPr lang="en-MY" b="1" dirty="0"/>
              <a:t>Recovery Model </a:t>
            </a:r>
            <a:r>
              <a:rPr lang="en-MY" dirty="0"/>
              <a:t>to be </a:t>
            </a:r>
            <a:r>
              <a:rPr lang="en-MY" b="1" dirty="0"/>
              <a:t>Full</a:t>
            </a:r>
            <a:r>
              <a:rPr lang="en-MY" dirty="0"/>
              <a:t> on the Model database, then all new user databases will automatically be configured in the same way.</a:t>
            </a:r>
            <a:endParaRPr lang="en-US" dirty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MY" dirty="0"/>
              <a:t>The model database is required and cannot be deleted, it is used by </a:t>
            </a:r>
            <a:r>
              <a:rPr lang="en-MY" dirty="0" err="1"/>
              <a:t>tempdb</a:t>
            </a:r>
            <a:r>
              <a:rPr lang="en-MY" dirty="0"/>
              <a:t> every time the SQL Server service starts.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1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MY" dirty="0"/>
              <a:t>(4) MSDB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60390"/>
            <a:ext cx="8001783" cy="509596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MY" sz="2400" dirty="0"/>
              <a:t>MSDB is used to store information for various components of SQL Server such as:</a:t>
            </a:r>
          </a:p>
          <a:p>
            <a:pPr lvl="1">
              <a:spcAft>
                <a:spcPts val="1200"/>
              </a:spcAft>
            </a:pPr>
            <a:r>
              <a:rPr lang="en-MY" sz="2200" dirty="0"/>
              <a:t>Database Mail, database backup and restore history, and maintenance plan history.</a:t>
            </a:r>
          </a:p>
          <a:p>
            <a:pPr lvl="1">
              <a:spcAft>
                <a:spcPts val="1200"/>
              </a:spcAft>
            </a:pPr>
            <a:r>
              <a:rPr lang="en-US" sz="2200" dirty="0"/>
              <a:t>The SQL Server Agent uses the </a:t>
            </a:r>
            <a:r>
              <a:rPr lang="en-US" sz="2200" dirty="0" err="1"/>
              <a:t>msdb</a:t>
            </a:r>
            <a:r>
              <a:rPr lang="en-US" sz="2200" dirty="0"/>
              <a:t> database extensively for the storage of automated job definitions, job schedules, operator definitions, and alert definitions.</a:t>
            </a:r>
          </a:p>
          <a:p>
            <a:pPr>
              <a:spcAft>
                <a:spcPts val="1200"/>
              </a:spcAft>
            </a:pPr>
            <a:r>
              <a:rPr lang="en-MY" sz="2400" dirty="0"/>
              <a:t>The MSDB database is stored in the same directory as the master database. The filename for the data file is </a:t>
            </a:r>
            <a:r>
              <a:rPr lang="en-MY" sz="2400" dirty="0" err="1"/>
              <a:t>MSDBData.mdf</a:t>
            </a:r>
            <a:r>
              <a:rPr lang="en-MY" sz="2400" dirty="0"/>
              <a:t> , and the filename for the log file is </a:t>
            </a:r>
            <a:r>
              <a:rPr lang="en-MY" sz="2400" dirty="0" err="1"/>
              <a:t>MSDBLog.ldf</a:t>
            </a:r>
            <a:r>
              <a:rPr lang="en-MY" sz="2400" dirty="0"/>
              <a:t>. It is recommended to leave the MSDB database in the default location.</a:t>
            </a:r>
            <a:endParaRPr lang="en-US" sz="2400" dirty="0"/>
          </a:p>
          <a:p>
            <a:pPr marL="0" indent="0">
              <a:spcAft>
                <a:spcPts val="12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899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(5)</a:t>
            </a:r>
            <a:r>
              <a:rPr lang="en-MY" dirty="0"/>
              <a:t> Resource database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7886700" cy="5095962"/>
          </a:xfrm>
        </p:spPr>
        <p:txBody>
          <a:bodyPr/>
          <a:lstStyle/>
          <a:p>
            <a:pPr algn="just"/>
            <a:r>
              <a:rPr lang="en-US" dirty="0"/>
              <a:t>The Resource database is a read-only database that contains all the </a:t>
            </a:r>
            <a:r>
              <a:rPr lang="en-US" u="sng" dirty="0">
                <a:solidFill>
                  <a:srgbClr val="FF0000"/>
                </a:solidFill>
              </a:rPr>
              <a:t>system objects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are included with SQL Server.  </a:t>
            </a:r>
          </a:p>
          <a:p>
            <a:pPr algn="just"/>
            <a:r>
              <a:rPr lang="en-MY" dirty="0"/>
              <a:t>It should never be modified, except under guidance from Microsoft. </a:t>
            </a:r>
          </a:p>
          <a:p>
            <a:pPr algn="just"/>
            <a:r>
              <a:rPr lang="en-MY" dirty="0"/>
              <a:t>The full name of the Resource database is “</a:t>
            </a:r>
            <a:r>
              <a:rPr lang="en-MY" dirty="0" err="1"/>
              <a:t>mssqlsystemresource</a:t>
            </a:r>
            <a:r>
              <a:rPr lang="en-MY" dirty="0"/>
              <a:t>”.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6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spcAft>
                <a:spcPts val="1200"/>
              </a:spcAft>
            </a:pPr>
            <a:r>
              <a:rPr lang="en-MY" dirty="0"/>
              <a:t>At a minimum, every SQL Server database has two operating system files: a </a:t>
            </a:r>
            <a:r>
              <a:rPr lang="en-MY" b="1" u="sng" dirty="0"/>
              <a:t>data file</a:t>
            </a:r>
            <a:r>
              <a:rPr lang="en-MY" dirty="0"/>
              <a:t> and a </a:t>
            </a:r>
            <a:r>
              <a:rPr lang="en-MY" b="1" u="sng" dirty="0"/>
              <a:t>log file</a:t>
            </a:r>
            <a:r>
              <a:rPr lang="en-MY" dirty="0"/>
              <a:t>.</a:t>
            </a:r>
            <a:endParaRPr lang="en-US" dirty="0"/>
          </a:p>
          <a:p>
            <a:pPr lvl="1" algn="just">
              <a:spcAft>
                <a:spcPts val="1200"/>
              </a:spcAft>
            </a:pPr>
            <a:r>
              <a:rPr lang="en-MY" sz="2800" b="1" u="sng" dirty="0">
                <a:solidFill>
                  <a:srgbClr val="C00000"/>
                </a:solidFill>
              </a:rPr>
              <a:t>Data files</a:t>
            </a:r>
            <a:r>
              <a:rPr lang="en-MY" sz="2800" b="1" dirty="0"/>
              <a:t>:</a:t>
            </a:r>
            <a:r>
              <a:rPr lang="en-MY" sz="2800" dirty="0"/>
              <a:t>  contain data and objects such as </a:t>
            </a:r>
            <a:r>
              <a:rPr lang="en-MY" sz="2800" dirty="0">
                <a:solidFill>
                  <a:srgbClr val="FF0000"/>
                </a:solidFill>
              </a:rPr>
              <a:t>tables</a:t>
            </a:r>
            <a:r>
              <a:rPr lang="en-MY" sz="2800" dirty="0"/>
              <a:t>, </a:t>
            </a:r>
            <a:r>
              <a:rPr lang="en-MY" sz="2800" dirty="0">
                <a:solidFill>
                  <a:srgbClr val="FF0000"/>
                </a:solidFill>
              </a:rPr>
              <a:t>indexes</a:t>
            </a:r>
            <a:r>
              <a:rPr lang="en-MY" sz="2800" dirty="0"/>
              <a:t>, stored </a:t>
            </a:r>
            <a:r>
              <a:rPr lang="en-MY" sz="2800" dirty="0">
                <a:solidFill>
                  <a:srgbClr val="FF0000"/>
                </a:solidFill>
              </a:rPr>
              <a:t>procedures</a:t>
            </a:r>
            <a:r>
              <a:rPr lang="en-MY" sz="2800" dirty="0"/>
              <a:t>, and </a:t>
            </a:r>
            <a:r>
              <a:rPr lang="en-MY" sz="2800" dirty="0">
                <a:solidFill>
                  <a:srgbClr val="FF0000"/>
                </a:solidFill>
              </a:rPr>
              <a:t>views</a:t>
            </a:r>
            <a:r>
              <a:rPr lang="en-MY" sz="2800" dirty="0"/>
              <a:t>. There are two types of data files; primary and secondary.</a:t>
            </a:r>
            <a:endParaRPr lang="en-US" sz="2800" dirty="0"/>
          </a:p>
          <a:p>
            <a:pPr lvl="1" algn="just">
              <a:spcAft>
                <a:spcPts val="1200"/>
              </a:spcAft>
            </a:pPr>
            <a:r>
              <a:rPr lang="en-MY" sz="2800" b="1" u="sng" dirty="0">
                <a:solidFill>
                  <a:srgbClr val="C00000"/>
                </a:solidFill>
              </a:rPr>
              <a:t>Log files</a:t>
            </a:r>
            <a:r>
              <a:rPr lang="en-MY" sz="2800" b="1" dirty="0"/>
              <a:t>:</a:t>
            </a:r>
            <a:r>
              <a:rPr lang="en-MY" sz="2800" dirty="0"/>
              <a:t> </a:t>
            </a:r>
            <a:r>
              <a:rPr lang="en-GB" sz="2800" dirty="0">
                <a:effectLst/>
              </a:rPr>
              <a:t>A SQL Server log file is a transaction log file that records all database transactions and modifications. It </a:t>
            </a:r>
            <a:r>
              <a:rPr lang="en-MY" sz="2800" dirty="0"/>
              <a:t>contains the information that is required to recover all transactions in the database. </a:t>
            </a:r>
            <a:endParaRPr lang="en-US" sz="2800" dirty="0"/>
          </a:p>
          <a:p>
            <a:pPr algn="just">
              <a:spcAft>
                <a:spcPts val="1200"/>
              </a:spcAft>
            </a:pPr>
            <a:r>
              <a:rPr lang="en-MY" dirty="0"/>
              <a:t>Data files (primary and secondary) can be grouped together in </a:t>
            </a:r>
            <a:r>
              <a:rPr lang="en-MY" b="1" u="sng" dirty="0" err="1"/>
              <a:t>filegroups</a:t>
            </a:r>
            <a:r>
              <a:rPr lang="en-MY" dirty="0"/>
              <a:t> for allocation and administration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8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User Databases - </a:t>
            </a:r>
            <a:r>
              <a:rPr lang="en-US" b="1" dirty="0"/>
              <a:t>Data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27342"/>
            <a:ext cx="8202199" cy="5229010"/>
          </a:xfrm>
        </p:spPr>
        <p:txBody>
          <a:bodyPr>
            <a:normAutofit/>
          </a:bodyPr>
          <a:lstStyle/>
          <a:p>
            <a:r>
              <a:rPr lang="en-US" b="1" dirty="0"/>
              <a:t>Data files </a:t>
            </a:r>
            <a:r>
              <a:rPr lang="en-US" dirty="0"/>
              <a:t>can be of two types: </a:t>
            </a:r>
            <a:r>
              <a:rPr lang="en-US" b="1" u="sng" dirty="0"/>
              <a:t>Primary</a:t>
            </a:r>
            <a:r>
              <a:rPr lang="en-US" dirty="0"/>
              <a:t> or </a:t>
            </a:r>
            <a:r>
              <a:rPr lang="en-US" b="1" u="sng" dirty="0"/>
              <a:t>Secondary</a:t>
            </a:r>
            <a:r>
              <a:rPr lang="en-US" dirty="0"/>
              <a:t>. 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Primary data file contains startup information for the database and points to other files in the database. User data and objects (</a:t>
            </a:r>
            <a:r>
              <a:rPr lang="en-MY" dirty="0">
                <a:solidFill>
                  <a:srgbClr val="FF0000"/>
                </a:solidFill>
              </a:rPr>
              <a:t>tables</a:t>
            </a:r>
            <a:r>
              <a:rPr lang="en-MY" dirty="0"/>
              <a:t>, </a:t>
            </a:r>
            <a:r>
              <a:rPr lang="en-MY" dirty="0">
                <a:solidFill>
                  <a:srgbClr val="FF0000"/>
                </a:solidFill>
              </a:rPr>
              <a:t>indexes</a:t>
            </a:r>
            <a:r>
              <a:rPr lang="en-MY" dirty="0"/>
              <a:t>, stored </a:t>
            </a:r>
            <a:r>
              <a:rPr lang="en-MY" dirty="0">
                <a:solidFill>
                  <a:srgbClr val="FF0000"/>
                </a:solidFill>
              </a:rPr>
              <a:t>procedures</a:t>
            </a:r>
            <a:r>
              <a:rPr lang="en-MY" dirty="0"/>
              <a:t>, and </a:t>
            </a:r>
            <a:r>
              <a:rPr lang="en-MY" dirty="0">
                <a:solidFill>
                  <a:srgbClr val="FF0000"/>
                </a:solidFill>
              </a:rPr>
              <a:t>views) </a:t>
            </a:r>
            <a:r>
              <a:rPr lang="en-US" dirty="0"/>
              <a:t>can be stored in this file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Every database has one primary data file.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Secondary data files are optional and can be used to spread data across multiple files/disks by putting each file on a different disk drive.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6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3915"/>
            <a:ext cx="7886700" cy="347334"/>
          </a:xfrm>
        </p:spPr>
        <p:txBody>
          <a:bodyPr>
            <a:normAutofit fontScale="90000"/>
          </a:bodyPr>
          <a:lstStyle/>
          <a:p>
            <a:r>
              <a:rPr lang="en-MY" dirty="0"/>
              <a:t>User Databases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532297"/>
              </p:ext>
            </p:extLst>
          </p:nvPr>
        </p:nvGraphicFramePr>
        <p:xfrm>
          <a:off x="162838" y="764087"/>
          <a:ext cx="8818324" cy="5510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7447">
                  <a:extLst>
                    <a:ext uri="{9D8B030D-6E8A-4147-A177-3AD203B41FA5}">
                      <a16:colId xmlns:a16="http://schemas.microsoft.com/office/drawing/2014/main" val="3213191472"/>
                    </a:ext>
                  </a:extLst>
                </a:gridCol>
                <a:gridCol w="7640877">
                  <a:extLst>
                    <a:ext uri="{9D8B030D-6E8A-4147-A177-3AD203B41FA5}">
                      <a16:colId xmlns:a16="http://schemas.microsoft.com/office/drawing/2014/main" val="1385999134"/>
                    </a:ext>
                  </a:extLst>
                </a:gridCol>
              </a:tblGrid>
              <a:tr h="493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File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114300" marB="114300" anchor="b"/>
                </a:tc>
                <a:extLst>
                  <a:ext uri="{0D108BD9-81ED-4DB2-BD59-A6C34878D82A}">
                    <a16:rowId xmlns:a16="http://schemas.microsoft.com/office/drawing/2014/main" val="2950747422"/>
                  </a:ext>
                </a:extLst>
              </a:tr>
              <a:tr h="1783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Primary  File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MY" sz="1800" dirty="0">
                          <a:effectLst/>
                        </a:rPr>
                        <a:t>The primary data file contains the </a:t>
                      </a:r>
                      <a:r>
                        <a:rPr lang="en-MY" sz="1800" dirty="0" err="1">
                          <a:effectLst/>
                        </a:rPr>
                        <a:t>startup</a:t>
                      </a:r>
                      <a:r>
                        <a:rPr lang="en-MY" sz="1800" dirty="0">
                          <a:effectLst/>
                        </a:rPr>
                        <a:t> information for the database and points to the other files in the database. </a:t>
                      </a:r>
                    </a:p>
                    <a:p>
                      <a:pPr marL="342900" marR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MY" sz="1800" dirty="0">
                          <a:effectLst/>
                        </a:rPr>
                        <a:t>User data and objects can be stored in this file or in secondary data files. </a:t>
                      </a:r>
                    </a:p>
                    <a:p>
                      <a:pPr marL="342900" marR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MY" sz="1800" dirty="0">
                          <a:effectLst/>
                        </a:rPr>
                        <a:t>Every database has one primary data file. </a:t>
                      </a:r>
                    </a:p>
                    <a:p>
                      <a:pPr marL="342900" marR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MY" sz="1800" dirty="0">
                          <a:effectLst/>
                        </a:rPr>
                        <a:t>The recommended file name extension for primary files is .</a:t>
                      </a:r>
                      <a:r>
                        <a:rPr lang="en-MY" sz="1800" dirty="0" err="1">
                          <a:effectLst/>
                        </a:rPr>
                        <a:t>mdf</a:t>
                      </a:r>
                      <a:r>
                        <a:rPr lang="en-MY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079927964"/>
                  </a:ext>
                </a:extLst>
              </a:tr>
              <a:tr h="11240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Secondary File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Secondary data files are optional, are user-defined, and store user data.</a:t>
                      </a:r>
                    </a:p>
                    <a:p>
                      <a:pPr marL="285750" marR="0" indent="-2857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Secondary files can be used to spread data across multiple disks by putting</a:t>
                      </a:r>
                    </a:p>
                    <a:p>
                      <a:pPr marL="285750" marR="0" indent="-2857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each file on a different disk drive.</a:t>
                      </a:r>
                    </a:p>
                    <a:p>
                      <a:pPr marL="342900" marR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MY" sz="1800" dirty="0">
                          <a:effectLst/>
                        </a:rPr>
                        <a:t>The recommended file name extension for secondary files is .</a:t>
                      </a:r>
                      <a:r>
                        <a:rPr lang="en-MY" sz="1800" dirty="0" err="1">
                          <a:effectLst/>
                        </a:rPr>
                        <a:t>ndf</a:t>
                      </a:r>
                      <a:r>
                        <a:rPr lang="en-MY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023896618"/>
                  </a:ext>
                </a:extLst>
              </a:tr>
              <a:tr h="1828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Transaction Log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MY" sz="1800" dirty="0">
                          <a:effectLst/>
                        </a:rPr>
                        <a:t>log file consisting of events such as modifying data, creating and dropping tables and indexes, and other transactional information. </a:t>
                      </a:r>
                    </a:p>
                    <a:p>
                      <a:pPr marL="285750" marR="0" indent="-2857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It used to recover the database.</a:t>
                      </a:r>
                    </a:p>
                    <a:p>
                      <a:pPr marL="285750" marR="0" indent="-2857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recommended file name extension for transaction logs is .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ldf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309824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1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Within a database, data is stored in one or more data files. These files are grouped into </a:t>
            </a:r>
            <a:r>
              <a:rPr lang="en-US" b="1" dirty="0"/>
              <a:t>logical containers </a:t>
            </a:r>
            <a:r>
              <a:rPr lang="en-US" dirty="0"/>
              <a:t>called </a:t>
            </a:r>
            <a:r>
              <a:rPr lang="en-US" b="1" u="sng" dirty="0" err="1"/>
              <a:t>filegroups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Every database has a </a:t>
            </a:r>
            <a:r>
              <a:rPr lang="en-US" u="sng" dirty="0">
                <a:solidFill>
                  <a:srgbClr val="FF0000"/>
                </a:solidFill>
              </a:rPr>
              <a:t>primary</a:t>
            </a:r>
            <a:r>
              <a:rPr lang="en-US" dirty="0"/>
              <a:t> </a:t>
            </a:r>
            <a:r>
              <a:rPr lang="en-US" u="sng" dirty="0" err="1">
                <a:solidFill>
                  <a:srgbClr val="FF0000"/>
                </a:solidFill>
              </a:rPr>
              <a:t>filegroup</a:t>
            </a:r>
            <a:r>
              <a:rPr lang="en-US" dirty="0"/>
              <a:t>. This </a:t>
            </a:r>
            <a:r>
              <a:rPr lang="en-US" dirty="0" err="1"/>
              <a:t>filegroup</a:t>
            </a:r>
            <a:r>
              <a:rPr lang="en-US" dirty="0"/>
              <a:t> contains the </a:t>
            </a:r>
            <a:r>
              <a:rPr lang="en-US" b="1" u="sng" dirty="0">
                <a:solidFill>
                  <a:srgbClr val="FF0000"/>
                </a:solidFill>
              </a:rPr>
              <a:t>primary data file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any secondary files that are not put into other </a:t>
            </a:r>
            <a:r>
              <a:rPr lang="en-US" dirty="0" err="1"/>
              <a:t>filegroups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User-defined </a:t>
            </a:r>
            <a:r>
              <a:rPr lang="en-US" dirty="0" err="1"/>
              <a:t>filegroups</a:t>
            </a:r>
            <a:r>
              <a:rPr lang="en-US" dirty="0"/>
              <a:t> can be created to group data files together for administrative, data allocation, and placement purposes. </a:t>
            </a:r>
          </a:p>
          <a:p>
            <a:pPr algn="just"/>
            <a:r>
              <a:rPr lang="en-US" dirty="0"/>
              <a:t>For example, three files, Data1.ndf, Data2.ndf, Data2.ndf can be created on three disk drives, respectively, and assigned to the </a:t>
            </a:r>
            <a:r>
              <a:rPr lang="en-US" dirty="0" err="1"/>
              <a:t>filegroup</a:t>
            </a:r>
            <a:r>
              <a:rPr lang="en-US" dirty="0"/>
              <a:t> group1.</a:t>
            </a:r>
          </a:p>
        </p:txBody>
      </p:sp>
    </p:spTree>
    <p:extLst>
      <p:ext uri="{BB962C8B-B14F-4D97-AF65-F5344CB8AC3E}">
        <p14:creationId xmlns:p14="http://schemas.microsoft.com/office/powerpoint/2010/main" val="2005011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How Data Is Stored in SQL Server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24" y="1325538"/>
            <a:ext cx="4715750" cy="3409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938379" y="4874812"/>
            <a:ext cx="326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Data Is Stored in SQL Server</a:t>
            </a:r>
            <a:endPara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216" y="5384119"/>
            <a:ext cx="7586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dirty="0"/>
              <a:t>Data files (primary and secondary) can be grouped together in </a:t>
            </a:r>
            <a:r>
              <a:rPr lang="en-MY" b="1" u="sng" dirty="0" err="1"/>
              <a:t>filegroups</a:t>
            </a:r>
            <a:r>
              <a:rPr lang="en-MY" dirty="0"/>
              <a:t> for allocation and administration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9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89" y="1154525"/>
            <a:ext cx="8330601" cy="177656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b="1" u="sng" dirty="0">
                <a:solidFill>
                  <a:srgbClr val="FF0000"/>
                </a:solidFill>
              </a:rPr>
              <a:t>page</a:t>
            </a:r>
            <a:r>
              <a:rPr lang="en-US" sz="2400" dirty="0"/>
              <a:t> is the fundamental unit of data storage in SQL Server.</a:t>
            </a:r>
          </a:p>
          <a:p>
            <a:pPr algn="just"/>
            <a:r>
              <a:rPr lang="en-US" sz="2400" dirty="0"/>
              <a:t>A data page is 8KB.</a:t>
            </a:r>
          </a:p>
          <a:p>
            <a:pPr algn="just"/>
            <a:r>
              <a:rPr lang="en-US" sz="2400" dirty="0"/>
              <a:t>Pages in a SQL Server data file are numbered sequentially, starting with zero (0) for the first page in the file.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868" y="3096201"/>
            <a:ext cx="3343871" cy="25105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02006" y="3096201"/>
            <a:ext cx="5071142" cy="331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14000"/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SzPct val="81000"/>
              <a:buFont typeface="Calibri" panose="020F0502020204030204" pitchFamily="34" charset="0"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50000"/>
                </a:schemeClr>
              </a:buClr>
              <a:buSzPct val="82000"/>
              <a:buFontTx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Each file in a database has a unique file ID number. To uniquely identify a page in a database, both the file ID and the page number are required.</a:t>
            </a:r>
          </a:p>
          <a:p>
            <a:pPr algn="just"/>
            <a:r>
              <a:rPr lang="en-US" sz="2400" dirty="0"/>
              <a:t>The example shows the page numbers in a database that has a 4-MB primary data file and a 1-MB secondary data file.</a:t>
            </a:r>
          </a:p>
        </p:txBody>
      </p:sp>
    </p:spTree>
    <p:extLst>
      <p:ext uri="{BB962C8B-B14F-4D97-AF65-F5344CB8AC3E}">
        <p14:creationId xmlns:p14="http://schemas.microsoft.com/office/powerpoint/2010/main" val="189679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7688632" cy="5095962"/>
          </a:xfrm>
        </p:spPr>
        <p:txBody>
          <a:bodyPr/>
          <a:lstStyle/>
          <a:p>
            <a:pPr algn="just"/>
            <a:r>
              <a:rPr lang="en-US" dirty="0"/>
              <a:t>Every </a:t>
            </a:r>
            <a:r>
              <a:rPr lang="en-US" b="1" u="sng" dirty="0"/>
              <a:t>instance</a:t>
            </a:r>
            <a:r>
              <a:rPr lang="en-US" dirty="0"/>
              <a:t> is a complete SQL Server Installation along with its own copy of server files, database engine, and databases.</a:t>
            </a:r>
          </a:p>
          <a:p>
            <a:pPr algn="just"/>
            <a:r>
              <a:rPr lang="en-US" dirty="0"/>
              <a:t>A computer (or generally an SQL Server installation) can have one or more </a:t>
            </a:r>
            <a:r>
              <a:rPr lang="en-US" i="1" dirty="0"/>
              <a:t>instances</a:t>
            </a:r>
            <a:r>
              <a:rPr lang="en-US" dirty="0"/>
              <a:t> of SQL Server installed. </a:t>
            </a:r>
          </a:p>
          <a:p>
            <a:pPr algn="just"/>
            <a:r>
              <a:rPr lang="en-US" dirty="0"/>
              <a:t>We give a unique name to each instance so as to uniquely identify them.</a:t>
            </a:r>
          </a:p>
          <a:p>
            <a:pPr algn="just"/>
            <a:r>
              <a:rPr lang="en-US" dirty="0"/>
              <a:t>Each SQL Server instance has its own ports, databases and logins (users).</a:t>
            </a:r>
          </a:p>
        </p:txBody>
      </p:sp>
    </p:spTree>
    <p:extLst>
      <p:ext uri="{BB962C8B-B14F-4D97-AF65-F5344CB8AC3E}">
        <p14:creationId xmlns:p14="http://schemas.microsoft.com/office/powerpoint/2010/main" val="370515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and Physical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files have two file name types:</a:t>
            </a:r>
          </a:p>
          <a:p>
            <a:pPr algn="just"/>
            <a:r>
              <a:rPr lang="en-US" b="1" dirty="0" err="1"/>
              <a:t>logical_file_name</a:t>
            </a:r>
            <a:r>
              <a:rPr lang="en-US" b="1" dirty="0"/>
              <a:t>:</a:t>
            </a:r>
            <a:r>
              <a:rPr lang="en-US" dirty="0"/>
              <a:t> The </a:t>
            </a:r>
            <a:r>
              <a:rPr lang="en-US" dirty="0" err="1"/>
              <a:t>logical_file_name</a:t>
            </a:r>
            <a:r>
              <a:rPr lang="en-US" dirty="0"/>
              <a:t> is the name used to refer to the physical file in all Transact-SQL statements. The logical file name must comply with the rules for SQL Server identifiers and must be unique among logical file names in the database.</a:t>
            </a:r>
          </a:p>
          <a:p>
            <a:pPr algn="just"/>
            <a:r>
              <a:rPr lang="en-US" b="1" dirty="0" err="1"/>
              <a:t>os_file_name</a:t>
            </a:r>
            <a:r>
              <a:rPr lang="en-US" b="1" dirty="0"/>
              <a:t>:</a:t>
            </a:r>
            <a:r>
              <a:rPr lang="en-US" dirty="0"/>
              <a:t> The </a:t>
            </a:r>
            <a:r>
              <a:rPr lang="en-US" dirty="0" err="1"/>
              <a:t>os_file_name</a:t>
            </a:r>
            <a:r>
              <a:rPr lang="en-US" dirty="0"/>
              <a:t> is the name of the physical file including the directory path. It must follow the rules for the operating system file names.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49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 the Location of Data Files and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233" y="1160181"/>
            <a:ext cx="7886700" cy="5095962"/>
          </a:xfrm>
        </p:spPr>
        <p:txBody>
          <a:bodyPr>
            <a:normAutofit/>
          </a:bodyPr>
          <a:lstStyle/>
          <a:p>
            <a:r>
              <a:rPr lang="en-US" sz="2400" dirty="0"/>
              <a:t>If you only need to find the </a:t>
            </a:r>
            <a:r>
              <a:rPr lang="en-US" sz="2400" dirty="0">
                <a:solidFill>
                  <a:srgbClr val="FF0000"/>
                </a:solidFill>
              </a:rPr>
              <a:t>location</a:t>
            </a:r>
            <a:r>
              <a:rPr lang="en-US" sz="2400" dirty="0"/>
              <a:t> of the files for a particular database, you can query the </a:t>
            </a:r>
            <a:r>
              <a:rPr lang="en-US" sz="2400" dirty="0" err="1"/>
              <a:t>sys.database_files</a:t>
            </a:r>
            <a:r>
              <a:rPr lang="en-US" sz="2400" dirty="0"/>
              <a:t> system catalog view instead. Simply switch to the applicable database and run the query.</a:t>
            </a:r>
          </a:p>
          <a:p>
            <a:r>
              <a:rPr lang="en-US" sz="2400" dirty="0"/>
              <a:t>Here’s an example: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will return only the data and log files for the school database.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089465" y="314848"/>
            <a:ext cx="851770" cy="62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74097" y="3046442"/>
            <a:ext cx="5292248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school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'Logical Name'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physical_name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'File Location'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sys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database_files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26" y="5303016"/>
            <a:ext cx="7584724" cy="119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23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and </a:t>
            </a:r>
            <a:r>
              <a:rPr lang="en-US" dirty="0" err="1"/>
              <a:t>Filegroup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60181"/>
            <a:ext cx="8202199" cy="5095962"/>
          </a:xfrm>
        </p:spPr>
        <p:txBody>
          <a:bodyPr>
            <a:normAutofit/>
          </a:bodyPr>
          <a:lstStyle/>
          <a:p>
            <a:r>
              <a:rPr lang="en-US" dirty="0"/>
              <a:t>The following example creates a database on an instance of SQL Server. </a:t>
            </a:r>
          </a:p>
          <a:p>
            <a:r>
              <a:rPr lang="en-US" dirty="0"/>
              <a:t>The database has a primary data file, a user-defined </a:t>
            </a:r>
            <a:r>
              <a:rPr lang="en-US" dirty="0" err="1"/>
              <a:t>filegroup</a:t>
            </a:r>
            <a:r>
              <a:rPr lang="en-US" dirty="0"/>
              <a:t>, and a log file. </a:t>
            </a:r>
          </a:p>
          <a:p>
            <a:r>
              <a:rPr lang="en-US" dirty="0"/>
              <a:t>The primary data file is in the primary </a:t>
            </a:r>
            <a:r>
              <a:rPr lang="en-US" dirty="0" err="1"/>
              <a:t>filegroup</a:t>
            </a:r>
            <a:r>
              <a:rPr lang="en-US" dirty="0"/>
              <a:t> and the user-defined </a:t>
            </a:r>
            <a:r>
              <a:rPr lang="en-US" dirty="0" err="1"/>
              <a:t>filegroup</a:t>
            </a:r>
            <a:r>
              <a:rPr lang="en-US" dirty="0"/>
              <a:t> has two secondary data files. </a:t>
            </a:r>
          </a:p>
          <a:p>
            <a:r>
              <a:rPr lang="en-US" dirty="0"/>
              <a:t>An ALTER DATABASE statement makes the user-defined </a:t>
            </a:r>
            <a:r>
              <a:rPr lang="en-US" dirty="0" err="1"/>
              <a:t>filegroup</a:t>
            </a:r>
            <a:r>
              <a:rPr lang="en-US" dirty="0"/>
              <a:t> the default. </a:t>
            </a:r>
          </a:p>
          <a:p>
            <a:r>
              <a:rPr lang="en-US" dirty="0"/>
              <a:t>A table is then created specifying the user-defined </a:t>
            </a:r>
            <a:r>
              <a:rPr lang="en-US" dirty="0" err="1"/>
              <a:t>filegroup</a:t>
            </a:r>
            <a:r>
              <a:rPr lang="en-US" dirty="0"/>
              <a:t>. (This example uses a path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C:\Program Files (x86)\Microsoft SQL Server\MSSQL11.UST\MSSQL\DATA\ </a:t>
            </a:r>
            <a:r>
              <a:rPr lang="en-US" dirty="0"/>
              <a:t>change it depends on your version of SQL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16449" y="253915"/>
            <a:ext cx="914399" cy="56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7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51" y="391700"/>
            <a:ext cx="8645306" cy="62478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 Create the database with the default data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filegroup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and a log file. Specify the growth increment and the max size for the primary data file.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MyDB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MyDB_Primary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'C:\Program Files (x86)\Microsoft SQL Server\MSSQL11.UST\MSSQL\DATA\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MyDB_Prm.mdf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MB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MAXSIZE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MB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FILEGROWTH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MB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FILEGROUP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MyDB_FG1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'MyDB_FG1_Dat1'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'C:\Program Files (x86)\Microsoft SQL Server\MSSQL11.UST\MSSQL\DATA\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MyDB_FG1_1.ndf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MB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MAXSIZE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MB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FILEGROWTH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MB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'MyDB_FG1_Dat2'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'C:\Program Files (x86)\Microsoft SQL Server\MSSQL11.UST\MSSQL\DATA\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MyDB_FG1_2.ndf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MB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MAXSIZE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MB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FILEGROWTH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MB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MyDB_log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'C:\Program Files (x86)\Microsoft SQL Server\MSSQL11.UST\MSSQL\DATA\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MyDB.ldf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MB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MAXSIZE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MB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FILEGROWTH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MB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916449" y="253915"/>
            <a:ext cx="914399" cy="56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0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830" y="836484"/>
            <a:ext cx="799552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MyDB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MODIFY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FILEGROUP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MyDB_FG1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5" name="Rectangle 4"/>
          <p:cNvSpPr/>
          <p:nvPr/>
        </p:nvSpPr>
        <p:spPr>
          <a:xfrm>
            <a:off x="519830" y="2450202"/>
            <a:ext cx="799552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Create a table in the user-defined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filegroup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MyDB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MyTable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cola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colb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MyDB_FG1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6" name="Rectangle 5"/>
          <p:cNvSpPr/>
          <p:nvPr/>
        </p:nvSpPr>
        <p:spPr>
          <a:xfrm>
            <a:off x="7916449" y="253915"/>
            <a:ext cx="914399" cy="56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58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233" y="701458"/>
            <a:ext cx="8152096" cy="102526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illustration summarizes the results of the previous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77" y="1726722"/>
            <a:ext cx="5090011" cy="39600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16449" y="253915"/>
            <a:ext cx="914399" cy="56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74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transaction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can create multiple transaction log files for a database, but they are not used like multiple data files. </a:t>
            </a:r>
          </a:p>
          <a:p>
            <a:pPr algn="just"/>
            <a:r>
              <a:rPr lang="en-US" dirty="0"/>
              <a:t>The transactions are not striped across the multiple log files in any way. </a:t>
            </a:r>
          </a:p>
          <a:p>
            <a:pPr algn="just"/>
            <a:r>
              <a:rPr lang="en-US" dirty="0"/>
              <a:t>Instead, the transactions are written to the first log file until it is full. </a:t>
            </a:r>
          </a:p>
          <a:p>
            <a:pPr algn="just"/>
            <a:r>
              <a:rPr lang="en-US" dirty="0"/>
              <a:t>When the first log file is full, the transactions will begin to overflow into the second log file, and soon.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Note: Transaction log files are never part of any </a:t>
            </a:r>
            <a:r>
              <a:rPr lang="en-US" dirty="0" err="1">
                <a:solidFill>
                  <a:srgbClr val="FF0000"/>
                </a:solidFill>
              </a:rPr>
              <a:t>filegroups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57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Should I Create Multiple </a:t>
            </a:r>
            <a:r>
              <a:rPr lang="en-US" b="1" dirty="0" err="1"/>
              <a:t>Filegroups</a:t>
            </a:r>
            <a:r>
              <a:rPr lang="en-US" b="1" dirty="0"/>
              <a:t>?</a:t>
            </a:r>
            <a:endParaRPr lang="en-US" dirty="0"/>
          </a:p>
          <a:p>
            <a:r>
              <a:rPr lang="en-US" b="1" dirty="0"/>
              <a:t>What are system databases?</a:t>
            </a:r>
          </a:p>
          <a:p>
            <a:r>
              <a:rPr lang="en-US" b="1" dirty="0"/>
              <a:t>What are NDF Files in SQL Server?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54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09" y="1260390"/>
            <a:ext cx="8605381" cy="5095962"/>
          </a:xfrm>
        </p:spPr>
        <p:txBody>
          <a:bodyPr>
            <a:normAutofit/>
          </a:bodyPr>
          <a:lstStyle/>
          <a:p>
            <a:r>
              <a:rPr lang="en-US" b="1" dirty="0"/>
              <a:t>Give an example of implementation of Files and </a:t>
            </a:r>
            <a:r>
              <a:rPr lang="en-US" b="1" dirty="0" err="1"/>
              <a:t>Filegroups</a:t>
            </a:r>
            <a:r>
              <a:rPr lang="en-US" b="1" dirty="0"/>
              <a:t> in SQL Server</a:t>
            </a:r>
          </a:p>
          <a:p>
            <a:pPr algn="just"/>
            <a:r>
              <a:rPr lang="en-US" dirty="0" err="1"/>
              <a:t>Filegroups</a:t>
            </a:r>
            <a:r>
              <a:rPr lang="en-US" dirty="0"/>
              <a:t> allow files to be grouped together for</a:t>
            </a:r>
            <a:br>
              <a:rPr lang="en-US" dirty="0"/>
            </a:br>
            <a:r>
              <a:rPr lang="en-US" dirty="0"/>
              <a:t>administrative and data allocation/placement purposes. For example, three files (data1.ndf, data2.ndf, and data3.ndf) can be created on three disk drives, respectively, and assigned to the </a:t>
            </a:r>
            <a:r>
              <a:rPr lang="en-US" dirty="0" err="1"/>
              <a:t>filegroup</a:t>
            </a:r>
            <a:r>
              <a:rPr lang="en-US" dirty="0"/>
              <a:t> fgroup1. A table can then be created specifically on the </a:t>
            </a:r>
            <a:r>
              <a:rPr lang="en-US" dirty="0" err="1"/>
              <a:t>filegroup</a:t>
            </a:r>
            <a:r>
              <a:rPr lang="en-US" dirty="0"/>
              <a:t> fgroup1. Queries for data from the table will be spread across the three disks, thereby improving performance.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4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Choice Questions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Every database has . . . . . primary data file(s). The recommended file name extension for primary data files is . . . . . .</a:t>
            </a:r>
          </a:p>
          <a:p>
            <a:pPr marL="0" indent="0">
              <a:buNone/>
            </a:pPr>
            <a:r>
              <a:rPr lang="en-US" sz="2000" dirty="0"/>
              <a:t>A) two, .</a:t>
            </a:r>
            <a:r>
              <a:rPr lang="en-US" sz="2000" dirty="0" err="1"/>
              <a:t>ndf</a:t>
            </a:r>
            <a:br>
              <a:rPr lang="en-US" sz="2000" dirty="0"/>
            </a:br>
            <a:r>
              <a:rPr lang="en-US" sz="2000" dirty="0"/>
              <a:t>B) many, .</a:t>
            </a:r>
            <a:r>
              <a:rPr lang="en-US" sz="2000" dirty="0" err="1"/>
              <a:t>ldf</a:t>
            </a:r>
            <a:br>
              <a:rPr lang="en-US" sz="2000" dirty="0"/>
            </a:br>
            <a:r>
              <a:rPr lang="en-US" sz="2000" dirty="0"/>
              <a:t>C) three, .</a:t>
            </a:r>
            <a:r>
              <a:rPr lang="en-US" sz="2000" dirty="0" err="1"/>
              <a:t>mdf</a:t>
            </a:r>
            <a:br>
              <a:rPr lang="en-US" sz="2000" dirty="0"/>
            </a:br>
            <a:r>
              <a:rPr lang="en-US" sz="2000" dirty="0"/>
              <a:t>D) one, .</a:t>
            </a:r>
            <a:r>
              <a:rPr lang="en-US" sz="2000" dirty="0" err="1"/>
              <a:t>mdf</a:t>
            </a:r>
            <a:endParaRPr lang="en-US" sz="2000" dirty="0"/>
          </a:p>
          <a:p>
            <a:endParaRPr lang="en-US" sz="2000" dirty="0"/>
          </a:p>
          <a:p>
            <a:pPr algn="just"/>
            <a:r>
              <a:rPr lang="en-US" sz="2000" dirty="0"/>
              <a:t>When objects are created (in the database) without specifying the </a:t>
            </a:r>
            <a:r>
              <a:rPr lang="en-US" sz="2000" dirty="0" err="1"/>
              <a:t>filegroup</a:t>
            </a:r>
            <a:r>
              <a:rPr lang="en-US" sz="2000" dirty="0"/>
              <a:t> that they belong to, they are assigned to the . . . . . . . </a:t>
            </a:r>
            <a:r>
              <a:rPr lang="en-US" sz="2000" dirty="0" err="1"/>
              <a:t>filegroup</a:t>
            </a:r>
            <a:r>
              <a:rPr lang="en-US" sz="2000" dirty="0"/>
              <a:t>. At any time, exactly . . . . . </a:t>
            </a:r>
            <a:r>
              <a:rPr lang="en-US" sz="2000" dirty="0" err="1"/>
              <a:t>filegroup</a:t>
            </a:r>
            <a:r>
              <a:rPr lang="en-US" sz="2000" dirty="0"/>
              <a:t>(s) is designated as the . . . . . . </a:t>
            </a:r>
            <a:r>
              <a:rPr lang="en-US" sz="2000" dirty="0" err="1"/>
              <a:t>filegroup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A) default , one, default</a:t>
            </a:r>
            <a:br>
              <a:rPr lang="en-US" sz="2000" dirty="0"/>
            </a:br>
            <a:r>
              <a:rPr lang="en-US" sz="2000" dirty="0"/>
              <a:t>B) secondary, two, primary</a:t>
            </a:r>
            <a:br>
              <a:rPr lang="en-US" sz="2000" dirty="0"/>
            </a:br>
            <a:r>
              <a:rPr lang="en-US" sz="2000" dirty="0"/>
              <a:t>C) primary , one, secondary</a:t>
            </a:r>
            <a:br>
              <a:rPr lang="en-US" sz="2000" dirty="0"/>
            </a:br>
            <a:r>
              <a:rPr lang="en-US" sz="2000" dirty="0"/>
              <a:t>D) default , one, secondary</a:t>
            </a:r>
          </a:p>
        </p:txBody>
      </p:sp>
    </p:spTree>
    <p:extLst>
      <p:ext uri="{BB962C8B-B14F-4D97-AF65-F5344CB8AC3E}">
        <p14:creationId xmlns:p14="http://schemas.microsoft.com/office/powerpoint/2010/main" val="373284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It is essential that the DBA understand the types of databases in SQL server. There are two broad categories exist.</a:t>
            </a:r>
            <a:endParaRPr lang="en-US" dirty="0"/>
          </a:p>
          <a:p>
            <a:pPr lvl="1">
              <a:lnSpc>
                <a:spcPct val="250000"/>
              </a:lnSpc>
            </a:pPr>
            <a:r>
              <a:rPr lang="en-MY" sz="2800" b="1" dirty="0"/>
              <a:t>System Databases</a:t>
            </a:r>
            <a:endParaRPr lang="en-US" sz="2800" dirty="0"/>
          </a:p>
          <a:p>
            <a:pPr lvl="1">
              <a:lnSpc>
                <a:spcPct val="250000"/>
              </a:lnSpc>
            </a:pPr>
            <a:r>
              <a:rPr lang="en-MY" sz="2800" b="1" dirty="0"/>
              <a:t>User Databases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11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Choice Questions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recommended file name extension for secondary data files is . . . . .</a:t>
            </a:r>
          </a:p>
          <a:p>
            <a:pPr marL="0" indent="0">
              <a:buNone/>
            </a:pPr>
            <a:r>
              <a:rPr lang="en-US" sz="2000" dirty="0"/>
              <a:t>A) .</a:t>
            </a:r>
            <a:r>
              <a:rPr lang="en-US" sz="2000" dirty="0" err="1"/>
              <a:t>ldf</a:t>
            </a:r>
            <a:br>
              <a:rPr lang="en-US" sz="2000" dirty="0"/>
            </a:br>
            <a:r>
              <a:rPr lang="en-US" sz="2000" dirty="0"/>
              <a:t>B) .</a:t>
            </a:r>
            <a:r>
              <a:rPr lang="en-US" sz="2000" dirty="0" err="1"/>
              <a:t>ndf</a:t>
            </a:r>
            <a:br>
              <a:rPr lang="en-US" sz="2000" dirty="0"/>
            </a:br>
            <a:r>
              <a:rPr lang="en-US" sz="2000" dirty="0"/>
              <a:t>C) .</a:t>
            </a:r>
            <a:r>
              <a:rPr lang="en-US" sz="2000" dirty="0" err="1"/>
              <a:t>mdf</a:t>
            </a:r>
            <a:br>
              <a:rPr lang="en-US" sz="2000" dirty="0"/>
            </a:br>
            <a:r>
              <a:rPr lang="en-US" sz="2000" dirty="0"/>
              <a:t>D) .</a:t>
            </a:r>
            <a:r>
              <a:rPr lang="en-US" sz="2000" dirty="0" err="1"/>
              <a:t>hdf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Log files are not part of a </a:t>
            </a:r>
            <a:r>
              <a:rPr lang="en-US" sz="2000" dirty="0" err="1"/>
              <a:t>filegroup</a:t>
            </a:r>
            <a:r>
              <a:rPr lang="en-US" sz="2000" dirty="0"/>
              <a:t> and are managed separately from the data space.</a:t>
            </a:r>
          </a:p>
          <a:p>
            <a:pPr marL="0" indent="0">
              <a:buNone/>
            </a:pPr>
            <a:r>
              <a:rPr lang="en-US" sz="2000" dirty="0"/>
              <a:t>A) True</a:t>
            </a:r>
            <a:br>
              <a:rPr lang="en-US" sz="2000" dirty="0"/>
            </a:br>
            <a:r>
              <a:rPr lang="en-US" sz="2000" dirty="0"/>
              <a:t>B) False</a:t>
            </a:r>
          </a:p>
          <a:p>
            <a:endParaRPr lang="en-US" sz="2000" dirty="0"/>
          </a:p>
          <a:p>
            <a:r>
              <a:rPr lang="en-US" sz="2000" dirty="0"/>
              <a:t>SQL Server works with files by assigning them to a </a:t>
            </a:r>
            <a:r>
              <a:rPr lang="en-US" sz="2000" dirty="0" err="1"/>
              <a:t>Filegroup</a:t>
            </a:r>
            <a:r>
              <a:rPr lang="en-US" sz="2000" dirty="0"/>
              <a:t>. If you have only one file in the database, it may or may not live in a </a:t>
            </a:r>
            <a:r>
              <a:rPr lang="en-US" sz="2000" dirty="0" err="1"/>
              <a:t>Filegroup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A) True </a:t>
            </a:r>
          </a:p>
          <a:p>
            <a:pPr marL="0" indent="0">
              <a:buNone/>
            </a:pPr>
            <a:r>
              <a:rPr lang="en-US" sz="2000" dirty="0"/>
              <a:t>B) False</a:t>
            </a:r>
          </a:p>
        </p:txBody>
      </p:sp>
    </p:spTree>
    <p:extLst>
      <p:ext uri="{BB962C8B-B14F-4D97-AF65-F5344CB8AC3E}">
        <p14:creationId xmlns:p14="http://schemas.microsoft.com/office/powerpoint/2010/main" val="374118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60390"/>
            <a:ext cx="8127043" cy="50959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MY" dirty="0"/>
              <a:t>When you install SQL Server, five databases are automatically attached: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MY" sz="2600" dirty="0">
                <a:solidFill>
                  <a:srgbClr val="0070C0"/>
                </a:solidFill>
              </a:rPr>
              <a:t>Master Database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MY" sz="2600" dirty="0" err="1">
                <a:solidFill>
                  <a:srgbClr val="0070C0"/>
                </a:solidFill>
              </a:rPr>
              <a:t>TempDB</a:t>
            </a:r>
            <a:r>
              <a:rPr lang="en-MY" sz="2600" dirty="0">
                <a:solidFill>
                  <a:srgbClr val="0070C0"/>
                </a:solidFill>
              </a:rPr>
              <a:t> Database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MY" sz="2600" dirty="0">
                <a:solidFill>
                  <a:srgbClr val="0070C0"/>
                </a:solidFill>
              </a:rPr>
              <a:t>Model Database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MY" sz="2600" dirty="0">
                <a:solidFill>
                  <a:srgbClr val="0070C0"/>
                </a:solidFill>
              </a:rPr>
              <a:t>MSDB Database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MY" sz="2600" dirty="0">
                <a:solidFill>
                  <a:srgbClr val="0070C0"/>
                </a:solidFill>
              </a:rPr>
              <a:t>Resource Database</a:t>
            </a:r>
          </a:p>
          <a:p>
            <a:pPr algn="just"/>
            <a:r>
              <a:rPr lang="en-US" dirty="0"/>
              <a:t>Each of which is important to the efficient running of your instance.</a:t>
            </a:r>
          </a:p>
          <a:p>
            <a:pPr algn="just"/>
            <a:r>
              <a:rPr lang="en-MY" dirty="0"/>
              <a:t>The first four of these databases are </a:t>
            </a:r>
            <a:r>
              <a:rPr lang="en-MY" b="1" dirty="0"/>
              <a:t>visible</a:t>
            </a:r>
            <a:r>
              <a:rPr lang="en-MY" dirty="0"/>
              <a:t> using SQL Server Management Studio (SSMS), and the fifth one, the resource database, is invisible.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2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Databases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25" y="1364323"/>
            <a:ext cx="3973387" cy="41972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537863" y="5740316"/>
            <a:ext cx="1777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3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937336"/>
            <a:ext cx="7886700" cy="41901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MY" sz="2000" dirty="0"/>
              <a:t>The default data store including the system databases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60390"/>
            <a:ext cx="7872257" cy="4576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35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MY" dirty="0"/>
              <a:t>(1) Master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Master database is the primary configuration database in SQL Server.</a:t>
            </a:r>
          </a:p>
          <a:p>
            <a:r>
              <a:rPr lang="en-MY" dirty="0"/>
              <a:t>The master database stores system wide information, such as </a:t>
            </a:r>
            <a:r>
              <a:rPr lang="en-MY" u="sng" dirty="0"/>
              <a:t>logins</a:t>
            </a:r>
            <a:r>
              <a:rPr lang="en-MY" dirty="0"/>
              <a:t>, </a:t>
            </a:r>
            <a:r>
              <a:rPr lang="en-MY" u="sng" dirty="0"/>
              <a:t>linked server</a:t>
            </a:r>
            <a:r>
              <a:rPr lang="en-MY" dirty="0"/>
              <a:t> information, and the </a:t>
            </a:r>
            <a:r>
              <a:rPr lang="en-MY" u="sng" dirty="0"/>
              <a:t>server configuration.</a:t>
            </a:r>
            <a:endParaRPr lang="en-US" dirty="0"/>
          </a:p>
          <a:p>
            <a:r>
              <a:rPr lang="en-US" dirty="0"/>
              <a:t>It contains information on all the databases that exist on the server, including the physical database </a:t>
            </a:r>
            <a:r>
              <a:rPr lang="en-US" b="1" dirty="0"/>
              <a:t>files</a:t>
            </a:r>
            <a:r>
              <a:rPr lang="en-US" dirty="0"/>
              <a:t> and their </a:t>
            </a:r>
            <a:r>
              <a:rPr lang="en-US" b="1" dirty="0"/>
              <a:t>locations</a:t>
            </a:r>
            <a:r>
              <a:rPr lang="en-US" dirty="0"/>
              <a:t>.</a:t>
            </a:r>
          </a:p>
          <a:p>
            <a:r>
              <a:rPr lang="en-MY" dirty="0"/>
              <a:t>Needless to say, if the master database is corrupt or unavailable, SQL Server cannot be available for users.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5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MY" dirty="0"/>
              <a:t>(2) </a:t>
            </a:r>
            <a:r>
              <a:rPr lang="en-MY" dirty="0" err="1"/>
              <a:t>TempDB</a:t>
            </a:r>
            <a:r>
              <a:rPr lang="en-MY" dirty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8152096" cy="5095962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500" dirty="0"/>
              <a:t>SQL Server uses the </a:t>
            </a:r>
            <a:r>
              <a:rPr lang="en-US" sz="2500" dirty="0" err="1"/>
              <a:t>TempDB</a:t>
            </a:r>
            <a:r>
              <a:rPr lang="en-US" sz="2500" dirty="0"/>
              <a:t> database for working storage of temporary tables and temporary stored procedures. </a:t>
            </a:r>
          </a:p>
          <a:p>
            <a:pPr algn="just"/>
            <a:r>
              <a:rPr lang="en-US" sz="2500" dirty="0"/>
              <a:t>Temporary stored procedures and tables can be created by users, applications, or the system to support query requests. </a:t>
            </a:r>
          </a:p>
          <a:p>
            <a:pPr algn="just"/>
            <a:r>
              <a:rPr lang="en-MY" dirty="0"/>
              <a:t>The </a:t>
            </a:r>
            <a:r>
              <a:rPr lang="en-MY" dirty="0" err="1"/>
              <a:t>tempdb</a:t>
            </a:r>
            <a:r>
              <a:rPr lang="en-MY" dirty="0"/>
              <a:t> database is used automatically by the SQL Server database engine to process large queries and data modifications that cannot be handled entirely in memory.</a:t>
            </a:r>
          </a:p>
          <a:p>
            <a:pPr lvl="1" algn="just"/>
            <a:r>
              <a:rPr lang="en-US" dirty="0"/>
              <a:t>For example, if you wrote a query that returned 100,000 rows and you wanted the results sorted by a date value in the results, SQL Server could send the unsorted results to a temporary work table, where it would perform the sorting operation and then return the sorted results to you.</a:t>
            </a:r>
            <a:r>
              <a:rPr lang="en-MY" dirty="0"/>
              <a:t> </a:t>
            </a:r>
          </a:p>
          <a:p>
            <a:pPr algn="just"/>
            <a:r>
              <a:rPr lang="en-US" sz="2500" dirty="0"/>
              <a:t>The </a:t>
            </a:r>
            <a:r>
              <a:rPr lang="en-US" sz="2500" dirty="0" err="1"/>
              <a:t>TempDB</a:t>
            </a:r>
            <a:r>
              <a:rPr lang="en-US" sz="2500" dirty="0"/>
              <a:t> database is recreated each time SQL Server starts (</a:t>
            </a:r>
            <a:r>
              <a:rPr lang="en-MY" sz="2400" dirty="0"/>
              <a:t>only one </a:t>
            </a:r>
            <a:r>
              <a:rPr lang="en-MY" sz="2400" dirty="0" err="1"/>
              <a:t>TempDB</a:t>
            </a:r>
            <a:r>
              <a:rPr lang="en-MY" sz="2400" dirty="0"/>
              <a:t> per instance).</a:t>
            </a:r>
          </a:p>
          <a:p>
            <a:pPr algn="just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2384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MY" dirty="0"/>
              <a:t>(2) </a:t>
            </a:r>
            <a:r>
              <a:rPr lang="en-MY" dirty="0" err="1"/>
              <a:t>TempDB</a:t>
            </a:r>
            <a:r>
              <a:rPr lang="en-MY" dirty="0"/>
              <a:t> Database </a:t>
            </a:r>
            <a:r>
              <a:rPr lang="en-MY" sz="2000" dirty="0">
                <a:solidFill>
                  <a:schemeClr val="bg1">
                    <a:lumMod val="65000"/>
                  </a:schemeClr>
                </a:solidFill>
              </a:rPr>
              <a:t>(cont’d)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8152096" cy="50959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TempDB</a:t>
            </a:r>
            <a:r>
              <a:rPr lang="en-US" sz="2400" dirty="0"/>
              <a:t> database </a:t>
            </a:r>
            <a:r>
              <a:rPr lang="en-MY" sz="2400" dirty="0"/>
              <a:t>can be used by programmers. </a:t>
            </a:r>
          </a:p>
          <a:p>
            <a:r>
              <a:rPr lang="en-MY" sz="2400" dirty="0"/>
              <a:t>For example, a programmer could execute the following code to utilize the </a:t>
            </a:r>
            <a:r>
              <a:rPr lang="en-MY" sz="2400" dirty="0" err="1"/>
              <a:t>tempdb</a:t>
            </a:r>
            <a:r>
              <a:rPr lang="en-MY" sz="2400" dirty="0"/>
              <a:t> database: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MY" sz="2400" dirty="0"/>
              <a:t>This statement would copy all of the data in the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Students</a:t>
            </a:r>
            <a:r>
              <a:rPr lang="en-MY" sz="2400" dirty="0"/>
              <a:t> table into a temporary table named #</a:t>
            </a:r>
            <a:r>
              <a:rPr lang="en-MY" sz="2400" dirty="0" err="1"/>
              <a:t>test_table</a:t>
            </a:r>
            <a:r>
              <a:rPr lang="en-MY" sz="2400" dirty="0"/>
              <a:t> .</a:t>
            </a:r>
          </a:p>
          <a:p>
            <a:pPr algn="just"/>
            <a:r>
              <a:rPr lang="en-MY" sz="2400" dirty="0"/>
              <a:t>The temporary table could then be queried with code like the following: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MY" sz="2200" dirty="0"/>
              <a:t>Note: The </a:t>
            </a:r>
            <a:r>
              <a:rPr lang="en-MY" sz="2200" dirty="0" err="1"/>
              <a:t>tempdb</a:t>
            </a:r>
            <a:r>
              <a:rPr lang="en-MY" sz="2200" dirty="0"/>
              <a:t> database is stored in the same location as the other system databases by default. If your system uses the </a:t>
            </a:r>
            <a:r>
              <a:rPr lang="en-MY" sz="2200" dirty="0" err="1"/>
              <a:t>tempdb</a:t>
            </a:r>
            <a:r>
              <a:rPr lang="en-MY" sz="2200" dirty="0"/>
              <a:t> database excessively and performance is suffering, you may consider moving it to another location.</a:t>
            </a:r>
            <a:endParaRPr lang="en-US" sz="2200" dirty="0"/>
          </a:p>
          <a:p>
            <a:pPr algn="just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102055" y="2461336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#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test_table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Students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8529" y="4462502"/>
            <a:ext cx="385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#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test_table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2362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13203</TotalTime>
  <Words>2559</Words>
  <Application>Microsoft Office PowerPoint</Application>
  <PresentationFormat>On-screen Show (4:3)</PresentationFormat>
  <Paragraphs>208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Helvetica</vt:lpstr>
      <vt:lpstr>Wingdings</vt:lpstr>
      <vt:lpstr>Office Theme</vt:lpstr>
      <vt:lpstr>Database Administration (DBA)</vt:lpstr>
      <vt:lpstr>SQL Instance</vt:lpstr>
      <vt:lpstr>SQL Server Databases</vt:lpstr>
      <vt:lpstr>System Databases</vt:lpstr>
      <vt:lpstr>System Databases</vt:lpstr>
      <vt:lpstr>System Databases</vt:lpstr>
      <vt:lpstr>(1) Master Database</vt:lpstr>
      <vt:lpstr>(2) TempDB Database</vt:lpstr>
      <vt:lpstr>(2) TempDB Database (cont’d)</vt:lpstr>
      <vt:lpstr>(2) TempDB Database (cont’d)</vt:lpstr>
      <vt:lpstr>(3) Model Database</vt:lpstr>
      <vt:lpstr>(4) MSDB Database</vt:lpstr>
      <vt:lpstr>(5) Resource database </vt:lpstr>
      <vt:lpstr>User Databases</vt:lpstr>
      <vt:lpstr>User Databases - Data files </vt:lpstr>
      <vt:lpstr>User Databases</vt:lpstr>
      <vt:lpstr>Filegroups</vt:lpstr>
      <vt:lpstr>How Data Is Stored in SQL Server</vt:lpstr>
      <vt:lpstr>Data File Pages</vt:lpstr>
      <vt:lpstr>Logical and Physical File Names</vt:lpstr>
      <vt:lpstr>Find the Location of Data Files and Log Files</vt:lpstr>
      <vt:lpstr>File and Filegroup Example</vt:lpstr>
      <vt:lpstr>PowerPoint Presentation</vt:lpstr>
      <vt:lpstr>PowerPoint Presentation</vt:lpstr>
      <vt:lpstr>PowerPoint Presentation</vt:lpstr>
      <vt:lpstr>Multiple transaction log files</vt:lpstr>
      <vt:lpstr>Questions</vt:lpstr>
      <vt:lpstr>Questions</vt:lpstr>
      <vt:lpstr>Multiple Choice Questions </vt:lpstr>
      <vt:lpstr>Multiple Choice Questions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716</cp:revision>
  <dcterms:created xsi:type="dcterms:W3CDTF">2019-10-06T06:51:39Z</dcterms:created>
  <dcterms:modified xsi:type="dcterms:W3CDTF">2023-01-24T07:17:28Z</dcterms:modified>
</cp:coreProperties>
</file>