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9" r:id="rId3"/>
    <p:sldId id="29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  <p:sldId id="275" r:id="rId19"/>
    <p:sldId id="276" r:id="rId20"/>
    <p:sldId id="280" r:id="rId21"/>
    <p:sldId id="281" r:id="rId22"/>
    <p:sldId id="303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77" r:id="rId32"/>
    <p:sldId id="278" r:id="rId33"/>
    <p:sldId id="279" r:id="rId34"/>
    <p:sldId id="292" r:id="rId35"/>
    <p:sldId id="293" r:id="rId36"/>
    <p:sldId id="295" r:id="rId37"/>
    <p:sldId id="296" r:id="rId38"/>
    <p:sldId id="297" r:id="rId39"/>
    <p:sldId id="298" r:id="rId40"/>
    <p:sldId id="300" r:id="rId41"/>
    <p:sldId id="301" r:id="rId42"/>
    <p:sldId id="30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F9F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435" autoAdjust="0"/>
  </p:normalViewPr>
  <p:slideViewPr>
    <p:cSldViewPr snapToGrid="0">
      <p:cViewPr varScale="1">
        <p:scale>
          <a:sx n="58" d="100"/>
          <a:sy n="5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6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6D529-73FF-4DF9-96DA-75CF364EC5CE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58B21-39EA-47B7-BC51-FCB0349F3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09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C9F2B-D261-43BE-BDD5-AC5E510994C2}" type="datetimeFigureOut">
              <a:rPr lang="en-US" smtClean="0"/>
              <a:t>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D9F69-D28E-423C-BBB7-7B9C55EE9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1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1087392"/>
            <a:ext cx="7886700" cy="0"/>
          </a:xfrm>
          <a:prstGeom prst="line">
            <a:avLst/>
          </a:prstGeom>
          <a:ln w="165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85800" y="3509963"/>
            <a:ext cx="7886700" cy="0"/>
          </a:xfrm>
          <a:prstGeom prst="line">
            <a:avLst/>
          </a:prstGeom>
          <a:ln w="1682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776931" y="6203092"/>
            <a:ext cx="78867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9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628650" y="1050321"/>
            <a:ext cx="78867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3915"/>
            <a:ext cx="7886700" cy="746982"/>
          </a:xfrm>
          <a:noFill/>
        </p:spPr>
        <p:txBody>
          <a:bodyPr>
            <a:normAutofit/>
          </a:bodyPr>
          <a:lstStyle>
            <a:lvl1pPr algn="ctr">
              <a:defRPr sz="3600" b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7886700" cy="5095962"/>
          </a:xfrm>
        </p:spPr>
        <p:txBody>
          <a:bodyPr/>
          <a:lstStyle>
            <a:lvl1pPr marL="228600" indent="-228600">
              <a:buClr>
                <a:srgbClr val="C00000"/>
              </a:buClr>
              <a:buSzPct val="114000"/>
              <a:buFont typeface="Wingdings" panose="05000000000000000000" pitchFamily="2" charset="2"/>
              <a:buChar char="§"/>
              <a:defRPr sz="2600"/>
            </a:lvl1pPr>
            <a:lvl2pPr marL="685800" indent="-228600">
              <a:buClr>
                <a:schemeClr val="accent2">
                  <a:lumMod val="75000"/>
                </a:schemeClr>
              </a:buClr>
              <a:buSzPct val="81000"/>
              <a:buFont typeface="Calibri" panose="020F0502020204030204" pitchFamily="34" charset="0"/>
              <a:buChar char="●"/>
              <a:defRPr/>
            </a:lvl2pPr>
            <a:lvl3pPr marL="1257300" indent="-342900">
              <a:buClr>
                <a:schemeClr val="accent6">
                  <a:lumMod val="50000"/>
                </a:schemeClr>
              </a:buClr>
              <a:buSzPct val="82000"/>
              <a:buFontTx/>
              <a:buChar char="►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708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 bwMode="auto">
          <a:xfrm>
            <a:off x="8280665" y="6311899"/>
            <a:ext cx="4693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E99983C7-342B-4F5E-95DC-4A1EEC211AF8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5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48040"/>
            <a:ext cx="8183880" cy="1660026"/>
          </a:xfrm>
        </p:spPr>
        <p:txBody>
          <a:bodyPr>
            <a:normAutofit/>
          </a:bodyPr>
          <a:lstStyle/>
          <a:p>
            <a:pPr lvl="0"/>
            <a:r>
              <a:rPr lang="en-US" sz="4800" b="1" dirty="0">
                <a:latin typeface="Calibri" panose="020F0502020204030204" pitchFamily="34" charset="0"/>
                <a:cs typeface="Arial" panose="020B0604020202020204" pitchFamily="34" charset="0"/>
              </a:rPr>
              <a:t>Database Management and Security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40241"/>
            <a:ext cx="6858000" cy="1975802"/>
          </a:xfrm>
        </p:spPr>
        <p:txBody>
          <a:bodyPr>
            <a:noAutofit/>
          </a:bodyPr>
          <a:lstStyle/>
          <a:p>
            <a:r>
              <a:rPr lang="en-MY" sz="3600" b="1" dirty="0"/>
              <a:t>Database Backup</a:t>
            </a:r>
          </a:p>
          <a:p>
            <a:r>
              <a:rPr lang="en-US" sz="3200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137600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Differential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6339"/>
            <a:ext cx="7886700" cy="1482810"/>
          </a:xfrm>
        </p:spPr>
        <p:txBody>
          <a:bodyPr/>
          <a:lstStyle/>
          <a:p>
            <a:r>
              <a:rPr lang="en-US" dirty="0"/>
              <a:t>The Differential database backup example to backup “Student” database:</a:t>
            </a:r>
          </a:p>
        </p:txBody>
      </p:sp>
      <p:sp>
        <p:nvSpPr>
          <p:cNvPr id="4" name="Rectangle 3"/>
          <p:cNvSpPr/>
          <p:nvPr/>
        </p:nvSpPr>
        <p:spPr>
          <a:xfrm>
            <a:off x="1114817" y="2272871"/>
            <a:ext cx="66262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'C:\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SQLBackups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StudentDiff.BAK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DIFFERENTIAL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'Student Differential Backup'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461" y="3755681"/>
            <a:ext cx="5772150" cy="18851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28650" y="5800232"/>
            <a:ext cx="7886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Note: You must perform at least one </a:t>
            </a:r>
            <a:r>
              <a:rPr lang="en-US" dirty="0">
                <a:solidFill>
                  <a:srgbClr val="FF0000"/>
                </a:solidFill>
              </a:rPr>
              <a:t>full database </a:t>
            </a:r>
            <a:r>
              <a:rPr lang="en-US" dirty="0"/>
              <a:t>backup before you can perform a differential or a transaction log backup.</a:t>
            </a:r>
          </a:p>
        </p:txBody>
      </p:sp>
    </p:spTree>
    <p:extLst>
      <p:ext uri="{BB962C8B-B14F-4D97-AF65-F5344CB8AC3E}">
        <p14:creationId xmlns:p14="http://schemas.microsoft.com/office/powerpoint/2010/main" val="42925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3- File/</a:t>
            </a:r>
            <a:r>
              <a:rPr lang="en-US" dirty="0" err="1"/>
              <a:t>Filegroup</a:t>
            </a:r>
            <a:r>
              <a:rPr lang="en-US" dirty="0"/>
              <a:t>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7663580" cy="5095962"/>
          </a:xfrm>
        </p:spPr>
        <p:txBody>
          <a:bodyPr/>
          <a:lstStyle/>
          <a:p>
            <a:pPr algn="just">
              <a:spcBef>
                <a:spcPts val="2400"/>
              </a:spcBef>
            </a:pPr>
            <a:r>
              <a:rPr lang="en-US" dirty="0"/>
              <a:t>When a database is divided across many files and </a:t>
            </a:r>
            <a:r>
              <a:rPr lang="en-US" dirty="0" err="1"/>
              <a:t>filegroups</a:t>
            </a:r>
            <a:r>
              <a:rPr lang="en-US" dirty="0"/>
              <a:t>, these </a:t>
            </a:r>
            <a:r>
              <a:rPr lang="en-US" b="1" u="sng" dirty="0">
                <a:solidFill>
                  <a:srgbClr val="FF0000"/>
                </a:solidFill>
              </a:rPr>
              <a:t>files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FF0000"/>
                </a:solidFill>
              </a:rPr>
              <a:t>filegroups</a:t>
            </a:r>
            <a:r>
              <a:rPr lang="en-US" dirty="0"/>
              <a:t> can be backed up </a:t>
            </a:r>
            <a:r>
              <a:rPr lang="en-US" b="1" dirty="0">
                <a:solidFill>
                  <a:srgbClr val="FF0000"/>
                </a:solidFill>
              </a:rPr>
              <a:t>individually</a:t>
            </a:r>
            <a:r>
              <a:rPr lang="en-US" dirty="0"/>
              <a:t>.</a:t>
            </a:r>
          </a:p>
          <a:p>
            <a:pPr algn="just">
              <a:spcBef>
                <a:spcPts val="2400"/>
              </a:spcBef>
            </a:pPr>
            <a:r>
              <a:rPr lang="en-US" dirty="0"/>
              <a:t>This type of backup is particularly useful for very large databases.</a:t>
            </a:r>
          </a:p>
          <a:p>
            <a:pPr algn="just">
              <a:spcBef>
                <a:spcPts val="2400"/>
              </a:spcBef>
            </a:pPr>
            <a:r>
              <a:rPr lang="en-US" dirty="0"/>
              <a:t>File and </a:t>
            </a:r>
            <a:r>
              <a:rPr lang="en-US" dirty="0" err="1"/>
              <a:t>Filegroup</a:t>
            </a:r>
            <a:r>
              <a:rPr lang="en-US" dirty="0"/>
              <a:t> backups work similarly as Full and Differential backups in that the data pages of the file.</a:t>
            </a:r>
          </a:p>
        </p:txBody>
      </p:sp>
    </p:spTree>
    <p:extLst>
      <p:ext uri="{BB962C8B-B14F-4D97-AF65-F5344CB8AC3E}">
        <p14:creationId xmlns:p14="http://schemas.microsoft.com/office/powerpoint/2010/main" val="127002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File/</a:t>
            </a:r>
            <a:r>
              <a:rPr lang="en-US" dirty="0" err="1"/>
              <a:t>Filegroup</a:t>
            </a:r>
            <a:r>
              <a:rPr lang="en-US" dirty="0"/>
              <a:t>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7886700" cy="3044910"/>
          </a:xfrm>
        </p:spPr>
        <p:txBody>
          <a:bodyPr/>
          <a:lstStyle/>
          <a:p>
            <a:pPr algn="just"/>
            <a:r>
              <a:rPr lang="en-MY" dirty="0"/>
              <a:t>the SQL Server does not allow you to back up a single file if the data in the file is read-write data. </a:t>
            </a:r>
          </a:p>
          <a:p>
            <a:pPr algn="just"/>
            <a:r>
              <a:rPr lang="en-MY" dirty="0"/>
              <a:t>Only read-only data files may be backed up individually and restored individually.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The following command is used to backup of the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ar-SA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MyFilegroup1</a:t>
            </a:r>
            <a:r>
              <a:rPr lang="en-US" dirty="0"/>
              <a:t>“ User-Defined </a:t>
            </a:r>
            <a:r>
              <a:rPr lang="en-US" dirty="0">
                <a:solidFill>
                  <a:srgbClr val="FF0000"/>
                </a:solidFill>
              </a:rPr>
              <a:t>Filegroup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45714" y="4526870"/>
            <a:ext cx="7481954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FILEGROUP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'MyFilegroup1'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'C:\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SQLBackups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\MyFilegroup1.BAK'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'Student-MyFilegroup1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Filegroup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Backup'</a:t>
            </a:r>
          </a:p>
        </p:txBody>
      </p:sp>
    </p:spTree>
    <p:extLst>
      <p:ext uri="{BB962C8B-B14F-4D97-AF65-F5344CB8AC3E}">
        <p14:creationId xmlns:p14="http://schemas.microsoft.com/office/powerpoint/2010/main" val="1569616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File/</a:t>
            </a:r>
            <a:r>
              <a:rPr lang="en-US" dirty="0" err="1"/>
              <a:t>Filegroup</a:t>
            </a:r>
            <a:r>
              <a:rPr lang="en-US" dirty="0"/>
              <a:t>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30643"/>
            <a:ext cx="7886700" cy="1266910"/>
          </a:xfrm>
        </p:spPr>
        <p:txBody>
          <a:bodyPr/>
          <a:lstStyle/>
          <a:p>
            <a:r>
              <a:rPr lang="en-US" dirty="0"/>
              <a:t> The following command is used to backup of the </a:t>
            </a:r>
            <a:r>
              <a:rPr lang="en-US" dirty="0">
                <a:solidFill>
                  <a:srgbClr val="FF0000"/>
                </a:solidFill>
              </a:rPr>
              <a:t>data file </a:t>
            </a:r>
            <a:r>
              <a:rPr lang="en-US" dirty="0"/>
              <a:t>called “</a:t>
            </a:r>
            <a:r>
              <a:rPr lang="en-US" dirty="0" err="1"/>
              <a:t>FileA</a:t>
            </a:r>
            <a:r>
              <a:rPr lang="en-US" dirty="0"/>
              <a:t>”, whereas, the logical name of the file is not the physical file name.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22"/>
          <a:stretch/>
        </p:blipFill>
        <p:spPr>
          <a:xfrm>
            <a:off x="651352" y="3535661"/>
            <a:ext cx="7018769" cy="310741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28650" y="4068175"/>
            <a:ext cx="609600" cy="2667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43793" y="5780414"/>
            <a:ext cx="609600" cy="26670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74800" y="2292324"/>
            <a:ext cx="622935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FileA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'C:\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SQLBackups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FileA.BAK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'Student-data file Backup'</a:t>
            </a:r>
          </a:p>
        </p:txBody>
      </p:sp>
    </p:spTree>
    <p:extLst>
      <p:ext uri="{BB962C8B-B14F-4D97-AF65-F5344CB8AC3E}">
        <p14:creationId xmlns:p14="http://schemas.microsoft.com/office/powerpoint/2010/main" val="1460848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Logical and Physical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064397"/>
            <a:ext cx="8426450" cy="50959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SQL Server files have two file name types: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 err="1">
                <a:solidFill>
                  <a:srgbClr val="FF0000"/>
                </a:solidFill>
              </a:rPr>
              <a:t>logical_file_name</a:t>
            </a:r>
            <a:r>
              <a:rPr lang="en-US" sz="2400" dirty="0"/>
              <a:t> is the name used to refer to the physical file in all Transact-SQL statements. It must comply with the rules for SQL Server identifiers and must be unique among logical file names in the database.</a:t>
            </a:r>
          </a:p>
          <a:p>
            <a:pPr algn="just"/>
            <a:r>
              <a:rPr lang="en-US" sz="2400" dirty="0"/>
              <a:t>The </a:t>
            </a:r>
            <a:r>
              <a:rPr lang="en-US" sz="2400" dirty="0" err="1">
                <a:solidFill>
                  <a:srgbClr val="FF0000"/>
                </a:solidFill>
              </a:rPr>
              <a:t>os_file_name</a:t>
            </a:r>
            <a:r>
              <a:rPr lang="en-US" sz="2400" dirty="0"/>
              <a:t> is the name of the </a:t>
            </a:r>
            <a:r>
              <a:rPr lang="en-US" sz="2400" dirty="0">
                <a:solidFill>
                  <a:srgbClr val="FF0000"/>
                </a:solidFill>
              </a:rPr>
              <a:t>physical</a:t>
            </a:r>
            <a:r>
              <a:rPr lang="en-US" sz="2400" dirty="0"/>
              <a:t> file including the directory path. It must follow the rules for the operating system file names.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90" y="3733800"/>
            <a:ext cx="6580660" cy="283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05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File/</a:t>
            </a:r>
            <a:r>
              <a:rPr lang="en-US" dirty="0" err="1"/>
              <a:t>Filegroup</a:t>
            </a:r>
            <a:r>
              <a:rPr lang="en-US" dirty="0"/>
              <a:t> with Differential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7886700" cy="3210010"/>
          </a:xfrm>
        </p:spPr>
        <p:txBody>
          <a:bodyPr/>
          <a:lstStyle/>
          <a:p>
            <a:r>
              <a:rPr lang="en-US" dirty="0"/>
              <a:t>An additional option available when backing up files or </a:t>
            </a:r>
            <a:r>
              <a:rPr lang="en-US" dirty="0" err="1"/>
              <a:t>filegroups</a:t>
            </a:r>
            <a:r>
              <a:rPr lang="en-US" dirty="0"/>
              <a:t> is the ability to perform a Differential File or </a:t>
            </a:r>
            <a:r>
              <a:rPr lang="en-US" dirty="0" err="1"/>
              <a:t>Filegroup</a:t>
            </a:r>
            <a:r>
              <a:rPr lang="en-US" dirty="0"/>
              <a:t> backup.</a:t>
            </a:r>
          </a:p>
          <a:p>
            <a:r>
              <a:rPr lang="en-US" dirty="0"/>
              <a:t> This option works exactly like the typical Differential backup</a:t>
            </a:r>
          </a:p>
          <a:p>
            <a:r>
              <a:rPr lang="en-US" dirty="0"/>
              <a:t>only the changes to the file or </a:t>
            </a:r>
            <a:r>
              <a:rPr lang="en-US" dirty="0" err="1"/>
              <a:t>filegroup</a:t>
            </a:r>
            <a:r>
              <a:rPr lang="en-US" dirty="0"/>
              <a:t> since the last full File or </a:t>
            </a:r>
            <a:r>
              <a:rPr lang="en-US" dirty="0" err="1"/>
              <a:t>Filegroup</a:t>
            </a:r>
            <a:r>
              <a:rPr lang="en-US" dirty="0"/>
              <a:t> backup are captured as well as any changes to the files during the backup.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4729893"/>
            <a:ext cx="8305800" cy="16312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FileA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'C:\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SQLBackups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FileA_Diff.BAK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DIFFERENTIAL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'Student-data file Differential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Backup'</a:t>
            </a:r>
          </a:p>
        </p:txBody>
      </p:sp>
    </p:spTree>
    <p:extLst>
      <p:ext uri="{BB962C8B-B14F-4D97-AF65-F5344CB8AC3E}">
        <p14:creationId xmlns:p14="http://schemas.microsoft.com/office/powerpoint/2010/main" val="86284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4- Partial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AU" b="0" i="0" dirty="0">
                <a:solidFill>
                  <a:srgbClr val="000000"/>
                </a:solidFill>
                <a:effectLst/>
                <a:latin typeface="-apple-system"/>
              </a:rPr>
              <a:t>A partial backup is a backup that includes only a </a:t>
            </a:r>
            <a:r>
              <a:rPr lang="en-AU" b="0" i="0" u="sng" dirty="0">
                <a:solidFill>
                  <a:srgbClr val="FF0000"/>
                </a:solidFill>
                <a:effectLst/>
                <a:latin typeface="-apple-system"/>
              </a:rPr>
              <a:t>subset</a:t>
            </a:r>
            <a:r>
              <a:rPr lang="en-AU" b="0" i="0" dirty="0">
                <a:solidFill>
                  <a:srgbClr val="000000"/>
                </a:solidFill>
                <a:effectLst/>
                <a:latin typeface="-apple-system"/>
              </a:rPr>
              <a:t> of the database.</a:t>
            </a:r>
          </a:p>
          <a:p>
            <a:pPr algn="just"/>
            <a:r>
              <a:rPr lang="en-MY" dirty="0"/>
              <a:t>By default, the Partial backup consists of:</a:t>
            </a:r>
          </a:p>
          <a:p>
            <a:pPr marL="971550" lvl="1" indent="-514350" algn="just">
              <a:buFont typeface="+mj-lt"/>
              <a:buAutoNum type="arabicParenR"/>
            </a:pPr>
            <a:r>
              <a:rPr lang="en-MY" dirty="0">
                <a:solidFill>
                  <a:srgbClr val="FF0000"/>
                </a:solidFill>
              </a:rPr>
              <a:t>The Primary filegroup</a:t>
            </a:r>
          </a:p>
          <a:p>
            <a:pPr marL="971550" lvl="1" indent="-514350" algn="just">
              <a:buFont typeface="+mj-lt"/>
              <a:buAutoNum type="arabicParenR"/>
            </a:pPr>
            <a:r>
              <a:rPr lang="en-MY" dirty="0">
                <a:solidFill>
                  <a:srgbClr val="FF0000"/>
                </a:solidFill>
              </a:rPr>
              <a:t>Read Write filegroups</a:t>
            </a:r>
            <a:r>
              <a:rPr lang="en-MY" dirty="0"/>
              <a:t> </a:t>
            </a:r>
          </a:p>
          <a:p>
            <a:pPr algn="just"/>
            <a:r>
              <a:rPr lang="en-MY" dirty="0"/>
              <a:t>Note: Partial backup can include any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optionally)</a:t>
            </a:r>
            <a:r>
              <a:rPr lang="en-US" dirty="0"/>
              <a:t> one or more read-only files.</a:t>
            </a:r>
            <a:endParaRPr lang="en-MY" dirty="0"/>
          </a:p>
          <a:p>
            <a:pPr algn="just"/>
            <a:endParaRPr lang="en-MY" dirty="0"/>
          </a:p>
          <a:p>
            <a:pPr algn="just"/>
            <a:r>
              <a:rPr lang="en-MY" dirty="0"/>
              <a:t>To take advantage of this type of backup, you must group the tables that </a:t>
            </a:r>
            <a:r>
              <a:rPr lang="en-MY" dirty="0">
                <a:solidFill>
                  <a:srgbClr val="FF0000"/>
                </a:solidFill>
              </a:rPr>
              <a:t>change</a:t>
            </a:r>
            <a:r>
              <a:rPr lang="en-MY" dirty="0"/>
              <a:t> into a set of filegroups, and group the tables that are </a:t>
            </a:r>
            <a:r>
              <a:rPr lang="en-MY" dirty="0">
                <a:solidFill>
                  <a:srgbClr val="FF0000"/>
                </a:solidFill>
              </a:rPr>
              <a:t>static</a:t>
            </a:r>
            <a:r>
              <a:rPr lang="en-MY" dirty="0"/>
              <a:t> or </a:t>
            </a:r>
            <a:r>
              <a:rPr lang="en-MY" dirty="0">
                <a:solidFill>
                  <a:srgbClr val="FF0000"/>
                </a:solidFill>
              </a:rPr>
              <a:t>history</a:t>
            </a:r>
            <a:r>
              <a:rPr lang="en-MY" dirty="0"/>
              <a:t> into a different set of filegroups.</a:t>
            </a:r>
          </a:p>
          <a:p>
            <a:pPr algn="just"/>
            <a:r>
              <a:rPr lang="en-MY" dirty="0"/>
              <a:t>This can be very helpful if you have a large amount of </a:t>
            </a:r>
            <a:r>
              <a:rPr lang="en-MY" dirty="0">
                <a:solidFill>
                  <a:srgbClr val="FF0000"/>
                </a:solidFill>
              </a:rPr>
              <a:t>archive</a:t>
            </a:r>
            <a:r>
              <a:rPr lang="en-MY" dirty="0"/>
              <a:t> data in the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8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Partial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05000"/>
            <a:ext cx="7886700" cy="889000"/>
          </a:xfrm>
        </p:spPr>
        <p:txBody>
          <a:bodyPr/>
          <a:lstStyle/>
          <a:p>
            <a:r>
              <a:rPr lang="en-MY" dirty="0"/>
              <a:t>Type the following to generate a partial backup of the “Student” database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3175338"/>
            <a:ext cx="8007350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READ_WRITE_FILEGROUPS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'C:\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SQLBackups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Student_Partial.BAK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'Partial Backup of all Read/Write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filegroups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305254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5- Copy Only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MY" dirty="0"/>
              <a:t>A copy-only backup does not interrupt your backup cycles. </a:t>
            </a:r>
          </a:p>
          <a:p>
            <a:pPr algn="just"/>
            <a:r>
              <a:rPr lang="en-MY" dirty="0"/>
              <a:t>You can create a copy-only backup of the transaction log, and it will not truncate the transaction log. </a:t>
            </a:r>
          </a:p>
          <a:p>
            <a:pPr algn="just"/>
            <a:r>
              <a:rPr lang="en-MY" dirty="0"/>
              <a:t>You can create a copy-only backup of the database, and it will not show in the backup history. </a:t>
            </a:r>
            <a:endParaRPr lang="en-US" dirty="0"/>
          </a:p>
          <a:p>
            <a:pPr algn="just"/>
            <a:r>
              <a:rPr lang="en-MY" dirty="0"/>
              <a:t>A normal full database backup resets the differential backups made afterward, whereas a copy-only backup </a:t>
            </a:r>
            <a:r>
              <a:rPr lang="en-MY" dirty="0">
                <a:solidFill>
                  <a:srgbClr val="FF0000"/>
                </a:solidFill>
              </a:rPr>
              <a:t>does not </a:t>
            </a:r>
            <a:r>
              <a:rPr lang="en-MY" dirty="0"/>
              <a:t>affect the next differential backup. It still contains the changes since the last full backup.</a:t>
            </a:r>
          </a:p>
          <a:p>
            <a:pPr algn="just"/>
            <a:r>
              <a:rPr lang="en-US" dirty="0"/>
              <a:t>It can be used for test and development.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75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Copy Only Backup		</a:t>
            </a:r>
            <a:r>
              <a:rPr lang="en-US" sz="2800" i="1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0" y="2082800"/>
            <a:ext cx="7886700" cy="914400"/>
          </a:xfrm>
        </p:spPr>
        <p:txBody>
          <a:bodyPr/>
          <a:lstStyle/>
          <a:p>
            <a:r>
              <a:rPr lang="en-MY" dirty="0"/>
              <a:t>To create a copy of the “Student” database, you would use the following script: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3554371"/>
            <a:ext cx="7734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82880" rIns="182880" bIns="9144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'C:\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SQLBackups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Student_CopyOnly.BAK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COPY_ONLY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'Copy Only Backup'</a:t>
            </a:r>
          </a:p>
        </p:txBody>
      </p:sp>
    </p:spTree>
    <p:extLst>
      <p:ext uri="{BB962C8B-B14F-4D97-AF65-F5344CB8AC3E}">
        <p14:creationId xmlns:p14="http://schemas.microsoft.com/office/powerpoint/2010/main" val="228033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2400"/>
              </a:spcBef>
            </a:pPr>
            <a:r>
              <a:rPr lang="en-MY" sz="2600" dirty="0"/>
              <a:t>Backing up a database is one of the most important tasks that a DBA can perform. </a:t>
            </a:r>
          </a:p>
          <a:p>
            <a:pPr algn="just">
              <a:spcBef>
                <a:spcPts val="2400"/>
              </a:spcBef>
            </a:pPr>
            <a:r>
              <a:rPr lang="en-MY" sz="2600" dirty="0"/>
              <a:t>SQL Server allows you to back up at the </a:t>
            </a:r>
            <a:r>
              <a:rPr lang="en-MY" sz="2600" u="sng" dirty="0">
                <a:solidFill>
                  <a:srgbClr val="FF0000"/>
                </a:solidFill>
              </a:rPr>
              <a:t>file</a:t>
            </a:r>
            <a:r>
              <a:rPr lang="en-MY" sz="2600" dirty="0"/>
              <a:t> and </a:t>
            </a:r>
            <a:r>
              <a:rPr lang="en-MY" sz="2600" u="sng" dirty="0" err="1">
                <a:solidFill>
                  <a:srgbClr val="FF0000"/>
                </a:solidFill>
              </a:rPr>
              <a:t>filegroup</a:t>
            </a:r>
            <a:r>
              <a:rPr lang="en-MY" sz="2600" dirty="0"/>
              <a:t> level as well as at the </a:t>
            </a:r>
            <a:r>
              <a:rPr lang="en-MY" sz="2600" u="sng" dirty="0">
                <a:solidFill>
                  <a:srgbClr val="FF0000"/>
                </a:solidFill>
              </a:rPr>
              <a:t>database</a:t>
            </a:r>
            <a:r>
              <a:rPr lang="en-MY" sz="2600" dirty="0"/>
              <a:t> level. </a:t>
            </a:r>
          </a:p>
          <a:p>
            <a:pPr algn="just">
              <a:spcBef>
                <a:spcPts val="2400"/>
              </a:spcBef>
            </a:pPr>
            <a:r>
              <a:rPr lang="en-US" sz="2600" dirty="0"/>
              <a:t>There is no need to </a:t>
            </a:r>
            <a:r>
              <a:rPr lang="en-US" sz="2600" dirty="0">
                <a:solidFill>
                  <a:srgbClr val="FF0000"/>
                </a:solidFill>
              </a:rPr>
              <a:t>disconnect</a:t>
            </a:r>
            <a:r>
              <a:rPr lang="en-US" sz="2600" dirty="0"/>
              <a:t> users or shut down any services during backup process.</a:t>
            </a:r>
          </a:p>
          <a:p>
            <a:pPr algn="just">
              <a:spcBef>
                <a:spcPts val="2400"/>
              </a:spcBef>
            </a:pPr>
            <a:r>
              <a:rPr lang="en-MY" dirty="0"/>
              <a:t>A backup file can be saved to </a:t>
            </a:r>
            <a:r>
              <a:rPr lang="en-MY" b="1" u="sng" dirty="0"/>
              <a:t>local disk</a:t>
            </a:r>
            <a:r>
              <a:rPr lang="en-MY" dirty="0"/>
              <a:t>, an available </a:t>
            </a:r>
            <a:r>
              <a:rPr lang="en-MY" b="1" u="sng" dirty="0"/>
              <a:t>network share</a:t>
            </a:r>
            <a:r>
              <a:rPr lang="en-MY" dirty="0"/>
              <a:t>, or even in </a:t>
            </a:r>
            <a:r>
              <a:rPr lang="en-MY" b="1" u="sng" dirty="0"/>
              <a:t>Windows Azure blob</a:t>
            </a:r>
            <a:r>
              <a:rPr lang="en-MY" dirty="0"/>
              <a:t> storage.</a:t>
            </a:r>
            <a:endParaRPr lang="en-US" dirty="0"/>
          </a:p>
          <a:p>
            <a:pPr algn="just">
              <a:spcBef>
                <a:spcPts val="24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35866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6- Transaction Log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MY" sz="2800" dirty="0"/>
              <a:t>Transaction Log backups come in </a:t>
            </a:r>
            <a:r>
              <a:rPr lang="en-US" sz="2800" dirty="0"/>
              <a:t>two</a:t>
            </a:r>
            <a:r>
              <a:rPr lang="en-MY" sz="2800" dirty="0"/>
              <a:t> </a:t>
            </a:r>
            <a:r>
              <a:rPr lang="en-US" sz="2800" dirty="0"/>
              <a:t>main </a:t>
            </a:r>
            <a:r>
              <a:rPr lang="en-MY" sz="2800" dirty="0"/>
              <a:t>forms: 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arenR"/>
            </a:pPr>
            <a:r>
              <a:rPr lang="en-MY" sz="2800" b="1" dirty="0"/>
              <a:t>Transaction Log backups</a:t>
            </a:r>
          </a:p>
          <a:p>
            <a:pPr marL="971550" lvl="1" indent="-514350">
              <a:lnSpc>
                <a:spcPct val="200000"/>
              </a:lnSpc>
              <a:buFont typeface="+mj-lt"/>
              <a:buAutoNum type="arabicParenR"/>
            </a:pPr>
            <a:r>
              <a:rPr lang="en-AU" sz="2800" b="1" dirty="0"/>
              <a:t>Tail log backup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34101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Transaction Log Backup			</a:t>
            </a:r>
            <a:endParaRPr lang="en-US" sz="3200" kern="1200" dirty="0">
              <a:solidFill>
                <a:srgbClr val="0000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2290"/>
            <a:ext cx="8032750" cy="5095962"/>
          </a:xfrm>
        </p:spPr>
        <p:txBody>
          <a:bodyPr>
            <a:normAutofit/>
          </a:bodyPr>
          <a:lstStyle/>
          <a:p>
            <a:pPr algn="just"/>
            <a:r>
              <a:rPr lang="en-MY" dirty="0"/>
              <a:t>It called also a </a:t>
            </a:r>
            <a: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Pure Log backup </a:t>
            </a:r>
            <a:r>
              <a:rPr lang="en-MY" dirty="0"/>
              <a:t>and </a:t>
            </a:r>
            <a: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transaction log backup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 transaction log backup is a type of backup that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-apple-system"/>
              </a:rPr>
              <a:t>captures the transaction log records 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of a database.</a:t>
            </a:r>
          </a:p>
          <a:p>
            <a:pPr algn="just"/>
            <a:r>
              <a:rPr lang="en-US" b="0" i="0" dirty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A transaction log backup contains all log records that have not been included in the last transaction log backup. </a:t>
            </a:r>
          </a:p>
          <a:p>
            <a:pPr algn="just"/>
            <a:r>
              <a:rPr lang="en-MY" dirty="0"/>
              <a:t>When you back up the transaction log, the </a:t>
            </a:r>
            <a:r>
              <a:rPr lang="en-MY" b="1" u="sng" dirty="0">
                <a:solidFill>
                  <a:srgbClr val="FF0000"/>
                </a:solidFill>
              </a:rPr>
              <a:t>log</a:t>
            </a:r>
            <a:r>
              <a:rPr lang="en-MY" dirty="0"/>
              <a:t> is </a:t>
            </a:r>
            <a:r>
              <a:rPr lang="en-MY" b="1" u="sng" dirty="0">
                <a:solidFill>
                  <a:srgbClr val="FF0000"/>
                </a:solidFill>
              </a:rPr>
              <a:t>truncated</a:t>
            </a:r>
            <a:r>
              <a:rPr lang="en-MY" dirty="0"/>
              <a:t> by default.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485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Transaction Log Backup			</a:t>
            </a:r>
            <a:r>
              <a:rPr lang="en-US" sz="2400" i="1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Cont’d</a:t>
            </a:r>
            <a:endParaRPr lang="en-US" sz="3200" i="1" kern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2290"/>
            <a:ext cx="8032750" cy="5095962"/>
          </a:xfrm>
        </p:spPr>
        <p:txBody>
          <a:bodyPr>
            <a:normAutofit/>
          </a:bodyPr>
          <a:lstStyle/>
          <a:p>
            <a:pPr algn="just"/>
            <a:r>
              <a:rPr lang="en-MY" dirty="0"/>
              <a:t>Backing up the transaction log of a database throughout the day allows you to recover to the point of failure or to any point in time. </a:t>
            </a:r>
          </a:p>
          <a:p>
            <a:pPr algn="just"/>
            <a:r>
              <a:rPr lang="en-MY" b="1" dirty="0"/>
              <a:t>Note:</a:t>
            </a:r>
            <a:r>
              <a:rPr lang="en-MY" dirty="0"/>
              <a:t> The full or differential backups </a:t>
            </a:r>
            <a:r>
              <a:rPr lang="en-MY" dirty="0">
                <a:solidFill>
                  <a:srgbClr val="FF0000"/>
                </a:solidFill>
              </a:rPr>
              <a:t>do not truncate </a:t>
            </a:r>
            <a:r>
              <a:rPr lang="en-MY" dirty="0"/>
              <a:t>the transaction log. Thus, it may be essential to back up the transaction log periodically just to truncate the log.</a:t>
            </a:r>
          </a:p>
          <a:p>
            <a:pPr algn="just"/>
            <a:r>
              <a:rPr lang="en-US" dirty="0"/>
              <a:t>Transaction Log Backup </a:t>
            </a:r>
            <a:r>
              <a:rPr lang="en-AU" dirty="0"/>
              <a:t>is only possible when the database is in the Full or Bulk-Logged recovery model.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6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US" sz="3200" kern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Transaction Log Backup			</a:t>
            </a:r>
            <a:r>
              <a:rPr lang="en-US" sz="2400" i="1" kern="1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Cont’d</a:t>
            </a:r>
            <a:endParaRPr lang="en-US" sz="3200" kern="1200" dirty="0">
              <a:solidFill>
                <a:srgbClr val="0000FF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689"/>
            <a:ext cx="8032750" cy="16907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MY" sz="28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MY" dirty="0"/>
              <a:t>Type the following to generate a log backup of the “Student” database using SQL script: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5825" y="3710478"/>
            <a:ext cx="7518400" cy="12926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'C:\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SQLBackups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StudentLog.TRN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'Student Log Backup'</a:t>
            </a:r>
          </a:p>
        </p:txBody>
      </p:sp>
    </p:spTree>
    <p:extLst>
      <p:ext uri="{BB962C8B-B14F-4D97-AF65-F5344CB8AC3E}">
        <p14:creationId xmlns:p14="http://schemas.microsoft.com/office/powerpoint/2010/main" val="3347640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rgbClr val="0000FF"/>
                </a:solidFill>
              </a:rPr>
              <a:t>Tail Log Backup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7886700" cy="256004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MY" dirty="0"/>
              <a:t>The tail-log backup captures records on the transaction log that were written since the last transaction log backup.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 tail log backup does not truncate the transaction log.</a:t>
            </a:r>
            <a:endParaRPr lang="en-US" dirty="0"/>
          </a:p>
          <a:p>
            <a:pPr algn="just"/>
            <a:r>
              <a:rPr lang="en-MY" dirty="0"/>
              <a:t>If you're going to restore a database to the point of failure, then you need to take a tail-log backup before you start the restore operation to </a:t>
            </a:r>
            <a:r>
              <a:rPr lang="en-US" dirty="0"/>
              <a:t>capture all transaction log records that have not yet been backed up.</a:t>
            </a:r>
          </a:p>
          <a:p>
            <a:pPr algn="just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4153238"/>
            <a:ext cx="8191500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--Tail or Bulk Log Backup of Student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'C:\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SQLBackups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StudentTailLog.TRN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NO_TRUNCATE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'Student Tail Log Backup'</a:t>
            </a:r>
          </a:p>
        </p:txBody>
      </p:sp>
    </p:spTree>
    <p:extLst>
      <p:ext uri="{BB962C8B-B14F-4D97-AF65-F5344CB8AC3E}">
        <p14:creationId xmlns:p14="http://schemas.microsoft.com/office/powerpoint/2010/main" val="3382038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MY" dirty="0"/>
              <a:t>Backup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8490"/>
            <a:ext cx="7886700" cy="5095962"/>
          </a:xfrm>
        </p:spPr>
        <p:txBody>
          <a:bodyPr/>
          <a:lstStyle/>
          <a:p>
            <a:pPr lvl="0" algn="just">
              <a:spcBef>
                <a:spcPts val="2400"/>
              </a:spcBef>
            </a:pPr>
            <a:r>
              <a:rPr lang="en-MY" dirty="0"/>
              <a:t> </a:t>
            </a:r>
            <a:r>
              <a:rPr lang="en-MY" u="sng" dirty="0">
                <a:solidFill>
                  <a:srgbClr val="FF0000"/>
                </a:solidFill>
              </a:rPr>
              <a:t>Tape</a:t>
            </a:r>
            <a:r>
              <a:rPr lang="en-MY" dirty="0"/>
              <a:t> or </a:t>
            </a:r>
            <a:r>
              <a:rPr lang="en-MY" b="1" u="sng" dirty="0">
                <a:solidFill>
                  <a:srgbClr val="FF0000"/>
                </a:solidFill>
              </a:rPr>
              <a:t>disk</a:t>
            </a:r>
            <a:r>
              <a:rPr lang="en-MY" dirty="0"/>
              <a:t> locations can be mapped to a backup device.</a:t>
            </a:r>
            <a:endParaRPr lang="en-US" dirty="0"/>
          </a:p>
          <a:p>
            <a:pPr lvl="0" algn="just">
              <a:spcBef>
                <a:spcPts val="2400"/>
              </a:spcBef>
            </a:pPr>
            <a:r>
              <a:rPr lang="en-MY" dirty="0"/>
              <a:t> A backup device is an alias to the disk or tape location.</a:t>
            </a:r>
            <a:endParaRPr lang="en-US" dirty="0"/>
          </a:p>
          <a:p>
            <a:pPr lvl="0" algn="just">
              <a:spcBef>
                <a:spcPts val="2400"/>
              </a:spcBef>
            </a:pPr>
            <a:r>
              <a:rPr lang="en-MY" dirty="0"/>
              <a:t> The advantage of backup devices is that they make the syntax of the backup command simpler.</a:t>
            </a:r>
            <a:endParaRPr lang="en-US" dirty="0"/>
          </a:p>
          <a:p>
            <a:pPr lvl="0" algn="just">
              <a:spcBef>
                <a:spcPts val="2400"/>
              </a:spcBef>
            </a:pPr>
            <a:r>
              <a:rPr lang="en-MY" dirty="0"/>
              <a:t> The backup devices are usually created once to hold many backups, the device name will be less descriptive than is usually desired.</a:t>
            </a:r>
            <a:endParaRPr lang="en-US" dirty="0"/>
          </a:p>
          <a:p>
            <a:pPr algn="just">
              <a:spcBef>
                <a:spcPts val="24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213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MY" dirty="0"/>
              <a:t>Backup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98490"/>
            <a:ext cx="7886700" cy="758910"/>
          </a:xfrm>
        </p:spPr>
        <p:txBody>
          <a:bodyPr>
            <a:normAutofit/>
          </a:bodyPr>
          <a:lstStyle/>
          <a:p>
            <a:r>
              <a:rPr lang="en-MY" sz="2400" dirty="0"/>
              <a:t> The following example shows how to create a backup device and then back up the Student database to it:</a:t>
            </a:r>
            <a:endParaRPr lang="en-US" sz="2400" dirty="0"/>
          </a:p>
          <a:p>
            <a:pPr algn="just">
              <a:spcBef>
                <a:spcPts val="2400"/>
              </a:spcBef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74700" y="2247037"/>
            <a:ext cx="7912100" cy="12926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--Create a device for backups of the Student database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sp_addumpdevice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'Disk'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StudentBackup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'C:\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SQLBackups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StudentBackupfile.BAK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7" name="Rectangle 6"/>
          <p:cNvSpPr/>
          <p:nvPr/>
        </p:nvSpPr>
        <p:spPr>
          <a:xfrm>
            <a:off x="774700" y="4681123"/>
            <a:ext cx="7912100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--Backup the Student database to new device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80"/>
                </a:solidFill>
                <a:latin typeface="Consolas" panose="020B0609020204030204" pitchFamily="49" charset="0"/>
              </a:rPr>
              <a:t>StudentBackup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'Student DB Full Backup'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47295" y="3783314"/>
            <a:ext cx="7886700" cy="758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114000"/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>
                  <a:lumMod val="75000"/>
                </a:schemeClr>
              </a:buClr>
              <a:buSzPct val="81000"/>
              <a:buFont typeface="Calibri" panose="020F0502020204030204" pitchFamily="34" charset="0"/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50000"/>
                </a:schemeClr>
              </a:buClr>
              <a:buSzPct val="82000"/>
              <a:buFontTx/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sz="2400" dirty="0"/>
              <a:t> Now, back up the Student database to the device “</a:t>
            </a:r>
            <a:r>
              <a:rPr lang="en-US" sz="2400" dirty="0" err="1">
                <a:solidFill>
                  <a:srgbClr val="FF0000"/>
                </a:solidFill>
              </a:rPr>
              <a:t>StudentBackup</a:t>
            </a:r>
            <a:r>
              <a:rPr lang="en-US" sz="2400" dirty="0"/>
              <a:t>”</a:t>
            </a:r>
            <a:r>
              <a:rPr lang="en-MY" sz="2400" dirty="0"/>
              <a:t>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6650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62" y="1000897"/>
            <a:ext cx="2992384" cy="56149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Backup Devices in </a:t>
            </a:r>
            <a:r>
              <a:rPr lang="en-US" dirty="0"/>
              <a:t>Management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4870450" cy="185111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/>
              <a:t>You can Create/Show/Delete a Device using the graphical tools provided with Management Studio</a:t>
            </a:r>
          </a:p>
        </p:txBody>
      </p:sp>
      <p:sp>
        <p:nvSpPr>
          <p:cNvPr id="5" name="Rectangle 4"/>
          <p:cNvSpPr/>
          <p:nvPr/>
        </p:nvSpPr>
        <p:spPr>
          <a:xfrm>
            <a:off x="127000" y="3880551"/>
            <a:ext cx="6045200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--Create a device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0000"/>
                </a:solidFill>
                <a:latin typeface="Consolas" panose="020B0609020204030204" pitchFamily="49" charset="0"/>
              </a:rPr>
              <a:t>sp_addumpdevice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'Disk'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StudentBackup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'C:\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SQLBackups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StudentBackupfile.BAK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81600" y="4622800"/>
            <a:ext cx="1445710" cy="1227131"/>
          </a:xfrm>
          <a:prstGeom prst="straightConnector1">
            <a:avLst/>
          </a:prstGeom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575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using Management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1260390"/>
            <a:ext cx="3461174" cy="195271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Databases can also be backed up using the graphical tools provided with Management Studio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524" y="1459058"/>
            <a:ext cx="5315818" cy="469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01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MY" dirty="0"/>
              <a:t>Backup Devices in </a:t>
            </a:r>
            <a:r>
              <a:rPr lang="en-US" dirty="0"/>
              <a:t>Management Studio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72" y="1163719"/>
            <a:ext cx="5991370" cy="537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3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perform Backups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7886700" cy="371244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There are many ways to perform Backups: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Using T-SQL commands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Using SQL Server Management Studio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Creating maintenance plans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Using third party backup tools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23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 Stripe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8007350" cy="2347106"/>
          </a:xfrm>
        </p:spPr>
        <p:txBody>
          <a:bodyPr>
            <a:noAutofit/>
          </a:bodyPr>
          <a:lstStyle/>
          <a:p>
            <a:r>
              <a:rPr lang="en-US" sz="2400" dirty="0"/>
              <a:t>Striping a backup across multiple devices may save time in the backup process since multiple physical devices are being written to simultaneously. </a:t>
            </a:r>
          </a:p>
          <a:p>
            <a:r>
              <a:rPr lang="en-US" sz="2400" dirty="0"/>
              <a:t>To create a backup stripe, simply add multiple destinations to the backup command as shown in the following code:</a:t>
            </a:r>
          </a:p>
        </p:txBody>
      </p:sp>
      <p:sp>
        <p:nvSpPr>
          <p:cNvPr id="8" name="Rectangle 7"/>
          <p:cNvSpPr/>
          <p:nvPr/>
        </p:nvSpPr>
        <p:spPr>
          <a:xfrm>
            <a:off x="1175098" y="3607496"/>
            <a:ext cx="6879138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'C:\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StripedBackupsA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\StudentDB1.bak'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StripedBackupsB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\StudentDB2.bak'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'E:\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StripedBackupsC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\StudentDB3.bak'</a:t>
            </a:r>
          </a:p>
        </p:txBody>
      </p:sp>
    </p:spTree>
    <p:extLst>
      <p:ext uri="{BB962C8B-B14F-4D97-AF65-F5344CB8AC3E}">
        <p14:creationId xmlns:p14="http://schemas.microsoft.com/office/powerpoint/2010/main" val="4142840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dirty="0"/>
              <a:t>Backup Options: </a:t>
            </a:r>
            <a:r>
              <a:rPr lang="en-MY" dirty="0">
                <a:solidFill>
                  <a:srgbClr val="0070C0"/>
                </a:solidFill>
              </a:rPr>
              <a:t>Mirrored Backup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0587"/>
            <a:ext cx="7886700" cy="2477013"/>
          </a:xfrm>
        </p:spPr>
        <p:txBody>
          <a:bodyPr>
            <a:normAutofit/>
          </a:bodyPr>
          <a:lstStyle/>
          <a:p>
            <a:r>
              <a:rPr lang="en-US" sz="2200" dirty="0"/>
              <a:t>The newest versions of SQL Server provide the built-in ability to mirror database backups.</a:t>
            </a:r>
          </a:p>
          <a:p>
            <a:r>
              <a:rPr lang="en-US" sz="2200" dirty="0"/>
              <a:t>Mirrored backups are not supported through the visual tools.</a:t>
            </a:r>
          </a:p>
          <a:p>
            <a:r>
              <a:rPr lang="en-US" sz="2200" dirty="0"/>
              <a:t>The following code demonstrates how to back up a database to one destination and mirror the entire backup to another destination simultaneously.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3783335"/>
            <a:ext cx="8216900" cy="19082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'C:\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SQLBackups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\Student_Mirror1.bak'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MIRROR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'E:\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MirroredBackups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\Student_Mirror1.bak'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'Mirrored Backup'</a:t>
            </a:r>
          </a:p>
        </p:txBody>
      </p:sp>
      <p:sp>
        <p:nvSpPr>
          <p:cNvPr id="5" name="Rectangle 4"/>
          <p:cNvSpPr/>
          <p:nvPr/>
        </p:nvSpPr>
        <p:spPr>
          <a:xfrm>
            <a:off x="516441" y="5982913"/>
            <a:ext cx="7677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“</a:t>
            </a:r>
            <a:r>
              <a:rPr lang="en-US" b="1" dirty="0"/>
              <a:t>WITH FORMAT” </a:t>
            </a:r>
            <a:r>
              <a:rPr lang="en-US" dirty="0"/>
              <a:t>option is required to create a new mirrored backup set.</a:t>
            </a:r>
          </a:p>
        </p:txBody>
      </p:sp>
    </p:spTree>
    <p:extLst>
      <p:ext uri="{BB962C8B-B14F-4D97-AF65-F5344CB8AC3E}">
        <p14:creationId xmlns:p14="http://schemas.microsoft.com/office/powerpoint/2010/main" val="2064386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Backup Options: </a:t>
            </a:r>
            <a:r>
              <a:rPr lang="en-US" dirty="0">
                <a:solidFill>
                  <a:srgbClr val="0070C0"/>
                </a:solidFill>
              </a:rPr>
              <a:t>Compressed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8007350" cy="5095962"/>
          </a:xfrm>
        </p:spPr>
        <p:txBody>
          <a:bodyPr>
            <a:normAutofit/>
          </a:bodyPr>
          <a:lstStyle/>
          <a:p>
            <a:pPr algn="just">
              <a:spcBef>
                <a:spcPts val="2400"/>
              </a:spcBef>
            </a:pPr>
            <a:r>
              <a:rPr lang="en-US" sz="2800" dirty="0"/>
              <a:t>Compressed backups actually are </a:t>
            </a:r>
            <a:r>
              <a:rPr lang="en-US" sz="2800" u="sng" dirty="0">
                <a:solidFill>
                  <a:srgbClr val="FF0000"/>
                </a:solidFill>
              </a:rPr>
              <a:t>faster</a:t>
            </a:r>
            <a:r>
              <a:rPr lang="en-US" sz="2800" dirty="0"/>
              <a:t> than non-compressed backups.</a:t>
            </a:r>
          </a:p>
          <a:p>
            <a:pPr algn="just">
              <a:spcBef>
                <a:spcPts val="2400"/>
              </a:spcBef>
            </a:pPr>
            <a:r>
              <a:rPr lang="en-US" sz="2800" dirty="0"/>
              <a:t>They also restore faster. However, this speed does not come without a </a:t>
            </a:r>
            <a:r>
              <a:rPr lang="en-US" sz="2800" dirty="0">
                <a:solidFill>
                  <a:srgbClr val="FF0000"/>
                </a:solidFill>
              </a:rPr>
              <a:t>cost</a:t>
            </a:r>
            <a:r>
              <a:rPr lang="en-US" sz="2800" dirty="0"/>
              <a:t>.</a:t>
            </a:r>
          </a:p>
          <a:p>
            <a:pPr algn="just">
              <a:spcBef>
                <a:spcPts val="2400"/>
              </a:spcBef>
            </a:pPr>
            <a:r>
              <a:rPr lang="en-US" sz="2800" dirty="0"/>
              <a:t>Compressed backups consume significantly more CPU resources than non-compressed backups.</a:t>
            </a:r>
          </a:p>
        </p:txBody>
      </p:sp>
    </p:spTree>
    <p:extLst>
      <p:ext uri="{BB962C8B-B14F-4D97-AF65-F5344CB8AC3E}">
        <p14:creationId xmlns:p14="http://schemas.microsoft.com/office/powerpoint/2010/main" val="3199798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Backup Options: </a:t>
            </a:r>
            <a:r>
              <a:rPr lang="en-US" dirty="0">
                <a:solidFill>
                  <a:srgbClr val="0070C0"/>
                </a:solidFill>
              </a:rPr>
              <a:t>Compressed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8007350" cy="771610"/>
          </a:xfrm>
        </p:spPr>
        <p:txBody>
          <a:bodyPr>
            <a:normAutofit lnSpcReduction="10000"/>
          </a:bodyPr>
          <a:lstStyle/>
          <a:p>
            <a:r>
              <a:rPr lang="en-MY" dirty="0"/>
              <a:t>To create a Full compressed backup of the “Student” database, you would use the following script: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0" y="3808370"/>
            <a:ext cx="6592225" cy="24761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5398" y="2273854"/>
            <a:ext cx="7933854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82880" rIns="182880" bIns="18288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'C:\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SQLBackups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Student_Full_Compressed.bak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COMPRESSION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'Compressed Backup'</a:t>
            </a:r>
          </a:p>
        </p:txBody>
      </p:sp>
      <p:sp>
        <p:nvSpPr>
          <p:cNvPr id="6" name="Right Brace 5"/>
          <p:cNvSpPr/>
          <p:nvPr/>
        </p:nvSpPr>
        <p:spPr>
          <a:xfrm>
            <a:off x="2552700" y="0"/>
            <a:ext cx="45719" cy="5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00615" y="5204557"/>
            <a:ext cx="1079500" cy="800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92849" y="4939818"/>
            <a:ext cx="206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Before compression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2849" y="5666103"/>
            <a:ext cx="2063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After compression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582429" y="5204557"/>
            <a:ext cx="469724" cy="2050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607160" y="5797365"/>
            <a:ext cx="444993" cy="38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65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Backup Options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745014"/>
              </p:ext>
            </p:extLst>
          </p:nvPr>
        </p:nvGraphicFramePr>
        <p:xfrm>
          <a:off x="728858" y="1736464"/>
          <a:ext cx="7886700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862">
                  <a:extLst>
                    <a:ext uri="{9D8B030D-6E8A-4147-A177-3AD203B41FA5}">
                      <a16:colId xmlns:a16="http://schemas.microsoft.com/office/drawing/2014/main" val="2071291523"/>
                    </a:ext>
                  </a:extLst>
                </a:gridCol>
                <a:gridCol w="5621838">
                  <a:extLst>
                    <a:ext uri="{9D8B030D-6E8A-4147-A177-3AD203B41FA5}">
                      <a16:colId xmlns:a16="http://schemas.microsoft.com/office/drawing/2014/main" val="3968935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86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b="1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/>
                        <a:t>Specifies a name for the backup 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24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b="1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dirty="0"/>
                        <a:t>Adds a description to the backup 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7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b="1" dirty="0"/>
                        <a:t>FORMAT/NOFORMAT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/>
                        <a:t>The </a:t>
                      </a:r>
                      <a:r>
                        <a:rPr lang="en-US" b="1" dirty="0"/>
                        <a:t>FORMAT</a:t>
                      </a:r>
                      <a:r>
                        <a:rPr lang="en-US" dirty="0"/>
                        <a:t> option is used to create a new backup media set. It will overwrite any existing media set at the destination.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b="1" dirty="0"/>
                        <a:t>NOFORMAT</a:t>
                      </a:r>
                      <a:r>
                        <a:rPr lang="en-US" dirty="0"/>
                        <a:t> preserves the existing media header, which is the default behavior.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14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a password for the backup set. If defined, the password must be supplied to perform a restore.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27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580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0718"/>
            <a:ext cx="7886700" cy="832262"/>
          </a:xfrm>
        </p:spPr>
        <p:txBody>
          <a:bodyPr>
            <a:noAutofit/>
          </a:bodyPr>
          <a:lstStyle/>
          <a:p>
            <a:r>
              <a:rPr lang="en-US" sz="2400" dirty="0"/>
              <a:t>If you perform the following statements, all the backup files will be  appended to the same media set “</a:t>
            </a:r>
            <a:r>
              <a:rPr lang="en-US" sz="2400" dirty="0" err="1">
                <a:solidFill>
                  <a:srgbClr val="FF0000"/>
                </a:solidFill>
              </a:rPr>
              <a:t>Student.BAK</a:t>
            </a:r>
            <a:r>
              <a:rPr lang="en-US" sz="2400" dirty="0"/>
              <a:t>”: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26" y="4504847"/>
            <a:ext cx="4703067" cy="12293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65753" y="1990454"/>
            <a:ext cx="725257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'D:\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MyBackup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Student.BAK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'Full Student Backup'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StudentDB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FF"/>
                </a:solidFill>
                <a:latin typeface="Consolas" panose="020B0609020204030204" pitchFamily="49" charset="0"/>
              </a:rPr>
              <a:t>FORMAT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'D:\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MyBackup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Student.BAK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'Differential Student Backup 1'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StudentDB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'D:\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MyBackup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Student.BAK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1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'Differential Student Backup 2'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StudentDB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6" name="Rectangle 5"/>
          <p:cNvSpPr/>
          <p:nvPr/>
        </p:nvSpPr>
        <p:spPr>
          <a:xfrm>
            <a:off x="54096" y="4718405"/>
            <a:ext cx="39977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To display general information about this backup, use the following </a:t>
            </a:r>
            <a:r>
              <a:rPr lang="en-US" sz="2000" dirty="0"/>
              <a:t>statements</a:t>
            </a:r>
            <a:r>
              <a:rPr lang="en-US" sz="2200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522367" y="5786328"/>
            <a:ext cx="5087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RESTORE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HEADERONLY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MyBackup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Student.BAK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Oval 7"/>
          <p:cNvSpPr/>
          <p:nvPr/>
        </p:nvSpPr>
        <p:spPr>
          <a:xfrm>
            <a:off x="5323562" y="5297454"/>
            <a:ext cx="814191" cy="436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096" y="2197853"/>
            <a:ext cx="1249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Full Backup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096" y="3109318"/>
            <a:ext cx="1250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Diff Backup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096" y="3836117"/>
            <a:ext cx="1250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Diff Backup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1303412" y="2002980"/>
            <a:ext cx="137081" cy="727694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1303412" y="2960860"/>
            <a:ext cx="137081" cy="602076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03412" y="3763129"/>
            <a:ext cx="137081" cy="70206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6C69A23C-1768-2157-1EC9-F6C9290E1834}"/>
              </a:ext>
            </a:extLst>
          </p:cNvPr>
          <p:cNvSpPr/>
          <p:nvPr/>
        </p:nvSpPr>
        <p:spPr>
          <a:xfrm rot="19723803">
            <a:off x="8215613" y="2255053"/>
            <a:ext cx="549415" cy="35911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E601951B-DC58-C8BB-D37D-0DF6FF354297}"/>
              </a:ext>
            </a:extLst>
          </p:cNvPr>
          <p:cNvSpPr/>
          <p:nvPr/>
        </p:nvSpPr>
        <p:spPr>
          <a:xfrm>
            <a:off x="8227251" y="253915"/>
            <a:ext cx="576197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50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Information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76763" y="1193780"/>
            <a:ext cx="72897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To display general information about the backup file.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3604501"/>
            <a:ext cx="5392733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RESTORE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HEADERONLY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'D:\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MyBackup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Student.BAK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567477"/>
            <a:ext cx="8271615" cy="13583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496" y="2058555"/>
            <a:ext cx="4703067" cy="1229301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5368031" y="2851163"/>
            <a:ext cx="814191" cy="4366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cxnSpLocks/>
            <a:stCxn id="19" idx="3"/>
          </p:cNvCxnSpPr>
          <p:nvPr/>
        </p:nvCxnSpPr>
        <p:spPr>
          <a:xfrm flipH="1">
            <a:off x="4262496" y="3223904"/>
            <a:ext cx="1224771" cy="152037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5">
            <a:extLst>
              <a:ext uri="{FF2B5EF4-FFF2-40B4-BE49-F238E27FC236}">
                <a16:creationId xmlns:a16="http://schemas.microsoft.com/office/drawing/2014/main" id="{64FA98A5-B8B6-5250-D3FF-2F0A688D5C2E}"/>
              </a:ext>
            </a:extLst>
          </p:cNvPr>
          <p:cNvSpPr/>
          <p:nvPr/>
        </p:nvSpPr>
        <p:spPr>
          <a:xfrm>
            <a:off x="8227251" y="253915"/>
            <a:ext cx="576197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97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the backup file is a usable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10702"/>
            <a:ext cx="7886700" cy="255169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dirty="0"/>
              <a:t>The “</a:t>
            </a:r>
            <a:r>
              <a:rPr lang="en-US" dirty="0">
                <a:solidFill>
                  <a:srgbClr val="C00000"/>
                </a:solidFill>
              </a:rPr>
              <a:t>RESTORE VERIFYONLY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”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command is used to check or validate the backup and it will ensure that the </a:t>
            </a:r>
            <a:r>
              <a:rPr lang="en-AU" b="0" i="0" dirty="0">
                <a:solidFill>
                  <a:srgbClr val="000000"/>
                </a:solidFill>
                <a:effectLst/>
                <a:latin typeface="-apple-system"/>
              </a:rPr>
              <a:t>backup file is not corrupted and can be successfully restored when needed.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64C18-9CF5-6439-B926-153AB4DBEDB2}"/>
              </a:ext>
            </a:extLst>
          </p:cNvPr>
          <p:cNvSpPr txBox="1"/>
          <p:nvPr/>
        </p:nvSpPr>
        <p:spPr>
          <a:xfrm>
            <a:off x="768626" y="4248835"/>
            <a:ext cx="803482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101FD"/>
                </a:solidFill>
                <a:effectLst/>
                <a:latin typeface="SFMono-Regular"/>
              </a:rPr>
              <a:t>RESTORE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SFMono-Regular"/>
              </a:rPr>
              <a:t> VERIFYONLY </a:t>
            </a:r>
            <a:r>
              <a:rPr lang="en-US" sz="2400" b="0" i="0" dirty="0">
                <a:solidFill>
                  <a:srgbClr val="0101FD"/>
                </a:solidFill>
                <a:effectLst/>
                <a:latin typeface="SFMono-Regular"/>
              </a:rPr>
              <a:t>FROM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SFMono-Regular"/>
              </a:rPr>
              <a:t> DISK = 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SFMono-Regular"/>
              </a:rPr>
              <a:t>'D:\</a:t>
            </a:r>
            <a:r>
              <a:rPr lang="en-US" sz="2400" b="0" i="0" dirty="0" err="1">
                <a:solidFill>
                  <a:srgbClr val="A31515"/>
                </a:solidFill>
                <a:effectLst/>
                <a:latin typeface="SFMono-Regular"/>
              </a:rPr>
              <a:t>AdventureWorks.bak</a:t>
            </a:r>
            <a:r>
              <a:rPr lang="en-US" sz="2400" b="0" i="0" dirty="0">
                <a:solidFill>
                  <a:srgbClr val="A31515"/>
                </a:solidFill>
                <a:effectLst/>
                <a:latin typeface="SFMono-Regular"/>
              </a:rPr>
              <a:t>’</a:t>
            </a:r>
            <a:r>
              <a:rPr lang="en-US" sz="2400" b="0" i="0" dirty="0">
                <a:solidFill>
                  <a:srgbClr val="161616"/>
                </a:solidFill>
                <a:effectLst/>
                <a:latin typeface="SFMono-Regular"/>
              </a:rPr>
              <a:t>; </a:t>
            </a:r>
          </a:p>
          <a:p>
            <a:r>
              <a:rPr lang="en-US" sz="2400" b="0" i="0" dirty="0">
                <a:solidFill>
                  <a:srgbClr val="161616"/>
                </a:solidFill>
                <a:effectLst/>
                <a:latin typeface="SFMono-Regular"/>
              </a:rPr>
              <a:t>GO</a:t>
            </a:r>
            <a:endParaRPr lang="en-US" sz="240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9F01E6-F443-4958-19AB-23C58D99208C}"/>
              </a:ext>
            </a:extLst>
          </p:cNvPr>
          <p:cNvSpPr/>
          <p:nvPr/>
        </p:nvSpPr>
        <p:spPr>
          <a:xfrm>
            <a:off x="8227251" y="253915"/>
            <a:ext cx="576197" cy="488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13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types of SQL Server database backups are there?</a:t>
            </a:r>
          </a:p>
          <a:p>
            <a:r>
              <a:rPr lang="en-US" dirty="0"/>
              <a:t>What is a SQL Server differential backup?</a:t>
            </a:r>
          </a:p>
          <a:p>
            <a:r>
              <a:rPr lang="en-US" dirty="0"/>
              <a:t>If you have multiple SQL Server differential database backups, do you need to restore all differential database backups with the full backup?</a:t>
            </a:r>
          </a:p>
          <a:p>
            <a:pPr lvl="1"/>
            <a:r>
              <a:rPr lang="en-US" sz="1800" dirty="0"/>
              <a:t>Answer: No, differential backups contain data all extents that have changed since the last full backup. Therefore, we need to restore the full backup followed by the just the latest differential backup.</a:t>
            </a:r>
          </a:p>
          <a:p>
            <a:r>
              <a:rPr lang="en-US" dirty="0"/>
              <a:t>How can we perform a SQL Server compressed backup?</a:t>
            </a:r>
          </a:p>
          <a:p>
            <a:r>
              <a:rPr lang="en-US" dirty="0"/>
              <a:t>Can we split SQL Server backups into multiple files and if yes, how is that coded?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5795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create multiple copies of a SQL Server backup?</a:t>
            </a:r>
          </a:p>
          <a:p>
            <a:r>
              <a:rPr lang="en-US" dirty="0"/>
              <a:t>What is a SQL Server partial backup?</a:t>
            </a:r>
          </a:p>
          <a:p>
            <a:r>
              <a:rPr lang="en-GB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is the difference between tail log backup and transaction log backup?</a:t>
            </a:r>
            <a:endParaRPr lang="en-US" dirty="0"/>
          </a:p>
          <a:p>
            <a:r>
              <a:rPr lang="en-US" b="0" i="0" dirty="0">
                <a:effectLst/>
                <a:latin typeface="-apple-system"/>
              </a:rPr>
              <a:t>Can I restore a differential backup without restoring the full backup first?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7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different types of backup as follows:</a:t>
            </a:r>
          </a:p>
          <a:p>
            <a:pPr marL="971550" lvl="1" indent="-514350">
              <a:spcBef>
                <a:spcPts val="2400"/>
              </a:spcBef>
              <a:buFont typeface="+mj-lt"/>
              <a:buAutoNum type="arabicParenR"/>
            </a:pPr>
            <a:r>
              <a:rPr lang="en-MY" sz="2800" dirty="0"/>
              <a:t> Full backup</a:t>
            </a:r>
            <a:endParaRPr lang="en-US" sz="2800" dirty="0"/>
          </a:p>
          <a:p>
            <a:pPr marL="971550" lvl="1" indent="-514350">
              <a:spcBef>
                <a:spcPts val="2400"/>
              </a:spcBef>
              <a:buFont typeface="+mj-lt"/>
              <a:buAutoNum type="arabicParenR"/>
            </a:pPr>
            <a:r>
              <a:rPr lang="en-MY" sz="2800" dirty="0"/>
              <a:t> Differential backup</a:t>
            </a:r>
            <a:endParaRPr lang="en-US" sz="2800" dirty="0"/>
          </a:p>
          <a:p>
            <a:pPr marL="971550" lvl="1" indent="-514350">
              <a:spcBef>
                <a:spcPts val="2400"/>
              </a:spcBef>
              <a:buFont typeface="+mj-lt"/>
              <a:buAutoNum type="arabicParenR"/>
            </a:pPr>
            <a:r>
              <a:rPr lang="en-MY" sz="2800" dirty="0"/>
              <a:t> File/</a:t>
            </a:r>
            <a:r>
              <a:rPr lang="en-MY" sz="2800" dirty="0" err="1"/>
              <a:t>Filegroup</a:t>
            </a:r>
            <a:r>
              <a:rPr lang="en-MY" sz="2800" dirty="0"/>
              <a:t> backup</a:t>
            </a:r>
            <a:endParaRPr lang="en-US" sz="2800" dirty="0"/>
          </a:p>
          <a:p>
            <a:pPr marL="971550" lvl="1" indent="-514350">
              <a:spcBef>
                <a:spcPts val="2400"/>
              </a:spcBef>
              <a:buFont typeface="+mj-lt"/>
              <a:buAutoNum type="arabicParenR"/>
            </a:pPr>
            <a:r>
              <a:rPr lang="en-MY" sz="2800" dirty="0"/>
              <a:t> Partial backup</a:t>
            </a:r>
          </a:p>
          <a:p>
            <a:pPr marL="971550" lvl="1" indent="-514350">
              <a:spcBef>
                <a:spcPts val="2400"/>
              </a:spcBef>
              <a:buFont typeface="+mj-lt"/>
              <a:buAutoNum type="arabicParenR"/>
            </a:pPr>
            <a:r>
              <a:rPr lang="en-MY" sz="2800" dirty="0"/>
              <a:t> Copy-only backup</a:t>
            </a:r>
          </a:p>
          <a:p>
            <a:pPr marL="971550" lvl="1" indent="-514350">
              <a:spcBef>
                <a:spcPts val="2400"/>
              </a:spcBef>
              <a:buFont typeface="+mj-lt"/>
              <a:buAutoNum type="arabicParenR"/>
            </a:pPr>
            <a:r>
              <a:rPr lang="en-MY" sz="2800" dirty="0"/>
              <a:t> Transaction Log Backup 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62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C702B47-4B4B-4F36-A9DB-A2068599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AU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8F8FADF-D6D0-4BB9-8B28-B61B60AB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>
                <a:effectLst/>
                <a:latin typeface="-apple-system"/>
              </a:rPr>
              <a:t>Can you explain the benefits of using compressed backups in SQL Server?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AU" b="0" i="0" dirty="0">
                <a:effectLst/>
                <a:latin typeface="-apple-system"/>
              </a:rPr>
              <a:t>Reduced Storage Space</a:t>
            </a:r>
            <a:endParaRPr lang="en-AU" dirty="0">
              <a:latin typeface="-apple-system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AU" b="0" i="0" dirty="0">
                <a:effectLst/>
                <a:latin typeface="-apple-system"/>
              </a:rPr>
              <a:t>Faster Backup and Restore. the smaller backup file size enables faster data transfer from the backup media to the database.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AU" b="0" i="0" dirty="0">
                <a:effectLst/>
                <a:latin typeface="-apple-system"/>
              </a:rPr>
              <a:t>Reduced Network Bandwidth: If you are performing backups across a network</a:t>
            </a:r>
            <a:endParaRPr lang="en-AU" dirty="0">
              <a:latin typeface="-apple-system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AU" b="0" i="0" dirty="0">
                <a:effectLst/>
                <a:latin typeface="-apple-system"/>
              </a:rPr>
              <a:t>Improved Disk I/O</a:t>
            </a:r>
          </a:p>
          <a:p>
            <a:pPr lvl="1"/>
            <a:r>
              <a:rPr lang="en-AU" sz="2200" b="0" i="0" dirty="0">
                <a:effectLst/>
                <a:latin typeface="-apple-system"/>
              </a:rPr>
              <a:t>Note: It's important to note that while compressed backups offer these benefits, they may require additional CPU resources during the backup and restore processes.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8268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127C124-458C-4FA7-B5F2-DFBCA7DC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AU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09A7743-EA16-4BB8-BB9F-5C22E2B9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the main purpose of a transaction log backup?</a:t>
            </a:r>
          </a:p>
          <a:p>
            <a:pPr lvl="1" algn="just"/>
            <a:r>
              <a:rPr lang="en-AU" dirty="0"/>
              <a:t>The main purpose of a transaction log backup is to protect the transaction log and enable point-in-time recovery. By regularly backing up the transaction log, you ensure that you have a copy of all transactions and can restore the database to a specific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2226577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7C4A154-2995-41AA-8D28-01AF16EE70F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/>
              <a:t>Assignment</a:t>
            </a:r>
            <a:endParaRPr lang="en-AU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6A9EE173-9BFA-4707-AC68-F9AB66994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60390"/>
            <a:ext cx="8170793" cy="5095962"/>
          </a:xfrm>
        </p:spPr>
        <p:txBody>
          <a:bodyPr/>
          <a:lstStyle/>
          <a:p>
            <a:pPr marL="514350" indent="-514350" algn="l">
              <a:buFont typeface="+mj-lt"/>
              <a:buAutoNum type="arabicParenR"/>
            </a:pPr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What is database shrink in SQL Server?</a:t>
            </a:r>
            <a:endParaRPr lang="en-AU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Should I shrink a SQL Server database?</a:t>
            </a:r>
            <a:endParaRPr lang="en-AU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How do you shrink database log in SQL Server?</a:t>
            </a:r>
            <a:endParaRPr lang="en-AU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marL="514350" indent="-514350" algn="l">
              <a:buFont typeface="+mj-lt"/>
              <a:buAutoNum type="arabicParenR"/>
            </a:pPr>
            <a:r>
              <a:rPr lang="en-AU" b="0" i="0" dirty="0">
                <a:solidFill>
                  <a:srgbClr val="202124"/>
                </a:solidFill>
                <a:effectLst/>
                <a:latin typeface="Google Sans"/>
              </a:rPr>
              <a:t>What is the difference between compression and shrink?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1147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3151"/>
            <a:ext cx="7886700" cy="687746"/>
          </a:xfrm>
        </p:spPr>
        <p:txBody>
          <a:bodyPr/>
          <a:lstStyle/>
          <a:p>
            <a:pPr algn="l"/>
            <a:r>
              <a:rPr lang="en-US" dirty="0"/>
              <a:t>1- Full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Full backup is the most common and easy way to implement backup.</a:t>
            </a:r>
          </a:p>
          <a:p>
            <a:pPr algn="just"/>
            <a:r>
              <a:rPr lang="en-US" dirty="0"/>
              <a:t>The Full backup simply backs up all the data in the database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AU" dirty="0">
                <a:solidFill>
                  <a:schemeClr val="accent5">
                    <a:lumMod val="50000"/>
                  </a:schemeClr>
                </a:solidFill>
              </a:rPr>
              <a:t>including tables, indexes, stored procedures, views, and other database objects)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en-AU" dirty="0">
              <a:solidFill>
                <a:schemeClr val="accent5">
                  <a:lumMod val="50000"/>
                </a:schemeClr>
              </a:solidFill>
            </a:endParaRPr>
          </a:p>
          <a:p>
            <a:pPr algn="just"/>
            <a:r>
              <a:rPr lang="en-US" dirty="0"/>
              <a:t>The advantage of the Full backup is that it is </a:t>
            </a:r>
            <a:r>
              <a:rPr lang="en-US" dirty="0">
                <a:solidFill>
                  <a:srgbClr val="FF0000"/>
                </a:solidFill>
              </a:rPr>
              <a:t>very simple.</a:t>
            </a:r>
            <a:endParaRPr lang="en-US" dirty="0"/>
          </a:p>
          <a:p>
            <a:pPr lvl="1" algn="just"/>
            <a:r>
              <a:rPr lang="en-US" dirty="0"/>
              <a:t>However, it takes </a:t>
            </a:r>
            <a:r>
              <a:rPr lang="en-US" dirty="0">
                <a:solidFill>
                  <a:srgbClr val="FF0000"/>
                </a:solidFill>
              </a:rPr>
              <a:t>longer</a:t>
            </a:r>
            <a:r>
              <a:rPr lang="en-US" dirty="0"/>
              <a:t> than other backup methods.</a:t>
            </a:r>
          </a:p>
          <a:p>
            <a:pPr algn="just"/>
            <a:r>
              <a:rPr lang="en-MY" dirty="0"/>
              <a:t>Using this backup type, you can </a:t>
            </a:r>
            <a:r>
              <a:rPr lang="en-MY" dirty="0">
                <a:solidFill>
                  <a:srgbClr val="FF0000"/>
                </a:solidFill>
              </a:rPr>
              <a:t>restore</a:t>
            </a:r>
            <a:r>
              <a:rPr lang="en-MY" dirty="0"/>
              <a:t> the database to the point in time when the backup was taken.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1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1- Full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7886700" cy="818931"/>
          </a:xfrm>
        </p:spPr>
        <p:txBody>
          <a:bodyPr/>
          <a:lstStyle/>
          <a:p>
            <a:r>
              <a:rPr lang="en-US" dirty="0"/>
              <a:t>This is full backup example to backup “Student” database to local hard disk.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0870" y="2551125"/>
            <a:ext cx="71586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--Full database backup of Student database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BACKUP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TO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DISK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'C:\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SQLBackups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\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StudentFull.BAK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endParaRPr lang="en-US" sz="20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'Student FULL Backup'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29" y="4121063"/>
            <a:ext cx="4031959" cy="21430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68847" y="5192570"/>
            <a:ext cx="33688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Note: The folder C:\</a:t>
            </a:r>
            <a:r>
              <a:rPr lang="en-US" dirty="0" err="1">
                <a:latin typeface="Consolas" panose="020B0609020204030204" pitchFamily="49" charset="0"/>
              </a:rPr>
              <a:t>SQLBackups</a:t>
            </a:r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MY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must be existed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3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1- Full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0390"/>
            <a:ext cx="7886700" cy="818931"/>
          </a:xfrm>
        </p:spPr>
        <p:txBody>
          <a:bodyPr>
            <a:noAutofit/>
          </a:bodyPr>
          <a:lstStyle/>
          <a:p>
            <a:pPr algn="just"/>
            <a:r>
              <a:rPr lang="en-MY" dirty="0"/>
              <a:t>Note that the backup does not include unused or empty pages within the database files. To see how much space is consumed in a database, follow these steps:</a:t>
            </a:r>
          </a:p>
          <a:p>
            <a:pPr marL="457200" lvl="1" indent="0">
              <a:buNone/>
            </a:pPr>
            <a:r>
              <a:rPr lang="en-MY" sz="2200" dirty="0"/>
              <a:t>1. Launch a new query window.</a:t>
            </a:r>
            <a:endParaRPr lang="en-US" sz="2200" dirty="0"/>
          </a:p>
          <a:p>
            <a:pPr marL="457200" lvl="1" indent="0">
              <a:buNone/>
            </a:pPr>
            <a:r>
              <a:rPr lang="en-MY" sz="2200" dirty="0"/>
              <a:t>2. Change the context to the database you want to analyse </a:t>
            </a:r>
          </a:p>
          <a:p>
            <a:pPr marL="1314450" lvl="2" indent="-285750">
              <a:buFont typeface="Arial" panose="020B0604020202020204" pitchFamily="34" charset="0"/>
              <a:buChar char="•"/>
            </a:pPr>
            <a:r>
              <a:rPr lang="en-MY" sz="1800" dirty="0"/>
              <a:t>(We use Student database)</a:t>
            </a:r>
            <a:endParaRPr lang="en-US" sz="1800" dirty="0"/>
          </a:p>
          <a:p>
            <a:pPr marL="457200" lvl="1" indent="0">
              <a:buNone/>
            </a:pPr>
            <a:r>
              <a:rPr lang="en-MY" sz="2200" dirty="0"/>
              <a:t>3. Once you have the proper context, execute the following statement in the query window:</a:t>
            </a:r>
            <a:endParaRPr lang="en-US" sz="2200" dirty="0"/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469664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Student</a:t>
            </a:r>
            <a:endParaRPr lang="en-US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sp_spaceused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2598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2- Differential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60390"/>
            <a:ext cx="8051887" cy="3023511"/>
          </a:xfrm>
        </p:spPr>
        <p:txBody>
          <a:bodyPr>
            <a:normAutofit fontScale="92500"/>
          </a:bodyPr>
          <a:lstStyle/>
          <a:p>
            <a:pPr algn="just">
              <a:spcBef>
                <a:spcPts val="1800"/>
              </a:spcBef>
            </a:pP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 differential backup is a type of backup that captures only the </a:t>
            </a:r>
            <a:r>
              <a:rPr lang="en-US" b="1" i="0" u="sng" dirty="0">
                <a:solidFill>
                  <a:srgbClr val="FF0000"/>
                </a:solidFill>
                <a:effectLst/>
                <a:latin typeface="-apple-system"/>
              </a:rPr>
              <a:t>changes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 made to the database since the last full backup. 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Differential backups take less time to execute than Full backups, Because they only contain the extents of data files that have changed since the last Full backup.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The Differential backup is available regardless of the database recovery model and </a:t>
            </a:r>
            <a:r>
              <a:rPr lang="en-US" b="1" u="sng" dirty="0">
                <a:solidFill>
                  <a:srgbClr val="FF0000"/>
                </a:solidFill>
              </a:rPr>
              <a:t>requires</a:t>
            </a:r>
            <a:r>
              <a:rPr lang="en-US" dirty="0"/>
              <a:t> a base </a:t>
            </a:r>
            <a:r>
              <a:rPr lang="en-US" b="1" u="sng" dirty="0">
                <a:solidFill>
                  <a:srgbClr val="FF0000"/>
                </a:solidFill>
              </a:rPr>
              <a:t>Full</a:t>
            </a:r>
            <a:r>
              <a:rPr lang="en-US" dirty="0"/>
              <a:t> database backup.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576" y="4543394"/>
            <a:ext cx="3977276" cy="17716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53057" y="6420694"/>
            <a:ext cx="15683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</a:rPr>
              <a:t>Differential backup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31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Differential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MY" dirty="0"/>
              <a:t>Differential backup backs up pages (actually, it backs up the extents that contain the pages) and </a:t>
            </a:r>
            <a:r>
              <a:rPr lang="en-MY" dirty="0">
                <a:solidFill>
                  <a:srgbClr val="FF0000"/>
                </a:solidFill>
              </a:rPr>
              <a:t>does not mark</a:t>
            </a:r>
            <a:r>
              <a:rPr lang="en-MY" dirty="0"/>
              <a:t> them as having been backed up. </a:t>
            </a:r>
          </a:p>
          <a:p>
            <a:pPr algn="just"/>
            <a:r>
              <a:rPr lang="en-MY" dirty="0"/>
              <a:t>For this reason, each differential backup is a backup of everything that has been changed since the </a:t>
            </a:r>
            <a:r>
              <a:rPr lang="en-MY" dirty="0">
                <a:solidFill>
                  <a:srgbClr val="FF0000"/>
                </a:solidFill>
              </a:rPr>
              <a:t>last</a:t>
            </a:r>
            <a:r>
              <a:rPr lang="en-MY" dirty="0"/>
              <a:t> full backup.</a:t>
            </a:r>
            <a:endParaRPr lang="en-US" dirty="0"/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49" y="3397684"/>
            <a:ext cx="4863492" cy="27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16447</TotalTime>
  <Words>2726</Words>
  <Application>Microsoft Office PowerPoint</Application>
  <PresentationFormat>عرض على الشاشة (4:3)</PresentationFormat>
  <Paragraphs>259</Paragraphs>
  <Slides>42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42</vt:i4>
      </vt:variant>
    </vt:vector>
  </HeadingPairs>
  <TitlesOfParts>
    <vt:vector size="55" baseType="lpstr">
      <vt:lpstr>-apple-system</vt:lpstr>
      <vt:lpstr>arial</vt:lpstr>
      <vt:lpstr>arial</vt:lpstr>
      <vt:lpstr>calibri</vt:lpstr>
      <vt:lpstr>calibri</vt:lpstr>
      <vt:lpstr>Calibri Light</vt:lpstr>
      <vt:lpstr>Consolas</vt:lpstr>
      <vt:lpstr>Google Sans</vt:lpstr>
      <vt:lpstr>Helvetica</vt:lpstr>
      <vt:lpstr>Segoe UI</vt:lpstr>
      <vt:lpstr>SFMono-Regular</vt:lpstr>
      <vt:lpstr>Wingdings</vt:lpstr>
      <vt:lpstr>Office Theme</vt:lpstr>
      <vt:lpstr>Database Management and Security</vt:lpstr>
      <vt:lpstr>Database Backup</vt:lpstr>
      <vt:lpstr>How to perform Backups</vt:lpstr>
      <vt:lpstr>Backup types</vt:lpstr>
      <vt:lpstr>1- Full Backup</vt:lpstr>
      <vt:lpstr>1- Full Backup</vt:lpstr>
      <vt:lpstr>1- Full Backup</vt:lpstr>
      <vt:lpstr>2- Differential Backup</vt:lpstr>
      <vt:lpstr>Differential Backup</vt:lpstr>
      <vt:lpstr>Differential Backup</vt:lpstr>
      <vt:lpstr>3- File/Filegroup Backup</vt:lpstr>
      <vt:lpstr>File/Filegroup Backup</vt:lpstr>
      <vt:lpstr>File/Filegroup Backup</vt:lpstr>
      <vt:lpstr>Logical and Physical File Names</vt:lpstr>
      <vt:lpstr>File/Filegroup with Differential</vt:lpstr>
      <vt:lpstr>4- Partial Backup</vt:lpstr>
      <vt:lpstr>Partial Backup</vt:lpstr>
      <vt:lpstr>5- Copy Only Backup</vt:lpstr>
      <vt:lpstr>Copy Only Backup  Cont’d</vt:lpstr>
      <vt:lpstr>6- Transaction Log Backup</vt:lpstr>
      <vt:lpstr>Transaction Log Backup   </vt:lpstr>
      <vt:lpstr>Transaction Log Backup   Cont’d</vt:lpstr>
      <vt:lpstr>Transaction Log Backup   Cont’d</vt:lpstr>
      <vt:lpstr>Tail Log Backup </vt:lpstr>
      <vt:lpstr>Backup Devices</vt:lpstr>
      <vt:lpstr>Backup Devices</vt:lpstr>
      <vt:lpstr>Backup Devices in Management Studio</vt:lpstr>
      <vt:lpstr>Backup using Management Studio</vt:lpstr>
      <vt:lpstr>Backup Devices in Management Studio</vt:lpstr>
      <vt:lpstr>Backup Stripe</vt:lpstr>
      <vt:lpstr>Backup Options: Mirrored Backup</vt:lpstr>
      <vt:lpstr>Backup Options: Compressed Backup</vt:lpstr>
      <vt:lpstr>Backup Options: Compressed Backup</vt:lpstr>
      <vt:lpstr>Backup Options</vt:lpstr>
      <vt:lpstr>Backup Information</vt:lpstr>
      <vt:lpstr>Backup Information</vt:lpstr>
      <vt:lpstr>Check the backup file is a usable state</vt:lpstr>
      <vt:lpstr>Questions</vt:lpstr>
      <vt:lpstr>Questions</vt:lpstr>
      <vt:lpstr>Questions</vt:lpstr>
      <vt:lpstr>Questions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ust6</cp:lastModifiedBy>
  <cp:revision>707</cp:revision>
  <dcterms:created xsi:type="dcterms:W3CDTF">2019-10-06T06:51:39Z</dcterms:created>
  <dcterms:modified xsi:type="dcterms:W3CDTF">2024-01-06T06:50:46Z</dcterms:modified>
</cp:coreProperties>
</file>