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9"/>
  </p:notesMasterIdLst>
  <p:handoutMasterIdLst>
    <p:handoutMasterId r:id="rId50"/>
  </p:handoutMasterIdLst>
  <p:sldIdLst>
    <p:sldId id="256" r:id="rId2"/>
    <p:sldId id="259" r:id="rId3"/>
    <p:sldId id="261" r:id="rId4"/>
    <p:sldId id="265" r:id="rId5"/>
    <p:sldId id="292" r:id="rId6"/>
    <p:sldId id="262" r:id="rId7"/>
    <p:sldId id="263" r:id="rId8"/>
    <p:sldId id="264" r:id="rId9"/>
    <p:sldId id="266" r:id="rId10"/>
    <p:sldId id="267" r:id="rId11"/>
    <p:sldId id="268" r:id="rId12"/>
    <p:sldId id="269" r:id="rId13"/>
    <p:sldId id="270" r:id="rId14"/>
    <p:sldId id="271" r:id="rId15"/>
    <p:sldId id="294" r:id="rId16"/>
    <p:sldId id="293" r:id="rId17"/>
    <p:sldId id="306" r:id="rId18"/>
    <p:sldId id="295" r:id="rId19"/>
    <p:sldId id="297" r:id="rId20"/>
    <p:sldId id="296" r:id="rId21"/>
    <p:sldId id="301" r:id="rId22"/>
    <p:sldId id="299" r:id="rId23"/>
    <p:sldId id="303" r:id="rId24"/>
    <p:sldId id="304" r:id="rId25"/>
    <p:sldId id="302" r:id="rId26"/>
    <p:sldId id="305" r:id="rId27"/>
    <p:sldId id="307" r:id="rId28"/>
    <p:sldId id="308" r:id="rId29"/>
    <p:sldId id="273" r:id="rId30"/>
    <p:sldId id="274" r:id="rId31"/>
    <p:sldId id="287" r:id="rId32"/>
    <p:sldId id="279" r:id="rId33"/>
    <p:sldId id="280" r:id="rId34"/>
    <p:sldId id="309" r:id="rId35"/>
    <p:sldId id="282" r:id="rId36"/>
    <p:sldId id="283" r:id="rId37"/>
    <p:sldId id="284" r:id="rId38"/>
    <p:sldId id="285" r:id="rId39"/>
    <p:sldId id="286" r:id="rId40"/>
    <p:sldId id="289" r:id="rId41"/>
    <p:sldId id="290" r:id="rId42"/>
    <p:sldId id="310" r:id="rId43"/>
    <p:sldId id="311" r:id="rId44"/>
    <p:sldId id="312" r:id="rId45"/>
    <p:sldId id="313" r:id="rId46"/>
    <p:sldId id="314" r:id="rId47"/>
    <p:sldId id="315"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E9F9FD"/>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74" autoAdjust="0"/>
  </p:normalViewPr>
  <p:slideViewPr>
    <p:cSldViewPr snapToGrid="0">
      <p:cViewPr varScale="1">
        <p:scale>
          <a:sx n="77" d="100"/>
          <a:sy n="77" d="100"/>
        </p:scale>
        <p:origin x="984" y="84"/>
      </p:cViewPr>
      <p:guideLst/>
    </p:cSldViewPr>
  </p:slideViewPr>
  <p:notesTextViewPr>
    <p:cViewPr>
      <p:scale>
        <a:sx n="1" d="1"/>
        <a:sy n="1" d="1"/>
      </p:scale>
      <p:origin x="0" y="0"/>
    </p:cViewPr>
  </p:notesTextViewPr>
  <p:notesViewPr>
    <p:cSldViewPr snapToGrid="0">
      <p:cViewPr varScale="1">
        <p:scale>
          <a:sx n="59" d="100"/>
          <a:sy n="59" d="100"/>
        </p:scale>
        <p:origin x="168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A6D529-73FF-4DF9-96DA-75CF364EC5CE}" type="datetimeFigureOut">
              <a:rPr lang="en-US" smtClean="0"/>
              <a:t>12/01/2024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458B21-39EA-47B7-BC51-FCB0349F3C68}" type="slidenum">
              <a:rPr lang="en-US" smtClean="0"/>
              <a:t>‹#›</a:t>
            </a:fld>
            <a:endParaRPr lang="en-US"/>
          </a:p>
        </p:txBody>
      </p:sp>
    </p:spTree>
    <p:extLst>
      <p:ext uri="{BB962C8B-B14F-4D97-AF65-F5344CB8AC3E}">
        <p14:creationId xmlns:p14="http://schemas.microsoft.com/office/powerpoint/2010/main" val="3764909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7C9F2B-D261-43BE-BDD5-AC5E510994C2}" type="datetimeFigureOut">
              <a:rPr lang="en-US" smtClean="0"/>
              <a:t>12/01/2024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BD9F69-D28E-423C-BBB7-7B9C55EE972B}" type="slidenum">
              <a:rPr lang="en-US" smtClean="0"/>
              <a:t>‹#›</a:t>
            </a:fld>
            <a:endParaRPr lang="en-US"/>
          </a:p>
        </p:txBody>
      </p:sp>
    </p:spTree>
    <p:extLst>
      <p:ext uri="{BB962C8B-B14F-4D97-AF65-F5344CB8AC3E}">
        <p14:creationId xmlns:p14="http://schemas.microsoft.com/office/powerpoint/2010/main" val="3612011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7" name="Straight Connector 6"/>
          <p:cNvCxnSpPr/>
          <p:nvPr userDrawn="1"/>
        </p:nvCxnSpPr>
        <p:spPr>
          <a:xfrm>
            <a:off x="628650" y="1087392"/>
            <a:ext cx="7886700" cy="0"/>
          </a:xfrm>
          <a:prstGeom prst="line">
            <a:avLst/>
          </a:prstGeom>
          <a:ln w="165100"/>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userDrawn="1"/>
        </p:nvCxnSpPr>
        <p:spPr>
          <a:xfrm>
            <a:off x="685800" y="3509963"/>
            <a:ext cx="7886700" cy="0"/>
          </a:xfrm>
          <a:prstGeom prst="line">
            <a:avLst/>
          </a:prstGeom>
          <a:ln w="168275"/>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userDrawn="1"/>
        </p:nvCxnSpPr>
        <p:spPr>
          <a:xfrm>
            <a:off x="776931" y="6203092"/>
            <a:ext cx="788670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093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8" name="Straight Connector 7"/>
          <p:cNvCxnSpPr/>
          <p:nvPr userDrawn="1"/>
        </p:nvCxnSpPr>
        <p:spPr>
          <a:xfrm>
            <a:off x="628650" y="1050321"/>
            <a:ext cx="788670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28650" y="216844"/>
            <a:ext cx="7886700" cy="746982"/>
          </a:xfrm>
          <a:noFill/>
        </p:spPr>
        <p:txBody>
          <a:bodyPr>
            <a:normAutofit/>
          </a:bodyPr>
          <a:lstStyle>
            <a:lvl1pPr algn="ctr">
              <a:defRPr sz="3600" b="0">
                <a:solidFill>
                  <a:schemeClr val="accent1">
                    <a:lumMod val="50000"/>
                  </a:schemeClr>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28650" y="1260390"/>
            <a:ext cx="7886700" cy="5095962"/>
          </a:xfrm>
        </p:spPr>
        <p:txBody>
          <a:bodyPr/>
          <a:lstStyle>
            <a:lvl1pPr marL="228600" indent="-228600">
              <a:buClr>
                <a:srgbClr val="C00000"/>
              </a:buClr>
              <a:buSzPct val="114000"/>
              <a:buFont typeface="Wingdings" panose="05000000000000000000" pitchFamily="2" charset="2"/>
              <a:buChar char="§"/>
              <a:defRPr sz="2600"/>
            </a:lvl1pPr>
            <a:lvl2pPr marL="685800" indent="-228600">
              <a:buClr>
                <a:schemeClr val="accent2">
                  <a:lumMod val="75000"/>
                </a:schemeClr>
              </a:buClr>
              <a:buSzPct val="81000"/>
              <a:buFont typeface="Calibri" panose="020F0502020204030204" pitchFamily="34" charset="0"/>
              <a:buChar char="●"/>
              <a:defRPr/>
            </a:lvl2pPr>
            <a:lvl3pPr marL="1257300" indent="-342900">
              <a:buClr>
                <a:schemeClr val="accent6">
                  <a:lumMod val="50000"/>
                </a:schemeClr>
              </a:buClr>
              <a:buSzPct val="82000"/>
              <a:buFontTx/>
              <a:buChar char="►"/>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970890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Box 9"/>
          <p:cNvSpPr txBox="1">
            <a:spLocks noChangeArrowheads="1"/>
          </p:cNvSpPr>
          <p:nvPr userDrawn="1"/>
        </p:nvSpPr>
        <p:spPr bwMode="auto">
          <a:xfrm>
            <a:off x="8330093" y="6373684"/>
            <a:ext cx="469370" cy="246221"/>
          </a:xfrm>
          <a:prstGeom prst="rect">
            <a:avLst/>
          </a:prstGeom>
          <a:noFill/>
          <a:ln w="9525">
            <a:noFill/>
            <a:miter lim="800000"/>
            <a:headEnd/>
            <a:tailEnd/>
          </a:ln>
          <a:effectLst/>
        </p:spPr>
        <p:txBody>
          <a:bodyPr wrap="squar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dirty="0">
                <a:solidFill>
                  <a:srgbClr val="006699"/>
                </a:solidFill>
                <a:latin typeface="Helvetica" panose="020B0604020202020204" pitchFamily="34" charset="0"/>
              </a:rPr>
              <a:t>4.</a:t>
            </a:r>
            <a:fld id="{E99983C7-342B-4F5E-95DC-4A1EEC211AF8}" type="slidenum">
              <a:rPr lang="en-US" altLang="en-US" sz="1000" b="1" smtClean="0">
                <a:solidFill>
                  <a:srgbClr val="006699"/>
                </a:solidFill>
                <a:latin typeface="Helvetica" panose="020B0604020202020204" pitchFamily="34" charset="0"/>
              </a:rPr>
              <a:pPr algn="ctr">
                <a:spcBef>
                  <a:spcPct val="50000"/>
                </a:spcBef>
                <a:defRPr/>
              </a:pPr>
              <a:t>‹#›</a:t>
            </a:fld>
            <a:endParaRPr lang="en-US" altLang="en-US" sz="1000" b="1" dirty="0">
              <a:solidFill>
                <a:srgbClr val="006699"/>
              </a:solidFill>
              <a:latin typeface="Helvetica" panose="020B0604020202020204" pitchFamily="34" charset="0"/>
            </a:endParaRPr>
          </a:p>
        </p:txBody>
      </p:sp>
    </p:spTree>
    <p:extLst>
      <p:ext uri="{BB962C8B-B14F-4D97-AF65-F5344CB8AC3E}">
        <p14:creationId xmlns:p14="http://schemas.microsoft.com/office/powerpoint/2010/main" val="2586157070"/>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0060" y="1448040"/>
            <a:ext cx="8183880" cy="1660026"/>
          </a:xfrm>
        </p:spPr>
        <p:txBody>
          <a:bodyPr>
            <a:normAutofit/>
          </a:bodyPr>
          <a:lstStyle/>
          <a:p>
            <a:pPr lvl="0"/>
            <a:r>
              <a:rPr lang="en-US" sz="4800" b="1" dirty="0">
                <a:latin typeface="Calibri" panose="020F0502020204030204" pitchFamily="34" charset="0"/>
                <a:cs typeface="Arial" panose="020B0604020202020204" pitchFamily="34" charset="0"/>
              </a:rPr>
              <a:t>Database Management and Security</a:t>
            </a:r>
            <a:endParaRPr lang="en-US" sz="4800" dirty="0"/>
          </a:p>
        </p:txBody>
      </p:sp>
      <p:sp>
        <p:nvSpPr>
          <p:cNvPr id="3" name="Subtitle 2"/>
          <p:cNvSpPr>
            <a:spLocks noGrp="1"/>
          </p:cNvSpPr>
          <p:nvPr>
            <p:ph type="subTitle" idx="1"/>
          </p:nvPr>
        </p:nvSpPr>
        <p:spPr>
          <a:xfrm>
            <a:off x="1143000" y="3940241"/>
            <a:ext cx="6858000" cy="1975802"/>
          </a:xfrm>
        </p:spPr>
        <p:txBody>
          <a:bodyPr>
            <a:noAutofit/>
          </a:bodyPr>
          <a:lstStyle/>
          <a:p>
            <a:r>
              <a:rPr lang="en-MY" sz="3600" b="1" dirty="0"/>
              <a:t>Restores</a:t>
            </a:r>
          </a:p>
          <a:p>
            <a:r>
              <a:rPr lang="en-US" sz="3200" dirty="0"/>
              <a:t>Lecture 4</a:t>
            </a:r>
          </a:p>
        </p:txBody>
      </p:sp>
    </p:spTree>
    <p:extLst>
      <p:ext uri="{BB962C8B-B14F-4D97-AF65-F5344CB8AC3E}">
        <p14:creationId xmlns:p14="http://schemas.microsoft.com/office/powerpoint/2010/main" val="1376005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67638"/>
          </a:xfrm>
        </p:spPr>
        <p:txBody>
          <a:bodyPr/>
          <a:lstStyle/>
          <a:p>
            <a:r>
              <a:rPr lang="en-MY" b="1" dirty="0"/>
              <a:t>Changing recovery models </a:t>
            </a:r>
            <a:endParaRPr lang="en-US" dirty="0"/>
          </a:p>
        </p:txBody>
      </p:sp>
      <p:sp>
        <p:nvSpPr>
          <p:cNvPr id="3" name="Content Placeholder 2"/>
          <p:cNvSpPr>
            <a:spLocks noGrp="1"/>
          </p:cNvSpPr>
          <p:nvPr>
            <p:ph idx="1"/>
          </p:nvPr>
        </p:nvSpPr>
        <p:spPr>
          <a:xfrm>
            <a:off x="628650" y="1132764"/>
            <a:ext cx="7886700" cy="5240739"/>
          </a:xfrm>
        </p:spPr>
        <p:txBody>
          <a:bodyPr>
            <a:normAutofit/>
          </a:bodyPr>
          <a:lstStyle/>
          <a:p>
            <a:pPr marL="0" lvl="0" indent="0">
              <a:buNone/>
            </a:pPr>
            <a:r>
              <a:rPr lang="en-MY" b="1" dirty="0"/>
              <a:t>Using Transact-SQL </a:t>
            </a:r>
            <a:endParaRPr lang="en-US" dirty="0"/>
          </a:p>
          <a:p>
            <a:r>
              <a:rPr lang="en-MY" dirty="0"/>
              <a:t>To change the recovery model by using Transact-SQL, execute the </a:t>
            </a:r>
            <a:r>
              <a:rPr lang="en-MY" b="1" dirty="0"/>
              <a:t>ALTER DATABASE</a:t>
            </a:r>
            <a:r>
              <a:rPr lang="en-MY" dirty="0"/>
              <a:t> statement with </a:t>
            </a:r>
            <a:r>
              <a:rPr lang="en-MY" b="1" dirty="0"/>
              <a:t>SET RECOVERY</a:t>
            </a:r>
            <a:r>
              <a:rPr lang="en-MY" dirty="0"/>
              <a:t> option. </a:t>
            </a:r>
            <a:endParaRPr lang="en-US" dirty="0"/>
          </a:p>
          <a:p>
            <a:pPr marL="0" indent="0">
              <a:buNone/>
            </a:pPr>
            <a:r>
              <a:rPr lang="en-MY" sz="2400" dirty="0">
                <a:solidFill>
                  <a:srgbClr val="0000FF"/>
                </a:solidFill>
              </a:rPr>
              <a:t>ALTER DATABASE </a:t>
            </a:r>
            <a:r>
              <a:rPr lang="en-MY" sz="2400" dirty="0"/>
              <a:t>&lt;</a:t>
            </a:r>
            <a:r>
              <a:rPr lang="en-MY" sz="2400" dirty="0" err="1"/>
              <a:t>database_name</a:t>
            </a:r>
            <a:r>
              <a:rPr lang="en-MY" sz="2400" dirty="0"/>
              <a:t>&gt; SET RECOVERY &lt;model&gt;</a:t>
            </a:r>
            <a:endParaRPr lang="en-US" sz="2400" dirty="0"/>
          </a:p>
          <a:p>
            <a:endParaRPr lang="en-MY" dirty="0"/>
          </a:p>
          <a:p>
            <a:r>
              <a:rPr lang="en-MY" dirty="0"/>
              <a:t>The following examples shows how to change the recovery models for </a:t>
            </a:r>
            <a:r>
              <a:rPr lang="en-MY" dirty="0" err="1"/>
              <a:t>AdventureWorks</a:t>
            </a:r>
            <a:r>
              <a:rPr lang="en-MY" dirty="0"/>
              <a:t> database:</a:t>
            </a:r>
          </a:p>
          <a:p>
            <a:endParaRPr lang="en-US" dirty="0"/>
          </a:p>
          <a:p>
            <a:pPr marL="0" indent="0">
              <a:buNone/>
            </a:pPr>
            <a:r>
              <a:rPr lang="en-MY" sz="2000" dirty="0">
                <a:solidFill>
                  <a:srgbClr val="0000FF"/>
                </a:solidFill>
              </a:rPr>
              <a:t>ALTER DATABASE </a:t>
            </a:r>
            <a:r>
              <a:rPr lang="en-MY" sz="2000" dirty="0" err="1"/>
              <a:t>AdventureWorks</a:t>
            </a:r>
            <a:r>
              <a:rPr lang="en-MY" sz="2000" dirty="0"/>
              <a:t> SET RECOVERY </a:t>
            </a:r>
            <a:r>
              <a:rPr lang="en-MY" sz="2000" b="1" dirty="0"/>
              <a:t>SIMPLE</a:t>
            </a:r>
            <a:endParaRPr lang="en-US" sz="2000" dirty="0"/>
          </a:p>
          <a:p>
            <a:pPr marL="0" indent="0">
              <a:buNone/>
            </a:pPr>
            <a:r>
              <a:rPr lang="en-MY" sz="2000" dirty="0">
                <a:solidFill>
                  <a:srgbClr val="0000FF"/>
                </a:solidFill>
              </a:rPr>
              <a:t>ALTER DATABASE </a:t>
            </a:r>
            <a:r>
              <a:rPr lang="en-MY" sz="2000" dirty="0" err="1"/>
              <a:t>AdventureWorks</a:t>
            </a:r>
            <a:r>
              <a:rPr lang="en-MY" sz="2000" dirty="0"/>
              <a:t> SET RECOVERY </a:t>
            </a:r>
            <a:r>
              <a:rPr lang="en-MY" sz="2000" b="1" dirty="0"/>
              <a:t>FULL</a:t>
            </a:r>
            <a:r>
              <a:rPr lang="en-MY" sz="2000" dirty="0"/>
              <a:t> </a:t>
            </a:r>
            <a:endParaRPr lang="en-US" sz="2000" dirty="0"/>
          </a:p>
          <a:p>
            <a:pPr marL="0" indent="0">
              <a:buNone/>
            </a:pPr>
            <a:r>
              <a:rPr lang="en-MY" sz="2000" dirty="0">
                <a:solidFill>
                  <a:srgbClr val="0000FF"/>
                </a:solidFill>
              </a:rPr>
              <a:t>ALTER DATABASE </a:t>
            </a:r>
            <a:r>
              <a:rPr lang="en-MY" sz="2000" dirty="0" err="1"/>
              <a:t>AdventureWorks</a:t>
            </a:r>
            <a:r>
              <a:rPr lang="en-MY" sz="2000" dirty="0"/>
              <a:t> SET RECOVERY </a:t>
            </a:r>
            <a:r>
              <a:rPr lang="en-MY" sz="2000" b="1" dirty="0"/>
              <a:t>BULK_LOGGED</a:t>
            </a:r>
            <a:r>
              <a:rPr lang="en-MY" sz="2000" dirty="0"/>
              <a:t> </a:t>
            </a:r>
            <a:endParaRPr lang="en-US" sz="2000" dirty="0"/>
          </a:p>
          <a:p>
            <a:endParaRPr lang="en-US" dirty="0"/>
          </a:p>
        </p:txBody>
      </p:sp>
    </p:spTree>
    <p:extLst>
      <p:ext uri="{BB962C8B-B14F-4D97-AF65-F5344CB8AC3E}">
        <p14:creationId xmlns:p14="http://schemas.microsoft.com/office/powerpoint/2010/main" val="4156998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26695"/>
          </a:xfrm>
        </p:spPr>
        <p:txBody>
          <a:bodyPr>
            <a:normAutofit/>
          </a:bodyPr>
          <a:lstStyle/>
          <a:p>
            <a:r>
              <a:rPr lang="en-MY" b="1" dirty="0"/>
              <a:t>Changing recovery models</a:t>
            </a:r>
            <a:endParaRPr lang="en-US" dirty="0"/>
          </a:p>
        </p:txBody>
      </p:sp>
      <p:sp>
        <p:nvSpPr>
          <p:cNvPr id="3" name="Content Placeholder 2"/>
          <p:cNvSpPr>
            <a:spLocks noGrp="1"/>
          </p:cNvSpPr>
          <p:nvPr>
            <p:ph idx="1"/>
          </p:nvPr>
        </p:nvSpPr>
        <p:spPr>
          <a:xfrm>
            <a:off x="245660" y="1269242"/>
            <a:ext cx="3903259" cy="4907721"/>
          </a:xfrm>
        </p:spPr>
        <p:txBody>
          <a:bodyPr/>
          <a:lstStyle/>
          <a:p>
            <a:pPr lvl="0"/>
            <a:r>
              <a:rPr lang="en-MY" sz="2400" b="1" dirty="0"/>
              <a:t>Using SSMS</a:t>
            </a:r>
          </a:p>
          <a:p>
            <a:pPr lvl="1"/>
            <a:r>
              <a:rPr lang="en-MY" sz="2000" dirty="0"/>
              <a:t>select the desired database</a:t>
            </a:r>
            <a:endParaRPr lang="en-US" sz="2000" dirty="0"/>
          </a:p>
          <a:p>
            <a:pPr lvl="1"/>
            <a:r>
              <a:rPr lang="en-MY" sz="2000" dirty="0"/>
              <a:t>Right-click the selected database, go to </a:t>
            </a:r>
            <a:r>
              <a:rPr lang="en-MY" sz="2000" b="1" dirty="0"/>
              <a:t>Properties</a:t>
            </a:r>
            <a:endParaRPr lang="en-US" sz="2000" dirty="0"/>
          </a:p>
          <a:p>
            <a:pPr lvl="1"/>
            <a:r>
              <a:rPr lang="en-MY" sz="2000" dirty="0"/>
              <a:t>In the database properties window, choose </a:t>
            </a:r>
            <a:r>
              <a:rPr lang="en-MY" sz="2000" b="1" dirty="0"/>
              <a:t>Options</a:t>
            </a:r>
            <a:endParaRPr lang="en-US" sz="2000" dirty="0"/>
          </a:p>
          <a:p>
            <a:pPr lvl="1"/>
            <a:r>
              <a:rPr lang="en-MY" sz="2000" dirty="0"/>
              <a:t>The </a:t>
            </a:r>
            <a:r>
              <a:rPr lang="en-MY" sz="2000" b="1" dirty="0"/>
              <a:t>Recovery model</a:t>
            </a:r>
            <a:r>
              <a:rPr lang="en-MY" sz="2000" dirty="0"/>
              <a:t> list box highlights the current recovery model.</a:t>
            </a:r>
            <a:endParaRPr lang="en-US" sz="2000" dirty="0"/>
          </a:p>
          <a:p>
            <a:pPr lvl="1"/>
            <a:r>
              <a:rPr lang="en-MY" sz="2000" dirty="0"/>
              <a:t>Select the desired recovery model: </a:t>
            </a:r>
            <a:r>
              <a:rPr lang="en-MY" sz="2000" b="1" dirty="0">
                <a:solidFill>
                  <a:srgbClr val="0000FF"/>
                </a:solidFill>
              </a:rPr>
              <a:t>Full</a:t>
            </a:r>
            <a:r>
              <a:rPr lang="en-MY" sz="2000" dirty="0"/>
              <a:t>, </a:t>
            </a:r>
            <a:r>
              <a:rPr lang="en-MY" sz="2000" b="1" dirty="0">
                <a:solidFill>
                  <a:srgbClr val="0000FF"/>
                </a:solidFill>
              </a:rPr>
              <a:t>Bulk-logged</a:t>
            </a:r>
            <a:r>
              <a:rPr lang="en-MY" sz="2000" dirty="0"/>
              <a:t>, or </a:t>
            </a:r>
            <a:r>
              <a:rPr lang="en-MY" sz="2000" b="1" dirty="0">
                <a:solidFill>
                  <a:srgbClr val="0000FF"/>
                </a:solidFill>
              </a:rPr>
              <a:t>Simple</a:t>
            </a:r>
            <a:r>
              <a:rPr lang="en-MY" sz="2000" dirty="0"/>
              <a:t> </a:t>
            </a:r>
            <a:endParaRPr lang="en-US" sz="2000" dirty="0"/>
          </a:p>
          <a:p>
            <a:pPr lvl="0"/>
            <a:endParaRPr lang="en-US" dirty="0"/>
          </a:p>
          <a:p>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148919" y="1269242"/>
            <a:ext cx="4880364" cy="4468618"/>
          </a:xfrm>
          <a:prstGeom prst="rect">
            <a:avLst/>
          </a:prstGeom>
          <a:noFill/>
          <a:ln>
            <a:noFill/>
          </a:ln>
        </p:spPr>
      </p:pic>
    </p:spTree>
    <p:extLst>
      <p:ext uri="{BB962C8B-B14F-4D97-AF65-F5344CB8AC3E}">
        <p14:creationId xmlns:p14="http://schemas.microsoft.com/office/powerpoint/2010/main" val="3920531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89123"/>
          </a:xfrm>
        </p:spPr>
        <p:txBody>
          <a:bodyPr>
            <a:normAutofit/>
          </a:bodyPr>
          <a:lstStyle/>
          <a:p>
            <a:r>
              <a:rPr lang="en-MY" b="1" dirty="0"/>
              <a:t>Restoring Databases</a:t>
            </a:r>
            <a:endParaRPr lang="en-US" dirty="0"/>
          </a:p>
        </p:txBody>
      </p:sp>
      <p:sp>
        <p:nvSpPr>
          <p:cNvPr id="3" name="Content Placeholder 2"/>
          <p:cNvSpPr>
            <a:spLocks noGrp="1"/>
          </p:cNvSpPr>
          <p:nvPr>
            <p:ph idx="1"/>
          </p:nvPr>
        </p:nvSpPr>
        <p:spPr>
          <a:xfrm>
            <a:off x="628650" y="1610435"/>
            <a:ext cx="7886700" cy="4566527"/>
          </a:xfrm>
        </p:spPr>
        <p:txBody>
          <a:bodyPr/>
          <a:lstStyle/>
          <a:p>
            <a:pPr lvl="0"/>
            <a:r>
              <a:rPr lang="en-MY" dirty="0"/>
              <a:t>SQL Server is very flexible in allowing different backup types at different times, however, we should understand well how those backups are restored.</a:t>
            </a:r>
            <a:endParaRPr lang="en-US" dirty="0"/>
          </a:p>
          <a:p>
            <a:pPr lvl="0"/>
            <a:r>
              <a:rPr lang="en-MY" dirty="0"/>
              <a:t>The critical issue in most restoration plans is the sequence of backups.</a:t>
            </a:r>
            <a:endParaRPr lang="en-US" dirty="0"/>
          </a:p>
          <a:p>
            <a:endParaRPr lang="en-US" dirty="0"/>
          </a:p>
        </p:txBody>
      </p:sp>
    </p:spTree>
    <p:extLst>
      <p:ext uri="{BB962C8B-B14F-4D97-AF65-F5344CB8AC3E}">
        <p14:creationId xmlns:p14="http://schemas.microsoft.com/office/powerpoint/2010/main" val="3961172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sz="3600" b="1" dirty="0"/>
              <a:t>RESTORE using Management Studio</a:t>
            </a:r>
            <a:endParaRPr lang="en-US" sz="3600" dirty="0"/>
          </a:p>
        </p:txBody>
      </p:sp>
      <p:sp>
        <p:nvSpPr>
          <p:cNvPr id="3" name="Content Placeholder 2"/>
          <p:cNvSpPr>
            <a:spLocks noGrp="1"/>
          </p:cNvSpPr>
          <p:nvPr>
            <p:ph idx="1"/>
          </p:nvPr>
        </p:nvSpPr>
        <p:spPr>
          <a:xfrm>
            <a:off x="628650" y="1460310"/>
            <a:ext cx="7886700" cy="4716653"/>
          </a:xfrm>
        </p:spPr>
        <p:txBody>
          <a:bodyPr>
            <a:normAutofit/>
          </a:bodyPr>
          <a:lstStyle/>
          <a:p>
            <a:r>
              <a:rPr lang="en-MY" sz="2000" dirty="0"/>
              <a:t>Databases can be restored effectively with the graphical tools provided in SSMS:</a:t>
            </a:r>
            <a:endParaRPr lang="en-US" sz="2000" dirty="0"/>
          </a:p>
          <a:p>
            <a:endParaRPr lang="en-US" sz="2000" dirty="0"/>
          </a:p>
          <a:p>
            <a:endParaRPr lang="en-US" sz="20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75636" y="2047164"/>
            <a:ext cx="7639714" cy="4476465"/>
          </a:xfrm>
          <a:prstGeom prst="rect">
            <a:avLst/>
          </a:prstGeom>
          <a:noFill/>
          <a:ln>
            <a:noFill/>
          </a:ln>
        </p:spPr>
      </p:pic>
    </p:spTree>
    <p:extLst>
      <p:ext uri="{BB962C8B-B14F-4D97-AF65-F5344CB8AC3E}">
        <p14:creationId xmlns:p14="http://schemas.microsoft.com/office/powerpoint/2010/main" val="300736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03062"/>
          </a:xfrm>
        </p:spPr>
        <p:txBody>
          <a:bodyPr>
            <a:normAutofit/>
          </a:bodyPr>
          <a:lstStyle/>
          <a:p>
            <a:r>
              <a:rPr lang="en-MY" sz="3600" dirty="0"/>
              <a:t>RESTORE using T-SQL</a:t>
            </a:r>
          </a:p>
        </p:txBody>
      </p:sp>
      <p:sp>
        <p:nvSpPr>
          <p:cNvPr id="7" name="Rectangle 6"/>
          <p:cNvSpPr/>
          <p:nvPr/>
        </p:nvSpPr>
        <p:spPr>
          <a:xfrm>
            <a:off x="628650" y="6194384"/>
            <a:ext cx="4572000" cy="375552"/>
          </a:xfrm>
          <a:prstGeom prst="rect">
            <a:avLst/>
          </a:prstGeom>
        </p:spPr>
        <p:txBody>
          <a:bodyPr>
            <a:spAutoFit/>
          </a:bodyPr>
          <a:lstStyle/>
          <a:p>
            <a:pPr>
              <a:lnSpc>
                <a:spcPct val="107000"/>
              </a:lnSpc>
              <a:spcAft>
                <a:spcPts val="800"/>
              </a:spcAft>
            </a:pPr>
            <a:r>
              <a:rPr lang="en-MY" dirty="0">
                <a:latin typeface="Calibri" panose="020F0502020204030204" pitchFamily="34" charset="0"/>
                <a:ea typeface="Calibri" panose="020F0502020204030204" pitchFamily="34" charset="0"/>
                <a:cs typeface="Arial" panose="020B0604020202020204" pitchFamily="34" charset="0"/>
              </a:rPr>
              <a:t>See next slides …</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Rectangle 2"/>
          <p:cNvSpPr/>
          <p:nvPr/>
        </p:nvSpPr>
        <p:spPr>
          <a:xfrm>
            <a:off x="889348" y="1148063"/>
            <a:ext cx="7365304" cy="5016758"/>
          </a:xfrm>
          <a:prstGeom prst="rect">
            <a:avLst/>
          </a:prstGeom>
          <a:ln>
            <a:solidFill>
              <a:schemeClr val="tx1"/>
            </a:solidFill>
          </a:ln>
        </p:spPr>
        <p:txBody>
          <a:bodyPr wrap="square">
            <a:spAutoFit/>
          </a:bodyPr>
          <a:lstStyle/>
          <a:p>
            <a:pPr>
              <a:spcBef>
                <a:spcPts val="600"/>
              </a:spcBef>
            </a:pPr>
            <a:endParaRPr lang="en-US" sz="2000" dirty="0">
              <a:solidFill>
                <a:srgbClr val="0000FF"/>
              </a:solidFill>
              <a:latin typeface="Consolas" panose="020B0609020204030204" pitchFamily="49" charset="0"/>
            </a:endParaRPr>
          </a:p>
          <a:p>
            <a:pPr>
              <a:spcBef>
                <a:spcPts val="600"/>
              </a:spcBef>
            </a:pPr>
            <a:r>
              <a:rPr lang="en-US" sz="2000" dirty="0">
                <a:solidFill>
                  <a:srgbClr val="0000FF"/>
                </a:solidFill>
                <a:latin typeface="Consolas" panose="020B0609020204030204" pitchFamily="49" charset="0"/>
              </a:rPr>
              <a:t>RESTORE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DATABASE</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FF00FF"/>
                </a:solidFill>
                <a:latin typeface="Consolas" panose="020B0609020204030204" pitchFamily="49" charset="0"/>
              </a:rPr>
              <a:t>LOG</a:t>
            </a:r>
            <a:r>
              <a:rPr lang="en-US" sz="2000" dirty="0">
                <a:solidFill>
                  <a:prstClr val="black"/>
                </a:solidFill>
                <a:latin typeface="Consolas" panose="020B0609020204030204" pitchFamily="49" charset="0"/>
              </a:rPr>
              <a:t> </a:t>
            </a:r>
            <a:r>
              <a:rPr lang="en-US" sz="2000" dirty="0" err="1">
                <a:solidFill>
                  <a:srgbClr val="008080"/>
                </a:solidFill>
                <a:latin typeface="Consolas" panose="020B0609020204030204" pitchFamily="49" charset="0"/>
              </a:rPr>
              <a:t>database_name</a:t>
            </a:r>
            <a:endParaRPr lang="en-US" sz="2000" dirty="0">
              <a:solidFill>
                <a:prstClr val="black"/>
              </a:solidFill>
              <a:latin typeface="Consolas" panose="020B0609020204030204" pitchFamily="49" charset="0"/>
            </a:endParaRPr>
          </a:p>
          <a:p>
            <a:pPr>
              <a:spcBef>
                <a:spcPts val="600"/>
              </a:spcBef>
            </a:pPr>
            <a:r>
              <a:rPr lang="en-US" sz="2000" dirty="0">
                <a:latin typeface="Consolas" panose="020B0609020204030204" pitchFamily="49" charset="0"/>
              </a:rPr>
              <a:t>[File | </a:t>
            </a:r>
            <a:r>
              <a:rPr lang="en-US" sz="2000" dirty="0" err="1">
                <a:latin typeface="Consolas" panose="020B0609020204030204" pitchFamily="49" charset="0"/>
              </a:rPr>
              <a:t>FileGroup</a:t>
            </a:r>
            <a:r>
              <a:rPr lang="en-US" sz="2000" dirty="0">
                <a:latin typeface="Consolas" panose="020B0609020204030204" pitchFamily="49" charset="0"/>
              </a:rPr>
              <a:t>]</a:t>
            </a:r>
          </a:p>
          <a:p>
            <a:pPr>
              <a:spcBef>
                <a:spcPts val="600"/>
              </a:spcBef>
            </a:pPr>
            <a:r>
              <a:rPr lang="en-US" sz="2000" dirty="0">
                <a:latin typeface="Consolas" panose="020B0609020204030204" pitchFamily="49" charset="0"/>
              </a:rPr>
              <a:t>[FROM &lt;</a:t>
            </a:r>
            <a:r>
              <a:rPr lang="en-US" sz="2000" dirty="0" err="1">
                <a:latin typeface="Consolas" panose="020B0609020204030204" pitchFamily="49" charset="0"/>
              </a:rPr>
              <a:t>backup_media</a:t>
            </a:r>
            <a:r>
              <a:rPr lang="en-US" sz="2000" dirty="0">
                <a:latin typeface="Consolas" panose="020B0609020204030204" pitchFamily="49" charset="0"/>
              </a:rPr>
              <a:t>&gt; [ ,...n ] ]</a:t>
            </a:r>
          </a:p>
          <a:p>
            <a:pPr>
              <a:spcBef>
                <a:spcPts val="600"/>
              </a:spcBef>
            </a:pPr>
            <a:r>
              <a:rPr lang="en-US" sz="2000" dirty="0">
                <a:latin typeface="Consolas" panose="020B0609020204030204" pitchFamily="49" charset="0"/>
              </a:rPr>
              <a:t>[WITH [CHECKSUM | NO_CHECKSUM]</a:t>
            </a:r>
          </a:p>
          <a:p>
            <a:pPr>
              <a:spcBef>
                <a:spcPts val="600"/>
              </a:spcBef>
            </a:pPr>
            <a:r>
              <a:rPr lang="en-US" sz="2000" dirty="0">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FILE</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err="1">
                <a:solidFill>
                  <a:srgbClr val="008080"/>
                </a:solidFill>
                <a:latin typeface="Consolas" panose="020B0609020204030204" pitchFamily="49" charset="0"/>
              </a:rPr>
              <a:t>file_number</a:t>
            </a:r>
            <a:r>
              <a:rPr lang="en-US" sz="2000" dirty="0">
                <a:solidFill>
                  <a:prstClr val="black"/>
                </a:solidFill>
                <a:latin typeface="Consolas" panose="020B0609020204030204" pitchFamily="49" charset="0"/>
              </a:rPr>
              <a:t>]</a:t>
            </a:r>
          </a:p>
          <a:p>
            <a:pPr>
              <a:spcBef>
                <a:spcPts val="600"/>
              </a:spcBef>
            </a:pPr>
            <a:r>
              <a:rPr lang="en-US" sz="2000" dirty="0">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MOVE</a:t>
            </a:r>
            <a:r>
              <a:rPr lang="en-US" sz="2000" dirty="0">
                <a:solidFill>
                  <a:prstClr val="black"/>
                </a:solidFill>
                <a:latin typeface="Consolas" panose="020B0609020204030204" pitchFamily="49" charset="0"/>
              </a:rPr>
              <a:t> </a:t>
            </a:r>
            <a:r>
              <a:rPr lang="en-US" sz="2000" dirty="0">
                <a:latin typeface="Consolas" panose="020B0609020204030204" pitchFamily="49" charset="0"/>
              </a:rPr>
              <a:t>‘</a:t>
            </a:r>
            <a:r>
              <a:rPr lang="en-US" sz="2000" dirty="0" err="1">
                <a:latin typeface="Consolas" panose="020B0609020204030204" pitchFamily="49" charset="0"/>
              </a:rPr>
              <a:t>logical_file_name</a:t>
            </a:r>
            <a:r>
              <a:rPr lang="en-US" sz="2000" dirty="0">
                <a:latin typeface="Consolas" panose="020B0609020204030204" pitchFamily="49" charset="0"/>
              </a:rPr>
              <a:t>’ </a:t>
            </a:r>
            <a:r>
              <a:rPr lang="en-US" sz="2000" dirty="0">
                <a:solidFill>
                  <a:srgbClr val="0000FF"/>
                </a:solidFill>
                <a:latin typeface="Consolas" panose="020B0609020204030204" pitchFamily="49" charset="0"/>
              </a:rPr>
              <a:t>TO</a:t>
            </a:r>
            <a:endParaRPr lang="en-US" sz="2000" dirty="0">
              <a:solidFill>
                <a:prstClr val="black"/>
              </a:solidFill>
              <a:latin typeface="Consolas" panose="020B0609020204030204" pitchFamily="49" charset="0"/>
            </a:endParaRPr>
          </a:p>
          <a:p>
            <a:pPr>
              <a:spcBef>
                <a:spcPts val="600"/>
              </a:spcBef>
            </a:pPr>
            <a:r>
              <a:rPr lang="en-US" sz="2000" dirty="0">
                <a:latin typeface="Consolas" panose="020B0609020204030204" pitchFamily="49" charset="0"/>
              </a:rPr>
              <a:t>‘</a:t>
            </a:r>
            <a:r>
              <a:rPr lang="en-US" sz="2000" dirty="0" err="1">
                <a:latin typeface="Consolas" panose="020B0609020204030204" pitchFamily="49" charset="0"/>
              </a:rPr>
              <a:t>operating_system_file_name</a:t>
            </a:r>
            <a:r>
              <a:rPr lang="en-US" sz="2000" dirty="0">
                <a:latin typeface="Consolas" panose="020B0609020204030204" pitchFamily="49" charset="0"/>
              </a:rPr>
              <a:t>’] </a:t>
            </a:r>
            <a:r>
              <a:rPr lang="en-US" sz="2000" dirty="0">
                <a:solidFill>
                  <a:srgbClr val="008080"/>
                </a:solidFill>
                <a:latin typeface="Consolas" panose="020B0609020204030204" pitchFamily="49" charset="0"/>
              </a:rPr>
              <a:t>[,...n]</a:t>
            </a:r>
            <a:endParaRPr lang="en-US" sz="2000" dirty="0">
              <a:solidFill>
                <a:prstClr val="black"/>
              </a:solidFill>
              <a:latin typeface="Consolas" panose="020B0609020204030204" pitchFamily="49" charset="0"/>
            </a:endParaRPr>
          </a:p>
          <a:p>
            <a:pPr>
              <a:spcBef>
                <a:spcPts val="600"/>
              </a:spcBef>
            </a:pPr>
            <a:r>
              <a:rPr lang="en-US" sz="2000" dirty="0">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RECOVERY</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NORECOVERY</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STANDBY</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pPr>
              <a:spcBef>
                <a:spcPts val="600"/>
              </a:spcBef>
            </a:pPr>
            <a:r>
              <a:rPr lang="en-US" sz="2000" dirty="0" err="1">
                <a:latin typeface="Consolas" panose="020B0609020204030204" pitchFamily="49" charset="0"/>
              </a:rPr>
              <a:t>standby_file_name</a:t>
            </a:r>
            <a:r>
              <a:rPr lang="en-US" sz="2000" dirty="0">
                <a:latin typeface="Consolas" panose="020B0609020204030204" pitchFamily="49" charset="0"/>
              </a:rPr>
              <a:t>]</a:t>
            </a:r>
          </a:p>
          <a:p>
            <a:pPr>
              <a:spcBef>
                <a:spcPts val="600"/>
              </a:spcBef>
            </a:pPr>
            <a:r>
              <a:rPr lang="en-US" sz="2000" dirty="0">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FF00FF"/>
                </a:solidFill>
                <a:latin typeface="Consolas" panose="020B0609020204030204" pitchFamily="49" charset="0"/>
              </a:rPr>
              <a:t>REPLACE</a:t>
            </a:r>
            <a:r>
              <a:rPr lang="en-US" sz="2000" dirty="0">
                <a:solidFill>
                  <a:prstClr val="black"/>
                </a:solidFill>
                <a:latin typeface="Consolas" panose="020B0609020204030204" pitchFamily="49" charset="0"/>
              </a:rPr>
              <a:t>]</a:t>
            </a:r>
          </a:p>
          <a:p>
            <a:pPr>
              <a:spcBef>
                <a:spcPts val="600"/>
              </a:spcBef>
            </a:pPr>
            <a:r>
              <a:rPr lang="en-US" sz="2000" dirty="0">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STOPAT</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err="1">
                <a:latin typeface="Consolas" panose="020B0609020204030204" pitchFamily="49" charset="0"/>
              </a:rPr>
              <a:t>date_time</a:t>
            </a:r>
            <a:r>
              <a:rPr lang="en-US" sz="2000" dirty="0">
                <a:latin typeface="Consolas" panose="020B0609020204030204" pitchFamily="49" charset="0"/>
              </a:rPr>
              <a:t> ]</a:t>
            </a:r>
          </a:p>
          <a:p>
            <a:pPr>
              <a:spcBef>
                <a:spcPts val="600"/>
              </a:spcBef>
            </a:pPr>
            <a:endParaRPr lang="en-US" sz="200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54468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03062"/>
          </a:xfrm>
        </p:spPr>
        <p:txBody>
          <a:bodyPr>
            <a:normAutofit/>
          </a:bodyPr>
          <a:lstStyle/>
          <a:p>
            <a:r>
              <a:rPr lang="en-MY" sz="3600" dirty="0"/>
              <a:t>RESTORE using T-SQL</a:t>
            </a:r>
          </a:p>
        </p:txBody>
      </p:sp>
      <p:sp>
        <p:nvSpPr>
          <p:cNvPr id="7" name="Rectangle 6"/>
          <p:cNvSpPr/>
          <p:nvPr/>
        </p:nvSpPr>
        <p:spPr>
          <a:xfrm>
            <a:off x="628650" y="6194384"/>
            <a:ext cx="4572000" cy="375552"/>
          </a:xfrm>
          <a:prstGeom prst="rect">
            <a:avLst/>
          </a:prstGeom>
        </p:spPr>
        <p:txBody>
          <a:bodyPr>
            <a:spAutoFit/>
          </a:bodyPr>
          <a:lstStyle/>
          <a:p>
            <a:pPr>
              <a:lnSpc>
                <a:spcPct val="107000"/>
              </a:lnSpc>
              <a:spcAft>
                <a:spcPts val="800"/>
              </a:spcAft>
            </a:pPr>
            <a:r>
              <a:rPr lang="en-MY" dirty="0">
                <a:latin typeface="Calibri" panose="020F0502020204030204" pitchFamily="34" charset="0"/>
                <a:ea typeface="Calibri" panose="020F0502020204030204" pitchFamily="34" charset="0"/>
                <a:cs typeface="Arial" panose="020B0604020202020204" pitchFamily="34" charset="0"/>
              </a:rPr>
              <a:t>See next slides …</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Rectangle 2"/>
          <p:cNvSpPr/>
          <p:nvPr/>
        </p:nvSpPr>
        <p:spPr>
          <a:xfrm>
            <a:off x="889348" y="1148063"/>
            <a:ext cx="7365304" cy="5016758"/>
          </a:xfrm>
          <a:prstGeom prst="rect">
            <a:avLst/>
          </a:prstGeom>
          <a:ln>
            <a:solidFill>
              <a:schemeClr val="tx1"/>
            </a:solidFill>
          </a:ln>
        </p:spPr>
        <p:txBody>
          <a:bodyPr wrap="square">
            <a:spAutoFit/>
          </a:bodyPr>
          <a:lstStyle/>
          <a:p>
            <a:pPr>
              <a:spcBef>
                <a:spcPts val="600"/>
              </a:spcBef>
            </a:pPr>
            <a:endParaRPr lang="en-US" sz="2000" dirty="0">
              <a:solidFill>
                <a:srgbClr val="0000FF"/>
              </a:solidFill>
              <a:latin typeface="Consolas" panose="020B0609020204030204" pitchFamily="49" charset="0"/>
            </a:endParaRPr>
          </a:p>
          <a:p>
            <a:pPr>
              <a:spcBef>
                <a:spcPts val="600"/>
              </a:spcBef>
            </a:pPr>
            <a:r>
              <a:rPr lang="en-US" sz="2000" dirty="0">
                <a:solidFill>
                  <a:srgbClr val="0000FF"/>
                </a:solidFill>
                <a:latin typeface="Consolas" panose="020B0609020204030204" pitchFamily="49" charset="0"/>
              </a:rPr>
              <a:t>RESTORE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DATABASE</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FF00FF"/>
                </a:solidFill>
                <a:latin typeface="Consolas" panose="020B0609020204030204" pitchFamily="49" charset="0"/>
              </a:rPr>
              <a:t>LOG</a:t>
            </a:r>
            <a:r>
              <a:rPr lang="en-US" sz="2000" dirty="0">
                <a:solidFill>
                  <a:prstClr val="black"/>
                </a:solidFill>
                <a:latin typeface="Consolas" panose="020B0609020204030204" pitchFamily="49" charset="0"/>
              </a:rPr>
              <a:t> </a:t>
            </a:r>
            <a:r>
              <a:rPr lang="en-US" sz="2000" b="1" dirty="0" err="1">
                <a:solidFill>
                  <a:srgbClr val="008080"/>
                </a:solidFill>
                <a:latin typeface="Consolas" panose="020B0609020204030204" pitchFamily="49" charset="0"/>
              </a:rPr>
              <a:t>database_name</a:t>
            </a:r>
            <a:endParaRPr lang="en-US" sz="2000" b="1" dirty="0">
              <a:solidFill>
                <a:prstClr val="black"/>
              </a:solidFill>
              <a:latin typeface="Consolas" panose="020B0609020204030204" pitchFamily="49" charset="0"/>
            </a:endParaRPr>
          </a:p>
          <a:p>
            <a:pPr>
              <a:spcBef>
                <a:spcPts val="600"/>
              </a:spcBef>
            </a:pPr>
            <a:r>
              <a:rPr lang="en-US" sz="2000" dirty="0">
                <a:latin typeface="Consolas" panose="020B0609020204030204" pitchFamily="49" charset="0"/>
              </a:rPr>
              <a:t>[File | </a:t>
            </a:r>
            <a:r>
              <a:rPr lang="en-US" sz="2000" dirty="0" err="1">
                <a:latin typeface="Consolas" panose="020B0609020204030204" pitchFamily="49" charset="0"/>
              </a:rPr>
              <a:t>FileGroup</a:t>
            </a:r>
            <a:r>
              <a:rPr lang="en-US" sz="2000" dirty="0">
                <a:latin typeface="Consolas" panose="020B0609020204030204" pitchFamily="49" charset="0"/>
              </a:rPr>
              <a:t>]</a:t>
            </a:r>
          </a:p>
          <a:p>
            <a:pPr>
              <a:spcBef>
                <a:spcPts val="600"/>
              </a:spcBef>
            </a:pPr>
            <a:r>
              <a:rPr lang="en-US" sz="2000" dirty="0">
                <a:latin typeface="Consolas" panose="020B0609020204030204" pitchFamily="49" charset="0"/>
              </a:rPr>
              <a:t>[FROM &lt;</a:t>
            </a:r>
            <a:r>
              <a:rPr lang="en-US" sz="2000" b="1" dirty="0" err="1">
                <a:latin typeface="Consolas" panose="020B0609020204030204" pitchFamily="49" charset="0"/>
              </a:rPr>
              <a:t>backup_media</a:t>
            </a:r>
            <a:r>
              <a:rPr lang="en-US" sz="2000" dirty="0">
                <a:latin typeface="Consolas" panose="020B0609020204030204" pitchFamily="49" charset="0"/>
              </a:rPr>
              <a:t>&gt; [ ,...n ] ]</a:t>
            </a:r>
          </a:p>
          <a:p>
            <a:pPr>
              <a:spcBef>
                <a:spcPts val="600"/>
              </a:spcBef>
            </a:pPr>
            <a:r>
              <a:rPr lang="en-US" sz="2000" dirty="0">
                <a:latin typeface="Consolas" panose="020B0609020204030204" pitchFamily="49" charset="0"/>
              </a:rPr>
              <a:t>[WITH [CHECKSUM | NO_CHECKSUM]</a:t>
            </a:r>
          </a:p>
          <a:p>
            <a:pPr>
              <a:spcBef>
                <a:spcPts val="600"/>
              </a:spcBef>
            </a:pPr>
            <a:r>
              <a:rPr lang="en-US" sz="2000" dirty="0">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FILE</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err="1">
                <a:solidFill>
                  <a:srgbClr val="008080"/>
                </a:solidFill>
                <a:latin typeface="Consolas" panose="020B0609020204030204" pitchFamily="49" charset="0"/>
              </a:rPr>
              <a:t>file_number</a:t>
            </a:r>
            <a:r>
              <a:rPr lang="en-US" sz="2000" dirty="0">
                <a:solidFill>
                  <a:prstClr val="black"/>
                </a:solidFill>
                <a:latin typeface="Consolas" panose="020B0609020204030204" pitchFamily="49" charset="0"/>
              </a:rPr>
              <a:t>]</a:t>
            </a:r>
          </a:p>
          <a:p>
            <a:pPr>
              <a:spcBef>
                <a:spcPts val="600"/>
              </a:spcBef>
            </a:pPr>
            <a:r>
              <a:rPr lang="en-US" sz="2000" dirty="0">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MOVE</a:t>
            </a:r>
            <a:r>
              <a:rPr lang="en-US" sz="2000" dirty="0">
                <a:solidFill>
                  <a:prstClr val="black"/>
                </a:solidFill>
                <a:latin typeface="Consolas" panose="020B0609020204030204" pitchFamily="49" charset="0"/>
              </a:rPr>
              <a:t> </a:t>
            </a:r>
            <a:r>
              <a:rPr lang="en-US" sz="2000" dirty="0">
                <a:latin typeface="Consolas" panose="020B0609020204030204" pitchFamily="49" charset="0"/>
              </a:rPr>
              <a:t>‘</a:t>
            </a:r>
            <a:r>
              <a:rPr lang="en-US" sz="2000" dirty="0" err="1">
                <a:latin typeface="Consolas" panose="020B0609020204030204" pitchFamily="49" charset="0"/>
              </a:rPr>
              <a:t>logical_file_name</a:t>
            </a:r>
            <a:r>
              <a:rPr lang="en-US" sz="2000" dirty="0">
                <a:latin typeface="Consolas" panose="020B0609020204030204" pitchFamily="49" charset="0"/>
              </a:rPr>
              <a:t>’ </a:t>
            </a:r>
            <a:r>
              <a:rPr lang="en-US" sz="2000" dirty="0">
                <a:solidFill>
                  <a:srgbClr val="0000FF"/>
                </a:solidFill>
                <a:latin typeface="Consolas" panose="020B0609020204030204" pitchFamily="49" charset="0"/>
              </a:rPr>
              <a:t>TO</a:t>
            </a:r>
            <a:endParaRPr lang="en-US" sz="2000" dirty="0">
              <a:solidFill>
                <a:prstClr val="black"/>
              </a:solidFill>
              <a:latin typeface="Consolas" panose="020B0609020204030204" pitchFamily="49" charset="0"/>
            </a:endParaRPr>
          </a:p>
          <a:p>
            <a:pPr>
              <a:spcBef>
                <a:spcPts val="600"/>
              </a:spcBef>
            </a:pPr>
            <a:r>
              <a:rPr lang="en-US" sz="2000" dirty="0">
                <a:latin typeface="Consolas" panose="020B0609020204030204" pitchFamily="49" charset="0"/>
              </a:rPr>
              <a:t>‘</a:t>
            </a:r>
            <a:r>
              <a:rPr lang="en-US" sz="2000" dirty="0" err="1">
                <a:latin typeface="Consolas" panose="020B0609020204030204" pitchFamily="49" charset="0"/>
              </a:rPr>
              <a:t>operating_system_file_name</a:t>
            </a:r>
            <a:r>
              <a:rPr lang="en-US" sz="2000" dirty="0">
                <a:latin typeface="Consolas" panose="020B0609020204030204" pitchFamily="49" charset="0"/>
              </a:rPr>
              <a:t>’] </a:t>
            </a:r>
            <a:r>
              <a:rPr lang="en-US" sz="2000" dirty="0">
                <a:solidFill>
                  <a:srgbClr val="008080"/>
                </a:solidFill>
                <a:latin typeface="Consolas" panose="020B0609020204030204" pitchFamily="49" charset="0"/>
              </a:rPr>
              <a:t>[,...n]</a:t>
            </a:r>
            <a:endParaRPr lang="en-US" sz="2000" dirty="0">
              <a:solidFill>
                <a:prstClr val="black"/>
              </a:solidFill>
              <a:latin typeface="Consolas" panose="020B0609020204030204" pitchFamily="49" charset="0"/>
            </a:endParaRPr>
          </a:p>
          <a:p>
            <a:pPr>
              <a:spcBef>
                <a:spcPts val="600"/>
              </a:spcBef>
            </a:pPr>
            <a:r>
              <a:rPr lang="en-US" sz="2000" dirty="0">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RECOVERY</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NORECOVERY</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STANDBY</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pPr>
              <a:spcBef>
                <a:spcPts val="600"/>
              </a:spcBef>
            </a:pPr>
            <a:r>
              <a:rPr lang="en-US" sz="2000" dirty="0" err="1">
                <a:latin typeface="Consolas" panose="020B0609020204030204" pitchFamily="49" charset="0"/>
              </a:rPr>
              <a:t>standby_file_name</a:t>
            </a:r>
            <a:r>
              <a:rPr lang="en-US" sz="2000" dirty="0">
                <a:latin typeface="Consolas" panose="020B0609020204030204" pitchFamily="49" charset="0"/>
              </a:rPr>
              <a:t>]</a:t>
            </a:r>
          </a:p>
          <a:p>
            <a:pPr>
              <a:spcBef>
                <a:spcPts val="600"/>
              </a:spcBef>
            </a:pPr>
            <a:r>
              <a:rPr lang="en-US" sz="2000" dirty="0">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FF00FF"/>
                </a:solidFill>
                <a:latin typeface="Consolas" panose="020B0609020204030204" pitchFamily="49" charset="0"/>
              </a:rPr>
              <a:t>REPLACE</a:t>
            </a:r>
            <a:r>
              <a:rPr lang="en-US" sz="2000" dirty="0">
                <a:solidFill>
                  <a:prstClr val="black"/>
                </a:solidFill>
                <a:latin typeface="Consolas" panose="020B0609020204030204" pitchFamily="49" charset="0"/>
              </a:rPr>
              <a:t>]</a:t>
            </a:r>
          </a:p>
          <a:p>
            <a:pPr>
              <a:spcBef>
                <a:spcPts val="600"/>
              </a:spcBef>
            </a:pPr>
            <a:r>
              <a:rPr lang="en-US" sz="2000" dirty="0">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STOPAT</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err="1">
                <a:latin typeface="Consolas" panose="020B0609020204030204" pitchFamily="49" charset="0"/>
              </a:rPr>
              <a:t>date_time</a:t>
            </a:r>
            <a:r>
              <a:rPr lang="en-US" sz="2000" dirty="0">
                <a:latin typeface="Consolas" panose="020B0609020204030204" pitchFamily="49" charset="0"/>
              </a:rPr>
              <a:t> ]</a:t>
            </a:r>
          </a:p>
          <a:p>
            <a:pPr>
              <a:spcBef>
                <a:spcPts val="600"/>
              </a:spcBef>
            </a:pPr>
            <a:endParaRPr lang="en-US" sz="2000" dirty="0">
              <a:solidFill>
                <a:prstClr val="black"/>
              </a:solidFill>
              <a:latin typeface="Consolas" panose="020B0609020204030204" pitchFamily="49" charset="0"/>
            </a:endParaRPr>
          </a:p>
        </p:txBody>
      </p:sp>
      <p:sp>
        <p:nvSpPr>
          <p:cNvPr id="5" name="Content Placeholder 2"/>
          <p:cNvSpPr>
            <a:spLocks noGrp="1"/>
          </p:cNvSpPr>
          <p:nvPr>
            <p:ph idx="1"/>
          </p:nvPr>
        </p:nvSpPr>
        <p:spPr>
          <a:xfrm>
            <a:off x="4672209" y="2396731"/>
            <a:ext cx="4208744" cy="2212847"/>
          </a:xfrm>
          <a:solidFill>
            <a:schemeClr val="accent1">
              <a:lumMod val="20000"/>
              <a:lumOff val="80000"/>
            </a:schemeClr>
          </a:solidFill>
          <a:ln>
            <a:solidFill>
              <a:schemeClr val="tx1"/>
            </a:solidFill>
          </a:ln>
        </p:spPr>
        <p:txBody>
          <a:bodyPr lIns="182880" tIns="182880" rIns="274320" bIns="91440">
            <a:noAutofit/>
          </a:bodyPr>
          <a:lstStyle/>
          <a:p>
            <a:pPr marL="0" indent="0">
              <a:buNone/>
            </a:pPr>
            <a:r>
              <a:rPr lang="en-MY" sz="2200" dirty="0" err="1">
                <a:solidFill>
                  <a:srgbClr val="008080"/>
                </a:solidFill>
                <a:latin typeface="Consolas" panose="020B0609020204030204" pitchFamily="49" charset="0"/>
              </a:rPr>
              <a:t>database_name</a:t>
            </a:r>
            <a:r>
              <a:rPr lang="en-MY" sz="2400" dirty="0"/>
              <a:t> :  specifies the </a:t>
            </a:r>
            <a:r>
              <a:rPr lang="en-US" sz="2400" u="sng" dirty="0">
                <a:solidFill>
                  <a:srgbClr val="FF0000"/>
                </a:solidFill>
              </a:rPr>
              <a:t>logical </a:t>
            </a:r>
            <a:r>
              <a:rPr lang="en-MY" sz="2400" dirty="0"/>
              <a:t>name of the target database to restore.</a:t>
            </a:r>
          </a:p>
          <a:p>
            <a:pPr marL="0" indent="0">
              <a:buNone/>
            </a:pPr>
            <a:r>
              <a:rPr lang="en-US" sz="2400" dirty="0"/>
              <a:t>So only that file is restored from the </a:t>
            </a:r>
            <a:r>
              <a:rPr lang="en-US" sz="2400" dirty="0" err="1">
                <a:solidFill>
                  <a:srgbClr val="FF0000"/>
                </a:solidFill>
              </a:rPr>
              <a:t>backup_media</a:t>
            </a:r>
            <a:r>
              <a:rPr lang="en-US" sz="2400" dirty="0"/>
              <a:t>.</a:t>
            </a:r>
          </a:p>
          <a:p>
            <a:pPr marL="0" indent="0">
              <a:buNone/>
            </a:pPr>
            <a:endParaRPr lang="en-US" sz="2400" dirty="0"/>
          </a:p>
        </p:txBody>
      </p:sp>
      <p:cxnSp>
        <p:nvCxnSpPr>
          <p:cNvPr id="6" name="Straight Arrow Connector 5"/>
          <p:cNvCxnSpPr/>
          <p:nvPr/>
        </p:nvCxnSpPr>
        <p:spPr>
          <a:xfrm flipH="1" flipV="1">
            <a:off x="5624187" y="1941535"/>
            <a:ext cx="350728" cy="613775"/>
          </a:xfrm>
          <a:prstGeom prst="straightConnector1">
            <a:avLst/>
          </a:prstGeom>
          <a:ln w="53975">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H="1" flipV="1">
            <a:off x="2893514" y="2645081"/>
            <a:ext cx="1954059" cy="1100201"/>
          </a:xfrm>
          <a:prstGeom prst="straightConnector1">
            <a:avLst/>
          </a:prstGeom>
          <a:ln w="53975">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07785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Executing a Simple Restore</a:t>
            </a:r>
          </a:p>
        </p:txBody>
      </p:sp>
      <p:sp>
        <p:nvSpPr>
          <p:cNvPr id="3" name="Content Placeholder 2"/>
          <p:cNvSpPr>
            <a:spLocks noGrp="1"/>
          </p:cNvSpPr>
          <p:nvPr>
            <p:ph idx="1"/>
          </p:nvPr>
        </p:nvSpPr>
        <p:spPr>
          <a:xfrm>
            <a:off x="354480" y="1284664"/>
            <a:ext cx="8000216" cy="917022"/>
          </a:xfrm>
        </p:spPr>
        <p:txBody>
          <a:bodyPr/>
          <a:lstStyle/>
          <a:p>
            <a:pPr algn="just"/>
            <a:r>
              <a:rPr lang="en-US" dirty="0"/>
              <a:t>To restore a database you simply need to run the following code:</a:t>
            </a:r>
          </a:p>
        </p:txBody>
      </p:sp>
      <p:sp>
        <p:nvSpPr>
          <p:cNvPr id="5" name="Rectangle 4"/>
          <p:cNvSpPr/>
          <p:nvPr/>
        </p:nvSpPr>
        <p:spPr>
          <a:xfrm>
            <a:off x="1762255" y="2449639"/>
            <a:ext cx="6084518" cy="1292662"/>
          </a:xfrm>
          <a:prstGeom prst="rect">
            <a:avLst/>
          </a:prstGeom>
          <a:ln>
            <a:solidFill>
              <a:schemeClr val="tx1"/>
            </a:solidFill>
          </a:ln>
        </p:spPr>
        <p:txBody>
          <a:bodyPr wrap="square" lIns="182880" tIns="182880" rIns="182880" bIns="182880">
            <a:spAutoFit/>
          </a:bodyPr>
          <a:lstStyle/>
          <a:p>
            <a:r>
              <a:rPr lang="en-US" sz="2000" dirty="0">
                <a:solidFill>
                  <a:srgbClr val="0000FF"/>
                </a:solidFill>
                <a:latin typeface="Consolas" panose="020B0609020204030204" pitchFamily="49" charset="0"/>
              </a:rPr>
              <a:t>USE Master</a:t>
            </a:r>
          </a:p>
          <a:p>
            <a:r>
              <a:rPr lang="en-US" sz="2000" dirty="0">
                <a:solidFill>
                  <a:srgbClr val="0000FF"/>
                </a:solidFill>
                <a:latin typeface="Consolas" panose="020B0609020204030204" pitchFamily="49" charset="0"/>
              </a:rPr>
              <a:t>RESTORE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DATABASE</a:t>
            </a:r>
            <a:r>
              <a:rPr lang="en-US" sz="2000" dirty="0">
                <a:solidFill>
                  <a:prstClr val="black"/>
                </a:solidFill>
                <a:latin typeface="Consolas" panose="020B0609020204030204" pitchFamily="49" charset="0"/>
              </a:rPr>
              <a:t> </a:t>
            </a:r>
            <a:r>
              <a:rPr lang="en-US" sz="2000" dirty="0">
                <a:solidFill>
                  <a:srgbClr val="008080"/>
                </a:solidFill>
                <a:latin typeface="Consolas" panose="020B0609020204030204" pitchFamily="49" charset="0"/>
              </a:rPr>
              <a:t>Student</a:t>
            </a:r>
            <a:endParaRPr lang="en-US" sz="2000" dirty="0">
              <a:solidFill>
                <a:prstClr val="black"/>
              </a:solidFill>
              <a:latin typeface="Consolas" panose="020B0609020204030204" pitchFamily="49" charset="0"/>
            </a:endParaRPr>
          </a:p>
          <a:p>
            <a:r>
              <a:rPr lang="en-US" sz="2000" dirty="0">
                <a:solidFill>
                  <a:srgbClr val="0000FF"/>
                </a:solidFill>
                <a:latin typeface="Consolas" panose="020B0609020204030204" pitchFamily="49" charset="0"/>
              </a:rPr>
              <a:t>FROM</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DISK</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FF0000"/>
                </a:solidFill>
                <a:latin typeface="Consolas" panose="020B0609020204030204" pitchFamily="49" charset="0"/>
              </a:rPr>
              <a:t>'D:\</a:t>
            </a:r>
            <a:r>
              <a:rPr lang="en-US" sz="2000" dirty="0" err="1">
                <a:solidFill>
                  <a:srgbClr val="FF0000"/>
                </a:solidFill>
                <a:latin typeface="Consolas" panose="020B0609020204030204" pitchFamily="49" charset="0"/>
              </a:rPr>
              <a:t>MyBackup</a:t>
            </a:r>
            <a:r>
              <a:rPr lang="en-US" sz="2000" dirty="0">
                <a:solidFill>
                  <a:srgbClr val="FF0000"/>
                </a:solidFill>
                <a:latin typeface="Consolas" panose="020B0609020204030204" pitchFamily="49" charset="0"/>
              </a:rPr>
              <a:t>\</a:t>
            </a:r>
            <a:r>
              <a:rPr lang="en-US" sz="2000" dirty="0" err="1">
                <a:solidFill>
                  <a:srgbClr val="FF0000"/>
                </a:solidFill>
                <a:latin typeface="Consolas" panose="020B0609020204030204" pitchFamily="49" charset="0"/>
              </a:rPr>
              <a:t>Student.BAK</a:t>
            </a:r>
            <a:r>
              <a:rPr lang="en-US" sz="2000" dirty="0">
                <a:solidFill>
                  <a:srgbClr val="FF0000"/>
                </a:solidFill>
                <a:latin typeface="Consolas" panose="020B0609020204030204" pitchFamily="49" charset="0"/>
              </a:rPr>
              <a:t>'</a:t>
            </a:r>
            <a:r>
              <a:rPr lang="en-US" sz="2000" dirty="0">
                <a:solidFill>
                  <a:srgbClr val="808080"/>
                </a:solidFill>
                <a:latin typeface="Consolas" panose="020B0609020204030204" pitchFamily="49" charset="0"/>
              </a:rPr>
              <a:t>;</a:t>
            </a:r>
          </a:p>
        </p:txBody>
      </p:sp>
      <p:pic>
        <p:nvPicPr>
          <p:cNvPr id="6" name="Picture 5"/>
          <p:cNvPicPr>
            <a:picLocks noChangeAspect="1"/>
          </p:cNvPicPr>
          <p:nvPr/>
        </p:nvPicPr>
        <p:blipFill>
          <a:blip r:embed="rId2"/>
          <a:stretch>
            <a:fillRect/>
          </a:stretch>
        </p:blipFill>
        <p:spPr>
          <a:xfrm>
            <a:off x="4183694" y="4742256"/>
            <a:ext cx="4731380" cy="1668784"/>
          </a:xfrm>
          <a:prstGeom prst="rect">
            <a:avLst/>
          </a:prstGeom>
          <a:ln>
            <a:solidFill>
              <a:schemeClr val="tx1"/>
            </a:solidFill>
          </a:ln>
        </p:spPr>
      </p:pic>
      <p:sp>
        <p:nvSpPr>
          <p:cNvPr id="7" name="Rectangle 6"/>
          <p:cNvSpPr/>
          <p:nvPr/>
        </p:nvSpPr>
        <p:spPr>
          <a:xfrm>
            <a:off x="5615397" y="6351023"/>
            <a:ext cx="2549224" cy="369332"/>
          </a:xfrm>
          <a:prstGeom prst="rect">
            <a:avLst/>
          </a:prstGeom>
        </p:spPr>
        <p:txBody>
          <a:bodyPr wrap="none">
            <a:spAutoFit/>
          </a:bodyPr>
          <a:lstStyle/>
          <a:p>
            <a:r>
              <a:rPr lang="en-US" dirty="0"/>
              <a:t>Full database backup file </a:t>
            </a:r>
          </a:p>
        </p:txBody>
      </p:sp>
      <p:sp>
        <p:nvSpPr>
          <p:cNvPr id="9" name="Rectangle 8"/>
          <p:cNvSpPr/>
          <p:nvPr/>
        </p:nvSpPr>
        <p:spPr>
          <a:xfrm>
            <a:off x="660584" y="4095925"/>
            <a:ext cx="7388008" cy="707886"/>
          </a:xfrm>
          <a:prstGeom prst="rect">
            <a:avLst/>
          </a:prstGeom>
        </p:spPr>
        <p:txBody>
          <a:bodyPr wrap="square">
            <a:spAutoFit/>
          </a:bodyPr>
          <a:lstStyle/>
          <a:p>
            <a:pPr marL="342900" indent="-342900" algn="just">
              <a:buFont typeface="Arial" panose="020B0604020202020204" pitchFamily="34" charset="0"/>
              <a:buChar char="•"/>
            </a:pPr>
            <a:r>
              <a:rPr lang="en-US" sz="2000" dirty="0"/>
              <a:t>The statement restores a </a:t>
            </a:r>
            <a:r>
              <a:rPr lang="en-US" sz="2000" b="1" dirty="0"/>
              <a:t>full database backup </a:t>
            </a:r>
            <a:r>
              <a:rPr lang="en-US" sz="2000" dirty="0"/>
              <a:t>of “Student” from a disk device.</a:t>
            </a:r>
          </a:p>
        </p:txBody>
      </p:sp>
      <p:sp>
        <p:nvSpPr>
          <p:cNvPr id="10" name="Oval 9"/>
          <p:cNvSpPr/>
          <p:nvPr/>
        </p:nvSpPr>
        <p:spPr>
          <a:xfrm>
            <a:off x="5446296" y="5798489"/>
            <a:ext cx="979556" cy="3632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6457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Executing a Simple Restore</a:t>
            </a:r>
          </a:p>
        </p:txBody>
      </p:sp>
      <p:sp>
        <p:nvSpPr>
          <p:cNvPr id="3" name="Content Placeholder 2"/>
          <p:cNvSpPr>
            <a:spLocks noGrp="1"/>
          </p:cNvSpPr>
          <p:nvPr>
            <p:ph idx="1"/>
          </p:nvPr>
        </p:nvSpPr>
        <p:spPr>
          <a:xfrm>
            <a:off x="515134" y="1540024"/>
            <a:ext cx="8000216" cy="917022"/>
          </a:xfrm>
        </p:spPr>
        <p:txBody>
          <a:bodyPr/>
          <a:lstStyle/>
          <a:p>
            <a:pPr algn="just"/>
            <a:r>
              <a:rPr lang="en-US" dirty="0"/>
              <a:t>To restore a database including </a:t>
            </a:r>
            <a:r>
              <a:rPr lang="en-US" u="sng" dirty="0">
                <a:solidFill>
                  <a:srgbClr val="FF0000"/>
                </a:solidFill>
              </a:rPr>
              <a:t>replacing</a:t>
            </a:r>
            <a:r>
              <a:rPr lang="en-US" dirty="0"/>
              <a:t> the existing database, you need to run the following code:</a:t>
            </a:r>
          </a:p>
        </p:txBody>
      </p:sp>
      <p:sp>
        <p:nvSpPr>
          <p:cNvPr id="4" name="Rectangle 3"/>
          <p:cNvSpPr/>
          <p:nvPr/>
        </p:nvSpPr>
        <p:spPr>
          <a:xfrm>
            <a:off x="760231" y="4623445"/>
            <a:ext cx="7913202" cy="1107996"/>
          </a:xfrm>
          <a:prstGeom prst="rect">
            <a:avLst/>
          </a:prstGeom>
        </p:spPr>
        <p:txBody>
          <a:bodyPr wrap="square">
            <a:spAutoFit/>
          </a:bodyPr>
          <a:lstStyle/>
          <a:p>
            <a:pPr marL="342900" indent="-342900" algn="just">
              <a:buFont typeface="Arial" panose="020B0604020202020204" pitchFamily="34" charset="0"/>
              <a:buChar char="•"/>
            </a:pPr>
            <a:r>
              <a:rPr lang="en-US" sz="2200" dirty="0"/>
              <a:t>The “</a:t>
            </a:r>
            <a:r>
              <a:rPr lang="en-US" sz="2000" dirty="0">
                <a:solidFill>
                  <a:srgbClr val="0000FF"/>
                </a:solidFill>
                <a:latin typeface="Consolas" panose="020B0609020204030204" pitchFamily="49" charset="0"/>
              </a:rPr>
              <a:t>WITH</a:t>
            </a:r>
            <a:r>
              <a:rPr lang="en-US" sz="2000" dirty="0">
                <a:solidFill>
                  <a:prstClr val="black"/>
                </a:solidFill>
                <a:latin typeface="Consolas" panose="020B0609020204030204" pitchFamily="49" charset="0"/>
              </a:rPr>
              <a:t> </a:t>
            </a:r>
            <a:r>
              <a:rPr lang="en-US" sz="2000" dirty="0">
                <a:solidFill>
                  <a:srgbClr val="FF00FF"/>
                </a:solidFill>
                <a:latin typeface="Consolas" panose="020B0609020204030204" pitchFamily="49" charset="0"/>
              </a:rPr>
              <a:t>REPLACE</a:t>
            </a:r>
            <a:r>
              <a:rPr lang="en-US" sz="2200" dirty="0"/>
              <a:t>” option is used to overwrite the existing database in the server instance.</a:t>
            </a:r>
          </a:p>
          <a:p>
            <a:pPr marL="342900" indent="-342900" algn="just">
              <a:buFont typeface="Arial" panose="020B0604020202020204" pitchFamily="34" charset="0"/>
              <a:buChar char="•"/>
            </a:pPr>
            <a:r>
              <a:rPr lang="en-US" sz="2200" dirty="0"/>
              <a:t>If the database is not existing, then no need to use this option.</a:t>
            </a:r>
          </a:p>
        </p:txBody>
      </p:sp>
      <p:sp>
        <p:nvSpPr>
          <p:cNvPr id="5" name="Rectangle 4"/>
          <p:cNvSpPr/>
          <p:nvPr/>
        </p:nvSpPr>
        <p:spPr>
          <a:xfrm>
            <a:off x="1674573" y="2701614"/>
            <a:ext cx="6084518" cy="1600438"/>
          </a:xfrm>
          <a:prstGeom prst="rect">
            <a:avLst/>
          </a:prstGeom>
          <a:ln>
            <a:solidFill>
              <a:schemeClr val="tx1"/>
            </a:solidFill>
          </a:ln>
        </p:spPr>
        <p:txBody>
          <a:bodyPr wrap="square" lIns="182880" tIns="182880" rIns="182880" bIns="182880">
            <a:spAutoFit/>
          </a:bodyPr>
          <a:lstStyle/>
          <a:p>
            <a:r>
              <a:rPr lang="en-US" sz="2000" dirty="0">
                <a:solidFill>
                  <a:srgbClr val="0000FF"/>
                </a:solidFill>
                <a:latin typeface="Consolas" panose="020B0609020204030204" pitchFamily="49" charset="0"/>
              </a:rPr>
              <a:t>USE Master</a:t>
            </a:r>
          </a:p>
          <a:p>
            <a:r>
              <a:rPr lang="en-US" sz="2000" dirty="0">
                <a:solidFill>
                  <a:srgbClr val="0000FF"/>
                </a:solidFill>
                <a:latin typeface="Consolas" panose="020B0609020204030204" pitchFamily="49" charset="0"/>
              </a:rPr>
              <a:t>RESTORE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DATABASE</a:t>
            </a:r>
            <a:r>
              <a:rPr lang="en-US" sz="2000" dirty="0">
                <a:solidFill>
                  <a:prstClr val="black"/>
                </a:solidFill>
                <a:latin typeface="Consolas" panose="020B0609020204030204" pitchFamily="49" charset="0"/>
              </a:rPr>
              <a:t> </a:t>
            </a:r>
            <a:r>
              <a:rPr lang="en-US" sz="2000" dirty="0">
                <a:solidFill>
                  <a:srgbClr val="008080"/>
                </a:solidFill>
                <a:latin typeface="Consolas" panose="020B0609020204030204" pitchFamily="49" charset="0"/>
              </a:rPr>
              <a:t>Student</a:t>
            </a:r>
            <a:endParaRPr lang="en-US" sz="2000" dirty="0">
              <a:solidFill>
                <a:prstClr val="black"/>
              </a:solidFill>
              <a:latin typeface="Consolas" panose="020B0609020204030204" pitchFamily="49" charset="0"/>
            </a:endParaRPr>
          </a:p>
          <a:p>
            <a:r>
              <a:rPr lang="en-US" sz="2000" dirty="0">
                <a:solidFill>
                  <a:srgbClr val="0000FF"/>
                </a:solidFill>
                <a:latin typeface="Consolas" panose="020B0609020204030204" pitchFamily="49" charset="0"/>
              </a:rPr>
              <a:t>FROM</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DISK</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FF0000"/>
                </a:solidFill>
                <a:latin typeface="Consolas" panose="020B0609020204030204" pitchFamily="49" charset="0"/>
              </a:rPr>
              <a:t>'D:\</a:t>
            </a:r>
            <a:r>
              <a:rPr lang="en-US" sz="2000" dirty="0" err="1">
                <a:solidFill>
                  <a:srgbClr val="FF0000"/>
                </a:solidFill>
                <a:latin typeface="Consolas" panose="020B0609020204030204" pitchFamily="49" charset="0"/>
              </a:rPr>
              <a:t>MyBackup</a:t>
            </a:r>
            <a:r>
              <a:rPr lang="en-US" sz="2000" dirty="0">
                <a:solidFill>
                  <a:srgbClr val="FF0000"/>
                </a:solidFill>
                <a:latin typeface="Consolas" panose="020B0609020204030204" pitchFamily="49" charset="0"/>
              </a:rPr>
              <a:t>\</a:t>
            </a:r>
            <a:r>
              <a:rPr lang="en-US" sz="2000" dirty="0" err="1">
                <a:solidFill>
                  <a:srgbClr val="FF0000"/>
                </a:solidFill>
                <a:latin typeface="Consolas" panose="020B0609020204030204" pitchFamily="49" charset="0"/>
              </a:rPr>
              <a:t>Student.BAK</a:t>
            </a:r>
            <a:r>
              <a:rPr lang="en-US" sz="2000" dirty="0">
                <a:solidFill>
                  <a:srgbClr val="FF0000"/>
                </a:solidFill>
                <a:latin typeface="Consolas" panose="020B0609020204030204" pitchFamily="49" charset="0"/>
              </a:rPr>
              <a:t>'</a:t>
            </a:r>
            <a:endParaRPr lang="en-US" sz="2000" dirty="0">
              <a:solidFill>
                <a:prstClr val="black"/>
              </a:solidFill>
              <a:latin typeface="Consolas" panose="020B0609020204030204" pitchFamily="49" charset="0"/>
            </a:endParaRPr>
          </a:p>
          <a:p>
            <a:r>
              <a:rPr lang="en-US" sz="2000" dirty="0">
                <a:solidFill>
                  <a:srgbClr val="0000FF"/>
                </a:solidFill>
                <a:latin typeface="Consolas" panose="020B0609020204030204" pitchFamily="49" charset="0"/>
              </a:rPr>
              <a:t>WITH</a:t>
            </a:r>
            <a:r>
              <a:rPr lang="en-US" sz="2000" dirty="0">
                <a:solidFill>
                  <a:prstClr val="black"/>
                </a:solidFill>
                <a:latin typeface="Consolas" panose="020B0609020204030204" pitchFamily="49" charset="0"/>
              </a:rPr>
              <a:t> </a:t>
            </a:r>
            <a:r>
              <a:rPr lang="en-US" sz="2000" dirty="0">
                <a:solidFill>
                  <a:srgbClr val="FF00FF"/>
                </a:solidFill>
                <a:latin typeface="Consolas" panose="020B0609020204030204" pitchFamily="49" charset="0"/>
              </a:rPr>
              <a:t>REPLACE</a:t>
            </a:r>
            <a:r>
              <a:rPr lang="en-US" sz="2000" dirty="0">
                <a:solidFill>
                  <a:srgbClr val="808080"/>
                </a:solidFill>
                <a:latin typeface="Consolas" panose="020B0609020204030204" pitchFamily="49" charset="0"/>
              </a:rPr>
              <a:t>;</a:t>
            </a:r>
          </a:p>
        </p:txBody>
      </p:sp>
    </p:spTree>
    <p:extLst>
      <p:ext uri="{BB962C8B-B14F-4D97-AF65-F5344CB8AC3E}">
        <p14:creationId xmlns:p14="http://schemas.microsoft.com/office/powerpoint/2010/main" val="2390608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Restoring Differential Backups</a:t>
            </a:r>
          </a:p>
        </p:txBody>
      </p:sp>
      <p:sp>
        <p:nvSpPr>
          <p:cNvPr id="3" name="Content Placeholder 2"/>
          <p:cNvSpPr>
            <a:spLocks noGrp="1"/>
          </p:cNvSpPr>
          <p:nvPr>
            <p:ph idx="1"/>
          </p:nvPr>
        </p:nvSpPr>
        <p:spPr>
          <a:xfrm>
            <a:off x="628650" y="1260390"/>
            <a:ext cx="7886700" cy="2873199"/>
          </a:xfrm>
        </p:spPr>
        <p:txBody>
          <a:bodyPr/>
          <a:lstStyle/>
          <a:p>
            <a:pPr marL="0">
              <a:spcBef>
                <a:spcPts val="600"/>
              </a:spcBef>
            </a:pPr>
            <a:r>
              <a:rPr lang="en-US" dirty="0"/>
              <a:t>Differential backups are the backups that contain only the changes within the database since the last full backup. </a:t>
            </a:r>
          </a:p>
          <a:p>
            <a:pPr marL="0">
              <a:spcBef>
                <a:spcPts val="600"/>
              </a:spcBef>
            </a:pPr>
            <a:r>
              <a:rPr lang="en-US" dirty="0"/>
              <a:t>Restoring one of these backups is a two-step process:</a:t>
            </a:r>
          </a:p>
          <a:p>
            <a:pPr marL="571500" lvl="2">
              <a:spcBef>
                <a:spcPts val="600"/>
              </a:spcBef>
            </a:pPr>
            <a:r>
              <a:rPr lang="en-US" sz="2400" dirty="0"/>
              <a:t>Resorting the previous full backup file</a:t>
            </a:r>
          </a:p>
          <a:p>
            <a:pPr marL="571500" lvl="2">
              <a:spcBef>
                <a:spcPts val="600"/>
              </a:spcBef>
            </a:pPr>
            <a:r>
              <a:rPr lang="en-US" sz="2400" dirty="0"/>
              <a:t>Then, restore the differential backup file</a:t>
            </a:r>
          </a:p>
        </p:txBody>
      </p:sp>
      <p:sp>
        <p:nvSpPr>
          <p:cNvPr id="5" name="Rectangle 4"/>
          <p:cNvSpPr/>
          <p:nvPr/>
        </p:nvSpPr>
        <p:spPr>
          <a:xfrm>
            <a:off x="1045923" y="3845490"/>
            <a:ext cx="7052154" cy="2585323"/>
          </a:xfrm>
          <a:prstGeom prst="rect">
            <a:avLst/>
          </a:prstGeom>
          <a:ln>
            <a:solidFill>
              <a:schemeClr val="tx1"/>
            </a:solidFill>
          </a:ln>
        </p:spPr>
        <p:txBody>
          <a:bodyPr wrap="square">
            <a:spAutoFit/>
          </a:bodyPr>
          <a:lstStyle/>
          <a:p>
            <a:r>
              <a:rPr lang="en-US" dirty="0">
                <a:solidFill>
                  <a:srgbClr val="0000FF"/>
                </a:solidFill>
                <a:latin typeface="Consolas" panose="020B0609020204030204" pitchFamily="49" charset="0"/>
              </a:rPr>
              <a:t>USE</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MASTER</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r>
              <a:rPr lang="en-US" b="1" dirty="0">
                <a:solidFill>
                  <a:srgbClr val="008000"/>
                </a:solidFill>
                <a:latin typeface="Consolas" panose="020B0609020204030204" pitchFamily="49" charset="0"/>
              </a:rPr>
              <a:t>--Restore Full backup as the first step</a:t>
            </a:r>
            <a:endParaRPr lang="en-US" b="1"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RESTORE</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DATABASE</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StudentDB</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DISK</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FF0000"/>
                </a:solidFill>
                <a:latin typeface="Consolas" panose="020B0609020204030204" pitchFamily="49" charset="0"/>
              </a:rPr>
              <a:t>'D:\</a:t>
            </a:r>
            <a:r>
              <a:rPr lang="en-US" dirty="0" err="1">
                <a:solidFill>
                  <a:srgbClr val="FF0000"/>
                </a:solidFill>
                <a:latin typeface="Consolas" panose="020B0609020204030204" pitchFamily="49" charset="0"/>
              </a:rPr>
              <a:t>MyBackup</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StudentDB_Full.bak</a:t>
            </a:r>
            <a:r>
              <a:rPr lang="en-US" dirty="0">
                <a:solidFill>
                  <a:srgbClr val="FF000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WITH</a:t>
            </a:r>
            <a:r>
              <a:rPr lang="en-US" dirty="0">
                <a:solidFill>
                  <a:prstClr val="black"/>
                </a:solidFill>
                <a:latin typeface="Consolas" panose="020B0609020204030204" pitchFamily="49" charset="0"/>
              </a:rPr>
              <a:t> </a:t>
            </a:r>
            <a:r>
              <a:rPr lang="en-US" dirty="0">
                <a:solidFill>
                  <a:srgbClr val="FF00FF"/>
                </a:solidFill>
                <a:latin typeface="Consolas" panose="020B0609020204030204" pitchFamily="49" charset="0"/>
              </a:rPr>
              <a:t>REPLACE</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NORECOVERY</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endParaRPr lang="en-US" dirty="0">
              <a:solidFill>
                <a:prstClr val="black"/>
              </a:solidFill>
              <a:latin typeface="Consolas" panose="020B0609020204030204" pitchFamily="49" charset="0"/>
            </a:endParaRPr>
          </a:p>
          <a:p>
            <a:r>
              <a:rPr lang="en-US" b="1" dirty="0">
                <a:solidFill>
                  <a:srgbClr val="008000"/>
                </a:solidFill>
                <a:latin typeface="Consolas" panose="020B0609020204030204" pitchFamily="49" charset="0"/>
              </a:rPr>
              <a:t>--Restore </a:t>
            </a:r>
            <a:r>
              <a:rPr lang="en-US" b="1" dirty="0" err="1">
                <a:solidFill>
                  <a:srgbClr val="008000"/>
                </a:solidFill>
                <a:latin typeface="Consolas" panose="020B0609020204030204" pitchFamily="49" charset="0"/>
              </a:rPr>
              <a:t>Diffrential</a:t>
            </a:r>
            <a:r>
              <a:rPr lang="en-US" b="1" dirty="0">
                <a:solidFill>
                  <a:srgbClr val="008000"/>
                </a:solidFill>
                <a:latin typeface="Consolas" panose="020B0609020204030204" pitchFamily="49" charset="0"/>
              </a:rPr>
              <a:t> backup as the Second step</a:t>
            </a:r>
            <a:endParaRPr lang="en-US" b="1"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RESTORE</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DATABASE</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StudentDB</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DISK</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FF0000"/>
                </a:solidFill>
                <a:latin typeface="Consolas" panose="020B0609020204030204" pitchFamily="49" charset="0"/>
              </a:rPr>
              <a:t>'D:\</a:t>
            </a:r>
            <a:r>
              <a:rPr lang="en-US" dirty="0" err="1">
                <a:solidFill>
                  <a:srgbClr val="FF0000"/>
                </a:solidFill>
                <a:latin typeface="Consolas" panose="020B0609020204030204" pitchFamily="49" charset="0"/>
              </a:rPr>
              <a:t>MyBackup</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StudentDB_Diff.bak</a:t>
            </a:r>
            <a:r>
              <a:rPr lang="en-US" dirty="0">
                <a:solidFill>
                  <a:srgbClr val="FF0000"/>
                </a:solidFill>
                <a:latin typeface="Consolas" panose="020B0609020204030204" pitchFamily="49" charset="0"/>
              </a:rPr>
              <a:t>'</a:t>
            </a:r>
          </a:p>
        </p:txBody>
      </p:sp>
    </p:spTree>
    <p:extLst>
      <p:ext uri="{BB962C8B-B14F-4D97-AF65-F5344CB8AC3E}">
        <p14:creationId xmlns:p14="http://schemas.microsoft.com/office/powerpoint/2010/main" val="1874709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dirty="0"/>
              <a:t>RECOVERY | NORECOVERY options</a:t>
            </a:r>
            <a:endParaRPr lang="en-US" dirty="0"/>
          </a:p>
        </p:txBody>
      </p:sp>
      <p:sp>
        <p:nvSpPr>
          <p:cNvPr id="3" name="Content Placeholder 2"/>
          <p:cNvSpPr>
            <a:spLocks noGrp="1"/>
          </p:cNvSpPr>
          <p:nvPr>
            <p:ph idx="1"/>
          </p:nvPr>
        </p:nvSpPr>
        <p:spPr>
          <a:xfrm>
            <a:off x="628650" y="1377862"/>
            <a:ext cx="7886700" cy="4978489"/>
          </a:xfrm>
        </p:spPr>
        <p:txBody>
          <a:bodyPr>
            <a:normAutofit/>
          </a:bodyPr>
          <a:lstStyle/>
          <a:p>
            <a:pPr algn="just">
              <a:spcBef>
                <a:spcPts val="1800"/>
              </a:spcBef>
            </a:pPr>
            <a:r>
              <a:rPr lang="en-MY" sz="2400" dirty="0"/>
              <a:t>Each RESTORE command includes an option “</a:t>
            </a:r>
            <a:r>
              <a:rPr lang="en-MY" sz="2400" b="1" dirty="0"/>
              <a:t>WITH RECOVERY</a:t>
            </a:r>
            <a:r>
              <a:rPr lang="en-MY" sz="2400" dirty="0"/>
              <a:t>” or “</a:t>
            </a:r>
            <a:r>
              <a:rPr lang="en-MY" sz="2400" b="1" dirty="0"/>
              <a:t>WITH NORECOVERY</a:t>
            </a:r>
            <a:r>
              <a:rPr lang="en-MY" sz="2400" dirty="0"/>
              <a:t>”.</a:t>
            </a:r>
            <a:endParaRPr lang="en-US" sz="1800" dirty="0"/>
          </a:p>
          <a:p>
            <a:pPr algn="just">
              <a:spcBef>
                <a:spcPts val="1800"/>
              </a:spcBef>
            </a:pPr>
            <a:r>
              <a:rPr lang="en-MY" sz="2400" dirty="0"/>
              <a:t>When restoring a database from a </a:t>
            </a:r>
            <a:r>
              <a:rPr lang="en-MY" sz="2400" b="1" dirty="0">
                <a:solidFill>
                  <a:srgbClr val="FF0000"/>
                </a:solidFill>
              </a:rPr>
              <a:t>sequence</a:t>
            </a:r>
            <a:r>
              <a:rPr lang="en-MY" sz="2400" dirty="0"/>
              <a:t> of backups, all but the last backup must be restored with the </a:t>
            </a:r>
            <a:r>
              <a:rPr lang="en-MY" sz="2400" dirty="0">
                <a:solidFill>
                  <a:srgbClr val="FF0000"/>
                </a:solidFill>
              </a:rPr>
              <a:t>NORECOVERY</a:t>
            </a:r>
            <a:r>
              <a:rPr lang="en-MY" sz="2400" dirty="0"/>
              <a:t> option. </a:t>
            </a:r>
          </a:p>
          <a:p>
            <a:pPr algn="just">
              <a:spcBef>
                <a:spcPts val="1800"/>
              </a:spcBef>
            </a:pPr>
            <a:r>
              <a:rPr lang="en-MY" sz="2400" dirty="0"/>
              <a:t>The last restore has to be (WITH RECOVERY).</a:t>
            </a:r>
            <a:endParaRPr lang="en-US" sz="1800" dirty="0"/>
          </a:p>
          <a:p>
            <a:pPr algn="just">
              <a:spcBef>
                <a:spcPts val="1800"/>
              </a:spcBef>
            </a:pPr>
            <a:r>
              <a:rPr lang="en-MY" sz="2400" dirty="0"/>
              <a:t>There is no way to restore addition backups after a restore WITH RECOVERY. </a:t>
            </a:r>
            <a:endParaRPr lang="en-US" sz="1800" dirty="0"/>
          </a:p>
          <a:p>
            <a:pPr algn="just">
              <a:spcBef>
                <a:spcPts val="1800"/>
              </a:spcBef>
            </a:pPr>
            <a:r>
              <a:rPr lang="en-MY" sz="2400" dirty="0"/>
              <a:t>WITH RECOVERY is the </a:t>
            </a:r>
            <a:r>
              <a:rPr lang="en-MY" sz="2400" b="1" dirty="0"/>
              <a:t>default</a:t>
            </a:r>
            <a:r>
              <a:rPr lang="en-MY" sz="2400" dirty="0"/>
              <a:t> setting, so it is important to override it until the final backup is being applied.</a:t>
            </a:r>
            <a:endParaRPr lang="en-US" sz="2800" dirty="0"/>
          </a:p>
          <a:p>
            <a:pPr algn="just">
              <a:spcBef>
                <a:spcPts val="1800"/>
              </a:spcBef>
            </a:pPr>
            <a:endParaRPr lang="en-US" sz="2400" dirty="0"/>
          </a:p>
        </p:txBody>
      </p:sp>
    </p:spTree>
    <p:extLst>
      <p:ext uri="{BB962C8B-B14F-4D97-AF65-F5344CB8AC3E}">
        <p14:creationId xmlns:p14="http://schemas.microsoft.com/office/powerpoint/2010/main" val="4261932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Database Restore</a:t>
            </a:r>
          </a:p>
        </p:txBody>
      </p:sp>
      <p:sp>
        <p:nvSpPr>
          <p:cNvPr id="3" name="Content Placeholder 2"/>
          <p:cNvSpPr>
            <a:spLocks noGrp="1"/>
          </p:cNvSpPr>
          <p:nvPr>
            <p:ph idx="1"/>
          </p:nvPr>
        </p:nvSpPr>
        <p:spPr/>
        <p:txBody>
          <a:bodyPr>
            <a:normAutofit/>
          </a:bodyPr>
          <a:lstStyle/>
          <a:p>
            <a:r>
              <a:rPr lang="en-MY" dirty="0"/>
              <a:t>True valid backups of a database can help you recover data from many types of failures, such as:</a:t>
            </a:r>
          </a:p>
          <a:p>
            <a:endParaRPr lang="en-US" dirty="0"/>
          </a:p>
          <a:p>
            <a:pPr lvl="1" algn="just">
              <a:buFont typeface="Wingdings" panose="05000000000000000000" pitchFamily="2" charset="2"/>
              <a:buChar char="q"/>
            </a:pPr>
            <a:r>
              <a:rPr lang="en-MY" sz="2800" dirty="0"/>
              <a:t> User errors, for example, deleting records from a table.</a:t>
            </a:r>
            <a:endParaRPr lang="en-US" sz="2800" dirty="0"/>
          </a:p>
          <a:p>
            <a:pPr lvl="1" algn="just">
              <a:buFont typeface="Wingdings" panose="05000000000000000000" pitchFamily="2" charset="2"/>
              <a:buChar char="q"/>
            </a:pPr>
            <a:r>
              <a:rPr lang="en-MY" sz="2800" dirty="0"/>
              <a:t> Hardware failures like a damaged disk drive or server crashing.</a:t>
            </a:r>
            <a:endParaRPr lang="en-US" sz="2800" dirty="0"/>
          </a:p>
          <a:p>
            <a:pPr lvl="1" algn="just">
              <a:buFont typeface="Wingdings" panose="05000000000000000000" pitchFamily="2" charset="2"/>
              <a:buChar char="q"/>
            </a:pPr>
            <a:r>
              <a:rPr lang="en-MY" sz="2800" dirty="0"/>
              <a:t> Natural disasters like flooding, fire, or earthquakes.</a:t>
            </a:r>
            <a:endParaRPr lang="en-US" sz="2800" dirty="0"/>
          </a:p>
        </p:txBody>
      </p:sp>
    </p:spTree>
    <p:extLst>
      <p:ext uri="{BB962C8B-B14F-4D97-AF65-F5344CB8AC3E}">
        <p14:creationId xmlns:p14="http://schemas.microsoft.com/office/powerpoint/2010/main" val="1935866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Restoring Differential Backups: Example </a:t>
            </a:r>
          </a:p>
        </p:txBody>
      </p:sp>
      <p:sp>
        <p:nvSpPr>
          <p:cNvPr id="6" name="Content Placeholder 2"/>
          <p:cNvSpPr>
            <a:spLocks noGrp="1"/>
          </p:cNvSpPr>
          <p:nvPr>
            <p:ph idx="1"/>
          </p:nvPr>
        </p:nvSpPr>
        <p:spPr>
          <a:xfrm>
            <a:off x="343551" y="1260389"/>
            <a:ext cx="8336985" cy="4701999"/>
          </a:xfrm>
        </p:spPr>
        <p:txBody>
          <a:bodyPr>
            <a:noAutofit/>
          </a:bodyPr>
          <a:lstStyle/>
          <a:p>
            <a:pPr marL="0" indent="0">
              <a:spcBef>
                <a:spcPts val="600"/>
              </a:spcBef>
              <a:buNone/>
            </a:pPr>
            <a:r>
              <a:rPr lang="en-US" sz="2400" dirty="0"/>
              <a:t>The scenario as the following:</a:t>
            </a:r>
          </a:p>
          <a:p>
            <a:pPr marL="457200" lvl="1">
              <a:spcBef>
                <a:spcPts val="600"/>
              </a:spcBef>
            </a:pPr>
            <a:r>
              <a:rPr lang="en-US" dirty="0"/>
              <a:t>Create a database called “</a:t>
            </a:r>
            <a:r>
              <a:rPr lang="en-US" dirty="0" err="1"/>
              <a:t>StudentDB</a:t>
            </a:r>
            <a:r>
              <a:rPr lang="en-US" dirty="0"/>
              <a:t>”</a:t>
            </a:r>
          </a:p>
          <a:p>
            <a:pPr marL="457200" lvl="1">
              <a:spcBef>
                <a:spcPts val="600"/>
              </a:spcBef>
            </a:pPr>
            <a:r>
              <a:rPr lang="en-US" dirty="0"/>
              <a:t>Create a Table and insert 3 rows to it</a:t>
            </a:r>
          </a:p>
          <a:p>
            <a:pPr marL="457200" lvl="1">
              <a:spcBef>
                <a:spcPts val="600"/>
              </a:spcBef>
            </a:pPr>
            <a:r>
              <a:rPr lang="en-US" dirty="0"/>
              <a:t>Perform Full backup</a:t>
            </a:r>
          </a:p>
          <a:p>
            <a:pPr marL="457200" lvl="1">
              <a:spcBef>
                <a:spcPts val="600"/>
              </a:spcBef>
            </a:pPr>
            <a:r>
              <a:rPr lang="en-US" dirty="0"/>
              <a:t>Insert 2 new rows to the table</a:t>
            </a:r>
          </a:p>
          <a:p>
            <a:pPr marL="457200" lvl="1">
              <a:spcBef>
                <a:spcPts val="600"/>
              </a:spcBef>
            </a:pPr>
            <a:r>
              <a:rPr lang="en-US" dirty="0"/>
              <a:t>Perform Differential backup</a:t>
            </a:r>
          </a:p>
          <a:p>
            <a:pPr marL="457200" lvl="1">
              <a:spcBef>
                <a:spcPts val="600"/>
              </a:spcBef>
            </a:pPr>
            <a:r>
              <a:rPr lang="en-US" dirty="0"/>
              <a:t>Delete 1 row from the table (4 rows remain)</a:t>
            </a:r>
          </a:p>
          <a:p>
            <a:pPr marL="1371600" lvl="2">
              <a:spcBef>
                <a:spcPts val="600"/>
              </a:spcBef>
            </a:pPr>
            <a:r>
              <a:rPr lang="en-US" sz="2400" b="1" dirty="0"/>
              <a:t>Now we want to recover the Database to bring back the removed row!!!</a:t>
            </a:r>
          </a:p>
          <a:p>
            <a:pPr marL="457200" lvl="1">
              <a:spcBef>
                <a:spcPts val="600"/>
              </a:spcBef>
            </a:pPr>
            <a:r>
              <a:rPr lang="en-US" dirty="0"/>
              <a:t>To Recover the Database, we perform the following steps:</a:t>
            </a:r>
          </a:p>
          <a:p>
            <a:pPr marL="1028700" lvl="2">
              <a:spcBef>
                <a:spcPts val="600"/>
              </a:spcBef>
            </a:pPr>
            <a:r>
              <a:rPr lang="en-US" sz="2400" dirty="0"/>
              <a:t>Restore the Full backup</a:t>
            </a:r>
          </a:p>
          <a:p>
            <a:pPr marL="1028700" lvl="2">
              <a:spcBef>
                <a:spcPts val="600"/>
              </a:spcBef>
            </a:pPr>
            <a:r>
              <a:rPr lang="en-US" sz="2400" dirty="0"/>
              <a:t>Restore the differential backup</a:t>
            </a:r>
          </a:p>
          <a:p>
            <a:pPr marL="457200" lvl="1" indent="0">
              <a:spcBef>
                <a:spcPts val="600"/>
              </a:spcBef>
              <a:buNone/>
            </a:pPr>
            <a:endParaRPr lang="en-US" sz="2000" dirty="0"/>
          </a:p>
        </p:txBody>
      </p:sp>
    </p:spTree>
    <p:extLst>
      <p:ext uri="{BB962C8B-B14F-4D97-AF65-F5344CB8AC3E}">
        <p14:creationId xmlns:p14="http://schemas.microsoft.com/office/powerpoint/2010/main" val="3425441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Restoring Differential Backups: Example</a:t>
            </a:r>
          </a:p>
        </p:txBody>
      </p:sp>
      <p:sp>
        <p:nvSpPr>
          <p:cNvPr id="5" name="Rectangle 4"/>
          <p:cNvSpPr/>
          <p:nvPr/>
        </p:nvSpPr>
        <p:spPr>
          <a:xfrm>
            <a:off x="628650" y="1184916"/>
            <a:ext cx="5834780" cy="5293757"/>
          </a:xfrm>
          <a:prstGeom prst="rect">
            <a:avLst/>
          </a:prstGeom>
          <a:ln>
            <a:solidFill>
              <a:schemeClr val="tx1"/>
            </a:solidFill>
          </a:ln>
        </p:spPr>
        <p:txBody>
          <a:bodyPr wrap="square">
            <a:spAutoFit/>
          </a:bodyPr>
          <a:lstStyle/>
          <a:p>
            <a:r>
              <a:rPr lang="en-US" sz="1600" dirty="0">
                <a:solidFill>
                  <a:srgbClr val="0000FF"/>
                </a:solidFill>
                <a:latin typeface="Consolas" panose="020B0609020204030204" pitchFamily="49" charset="0"/>
              </a:rPr>
              <a:t>USE</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MASTER</a:t>
            </a:r>
            <a:r>
              <a:rPr lang="en-US" sz="1600" dirty="0">
                <a:solidFill>
                  <a:prstClr val="black"/>
                </a:solidFill>
                <a:latin typeface="Consolas" panose="020B0609020204030204" pitchFamily="49" charset="0"/>
              </a:rPr>
              <a:t> </a:t>
            </a:r>
            <a:r>
              <a:rPr lang="en-US" sz="1600" dirty="0">
                <a:solidFill>
                  <a:srgbClr val="808080"/>
                </a:solidFill>
                <a:latin typeface="Consolas" panose="020B0609020204030204" pitchFamily="49" charset="0"/>
              </a:rPr>
              <a:t>;</a:t>
            </a:r>
            <a:endParaRPr lang="en-US" sz="1600" dirty="0">
              <a:solidFill>
                <a:prstClr val="black"/>
              </a:solidFill>
              <a:latin typeface="Consolas" panose="020B0609020204030204" pitchFamily="49" charset="0"/>
            </a:endParaRPr>
          </a:p>
          <a:p>
            <a:r>
              <a:rPr lang="en-US" sz="1600" b="1" dirty="0">
                <a:solidFill>
                  <a:srgbClr val="008000"/>
                </a:solidFill>
                <a:latin typeface="Consolas" panose="020B0609020204030204" pitchFamily="49" charset="0"/>
              </a:rPr>
              <a:t>-- Create a Database "</a:t>
            </a:r>
            <a:r>
              <a:rPr lang="en-US" sz="1600" b="1" dirty="0" err="1">
                <a:solidFill>
                  <a:srgbClr val="008000"/>
                </a:solidFill>
                <a:latin typeface="Consolas" panose="020B0609020204030204" pitchFamily="49" charset="0"/>
              </a:rPr>
              <a:t>StudentDB</a:t>
            </a:r>
            <a:r>
              <a:rPr lang="en-US" sz="1600" b="1" dirty="0">
                <a:solidFill>
                  <a:srgbClr val="008000"/>
                </a:solidFill>
                <a:latin typeface="Consolas" panose="020B0609020204030204" pitchFamily="49" charset="0"/>
              </a:rPr>
              <a:t>"</a:t>
            </a:r>
            <a:endParaRPr lang="en-US" sz="1600" b="1" dirty="0">
              <a:solidFill>
                <a:prstClr val="black"/>
              </a:solidFill>
              <a:latin typeface="Consolas" panose="020B0609020204030204" pitchFamily="49" charset="0"/>
            </a:endParaRPr>
          </a:p>
          <a:p>
            <a:r>
              <a:rPr lang="en-US" sz="1600" dirty="0">
                <a:solidFill>
                  <a:srgbClr val="0000FF"/>
                </a:solidFill>
                <a:latin typeface="Consolas" panose="020B0609020204030204" pitchFamily="49" charset="0"/>
              </a:rPr>
              <a:t>CREATE</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DATABASE</a:t>
            </a:r>
            <a:r>
              <a:rPr lang="en-US" sz="1600" dirty="0">
                <a:solidFill>
                  <a:prstClr val="black"/>
                </a:solidFill>
                <a:latin typeface="Consolas" panose="020B0609020204030204" pitchFamily="49" charset="0"/>
              </a:rPr>
              <a:t> </a:t>
            </a:r>
            <a:r>
              <a:rPr lang="en-US" sz="1600" dirty="0" err="1">
                <a:solidFill>
                  <a:srgbClr val="008080"/>
                </a:solidFill>
                <a:latin typeface="Consolas" panose="020B0609020204030204" pitchFamily="49" charset="0"/>
              </a:rPr>
              <a:t>StudentDB</a:t>
            </a:r>
            <a:r>
              <a:rPr lang="en-US" sz="1600" dirty="0">
                <a:solidFill>
                  <a:prstClr val="black"/>
                </a:solidFill>
                <a:latin typeface="Consolas" panose="020B0609020204030204" pitchFamily="49" charset="0"/>
              </a:rPr>
              <a:t> </a:t>
            </a:r>
            <a:r>
              <a:rPr lang="en-US" sz="1600" dirty="0">
                <a:solidFill>
                  <a:srgbClr val="808080"/>
                </a:solidFill>
                <a:latin typeface="Consolas" panose="020B0609020204030204" pitchFamily="49" charset="0"/>
              </a:rPr>
              <a:t>;</a:t>
            </a:r>
            <a:endParaRPr lang="en-US" sz="1600" dirty="0">
              <a:solidFill>
                <a:prstClr val="black"/>
              </a:solidFill>
              <a:latin typeface="Consolas" panose="020B0609020204030204" pitchFamily="49" charset="0"/>
            </a:endParaRPr>
          </a:p>
          <a:p>
            <a:endParaRPr lang="en-US" sz="1600" dirty="0">
              <a:solidFill>
                <a:srgbClr val="0000FF"/>
              </a:solidFill>
              <a:latin typeface="Consolas" panose="020B0609020204030204" pitchFamily="49" charset="0"/>
            </a:endParaRPr>
          </a:p>
          <a:p>
            <a:r>
              <a:rPr lang="en-US" sz="1600" dirty="0">
                <a:solidFill>
                  <a:srgbClr val="0000FF"/>
                </a:solidFill>
                <a:latin typeface="Consolas" panose="020B0609020204030204" pitchFamily="49" charset="0"/>
              </a:rPr>
              <a:t>USE</a:t>
            </a:r>
            <a:r>
              <a:rPr lang="en-US" sz="1600" dirty="0">
                <a:solidFill>
                  <a:prstClr val="black"/>
                </a:solidFill>
                <a:latin typeface="Consolas" panose="020B0609020204030204" pitchFamily="49" charset="0"/>
              </a:rPr>
              <a:t> </a:t>
            </a:r>
            <a:r>
              <a:rPr lang="en-US" sz="1600" dirty="0" err="1">
                <a:solidFill>
                  <a:srgbClr val="008080"/>
                </a:solidFill>
                <a:latin typeface="Consolas" panose="020B0609020204030204" pitchFamily="49" charset="0"/>
              </a:rPr>
              <a:t>StudentDB</a:t>
            </a:r>
            <a:r>
              <a:rPr lang="en-US" sz="1600" dirty="0">
                <a:solidFill>
                  <a:prstClr val="black"/>
                </a:solidFill>
                <a:latin typeface="Consolas" panose="020B0609020204030204" pitchFamily="49" charset="0"/>
              </a:rPr>
              <a:t> </a:t>
            </a:r>
            <a:r>
              <a:rPr lang="en-US" sz="1600" dirty="0">
                <a:solidFill>
                  <a:srgbClr val="808080"/>
                </a:solidFill>
                <a:latin typeface="Consolas" panose="020B0609020204030204" pitchFamily="49" charset="0"/>
              </a:rPr>
              <a:t>;</a:t>
            </a:r>
            <a:endParaRPr lang="en-US" sz="1600" dirty="0">
              <a:solidFill>
                <a:prstClr val="black"/>
              </a:solidFill>
              <a:latin typeface="Consolas" panose="020B0609020204030204" pitchFamily="49" charset="0"/>
            </a:endParaRPr>
          </a:p>
          <a:p>
            <a:r>
              <a:rPr lang="en-US" sz="1600" b="1" dirty="0">
                <a:solidFill>
                  <a:srgbClr val="008000"/>
                </a:solidFill>
                <a:latin typeface="Consolas" panose="020B0609020204030204" pitchFamily="49" charset="0"/>
              </a:rPr>
              <a:t>-- Create a Table</a:t>
            </a:r>
            <a:endParaRPr lang="en-US" sz="1600" b="1" dirty="0">
              <a:solidFill>
                <a:prstClr val="black"/>
              </a:solidFill>
              <a:latin typeface="Consolas" panose="020B0609020204030204" pitchFamily="49" charset="0"/>
            </a:endParaRPr>
          </a:p>
          <a:p>
            <a:r>
              <a:rPr lang="en-US" sz="1600" dirty="0">
                <a:solidFill>
                  <a:srgbClr val="0000FF"/>
                </a:solidFill>
                <a:latin typeface="Consolas" panose="020B0609020204030204" pitchFamily="49" charset="0"/>
              </a:rPr>
              <a:t>CREATE</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TABLE</a:t>
            </a:r>
            <a:r>
              <a:rPr lang="en-US" sz="1600" dirty="0">
                <a:solidFill>
                  <a:prstClr val="black"/>
                </a:solidFill>
                <a:latin typeface="Consolas" panose="020B0609020204030204" pitchFamily="49" charset="0"/>
              </a:rPr>
              <a:t> </a:t>
            </a:r>
            <a:r>
              <a:rPr lang="en-US" sz="1600" dirty="0" err="1">
                <a:solidFill>
                  <a:srgbClr val="008080"/>
                </a:solidFill>
                <a:latin typeface="Consolas" panose="020B0609020204030204" pitchFamily="49" charset="0"/>
              </a:rPr>
              <a:t>dbo</a:t>
            </a:r>
            <a:r>
              <a:rPr lang="en-US" sz="1600" dirty="0" err="1">
                <a:solidFill>
                  <a:srgbClr val="808080"/>
                </a:solidFill>
                <a:latin typeface="Consolas" panose="020B0609020204030204" pitchFamily="49" charset="0"/>
              </a:rPr>
              <a:t>.</a:t>
            </a:r>
            <a:r>
              <a:rPr lang="en-US" sz="1600" dirty="0" err="1">
                <a:solidFill>
                  <a:srgbClr val="008080"/>
                </a:solidFill>
                <a:latin typeface="Consolas" panose="020B0609020204030204" pitchFamily="49" charset="0"/>
              </a:rPr>
              <a:t>DataChanges</a:t>
            </a:r>
            <a:endParaRPr lang="en-US" sz="1600" dirty="0">
              <a:solidFill>
                <a:prstClr val="black"/>
              </a:solidFill>
              <a:latin typeface="Consolas" panose="020B0609020204030204" pitchFamily="49" charset="0"/>
            </a:endParaRPr>
          </a:p>
          <a:p>
            <a:r>
              <a:rPr lang="en-US" sz="1600" dirty="0">
                <a:solidFill>
                  <a:srgbClr val="808080"/>
                </a:solidFill>
                <a:latin typeface="Consolas" panose="020B0609020204030204" pitchFamily="49" charset="0"/>
              </a:rPr>
              <a:t>(</a:t>
            </a:r>
            <a:r>
              <a:rPr lang="en-US" sz="1600" dirty="0" err="1">
                <a:solidFill>
                  <a:srgbClr val="008080"/>
                </a:solidFill>
                <a:latin typeface="Consolas" panose="020B0609020204030204" pitchFamily="49" charset="0"/>
              </a:rPr>
              <a:t>DataChangesId</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IDENTITY</a:t>
            </a:r>
            <a:r>
              <a:rPr lang="en-US" sz="1600" dirty="0">
                <a:solidFill>
                  <a:srgbClr val="808080"/>
                </a:solidFill>
                <a:latin typeface="Consolas" panose="020B0609020204030204" pitchFamily="49" charset="0"/>
              </a:rPr>
              <a:t>(</a:t>
            </a:r>
            <a:r>
              <a:rPr lang="en-US" sz="1600" dirty="0">
                <a:solidFill>
                  <a:prstClr val="black"/>
                </a:solidFill>
                <a:latin typeface="Consolas" panose="020B0609020204030204" pitchFamily="49" charset="0"/>
              </a:rPr>
              <a:t>1</a:t>
            </a:r>
            <a:r>
              <a:rPr lang="en-US" sz="1600" dirty="0">
                <a:solidFill>
                  <a:srgbClr val="808080"/>
                </a:solidFill>
                <a:latin typeface="Consolas" panose="020B0609020204030204" pitchFamily="49" charset="0"/>
              </a:rPr>
              <a:t>,</a:t>
            </a:r>
            <a:r>
              <a:rPr lang="en-US" sz="1600" dirty="0">
                <a:solidFill>
                  <a:prstClr val="black"/>
                </a:solidFill>
                <a:latin typeface="Consolas" panose="020B0609020204030204" pitchFamily="49" charset="0"/>
              </a:rPr>
              <a:t> 1</a:t>
            </a:r>
            <a:r>
              <a:rPr lang="en-US" sz="1600" dirty="0">
                <a:solidFill>
                  <a:srgbClr val="808080"/>
                </a:solidFill>
                <a:latin typeface="Consolas" panose="020B0609020204030204" pitchFamily="49" charset="0"/>
              </a:rPr>
              <a:t>)</a:t>
            </a:r>
            <a:endParaRPr lang="en-US" sz="1600" dirty="0">
              <a:solidFill>
                <a:prstClr val="black"/>
              </a:solidFill>
              <a:latin typeface="Consolas" panose="020B0609020204030204" pitchFamily="49" charset="0"/>
            </a:endParaRPr>
          </a:p>
          <a:p>
            <a:r>
              <a:rPr lang="en-US" sz="1600" dirty="0">
                <a:solidFill>
                  <a:srgbClr val="808080"/>
                </a:solidFill>
                <a:latin typeface="Consolas" panose="020B0609020204030204" pitchFamily="49" charset="0"/>
              </a:rPr>
              <a:t>NOT</a:t>
            </a:r>
            <a:r>
              <a:rPr lang="en-US" sz="1600" dirty="0">
                <a:solidFill>
                  <a:prstClr val="black"/>
                </a:solidFill>
                <a:latin typeface="Consolas" panose="020B0609020204030204" pitchFamily="49" charset="0"/>
              </a:rPr>
              <a:t> </a:t>
            </a:r>
            <a:r>
              <a:rPr lang="en-US" sz="1600" dirty="0">
                <a:solidFill>
                  <a:srgbClr val="808080"/>
                </a:solidFill>
                <a:latin typeface="Consolas" panose="020B0609020204030204" pitchFamily="49" charset="0"/>
              </a:rPr>
              <a:t>NULL,</a:t>
            </a:r>
            <a:r>
              <a:rPr lang="en-US" sz="1600" dirty="0">
                <a:solidFill>
                  <a:prstClr val="black"/>
                </a:solidFill>
                <a:latin typeface="Consolas" panose="020B0609020204030204" pitchFamily="49" charset="0"/>
              </a:rPr>
              <a:t> </a:t>
            </a:r>
            <a:r>
              <a:rPr lang="en-US" sz="1600" dirty="0" err="1">
                <a:solidFill>
                  <a:srgbClr val="008080"/>
                </a:solidFill>
                <a:latin typeface="Consolas" panose="020B0609020204030204" pitchFamily="49" charset="0"/>
              </a:rPr>
              <a:t>DataValue</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NVARCHAR</a:t>
            </a:r>
            <a:r>
              <a:rPr lang="en-US" sz="1600" dirty="0">
                <a:solidFill>
                  <a:srgbClr val="808080"/>
                </a:solidFill>
                <a:latin typeface="Consolas" panose="020B0609020204030204" pitchFamily="49" charset="0"/>
              </a:rPr>
              <a:t>(</a:t>
            </a:r>
            <a:r>
              <a:rPr lang="en-US" sz="1600" dirty="0">
                <a:solidFill>
                  <a:prstClr val="black"/>
                </a:solidFill>
                <a:latin typeface="Consolas" panose="020B0609020204030204" pitchFamily="49" charset="0"/>
              </a:rPr>
              <a:t>50</a:t>
            </a:r>
            <a:r>
              <a:rPr lang="en-US" sz="1600" dirty="0">
                <a:solidFill>
                  <a:srgbClr val="808080"/>
                </a:solidFill>
                <a:latin typeface="Consolas" panose="020B0609020204030204" pitchFamily="49" charset="0"/>
              </a:rPr>
              <a:t>)</a:t>
            </a:r>
            <a:r>
              <a:rPr lang="en-US" sz="1600" dirty="0">
                <a:solidFill>
                  <a:prstClr val="black"/>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prstClr val="black"/>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prstClr val="black"/>
              </a:solidFill>
              <a:latin typeface="Consolas" panose="020B0609020204030204" pitchFamily="49" charset="0"/>
            </a:endParaRPr>
          </a:p>
          <a:p>
            <a:r>
              <a:rPr lang="en-US" sz="1600" dirty="0" err="1">
                <a:solidFill>
                  <a:srgbClr val="008080"/>
                </a:solidFill>
                <a:latin typeface="Consolas" panose="020B0609020204030204" pitchFamily="49" charset="0"/>
              </a:rPr>
              <a:t>UpdateDate</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DATETIME</a:t>
            </a:r>
            <a:r>
              <a:rPr lang="en-US" sz="1600" dirty="0">
                <a:solidFill>
                  <a:prstClr val="black"/>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prstClr val="black"/>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prstClr val="black"/>
              </a:solidFill>
              <a:latin typeface="Consolas" panose="020B0609020204030204" pitchFamily="49" charset="0"/>
            </a:endParaRPr>
          </a:p>
          <a:p>
            <a:r>
              <a:rPr lang="en-US" sz="1600" dirty="0">
                <a:solidFill>
                  <a:srgbClr val="0000FF"/>
                </a:solidFill>
                <a:latin typeface="Consolas" panose="020B0609020204030204" pitchFamily="49" charset="0"/>
              </a:rPr>
              <a:t>CONSTRAINT</a:t>
            </a:r>
            <a:r>
              <a:rPr lang="en-US" sz="1600" dirty="0">
                <a:solidFill>
                  <a:prstClr val="black"/>
                </a:solidFill>
                <a:latin typeface="Consolas" panose="020B0609020204030204" pitchFamily="49" charset="0"/>
              </a:rPr>
              <a:t> </a:t>
            </a:r>
            <a:r>
              <a:rPr lang="en-US" sz="1600" dirty="0" err="1">
                <a:solidFill>
                  <a:srgbClr val="008080"/>
                </a:solidFill>
                <a:latin typeface="Consolas" panose="020B0609020204030204" pitchFamily="49" charset="0"/>
              </a:rPr>
              <a:t>PK_DataChanges</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PRIMARY</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KEY</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CLUSTERED </a:t>
            </a:r>
            <a:r>
              <a:rPr lang="en-US" sz="1600" dirty="0">
                <a:solidFill>
                  <a:srgbClr val="808080"/>
                </a:solidFill>
                <a:latin typeface="Consolas" panose="020B0609020204030204" pitchFamily="49" charset="0"/>
              </a:rPr>
              <a:t>(</a:t>
            </a:r>
            <a:r>
              <a:rPr lang="en-US" sz="1600" dirty="0" err="1">
                <a:solidFill>
                  <a:srgbClr val="008080"/>
                </a:solidFill>
                <a:latin typeface="Consolas" panose="020B0609020204030204" pitchFamily="49" charset="0"/>
              </a:rPr>
              <a:t>DataChangesId</a:t>
            </a:r>
            <a:r>
              <a:rPr lang="en-US" sz="1600" dirty="0">
                <a:solidFill>
                  <a:srgbClr val="808080"/>
                </a:solidFill>
                <a:latin typeface="Consolas" panose="020B0609020204030204" pitchFamily="49" charset="0"/>
              </a:rPr>
              <a:t>)</a:t>
            </a:r>
            <a:endParaRPr lang="en-US" sz="1600" dirty="0">
              <a:solidFill>
                <a:prstClr val="black"/>
              </a:solidFill>
              <a:latin typeface="Consolas" panose="020B0609020204030204" pitchFamily="49" charset="0"/>
            </a:endParaRPr>
          </a:p>
          <a:p>
            <a:r>
              <a:rPr lang="en-US" sz="1600" dirty="0">
                <a:solidFill>
                  <a:srgbClr val="808080"/>
                </a:solidFill>
                <a:latin typeface="Consolas" panose="020B0609020204030204" pitchFamily="49" charset="0"/>
              </a:rPr>
              <a:t>)</a:t>
            </a:r>
            <a:r>
              <a:rPr lang="en-US" sz="1600" dirty="0">
                <a:solidFill>
                  <a:prstClr val="black"/>
                </a:solidFill>
                <a:latin typeface="Consolas" panose="020B0609020204030204" pitchFamily="49" charset="0"/>
              </a:rPr>
              <a:t> </a:t>
            </a:r>
            <a:r>
              <a:rPr lang="en-US" sz="1600" dirty="0">
                <a:solidFill>
                  <a:srgbClr val="808080"/>
                </a:solidFill>
                <a:latin typeface="Consolas" panose="020B0609020204030204" pitchFamily="49" charset="0"/>
              </a:rPr>
              <a:t>;</a:t>
            </a:r>
            <a:endParaRPr lang="en-US" sz="1600" dirty="0">
              <a:solidFill>
                <a:prstClr val="black"/>
              </a:solidFill>
              <a:latin typeface="Consolas" panose="020B0609020204030204" pitchFamily="49" charset="0"/>
            </a:endParaRPr>
          </a:p>
          <a:p>
            <a:r>
              <a:rPr lang="en-US" sz="1600" dirty="0">
                <a:solidFill>
                  <a:srgbClr val="0000FF"/>
                </a:solidFill>
                <a:latin typeface="Consolas" panose="020B0609020204030204" pitchFamily="49" charset="0"/>
              </a:rPr>
              <a:t>INSERT</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INTO</a:t>
            </a:r>
            <a:r>
              <a:rPr lang="en-US" sz="1600" dirty="0">
                <a:solidFill>
                  <a:prstClr val="black"/>
                </a:solidFill>
                <a:latin typeface="Consolas" panose="020B0609020204030204" pitchFamily="49" charset="0"/>
              </a:rPr>
              <a:t> </a:t>
            </a:r>
            <a:r>
              <a:rPr lang="en-US" sz="1600" dirty="0" err="1">
                <a:solidFill>
                  <a:srgbClr val="008080"/>
                </a:solidFill>
                <a:latin typeface="Consolas" panose="020B0609020204030204" pitchFamily="49" charset="0"/>
              </a:rPr>
              <a:t>dbo</a:t>
            </a:r>
            <a:r>
              <a:rPr lang="en-US" sz="1600" dirty="0" err="1">
                <a:solidFill>
                  <a:srgbClr val="808080"/>
                </a:solidFill>
                <a:latin typeface="Consolas" panose="020B0609020204030204" pitchFamily="49" charset="0"/>
              </a:rPr>
              <a:t>.</a:t>
            </a:r>
            <a:r>
              <a:rPr lang="en-US" sz="1600" dirty="0" err="1">
                <a:solidFill>
                  <a:srgbClr val="008080"/>
                </a:solidFill>
                <a:latin typeface="Consolas" panose="020B0609020204030204" pitchFamily="49" charset="0"/>
              </a:rPr>
              <a:t>DataChanges</a:t>
            </a:r>
            <a:endParaRPr lang="en-US" sz="1600" dirty="0">
              <a:solidFill>
                <a:prstClr val="black"/>
              </a:solidFill>
              <a:latin typeface="Consolas" panose="020B0609020204030204" pitchFamily="49" charset="0"/>
            </a:endParaRPr>
          </a:p>
          <a:p>
            <a:r>
              <a:rPr lang="en-US" sz="1600" dirty="0">
                <a:solidFill>
                  <a:srgbClr val="808080"/>
                </a:solidFill>
                <a:latin typeface="Consolas" panose="020B0609020204030204" pitchFamily="49" charset="0"/>
              </a:rPr>
              <a:t>(</a:t>
            </a:r>
            <a:r>
              <a:rPr lang="en-US" sz="1600" dirty="0" err="1">
                <a:solidFill>
                  <a:srgbClr val="008080"/>
                </a:solidFill>
                <a:latin typeface="Consolas" panose="020B0609020204030204" pitchFamily="49" charset="0"/>
              </a:rPr>
              <a:t>DataValue</a:t>
            </a:r>
            <a:r>
              <a:rPr lang="en-US" sz="1600" dirty="0">
                <a:solidFill>
                  <a:srgbClr val="808080"/>
                </a:solidFill>
                <a:latin typeface="Consolas" panose="020B0609020204030204" pitchFamily="49" charset="0"/>
              </a:rPr>
              <a:t>,</a:t>
            </a:r>
            <a:r>
              <a:rPr lang="en-US" sz="1600" dirty="0">
                <a:solidFill>
                  <a:prstClr val="black"/>
                </a:solidFill>
                <a:latin typeface="Consolas" panose="020B0609020204030204" pitchFamily="49" charset="0"/>
              </a:rPr>
              <a:t> </a:t>
            </a:r>
            <a:r>
              <a:rPr lang="en-US" sz="1600" dirty="0" err="1">
                <a:solidFill>
                  <a:srgbClr val="008080"/>
                </a:solidFill>
                <a:latin typeface="Consolas" panose="020B0609020204030204" pitchFamily="49" charset="0"/>
              </a:rPr>
              <a:t>UpdateDate</a:t>
            </a:r>
            <a:r>
              <a:rPr lang="en-US" sz="1600" dirty="0">
                <a:solidFill>
                  <a:srgbClr val="808080"/>
                </a:solidFill>
                <a:latin typeface="Consolas" panose="020B0609020204030204" pitchFamily="49" charset="0"/>
              </a:rPr>
              <a:t>)</a:t>
            </a:r>
            <a:endParaRPr lang="en-US" sz="1600" dirty="0">
              <a:solidFill>
                <a:prstClr val="black"/>
              </a:solidFill>
              <a:latin typeface="Consolas" panose="020B0609020204030204" pitchFamily="49" charset="0"/>
            </a:endParaRPr>
          </a:p>
          <a:p>
            <a:r>
              <a:rPr lang="en-US" sz="1600" dirty="0">
                <a:solidFill>
                  <a:srgbClr val="0000FF"/>
                </a:solidFill>
                <a:latin typeface="Consolas" panose="020B0609020204030204" pitchFamily="49" charset="0"/>
              </a:rPr>
              <a:t>VALUES </a:t>
            </a:r>
            <a:r>
              <a:rPr lang="en-US" sz="1600" dirty="0">
                <a:solidFill>
                  <a:srgbClr val="808080"/>
                </a:solidFill>
                <a:latin typeface="Consolas" panose="020B0609020204030204" pitchFamily="49" charset="0"/>
              </a:rPr>
              <a:t>(</a:t>
            </a:r>
            <a:r>
              <a:rPr lang="en-US" sz="1600" dirty="0" err="1">
                <a:solidFill>
                  <a:srgbClr val="FF0000"/>
                </a:solidFill>
                <a:latin typeface="Consolas" panose="020B0609020204030204" pitchFamily="49" charset="0"/>
              </a:rPr>
              <a:t>N'First</a:t>
            </a:r>
            <a:r>
              <a:rPr lang="en-US" sz="1600" dirty="0">
                <a:solidFill>
                  <a:srgbClr val="FF0000"/>
                </a:solidFill>
                <a:latin typeface="Consolas" panose="020B0609020204030204" pitchFamily="49" charset="0"/>
              </a:rPr>
              <a:t> Row'</a:t>
            </a:r>
            <a:r>
              <a:rPr lang="en-US" sz="1600" dirty="0">
                <a:solidFill>
                  <a:srgbClr val="808080"/>
                </a:solidFill>
                <a:latin typeface="Consolas" panose="020B0609020204030204" pitchFamily="49" charset="0"/>
              </a:rPr>
              <a:t>,</a:t>
            </a:r>
            <a:r>
              <a:rPr lang="en-US" sz="1600" dirty="0">
                <a:solidFill>
                  <a:prstClr val="black"/>
                </a:solidFill>
                <a:latin typeface="Consolas" panose="020B0609020204030204" pitchFamily="49" charset="0"/>
              </a:rPr>
              <a:t> </a:t>
            </a:r>
            <a:r>
              <a:rPr lang="en-US" sz="1600" dirty="0">
                <a:solidFill>
                  <a:srgbClr val="FF00FF"/>
                </a:solidFill>
                <a:latin typeface="Consolas" panose="020B0609020204030204" pitchFamily="49" charset="0"/>
              </a:rPr>
              <a:t>GETDATE</a:t>
            </a:r>
            <a:r>
              <a:rPr lang="en-US" sz="1600" dirty="0">
                <a:solidFill>
                  <a:srgbClr val="808080"/>
                </a:solidFill>
                <a:latin typeface="Consolas" panose="020B0609020204030204" pitchFamily="49" charset="0"/>
              </a:rPr>
              <a:t>()),</a:t>
            </a:r>
            <a:endParaRPr lang="en-US" sz="1600" dirty="0">
              <a:solidFill>
                <a:prstClr val="black"/>
              </a:solidFill>
              <a:latin typeface="Consolas" panose="020B0609020204030204" pitchFamily="49" charset="0"/>
            </a:endParaRPr>
          </a:p>
          <a:p>
            <a:r>
              <a:rPr lang="en-US" sz="1600" dirty="0">
                <a:solidFill>
                  <a:srgbClr val="808080"/>
                </a:solidFill>
                <a:latin typeface="Consolas" panose="020B0609020204030204" pitchFamily="49" charset="0"/>
              </a:rPr>
              <a:t>(</a:t>
            </a:r>
            <a:r>
              <a:rPr lang="en-US" sz="1600" dirty="0" err="1">
                <a:solidFill>
                  <a:srgbClr val="FF0000"/>
                </a:solidFill>
                <a:latin typeface="Consolas" panose="020B0609020204030204" pitchFamily="49" charset="0"/>
              </a:rPr>
              <a:t>N'Second</a:t>
            </a:r>
            <a:r>
              <a:rPr lang="en-US" sz="1600" dirty="0">
                <a:solidFill>
                  <a:srgbClr val="FF0000"/>
                </a:solidFill>
                <a:latin typeface="Consolas" panose="020B0609020204030204" pitchFamily="49" charset="0"/>
              </a:rPr>
              <a:t> Row'</a:t>
            </a:r>
            <a:r>
              <a:rPr lang="en-US" sz="1600" dirty="0">
                <a:solidFill>
                  <a:srgbClr val="808080"/>
                </a:solidFill>
                <a:latin typeface="Consolas" panose="020B0609020204030204" pitchFamily="49" charset="0"/>
              </a:rPr>
              <a:t>,</a:t>
            </a:r>
            <a:r>
              <a:rPr lang="en-US" sz="1600" dirty="0">
                <a:solidFill>
                  <a:prstClr val="black"/>
                </a:solidFill>
                <a:latin typeface="Consolas" panose="020B0609020204030204" pitchFamily="49" charset="0"/>
              </a:rPr>
              <a:t> </a:t>
            </a:r>
            <a:r>
              <a:rPr lang="en-US" sz="1600" dirty="0">
                <a:solidFill>
                  <a:srgbClr val="FF00FF"/>
                </a:solidFill>
                <a:latin typeface="Consolas" panose="020B0609020204030204" pitchFamily="49" charset="0"/>
              </a:rPr>
              <a:t>GETDATE</a:t>
            </a:r>
            <a:r>
              <a:rPr lang="en-US" sz="1600" dirty="0">
                <a:solidFill>
                  <a:srgbClr val="808080"/>
                </a:solidFill>
                <a:latin typeface="Consolas" panose="020B0609020204030204" pitchFamily="49" charset="0"/>
              </a:rPr>
              <a:t>()),</a:t>
            </a:r>
            <a:endParaRPr lang="en-US" sz="1600" dirty="0">
              <a:solidFill>
                <a:prstClr val="black"/>
              </a:solidFill>
              <a:latin typeface="Consolas" panose="020B0609020204030204" pitchFamily="49" charset="0"/>
            </a:endParaRPr>
          </a:p>
          <a:p>
            <a:r>
              <a:rPr lang="en-US" sz="1600" dirty="0">
                <a:solidFill>
                  <a:srgbClr val="808080"/>
                </a:solidFill>
                <a:latin typeface="Consolas" panose="020B0609020204030204" pitchFamily="49" charset="0"/>
              </a:rPr>
              <a:t>(</a:t>
            </a:r>
            <a:r>
              <a:rPr lang="en-US" sz="1600" dirty="0" err="1">
                <a:solidFill>
                  <a:srgbClr val="FF0000"/>
                </a:solidFill>
                <a:latin typeface="Consolas" panose="020B0609020204030204" pitchFamily="49" charset="0"/>
              </a:rPr>
              <a:t>N'Third</a:t>
            </a:r>
            <a:r>
              <a:rPr lang="en-US" sz="1600" dirty="0">
                <a:solidFill>
                  <a:srgbClr val="FF0000"/>
                </a:solidFill>
                <a:latin typeface="Consolas" panose="020B0609020204030204" pitchFamily="49" charset="0"/>
              </a:rPr>
              <a:t> Row'</a:t>
            </a:r>
            <a:r>
              <a:rPr lang="en-US" sz="1600" dirty="0">
                <a:solidFill>
                  <a:srgbClr val="808080"/>
                </a:solidFill>
                <a:latin typeface="Consolas" panose="020B0609020204030204" pitchFamily="49" charset="0"/>
              </a:rPr>
              <a:t>,</a:t>
            </a:r>
            <a:r>
              <a:rPr lang="en-US" sz="1600" dirty="0">
                <a:solidFill>
                  <a:prstClr val="black"/>
                </a:solidFill>
                <a:latin typeface="Consolas" panose="020B0609020204030204" pitchFamily="49" charset="0"/>
              </a:rPr>
              <a:t> </a:t>
            </a:r>
            <a:r>
              <a:rPr lang="en-US" sz="1600" dirty="0">
                <a:solidFill>
                  <a:srgbClr val="FF00FF"/>
                </a:solidFill>
                <a:latin typeface="Consolas" panose="020B0609020204030204" pitchFamily="49" charset="0"/>
              </a:rPr>
              <a:t>GETDATE</a:t>
            </a:r>
            <a:r>
              <a:rPr lang="en-US" sz="1600" dirty="0">
                <a:solidFill>
                  <a:srgbClr val="808080"/>
                </a:solidFill>
                <a:latin typeface="Consolas" panose="020B0609020204030204" pitchFamily="49" charset="0"/>
              </a:rPr>
              <a:t>())</a:t>
            </a:r>
            <a:r>
              <a:rPr lang="en-US" sz="1600" dirty="0">
                <a:solidFill>
                  <a:prstClr val="black"/>
                </a:solidFill>
                <a:latin typeface="Consolas" panose="020B0609020204030204" pitchFamily="49" charset="0"/>
              </a:rPr>
              <a:t> </a:t>
            </a:r>
            <a:r>
              <a:rPr lang="en-US" sz="1600" dirty="0">
                <a:solidFill>
                  <a:srgbClr val="808080"/>
                </a:solidFill>
                <a:latin typeface="Consolas" panose="020B0609020204030204" pitchFamily="49" charset="0"/>
              </a:rPr>
              <a:t>;</a:t>
            </a:r>
          </a:p>
          <a:p>
            <a:endParaRPr lang="en-US" sz="1600" dirty="0">
              <a:solidFill>
                <a:srgbClr val="808080"/>
              </a:solidFill>
              <a:latin typeface="Consolas" panose="020B0609020204030204" pitchFamily="49" charset="0"/>
            </a:endParaRPr>
          </a:p>
          <a:p>
            <a:r>
              <a:rPr lang="en-US" sz="1600" dirty="0">
                <a:solidFill>
                  <a:srgbClr val="0000FF"/>
                </a:solidFill>
                <a:latin typeface="Consolas" panose="020B0609020204030204" pitchFamily="49" charset="0"/>
              </a:rPr>
              <a:t>SELECT</a:t>
            </a:r>
            <a:r>
              <a:rPr lang="en-US" sz="1600" dirty="0">
                <a:solidFill>
                  <a:prstClr val="black"/>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prstClr val="black"/>
                </a:solidFill>
                <a:latin typeface="Consolas" panose="020B0609020204030204" pitchFamily="49" charset="0"/>
              </a:rPr>
              <a:t> </a:t>
            </a:r>
            <a:r>
              <a:rPr lang="en-US" sz="1600" dirty="0" err="1">
                <a:solidFill>
                  <a:srgbClr val="008080"/>
                </a:solidFill>
                <a:latin typeface="Consolas" panose="020B0609020204030204" pitchFamily="49" charset="0"/>
              </a:rPr>
              <a:t>dbo</a:t>
            </a:r>
            <a:r>
              <a:rPr lang="en-US" sz="1600" dirty="0" err="1">
                <a:solidFill>
                  <a:srgbClr val="808080"/>
                </a:solidFill>
                <a:latin typeface="Consolas" panose="020B0609020204030204" pitchFamily="49" charset="0"/>
              </a:rPr>
              <a:t>.</a:t>
            </a:r>
            <a:r>
              <a:rPr lang="en-US" sz="1600" dirty="0" err="1">
                <a:solidFill>
                  <a:srgbClr val="008080"/>
                </a:solidFill>
                <a:latin typeface="Consolas" panose="020B0609020204030204" pitchFamily="49" charset="0"/>
              </a:rPr>
              <a:t>DataChanges</a:t>
            </a:r>
            <a:r>
              <a:rPr lang="en-US" sz="1600" dirty="0">
                <a:solidFill>
                  <a:srgbClr val="808080"/>
                </a:solidFill>
                <a:latin typeface="Consolas" panose="020B0609020204030204" pitchFamily="49" charset="0"/>
              </a:rPr>
              <a:t>;</a:t>
            </a:r>
          </a:p>
          <a:p>
            <a:endParaRPr lang="en-US" sz="1600" dirty="0">
              <a:solidFill>
                <a:srgbClr val="808080"/>
              </a:solidFill>
              <a:latin typeface="Consolas" panose="020B0609020204030204" pitchFamily="49" charset="0"/>
            </a:endParaRPr>
          </a:p>
        </p:txBody>
      </p:sp>
      <p:pic>
        <p:nvPicPr>
          <p:cNvPr id="8" name="Picture 7"/>
          <p:cNvPicPr>
            <a:picLocks noChangeAspect="1"/>
          </p:cNvPicPr>
          <p:nvPr/>
        </p:nvPicPr>
        <p:blipFill>
          <a:blip r:embed="rId2"/>
          <a:stretch>
            <a:fillRect/>
          </a:stretch>
        </p:blipFill>
        <p:spPr>
          <a:xfrm>
            <a:off x="5307367" y="5368410"/>
            <a:ext cx="3715041" cy="1263114"/>
          </a:xfrm>
          <a:prstGeom prst="rect">
            <a:avLst/>
          </a:prstGeom>
          <a:ln>
            <a:solidFill>
              <a:schemeClr val="tx1"/>
            </a:solidFill>
          </a:ln>
        </p:spPr>
      </p:pic>
      <p:cxnSp>
        <p:nvCxnSpPr>
          <p:cNvPr id="10" name="Straight Arrow Connector 9"/>
          <p:cNvCxnSpPr/>
          <p:nvPr/>
        </p:nvCxnSpPr>
        <p:spPr>
          <a:xfrm>
            <a:off x="4208745" y="5999967"/>
            <a:ext cx="851770" cy="32360"/>
          </a:xfrm>
          <a:prstGeom prst="straightConnector1">
            <a:avLst/>
          </a:prstGeom>
          <a:ln w="34925">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46348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28650" y="216844"/>
            <a:ext cx="7886700" cy="746982"/>
          </a:xfrm>
        </p:spPr>
        <p:txBody>
          <a:bodyPr>
            <a:normAutofit/>
          </a:bodyPr>
          <a:lstStyle/>
          <a:p>
            <a:pPr algn="l"/>
            <a:r>
              <a:rPr lang="en-US" sz="2800" dirty="0"/>
              <a:t>Restoring Differential Backups: Example</a:t>
            </a:r>
          </a:p>
        </p:txBody>
      </p:sp>
      <p:sp>
        <p:nvSpPr>
          <p:cNvPr id="8" name="Rectangle 7"/>
          <p:cNvSpPr/>
          <p:nvPr/>
        </p:nvSpPr>
        <p:spPr>
          <a:xfrm>
            <a:off x="109602" y="1392233"/>
            <a:ext cx="4490581" cy="3416320"/>
          </a:xfrm>
          <a:prstGeom prst="rect">
            <a:avLst/>
          </a:prstGeom>
          <a:ln>
            <a:solidFill>
              <a:schemeClr val="tx1"/>
            </a:solidFill>
          </a:ln>
        </p:spPr>
        <p:txBody>
          <a:bodyPr wrap="square">
            <a:spAutoFit/>
          </a:bodyPr>
          <a:lstStyle/>
          <a:p>
            <a:r>
              <a:rPr lang="en-US" b="1" dirty="0">
                <a:solidFill>
                  <a:srgbClr val="008000"/>
                </a:solidFill>
                <a:latin typeface="Consolas" panose="020B0609020204030204" pitchFamily="49" charset="0"/>
              </a:rPr>
              <a:t>-- Perform Full backup</a:t>
            </a:r>
            <a:endParaRPr lang="en-US" b="1"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BACKUP</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DATABASE</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StudentDB</a:t>
            </a:r>
            <a:r>
              <a:rPr lang="en-US" dirty="0">
                <a:solidFill>
                  <a:prstClr val="black"/>
                </a:solidFill>
                <a:latin typeface="Consolas" panose="020B0609020204030204" pitchFamily="49" charset="0"/>
              </a:rPr>
              <a:t> </a:t>
            </a:r>
          </a:p>
          <a:p>
            <a:r>
              <a:rPr lang="en-US" dirty="0">
                <a:solidFill>
                  <a:srgbClr val="0000FF"/>
                </a:solidFill>
                <a:latin typeface="Consolas" panose="020B0609020204030204" pitchFamily="49" charset="0"/>
              </a:rPr>
              <a:t>TO</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DISK</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FF0000"/>
                </a:solidFill>
                <a:latin typeface="Consolas" panose="020B0609020204030204" pitchFamily="49" charset="0"/>
              </a:rPr>
              <a:t>'D:\</a:t>
            </a:r>
            <a:r>
              <a:rPr lang="en-US" dirty="0" err="1">
                <a:solidFill>
                  <a:srgbClr val="FF0000"/>
                </a:solidFill>
                <a:latin typeface="Consolas" panose="020B0609020204030204" pitchFamily="49" charset="0"/>
              </a:rPr>
              <a:t>MyBackup</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StudentDB_Full.bak</a:t>
            </a:r>
            <a:r>
              <a:rPr lang="en-US" dirty="0">
                <a:solidFill>
                  <a:srgbClr val="FF0000"/>
                </a:solidFill>
                <a:latin typeface="Consolas" panose="020B0609020204030204" pitchFamily="49" charset="0"/>
              </a:rPr>
              <a:t>'</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endParaRPr lang="en-US" dirty="0">
              <a:solidFill>
                <a:prstClr val="black"/>
              </a:solidFill>
              <a:latin typeface="Consolas" panose="020B0609020204030204" pitchFamily="49" charset="0"/>
            </a:endParaRPr>
          </a:p>
          <a:p>
            <a:r>
              <a:rPr lang="en-US" b="1" dirty="0">
                <a:solidFill>
                  <a:srgbClr val="008000"/>
                </a:solidFill>
                <a:latin typeface="Consolas" panose="020B0609020204030204" pitchFamily="49" charset="0"/>
              </a:rPr>
              <a:t>-- insert 2 new rows</a:t>
            </a:r>
            <a:endParaRPr lang="en-US" b="1"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INSERT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INTO</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8080"/>
                </a:solidFill>
                <a:latin typeface="Consolas" panose="020B0609020204030204" pitchFamily="49" charset="0"/>
              </a:rPr>
              <a:t>DataChanges</a:t>
            </a:r>
            <a:endParaRPr lang="en-US" dirty="0">
              <a:solidFill>
                <a:prstClr val="black"/>
              </a:solidFill>
              <a:latin typeface="Consolas" panose="020B0609020204030204" pitchFamily="49" charset="0"/>
            </a:endParaRPr>
          </a:p>
          <a:p>
            <a:r>
              <a:rPr lang="en-US" dirty="0">
                <a:solidFill>
                  <a:srgbClr val="808080"/>
                </a:solidFill>
                <a:latin typeface="Consolas" panose="020B0609020204030204" pitchFamily="49" charset="0"/>
              </a:rPr>
              <a:t>(</a:t>
            </a:r>
            <a:r>
              <a:rPr lang="en-US" dirty="0" err="1">
                <a:solidFill>
                  <a:srgbClr val="008080"/>
                </a:solidFill>
                <a:latin typeface="Consolas" panose="020B0609020204030204" pitchFamily="49" charset="0"/>
              </a:rPr>
              <a:t>DataValue</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UpdateDate</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VALUES </a:t>
            </a:r>
            <a:r>
              <a:rPr lang="en-US" dirty="0">
                <a:solidFill>
                  <a:srgbClr val="808080"/>
                </a:solidFill>
                <a:latin typeface="Consolas" panose="020B0609020204030204" pitchFamily="49" charset="0"/>
              </a:rPr>
              <a:t>(</a:t>
            </a:r>
            <a:r>
              <a:rPr lang="en-US" dirty="0" err="1">
                <a:solidFill>
                  <a:srgbClr val="FF0000"/>
                </a:solidFill>
                <a:latin typeface="Consolas" panose="020B0609020204030204" pitchFamily="49" charset="0"/>
              </a:rPr>
              <a:t>N'Fourth</a:t>
            </a:r>
            <a:r>
              <a:rPr lang="en-US" dirty="0">
                <a:solidFill>
                  <a:srgbClr val="FF0000"/>
                </a:solidFill>
                <a:latin typeface="Consolas" panose="020B0609020204030204" pitchFamily="49" charset="0"/>
              </a:rPr>
              <a:t> Row'</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FF00FF"/>
                </a:solidFill>
                <a:latin typeface="Consolas" panose="020B0609020204030204" pitchFamily="49" charset="0"/>
              </a:rPr>
              <a:t>GETDATE</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a:solidFill>
                  <a:srgbClr val="808080"/>
                </a:solidFill>
                <a:latin typeface="Consolas" panose="020B0609020204030204" pitchFamily="49" charset="0"/>
              </a:rPr>
              <a:t>(</a:t>
            </a:r>
            <a:r>
              <a:rPr lang="en-US" dirty="0" err="1">
                <a:solidFill>
                  <a:srgbClr val="FF0000"/>
                </a:solidFill>
                <a:latin typeface="Consolas" panose="020B0609020204030204" pitchFamily="49" charset="0"/>
              </a:rPr>
              <a:t>N'Fifth</a:t>
            </a:r>
            <a:r>
              <a:rPr lang="en-US" dirty="0">
                <a:solidFill>
                  <a:srgbClr val="FF0000"/>
                </a:solidFill>
                <a:latin typeface="Consolas" panose="020B0609020204030204" pitchFamily="49" charset="0"/>
              </a:rPr>
              <a:t> Row'</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FF00FF"/>
                </a:solidFill>
                <a:latin typeface="Consolas" panose="020B0609020204030204" pitchFamily="49" charset="0"/>
              </a:rPr>
              <a:t>GETDATE</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8080"/>
                </a:solidFill>
                <a:latin typeface="Consolas" panose="020B0609020204030204" pitchFamily="49" charset="0"/>
              </a:rPr>
              <a:t>DataChanges</a:t>
            </a:r>
            <a:r>
              <a:rPr lang="en-US" dirty="0">
                <a:solidFill>
                  <a:srgbClr val="808080"/>
                </a:solidFill>
                <a:latin typeface="Consolas" panose="020B0609020204030204" pitchFamily="49" charset="0"/>
              </a:rPr>
              <a:t>;</a:t>
            </a:r>
          </a:p>
        </p:txBody>
      </p:sp>
      <p:pic>
        <p:nvPicPr>
          <p:cNvPr id="9" name="Picture 8"/>
          <p:cNvPicPr>
            <a:picLocks noChangeAspect="1"/>
          </p:cNvPicPr>
          <p:nvPr/>
        </p:nvPicPr>
        <p:blipFill>
          <a:blip r:embed="rId2"/>
          <a:stretch>
            <a:fillRect/>
          </a:stretch>
        </p:blipFill>
        <p:spPr>
          <a:xfrm>
            <a:off x="231731" y="5335324"/>
            <a:ext cx="3784780" cy="1400150"/>
          </a:xfrm>
          <a:prstGeom prst="rect">
            <a:avLst/>
          </a:prstGeom>
          <a:ln>
            <a:solidFill>
              <a:schemeClr val="tx1"/>
            </a:solidFill>
          </a:ln>
        </p:spPr>
      </p:pic>
      <p:cxnSp>
        <p:nvCxnSpPr>
          <p:cNvPr id="3" name="Straight Arrow Connector 2"/>
          <p:cNvCxnSpPr/>
          <p:nvPr/>
        </p:nvCxnSpPr>
        <p:spPr>
          <a:xfrm flipH="1">
            <a:off x="1886126" y="4949640"/>
            <a:ext cx="237995" cy="385684"/>
          </a:xfrm>
          <a:prstGeom prst="straightConnector1">
            <a:avLst/>
          </a:prstGeom>
          <a:ln w="60325">
            <a:tailEnd type="triangle"/>
          </a:ln>
        </p:spPr>
        <p:style>
          <a:lnRef idx="3">
            <a:schemeClr val="dk1"/>
          </a:lnRef>
          <a:fillRef idx="0">
            <a:schemeClr val="dk1"/>
          </a:fillRef>
          <a:effectRef idx="2">
            <a:schemeClr val="dk1"/>
          </a:effectRef>
          <a:fontRef idx="minor">
            <a:schemeClr val="tx1"/>
          </a:fontRef>
        </p:style>
      </p:cxnSp>
      <p:sp>
        <p:nvSpPr>
          <p:cNvPr id="13" name="Rectangle 12"/>
          <p:cNvSpPr/>
          <p:nvPr/>
        </p:nvSpPr>
        <p:spPr>
          <a:xfrm>
            <a:off x="4722311" y="1417076"/>
            <a:ext cx="4246325" cy="3416320"/>
          </a:xfrm>
          <a:prstGeom prst="rect">
            <a:avLst/>
          </a:prstGeom>
          <a:ln>
            <a:solidFill>
              <a:schemeClr val="tx1"/>
            </a:solidFill>
          </a:ln>
        </p:spPr>
        <p:txBody>
          <a:bodyPr wrap="square">
            <a:spAutoFit/>
          </a:bodyPr>
          <a:lstStyle/>
          <a:p>
            <a:r>
              <a:rPr lang="en-US" b="1" dirty="0">
                <a:solidFill>
                  <a:srgbClr val="008000"/>
                </a:solidFill>
                <a:latin typeface="Consolas" panose="020B0609020204030204" pitchFamily="49" charset="0"/>
              </a:rPr>
              <a:t>-- Perform DIFFERENTIAL backup</a:t>
            </a:r>
            <a:endParaRPr lang="en-US" b="1"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BACKUP</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DATABASE</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StudentDB</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TO</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DISK</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FF0000"/>
                </a:solidFill>
                <a:latin typeface="Consolas" panose="020B0609020204030204" pitchFamily="49" charset="0"/>
              </a:rPr>
              <a:t>'D:\</a:t>
            </a:r>
            <a:r>
              <a:rPr lang="en-US" dirty="0" err="1">
                <a:solidFill>
                  <a:srgbClr val="FF0000"/>
                </a:solidFill>
                <a:latin typeface="Consolas" panose="020B0609020204030204" pitchFamily="49" charset="0"/>
              </a:rPr>
              <a:t>MyBackup</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StudentDB_Diff.bak</a:t>
            </a:r>
            <a:r>
              <a:rPr lang="en-US" dirty="0">
                <a:solidFill>
                  <a:srgbClr val="FF000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WITH</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DIFFERENTIAL</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endParaRPr lang="en-US" dirty="0">
              <a:solidFill>
                <a:prstClr val="black"/>
              </a:solidFill>
              <a:latin typeface="Consolas" panose="020B0609020204030204" pitchFamily="49" charset="0"/>
            </a:endParaRPr>
          </a:p>
          <a:p>
            <a:r>
              <a:rPr lang="en-US" b="1" dirty="0">
                <a:solidFill>
                  <a:srgbClr val="008000"/>
                </a:solidFill>
                <a:latin typeface="Consolas" panose="020B0609020204030204" pitchFamily="49" charset="0"/>
              </a:rPr>
              <a:t>-- remove the third row</a:t>
            </a:r>
          </a:p>
          <a:p>
            <a:r>
              <a:rPr lang="en-US" dirty="0">
                <a:solidFill>
                  <a:srgbClr val="0000FF"/>
                </a:solidFill>
                <a:latin typeface="Consolas" panose="020B0609020204030204" pitchFamily="49" charset="0"/>
              </a:rPr>
              <a:t>DELETE</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8080"/>
                </a:solidFill>
                <a:latin typeface="Consolas" panose="020B0609020204030204" pitchFamily="49" charset="0"/>
              </a:rPr>
              <a:t>DataChanges</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WHERE</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DataChangesId</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3 </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endParaRPr lang="en-US" dirty="0">
              <a:solidFill>
                <a:prstClr val="black"/>
              </a:solidFill>
              <a:latin typeface="Consolas" panose="020B0609020204030204" pitchFamily="49" charset="0"/>
            </a:endParaRPr>
          </a:p>
          <a:p>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8080"/>
                </a:solidFill>
                <a:latin typeface="Consolas" panose="020B0609020204030204" pitchFamily="49" charset="0"/>
              </a:rPr>
              <a:t>DataChanges</a:t>
            </a:r>
            <a:r>
              <a:rPr lang="en-US" dirty="0">
                <a:solidFill>
                  <a:srgbClr val="808080"/>
                </a:solidFill>
                <a:latin typeface="Consolas" panose="020B0609020204030204" pitchFamily="49" charset="0"/>
              </a:rPr>
              <a:t>;</a:t>
            </a:r>
          </a:p>
        </p:txBody>
      </p:sp>
      <p:pic>
        <p:nvPicPr>
          <p:cNvPr id="14" name="Picture 13"/>
          <p:cNvPicPr>
            <a:picLocks noChangeAspect="1"/>
          </p:cNvPicPr>
          <p:nvPr/>
        </p:nvPicPr>
        <p:blipFill>
          <a:blip r:embed="rId3"/>
          <a:stretch>
            <a:fillRect/>
          </a:stretch>
        </p:blipFill>
        <p:spPr>
          <a:xfrm>
            <a:off x="4512501" y="5335324"/>
            <a:ext cx="3848031" cy="1297592"/>
          </a:xfrm>
          <a:prstGeom prst="rect">
            <a:avLst/>
          </a:prstGeom>
          <a:ln>
            <a:solidFill>
              <a:schemeClr val="tx1"/>
            </a:solidFill>
          </a:ln>
        </p:spPr>
      </p:pic>
      <p:cxnSp>
        <p:nvCxnSpPr>
          <p:cNvPr id="15" name="Straight Arrow Connector 14"/>
          <p:cNvCxnSpPr/>
          <p:nvPr/>
        </p:nvCxnSpPr>
        <p:spPr>
          <a:xfrm>
            <a:off x="6225436" y="4875835"/>
            <a:ext cx="285535" cy="341879"/>
          </a:xfrm>
          <a:prstGeom prst="straightConnector1">
            <a:avLst/>
          </a:prstGeom>
          <a:ln w="60325">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26069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216844"/>
            <a:ext cx="7886700" cy="746982"/>
          </a:xfrm>
        </p:spPr>
        <p:txBody>
          <a:bodyPr>
            <a:normAutofit/>
          </a:bodyPr>
          <a:lstStyle/>
          <a:p>
            <a:pPr algn="l"/>
            <a:r>
              <a:rPr lang="en-US" sz="2800" dirty="0"/>
              <a:t>Restoring Differential Backups: Example</a:t>
            </a:r>
          </a:p>
        </p:txBody>
      </p:sp>
      <p:sp>
        <p:nvSpPr>
          <p:cNvPr id="5" name="Rectangle 4"/>
          <p:cNvSpPr/>
          <p:nvPr/>
        </p:nvSpPr>
        <p:spPr>
          <a:xfrm>
            <a:off x="240342" y="1432488"/>
            <a:ext cx="5938903" cy="3693319"/>
          </a:xfrm>
          <a:prstGeom prst="rect">
            <a:avLst/>
          </a:prstGeom>
        </p:spPr>
        <p:txBody>
          <a:bodyPr wrap="square">
            <a:spAutoFit/>
          </a:bodyPr>
          <a:lstStyle/>
          <a:p>
            <a:r>
              <a:rPr lang="en-US" dirty="0">
                <a:solidFill>
                  <a:srgbClr val="0000FF"/>
                </a:solidFill>
                <a:latin typeface="Consolas" panose="020B0609020204030204" pitchFamily="49" charset="0"/>
              </a:rPr>
              <a:t>USE</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MASTER</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a:solidFill>
                  <a:srgbClr val="008000"/>
                </a:solidFill>
                <a:latin typeface="Consolas" panose="020B0609020204030204" pitchFamily="49" charset="0"/>
              </a:rPr>
              <a:t>--Restore Full backup as the first step</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RESTORE</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DATABASE</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StudentDB</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DISK</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FF0000"/>
                </a:solidFill>
                <a:latin typeface="Consolas" panose="020B0609020204030204" pitchFamily="49" charset="0"/>
              </a:rPr>
              <a:t>'D:\</a:t>
            </a:r>
            <a:r>
              <a:rPr lang="en-US" dirty="0" err="1">
                <a:solidFill>
                  <a:srgbClr val="FF0000"/>
                </a:solidFill>
                <a:latin typeface="Consolas" panose="020B0609020204030204" pitchFamily="49" charset="0"/>
              </a:rPr>
              <a:t>MyBackup</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StudentDB_Full.bak</a:t>
            </a:r>
            <a:r>
              <a:rPr lang="en-US" dirty="0">
                <a:solidFill>
                  <a:srgbClr val="FF000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WITH</a:t>
            </a:r>
            <a:r>
              <a:rPr lang="en-US" dirty="0">
                <a:solidFill>
                  <a:prstClr val="black"/>
                </a:solidFill>
                <a:latin typeface="Consolas" panose="020B0609020204030204" pitchFamily="49" charset="0"/>
              </a:rPr>
              <a:t> </a:t>
            </a:r>
            <a:r>
              <a:rPr lang="en-US" dirty="0">
                <a:solidFill>
                  <a:srgbClr val="FF00FF"/>
                </a:solidFill>
                <a:latin typeface="Consolas" panose="020B0609020204030204" pitchFamily="49" charset="0"/>
              </a:rPr>
              <a:t>REPLACE</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NORECOVERY</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endParaRPr lang="en-US" dirty="0">
              <a:solidFill>
                <a:prstClr val="black"/>
              </a:solidFill>
              <a:latin typeface="Consolas" panose="020B0609020204030204" pitchFamily="49" charset="0"/>
            </a:endParaRPr>
          </a:p>
          <a:p>
            <a:r>
              <a:rPr lang="en-US" dirty="0">
                <a:solidFill>
                  <a:srgbClr val="008000"/>
                </a:solidFill>
                <a:latin typeface="Consolas" panose="020B0609020204030204" pitchFamily="49" charset="0"/>
              </a:rPr>
              <a:t>--Restore Differential backup as the Second step</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RESTORE</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DATABASE</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StudentDB</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DISK</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FF0000"/>
                </a:solidFill>
                <a:latin typeface="Consolas" panose="020B0609020204030204" pitchFamily="49" charset="0"/>
              </a:rPr>
              <a:t>'D:\</a:t>
            </a:r>
            <a:r>
              <a:rPr lang="en-US" dirty="0" err="1">
                <a:solidFill>
                  <a:srgbClr val="FF0000"/>
                </a:solidFill>
                <a:latin typeface="Consolas" panose="020B0609020204030204" pitchFamily="49" charset="0"/>
              </a:rPr>
              <a:t>MyBackup</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StudentDB_Diff.bak</a:t>
            </a:r>
            <a:r>
              <a:rPr lang="en-US" dirty="0">
                <a:solidFill>
                  <a:srgbClr val="FF0000"/>
                </a:solidFill>
                <a:latin typeface="Consolas" panose="020B0609020204030204" pitchFamily="49" charset="0"/>
              </a:rPr>
              <a:t>'</a:t>
            </a:r>
            <a:endParaRPr lang="en-US" dirty="0">
              <a:solidFill>
                <a:prstClr val="black"/>
              </a:solidFill>
              <a:latin typeface="Consolas" panose="020B0609020204030204" pitchFamily="49" charset="0"/>
            </a:endParaRPr>
          </a:p>
          <a:p>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USE</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StudentDB</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8080"/>
                </a:solidFill>
                <a:latin typeface="Consolas" panose="020B0609020204030204" pitchFamily="49" charset="0"/>
              </a:rPr>
              <a:t>DataChanges</a:t>
            </a:r>
            <a:r>
              <a:rPr lang="en-US" dirty="0">
                <a:solidFill>
                  <a:srgbClr val="808080"/>
                </a:solidFill>
                <a:latin typeface="Consolas" panose="020B0609020204030204" pitchFamily="49" charset="0"/>
              </a:rPr>
              <a:t>;</a:t>
            </a:r>
          </a:p>
        </p:txBody>
      </p:sp>
      <p:pic>
        <p:nvPicPr>
          <p:cNvPr id="6" name="Picture 5"/>
          <p:cNvPicPr>
            <a:picLocks noChangeAspect="1"/>
          </p:cNvPicPr>
          <p:nvPr/>
        </p:nvPicPr>
        <p:blipFill>
          <a:blip r:embed="rId2"/>
          <a:stretch>
            <a:fillRect/>
          </a:stretch>
        </p:blipFill>
        <p:spPr>
          <a:xfrm>
            <a:off x="865144" y="5268795"/>
            <a:ext cx="3963665" cy="1439256"/>
          </a:xfrm>
          <a:prstGeom prst="rect">
            <a:avLst/>
          </a:prstGeom>
          <a:ln>
            <a:solidFill>
              <a:schemeClr val="tx1"/>
            </a:solidFill>
          </a:ln>
        </p:spPr>
      </p:pic>
      <p:cxnSp>
        <p:nvCxnSpPr>
          <p:cNvPr id="7" name="Straight Arrow Connector 6"/>
          <p:cNvCxnSpPr/>
          <p:nvPr/>
        </p:nvCxnSpPr>
        <p:spPr>
          <a:xfrm>
            <a:off x="1903956" y="5072040"/>
            <a:ext cx="275573" cy="221872"/>
          </a:xfrm>
          <a:prstGeom prst="straightConnector1">
            <a:avLst/>
          </a:prstGeom>
          <a:ln w="60325">
            <a:tailEnd type="triangle"/>
          </a:ln>
        </p:spPr>
        <p:style>
          <a:lnRef idx="3">
            <a:schemeClr val="dk1"/>
          </a:lnRef>
          <a:fillRef idx="0">
            <a:schemeClr val="dk1"/>
          </a:fillRef>
          <a:effectRef idx="2">
            <a:schemeClr val="dk1"/>
          </a:effectRef>
          <a:fontRef idx="minor">
            <a:schemeClr val="tx1"/>
          </a:fontRef>
        </p:style>
      </p:cxnSp>
      <p:pic>
        <p:nvPicPr>
          <p:cNvPr id="9" name="Picture 8"/>
          <p:cNvPicPr>
            <a:picLocks noChangeAspect="1"/>
          </p:cNvPicPr>
          <p:nvPr/>
        </p:nvPicPr>
        <p:blipFill>
          <a:blip r:embed="rId3"/>
          <a:stretch>
            <a:fillRect/>
          </a:stretch>
        </p:blipFill>
        <p:spPr>
          <a:xfrm>
            <a:off x="6179245" y="1508027"/>
            <a:ext cx="2814587" cy="3377505"/>
          </a:xfrm>
          <a:prstGeom prst="rect">
            <a:avLst/>
          </a:prstGeom>
        </p:spPr>
      </p:pic>
      <p:cxnSp>
        <p:nvCxnSpPr>
          <p:cNvPr id="13" name="Straight Arrow Connector 12"/>
          <p:cNvCxnSpPr/>
          <p:nvPr/>
        </p:nvCxnSpPr>
        <p:spPr>
          <a:xfrm>
            <a:off x="3883068" y="2780778"/>
            <a:ext cx="2536519" cy="701458"/>
          </a:xfrm>
          <a:prstGeom prst="straightConnector1">
            <a:avLst/>
          </a:prstGeom>
          <a:ln w="34925">
            <a:tailEnd type="triangle"/>
          </a:ln>
        </p:spPr>
        <p:style>
          <a:lnRef idx="3">
            <a:schemeClr val="dk1"/>
          </a:lnRef>
          <a:fillRef idx="0">
            <a:schemeClr val="dk1"/>
          </a:fillRef>
          <a:effectRef idx="2">
            <a:schemeClr val="dk1"/>
          </a:effectRef>
          <a:fontRef idx="minor">
            <a:schemeClr val="tx1"/>
          </a:fontRef>
        </p:style>
      </p:cxnSp>
      <p:sp>
        <p:nvSpPr>
          <p:cNvPr id="15" name="Rectangle 14"/>
          <p:cNvSpPr/>
          <p:nvPr/>
        </p:nvSpPr>
        <p:spPr>
          <a:xfrm>
            <a:off x="5999967" y="4920642"/>
            <a:ext cx="2993865" cy="646331"/>
          </a:xfrm>
          <a:prstGeom prst="rect">
            <a:avLst/>
          </a:prstGeom>
        </p:spPr>
        <p:txBody>
          <a:bodyPr wrap="square">
            <a:spAutoFit/>
          </a:bodyPr>
          <a:lstStyle/>
          <a:p>
            <a:pPr algn="ctr"/>
            <a:r>
              <a:rPr lang="en-US" dirty="0" err="1"/>
              <a:t>StudentDB</a:t>
            </a:r>
            <a:r>
              <a:rPr lang="en-US" dirty="0"/>
              <a:t> database stopped at the point of recovery</a:t>
            </a:r>
          </a:p>
        </p:txBody>
      </p:sp>
      <p:sp>
        <p:nvSpPr>
          <p:cNvPr id="16" name="Rectangle 15"/>
          <p:cNvSpPr/>
          <p:nvPr/>
        </p:nvSpPr>
        <p:spPr>
          <a:xfrm>
            <a:off x="0" y="1038817"/>
            <a:ext cx="8128800" cy="461665"/>
          </a:xfrm>
          <a:prstGeom prst="rect">
            <a:avLst/>
          </a:prstGeom>
        </p:spPr>
        <p:txBody>
          <a:bodyPr wrap="square">
            <a:spAutoFit/>
          </a:bodyPr>
          <a:lstStyle/>
          <a:p>
            <a:pPr marL="457200">
              <a:spcBef>
                <a:spcPts val="600"/>
              </a:spcBef>
            </a:pPr>
            <a:r>
              <a:rPr lang="en-US" sz="2400" dirty="0"/>
              <a:t>To recover the Database to bring back the removed row</a:t>
            </a:r>
          </a:p>
        </p:txBody>
      </p:sp>
    </p:spTree>
    <p:extLst>
      <p:ext uri="{BB962C8B-B14F-4D97-AF65-F5344CB8AC3E}">
        <p14:creationId xmlns:p14="http://schemas.microsoft.com/office/powerpoint/2010/main" val="3314155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216844"/>
            <a:ext cx="7886700" cy="746982"/>
          </a:xfrm>
        </p:spPr>
        <p:txBody>
          <a:bodyPr>
            <a:normAutofit/>
          </a:bodyPr>
          <a:lstStyle/>
          <a:p>
            <a:pPr algn="l"/>
            <a:r>
              <a:rPr lang="en-US" sz="2800" dirty="0"/>
              <a:t>Restoring Differential Backups: Example</a:t>
            </a:r>
          </a:p>
        </p:txBody>
      </p:sp>
      <p:sp>
        <p:nvSpPr>
          <p:cNvPr id="5" name="Rectangle 4"/>
          <p:cNvSpPr/>
          <p:nvPr/>
        </p:nvSpPr>
        <p:spPr>
          <a:xfrm>
            <a:off x="240342" y="1432488"/>
            <a:ext cx="5938903" cy="3693319"/>
          </a:xfrm>
          <a:prstGeom prst="rect">
            <a:avLst/>
          </a:prstGeom>
        </p:spPr>
        <p:txBody>
          <a:bodyPr wrap="square">
            <a:spAutoFit/>
          </a:bodyPr>
          <a:lstStyle/>
          <a:p>
            <a:r>
              <a:rPr lang="en-US" dirty="0">
                <a:solidFill>
                  <a:srgbClr val="0000FF"/>
                </a:solidFill>
                <a:latin typeface="Consolas" panose="020B0609020204030204" pitchFamily="49" charset="0"/>
              </a:rPr>
              <a:t>USE</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MASTER</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a:solidFill>
                  <a:srgbClr val="008000"/>
                </a:solidFill>
                <a:latin typeface="Consolas" panose="020B0609020204030204" pitchFamily="49" charset="0"/>
              </a:rPr>
              <a:t>--Restore Full backup as the first step</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RESTORE</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DATABASE</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StudentDB</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DISK</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FF0000"/>
                </a:solidFill>
                <a:latin typeface="Consolas" panose="020B0609020204030204" pitchFamily="49" charset="0"/>
              </a:rPr>
              <a:t>'D:\</a:t>
            </a:r>
            <a:r>
              <a:rPr lang="en-US" dirty="0" err="1">
                <a:solidFill>
                  <a:srgbClr val="FF0000"/>
                </a:solidFill>
                <a:latin typeface="Consolas" panose="020B0609020204030204" pitchFamily="49" charset="0"/>
              </a:rPr>
              <a:t>MyBackup</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StudentDB_Full.bak</a:t>
            </a:r>
            <a:r>
              <a:rPr lang="en-US" dirty="0">
                <a:solidFill>
                  <a:srgbClr val="FF000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WITH</a:t>
            </a:r>
            <a:r>
              <a:rPr lang="en-US" dirty="0">
                <a:solidFill>
                  <a:prstClr val="black"/>
                </a:solidFill>
                <a:latin typeface="Consolas" panose="020B0609020204030204" pitchFamily="49" charset="0"/>
              </a:rPr>
              <a:t> </a:t>
            </a:r>
            <a:r>
              <a:rPr lang="en-US" dirty="0">
                <a:solidFill>
                  <a:srgbClr val="FF00FF"/>
                </a:solidFill>
                <a:latin typeface="Consolas" panose="020B0609020204030204" pitchFamily="49" charset="0"/>
              </a:rPr>
              <a:t>REPLACE</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NORECOVERY</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endParaRPr lang="en-US" dirty="0">
              <a:solidFill>
                <a:prstClr val="black"/>
              </a:solidFill>
              <a:latin typeface="Consolas" panose="020B0609020204030204" pitchFamily="49" charset="0"/>
            </a:endParaRPr>
          </a:p>
          <a:p>
            <a:r>
              <a:rPr lang="en-US" dirty="0">
                <a:solidFill>
                  <a:srgbClr val="008000"/>
                </a:solidFill>
                <a:latin typeface="Consolas" panose="020B0609020204030204" pitchFamily="49" charset="0"/>
              </a:rPr>
              <a:t>--Restore Differential backup as the Second step</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RESTORE</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DATABASE</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StudentDB</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DISK</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FF0000"/>
                </a:solidFill>
                <a:latin typeface="Consolas" panose="020B0609020204030204" pitchFamily="49" charset="0"/>
              </a:rPr>
              <a:t>'D:\</a:t>
            </a:r>
            <a:r>
              <a:rPr lang="en-US" dirty="0" err="1">
                <a:solidFill>
                  <a:srgbClr val="FF0000"/>
                </a:solidFill>
                <a:latin typeface="Consolas" panose="020B0609020204030204" pitchFamily="49" charset="0"/>
              </a:rPr>
              <a:t>MyBackup</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StudentDB_Diff.bak</a:t>
            </a:r>
            <a:r>
              <a:rPr lang="en-US" dirty="0">
                <a:solidFill>
                  <a:srgbClr val="FF0000"/>
                </a:solidFill>
                <a:latin typeface="Consolas" panose="020B0609020204030204" pitchFamily="49" charset="0"/>
              </a:rPr>
              <a:t>'</a:t>
            </a:r>
            <a:endParaRPr lang="en-US" dirty="0">
              <a:solidFill>
                <a:prstClr val="black"/>
              </a:solidFill>
              <a:latin typeface="Consolas" panose="020B0609020204030204" pitchFamily="49" charset="0"/>
            </a:endParaRPr>
          </a:p>
          <a:p>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USE</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StudentDB</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8080"/>
                </a:solidFill>
                <a:latin typeface="Consolas" panose="020B0609020204030204" pitchFamily="49" charset="0"/>
              </a:rPr>
              <a:t>DataChanges</a:t>
            </a:r>
            <a:r>
              <a:rPr lang="en-US" dirty="0">
                <a:solidFill>
                  <a:srgbClr val="808080"/>
                </a:solidFill>
                <a:latin typeface="Consolas" panose="020B0609020204030204" pitchFamily="49" charset="0"/>
              </a:rPr>
              <a:t>;</a:t>
            </a:r>
          </a:p>
        </p:txBody>
      </p:sp>
      <p:pic>
        <p:nvPicPr>
          <p:cNvPr id="6" name="Picture 5"/>
          <p:cNvPicPr>
            <a:picLocks noChangeAspect="1"/>
          </p:cNvPicPr>
          <p:nvPr/>
        </p:nvPicPr>
        <p:blipFill>
          <a:blip r:embed="rId2"/>
          <a:stretch>
            <a:fillRect/>
          </a:stretch>
        </p:blipFill>
        <p:spPr>
          <a:xfrm>
            <a:off x="865144" y="5268795"/>
            <a:ext cx="3963665" cy="1439256"/>
          </a:xfrm>
          <a:prstGeom prst="rect">
            <a:avLst/>
          </a:prstGeom>
          <a:ln>
            <a:solidFill>
              <a:schemeClr val="tx1"/>
            </a:solidFill>
          </a:ln>
        </p:spPr>
      </p:pic>
      <p:pic>
        <p:nvPicPr>
          <p:cNvPr id="9" name="Picture 8"/>
          <p:cNvPicPr>
            <a:picLocks noChangeAspect="1"/>
          </p:cNvPicPr>
          <p:nvPr/>
        </p:nvPicPr>
        <p:blipFill>
          <a:blip r:embed="rId3"/>
          <a:stretch>
            <a:fillRect/>
          </a:stretch>
        </p:blipFill>
        <p:spPr>
          <a:xfrm>
            <a:off x="6179245" y="1508027"/>
            <a:ext cx="2814587" cy="3377505"/>
          </a:xfrm>
          <a:prstGeom prst="rect">
            <a:avLst/>
          </a:prstGeom>
        </p:spPr>
      </p:pic>
      <p:cxnSp>
        <p:nvCxnSpPr>
          <p:cNvPr id="13" name="Straight Arrow Connector 12"/>
          <p:cNvCxnSpPr/>
          <p:nvPr/>
        </p:nvCxnSpPr>
        <p:spPr>
          <a:xfrm>
            <a:off x="3883068" y="2780778"/>
            <a:ext cx="2536519" cy="701458"/>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sp>
        <p:nvSpPr>
          <p:cNvPr id="15" name="Rectangle 14"/>
          <p:cNvSpPr/>
          <p:nvPr/>
        </p:nvSpPr>
        <p:spPr>
          <a:xfrm>
            <a:off x="5999967" y="4920642"/>
            <a:ext cx="2993865" cy="646331"/>
          </a:xfrm>
          <a:prstGeom prst="rect">
            <a:avLst/>
          </a:prstGeom>
        </p:spPr>
        <p:txBody>
          <a:bodyPr wrap="square">
            <a:spAutoFit/>
          </a:bodyPr>
          <a:lstStyle/>
          <a:p>
            <a:pPr algn="ctr"/>
            <a:r>
              <a:rPr lang="en-US" dirty="0" err="1"/>
              <a:t>StudentDB</a:t>
            </a:r>
            <a:r>
              <a:rPr lang="en-US" dirty="0"/>
              <a:t> database stopped at the point of recovery</a:t>
            </a:r>
          </a:p>
        </p:txBody>
      </p:sp>
      <p:sp>
        <p:nvSpPr>
          <p:cNvPr id="16" name="Rectangle 15"/>
          <p:cNvSpPr/>
          <p:nvPr/>
        </p:nvSpPr>
        <p:spPr>
          <a:xfrm>
            <a:off x="0" y="1038817"/>
            <a:ext cx="8128800" cy="461665"/>
          </a:xfrm>
          <a:prstGeom prst="rect">
            <a:avLst/>
          </a:prstGeom>
        </p:spPr>
        <p:txBody>
          <a:bodyPr wrap="square">
            <a:spAutoFit/>
          </a:bodyPr>
          <a:lstStyle/>
          <a:p>
            <a:pPr marL="457200">
              <a:spcBef>
                <a:spcPts val="600"/>
              </a:spcBef>
            </a:pPr>
            <a:r>
              <a:rPr lang="en-US" sz="2400" dirty="0"/>
              <a:t>To recover the Database to bring back the removed row</a:t>
            </a:r>
          </a:p>
        </p:txBody>
      </p:sp>
      <p:sp>
        <p:nvSpPr>
          <p:cNvPr id="2" name="Rectangle 1"/>
          <p:cNvSpPr/>
          <p:nvPr/>
        </p:nvSpPr>
        <p:spPr>
          <a:xfrm>
            <a:off x="776614" y="3672819"/>
            <a:ext cx="5023785" cy="1846659"/>
          </a:xfrm>
          <a:prstGeom prst="rect">
            <a:avLst/>
          </a:prstGeom>
          <a:solidFill>
            <a:srgbClr val="E9F9FD"/>
          </a:solidFill>
          <a:ln>
            <a:solidFill>
              <a:schemeClr val="tx1"/>
            </a:solidFill>
          </a:ln>
        </p:spPr>
        <p:txBody>
          <a:bodyPr wrap="square" lIns="365760" tIns="365760" rIns="365760" bIns="365760">
            <a:spAutoFit/>
          </a:bodyPr>
          <a:lstStyle/>
          <a:p>
            <a:pPr algn="ctr"/>
            <a:r>
              <a:rPr lang="en-US" sz="2400" dirty="0">
                <a:solidFill>
                  <a:srgbClr val="222222"/>
                </a:solidFill>
                <a:latin typeface="helvetica neue"/>
              </a:rPr>
              <a:t>NOTE: The “</a:t>
            </a:r>
            <a:r>
              <a:rPr lang="en-US" sz="2400" dirty="0">
                <a:solidFill>
                  <a:srgbClr val="0000FF"/>
                </a:solidFill>
                <a:latin typeface="helvetica neue"/>
              </a:rPr>
              <a:t>NORECOVERY</a:t>
            </a:r>
            <a:r>
              <a:rPr lang="en-US" sz="2400" dirty="0">
                <a:latin typeface="helvetica neue"/>
              </a:rPr>
              <a:t>”</a:t>
            </a:r>
            <a:r>
              <a:rPr lang="en-US" sz="2400" dirty="0">
                <a:solidFill>
                  <a:srgbClr val="222222"/>
                </a:solidFill>
                <a:latin typeface="helvetica neue"/>
              </a:rPr>
              <a:t> option leaves the database in a </a:t>
            </a:r>
            <a:r>
              <a:rPr lang="en-US" sz="2400" dirty="0">
                <a:solidFill>
                  <a:srgbClr val="FF0000"/>
                </a:solidFill>
                <a:latin typeface="helvetica neue"/>
              </a:rPr>
              <a:t>restoring</a:t>
            </a:r>
            <a:r>
              <a:rPr lang="en-US" sz="2400" dirty="0">
                <a:solidFill>
                  <a:srgbClr val="222222"/>
                </a:solidFill>
                <a:latin typeface="helvetica neue"/>
              </a:rPr>
              <a:t> state</a:t>
            </a:r>
            <a:endParaRPr lang="en-US" sz="2400" dirty="0"/>
          </a:p>
        </p:txBody>
      </p:sp>
      <p:cxnSp>
        <p:nvCxnSpPr>
          <p:cNvPr id="11" name="Straight Arrow Connector 10"/>
          <p:cNvCxnSpPr/>
          <p:nvPr/>
        </p:nvCxnSpPr>
        <p:spPr>
          <a:xfrm flipV="1">
            <a:off x="5800399" y="3517346"/>
            <a:ext cx="475141" cy="256227"/>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7454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Restoring Log Backups</a:t>
            </a:r>
          </a:p>
        </p:txBody>
      </p:sp>
      <p:sp>
        <p:nvSpPr>
          <p:cNvPr id="3" name="Content Placeholder 2"/>
          <p:cNvSpPr>
            <a:spLocks noGrp="1"/>
          </p:cNvSpPr>
          <p:nvPr>
            <p:ph idx="1"/>
          </p:nvPr>
        </p:nvSpPr>
        <p:spPr/>
        <p:txBody>
          <a:bodyPr/>
          <a:lstStyle/>
          <a:p>
            <a:pPr algn="just"/>
            <a:r>
              <a:rPr lang="en-US" dirty="0"/>
              <a:t>The </a:t>
            </a:r>
            <a:r>
              <a:rPr lang="en-US" dirty="0">
                <a:solidFill>
                  <a:srgbClr val="0000FF"/>
                </a:solidFill>
              </a:rPr>
              <a:t>RESTORE LOG </a:t>
            </a:r>
            <a:r>
              <a:rPr lang="en-US" dirty="0"/>
              <a:t>statement specifies that the restore process is for a database transaction log.</a:t>
            </a:r>
          </a:p>
          <a:p>
            <a:pPr algn="just"/>
            <a:endParaRPr lang="en-US" dirty="0"/>
          </a:p>
          <a:p>
            <a:pPr algn="just"/>
            <a:endParaRPr lang="en-US" dirty="0"/>
          </a:p>
          <a:p>
            <a:pPr algn="just"/>
            <a:endParaRPr lang="en-US" dirty="0"/>
          </a:p>
          <a:p>
            <a:pPr algn="just"/>
            <a:endParaRPr lang="en-US" dirty="0"/>
          </a:p>
          <a:p>
            <a:pPr algn="just"/>
            <a:r>
              <a:rPr lang="en-US" dirty="0"/>
              <a:t>In order to restore a transaction log backup, the database has to be in a </a:t>
            </a:r>
            <a:r>
              <a:rPr lang="en-US" dirty="0">
                <a:solidFill>
                  <a:srgbClr val="FF0000"/>
                </a:solidFill>
              </a:rPr>
              <a:t>restoring state </a:t>
            </a:r>
            <a:r>
              <a:rPr lang="en-US" dirty="0"/>
              <a:t>which means that a full backup or a full backup and differential backup were </a:t>
            </a:r>
            <a:r>
              <a:rPr lang="en-US" dirty="0">
                <a:solidFill>
                  <a:srgbClr val="FF0000"/>
                </a:solidFill>
              </a:rPr>
              <a:t>first restored </a:t>
            </a:r>
            <a:r>
              <a:rPr lang="en-US" dirty="0"/>
              <a:t>using the “</a:t>
            </a:r>
            <a:r>
              <a:rPr lang="en-US" dirty="0">
                <a:solidFill>
                  <a:srgbClr val="0000FF"/>
                </a:solidFill>
              </a:rPr>
              <a:t>NORECOVERY</a:t>
            </a:r>
            <a:r>
              <a:rPr lang="en-US" dirty="0"/>
              <a:t>” option to allow transaction log backups to be restored.</a:t>
            </a:r>
          </a:p>
        </p:txBody>
      </p:sp>
      <p:sp>
        <p:nvSpPr>
          <p:cNvPr id="4" name="Rectangle 3"/>
          <p:cNvSpPr/>
          <p:nvPr/>
        </p:nvSpPr>
        <p:spPr>
          <a:xfrm>
            <a:off x="1252604" y="2453766"/>
            <a:ext cx="6939418" cy="984885"/>
          </a:xfrm>
          <a:prstGeom prst="rect">
            <a:avLst/>
          </a:prstGeom>
          <a:ln>
            <a:solidFill>
              <a:schemeClr val="tx1"/>
            </a:solidFill>
          </a:ln>
        </p:spPr>
        <p:txBody>
          <a:bodyPr wrap="square" lIns="274320" tIns="182880" rIns="274320" bIns="182880">
            <a:spAutoFit/>
          </a:bodyPr>
          <a:lstStyle/>
          <a:p>
            <a:r>
              <a:rPr lang="en-US" sz="2000" dirty="0">
                <a:solidFill>
                  <a:srgbClr val="0000FF"/>
                </a:solidFill>
                <a:latin typeface="Consolas" panose="020B0609020204030204" pitchFamily="49" charset="0"/>
              </a:rPr>
              <a:t>RESTORE</a:t>
            </a:r>
            <a:r>
              <a:rPr lang="en-US" sz="2000" dirty="0">
                <a:solidFill>
                  <a:prstClr val="black"/>
                </a:solidFill>
                <a:latin typeface="Consolas" panose="020B0609020204030204" pitchFamily="49" charset="0"/>
              </a:rPr>
              <a:t> </a:t>
            </a:r>
            <a:r>
              <a:rPr lang="en-US" sz="2000" dirty="0">
                <a:solidFill>
                  <a:srgbClr val="FF00FF"/>
                </a:solidFill>
                <a:latin typeface="Consolas" panose="020B0609020204030204" pitchFamily="49" charset="0"/>
              </a:rPr>
              <a:t>LOG</a:t>
            </a:r>
            <a:r>
              <a:rPr lang="en-US" sz="2000" dirty="0">
                <a:solidFill>
                  <a:prstClr val="black"/>
                </a:solidFill>
                <a:latin typeface="Consolas" panose="020B0609020204030204" pitchFamily="49" charset="0"/>
              </a:rPr>
              <a:t> </a:t>
            </a:r>
            <a:r>
              <a:rPr lang="en-US" sz="2000" dirty="0" err="1">
                <a:solidFill>
                  <a:srgbClr val="008080"/>
                </a:solidFill>
                <a:latin typeface="Consolas" panose="020B0609020204030204" pitchFamily="49" charset="0"/>
              </a:rPr>
              <a:t>StudentDB</a:t>
            </a:r>
            <a:endParaRPr lang="en-US" sz="2000" dirty="0">
              <a:solidFill>
                <a:prstClr val="black"/>
              </a:solidFill>
              <a:latin typeface="Consolas" panose="020B0609020204030204" pitchFamily="49" charset="0"/>
            </a:endParaRPr>
          </a:p>
          <a:p>
            <a:r>
              <a:rPr lang="en-US" sz="2000" dirty="0">
                <a:solidFill>
                  <a:srgbClr val="0000FF"/>
                </a:solidFill>
                <a:latin typeface="Consolas" panose="020B0609020204030204" pitchFamily="49" charset="0"/>
              </a:rPr>
              <a:t>FROM</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DISK</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FF0000"/>
                </a:solidFill>
                <a:latin typeface="Consolas" panose="020B0609020204030204" pitchFamily="49" charset="0"/>
              </a:rPr>
              <a:t>'D:\</a:t>
            </a:r>
            <a:r>
              <a:rPr lang="en-US" sz="2000" dirty="0" err="1">
                <a:solidFill>
                  <a:srgbClr val="FF0000"/>
                </a:solidFill>
                <a:latin typeface="Consolas" panose="020B0609020204030204" pitchFamily="49" charset="0"/>
              </a:rPr>
              <a:t>MyBackup</a:t>
            </a:r>
            <a:r>
              <a:rPr lang="en-US" sz="2000" dirty="0">
                <a:solidFill>
                  <a:srgbClr val="FF0000"/>
                </a:solidFill>
                <a:latin typeface="Consolas" panose="020B0609020204030204" pitchFamily="49" charset="0"/>
              </a:rPr>
              <a:t>\</a:t>
            </a:r>
            <a:r>
              <a:rPr lang="en-US" sz="2000" dirty="0" err="1">
                <a:solidFill>
                  <a:srgbClr val="FF0000"/>
                </a:solidFill>
                <a:latin typeface="Consolas" panose="020B0609020204030204" pitchFamily="49" charset="0"/>
              </a:rPr>
              <a:t>StudentDB_log.bak</a:t>
            </a:r>
            <a:r>
              <a:rPr lang="en-US" sz="2000" dirty="0">
                <a:solidFill>
                  <a:srgbClr val="FF0000"/>
                </a:solidFill>
                <a:latin typeface="Consolas" panose="020B0609020204030204" pitchFamily="49" charset="0"/>
              </a:rPr>
              <a:t>'</a:t>
            </a:r>
          </a:p>
        </p:txBody>
      </p:sp>
    </p:spTree>
    <p:extLst>
      <p:ext uri="{BB962C8B-B14F-4D97-AF65-F5344CB8AC3E}">
        <p14:creationId xmlns:p14="http://schemas.microsoft.com/office/powerpoint/2010/main" val="2717190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Restoring Log Backups</a:t>
            </a:r>
          </a:p>
        </p:txBody>
      </p:sp>
      <p:sp>
        <p:nvSpPr>
          <p:cNvPr id="5" name="Content Placeholder 4"/>
          <p:cNvSpPr>
            <a:spLocks noGrp="1"/>
          </p:cNvSpPr>
          <p:nvPr>
            <p:ph idx="1"/>
          </p:nvPr>
        </p:nvSpPr>
        <p:spPr>
          <a:xfrm>
            <a:off x="552319" y="1235338"/>
            <a:ext cx="8039361" cy="1081977"/>
          </a:xfrm>
        </p:spPr>
        <p:txBody>
          <a:bodyPr>
            <a:normAutofit lnSpcReduction="10000"/>
          </a:bodyPr>
          <a:lstStyle/>
          <a:p>
            <a:pPr algn="just"/>
            <a:r>
              <a:rPr lang="en-US" sz="2200" dirty="0"/>
              <a:t>The following example starts by restoring the </a:t>
            </a:r>
            <a:r>
              <a:rPr lang="en-US" sz="2200" dirty="0" err="1">
                <a:solidFill>
                  <a:srgbClr val="008080"/>
                </a:solidFill>
                <a:latin typeface="Consolas" panose="020B0609020204030204" pitchFamily="49" charset="0"/>
              </a:rPr>
              <a:t>StudentDB</a:t>
            </a:r>
            <a:r>
              <a:rPr lang="en-US" sz="2200" dirty="0">
                <a:solidFill>
                  <a:srgbClr val="008080"/>
                </a:solidFill>
                <a:latin typeface="Consolas" panose="020B0609020204030204" pitchFamily="49" charset="0"/>
              </a:rPr>
              <a:t> </a:t>
            </a:r>
            <a:r>
              <a:rPr lang="en-US" sz="2200" dirty="0"/>
              <a:t>database by using a full database.</a:t>
            </a:r>
          </a:p>
          <a:p>
            <a:pPr algn="just"/>
            <a:r>
              <a:rPr lang="en-US" sz="2200" dirty="0"/>
              <a:t>Then, restore transaction log</a:t>
            </a:r>
          </a:p>
        </p:txBody>
      </p:sp>
      <p:sp>
        <p:nvSpPr>
          <p:cNvPr id="6" name="Rectangle 5"/>
          <p:cNvSpPr/>
          <p:nvPr/>
        </p:nvSpPr>
        <p:spPr>
          <a:xfrm>
            <a:off x="1260431" y="2961898"/>
            <a:ext cx="6297461" cy="3231654"/>
          </a:xfrm>
          <a:prstGeom prst="rect">
            <a:avLst/>
          </a:prstGeom>
          <a:ln>
            <a:solidFill>
              <a:schemeClr val="tx1"/>
            </a:solidFill>
          </a:ln>
        </p:spPr>
        <p:txBody>
          <a:bodyPr wrap="square" lIns="182880" tIns="91440" rIns="274320" bIns="91440">
            <a:spAutoFit/>
          </a:bodyPr>
          <a:lstStyle/>
          <a:p>
            <a:r>
              <a:rPr lang="en-US" dirty="0">
                <a:solidFill>
                  <a:srgbClr val="0000FF"/>
                </a:solidFill>
                <a:latin typeface="Consolas" panose="020B0609020204030204" pitchFamily="49" charset="0"/>
              </a:rPr>
              <a:t>USE</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MASTER</a:t>
            </a:r>
          </a:p>
          <a:p>
            <a:endParaRPr lang="en-US" dirty="0">
              <a:solidFill>
                <a:prstClr val="black"/>
              </a:solidFill>
              <a:latin typeface="Consolas" panose="020B0609020204030204" pitchFamily="49" charset="0"/>
            </a:endParaRPr>
          </a:p>
          <a:p>
            <a:r>
              <a:rPr lang="en-US" dirty="0">
                <a:solidFill>
                  <a:srgbClr val="008000"/>
                </a:solidFill>
                <a:latin typeface="Consolas" panose="020B0609020204030204" pitchFamily="49" charset="0"/>
              </a:rPr>
              <a:t>-- Perform Full backup</a:t>
            </a:r>
            <a:endParaRPr lang="en-US" dirty="0">
              <a:solidFill>
                <a:prstClr val="black"/>
              </a:solidFill>
              <a:latin typeface="Consolas" panose="020B0609020204030204" pitchFamily="49" charset="0"/>
            </a:endParaRPr>
          </a:p>
          <a:p>
            <a:r>
              <a:rPr lang="en-US" b="1" dirty="0">
                <a:solidFill>
                  <a:srgbClr val="0000FF"/>
                </a:solidFill>
                <a:latin typeface="Consolas" panose="020B0609020204030204" pitchFamily="49" charset="0"/>
              </a:rPr>
              <a:t>RESTORE</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DATABASE</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StudentDB</a:t>
            </a:r>
            <a:r>
              <a:rPr lang="en-US" dirty="0">
                <a:solidFill>
                  <a:prstClr val="black"/>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DISK</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FF0000"/>
                </a:solidFill>
                <a:latin typeface="Consolas" panose="020B0609020204030204" pitchFamily="49" charset="0"/>
              </a:rPr>
              <a:t>'D:\</a:t>
            </a:r>
            <a:r>
              <a:rPr lang="en-US" dirty="0" err="1">
                <a:solidFill>
                  <a:srgbClr val="FF0000"/>
                </a:solidFill>
                <a:latin typeface="Consolas" panose="020B0609020204030204" pitchFamily="49" charset="0"/>
              </a:rPr>
              <a:t>MyBackup</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StudentDB_FULL.bak</a:t>
            </a:r>
            <a:r>
              <a:rPr lang="en-US" dirty="0">
                <a:solidFill>
                  <a:srgbClr val="FF000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WITH</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NORECOVERY</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FF00FF"/>
                </a:solidFill>
                <a:latin typeface="Consolas" panose="020B0609020204030204" pitchFamily="49" charset="0"/>
              </a:rPr>
              <a:t>REPLACE</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endParaRPr lang="en-US" dirty="0">
              <a:solidFill>
                <a:prstClr val="black"/>
              </a:solidFill>
              <a:latin typeface="Consolas" panose="020B0609020204030204" pitchFamily="49" charset="0"/>
            </a:endParaRPr>
          </a:p>
          <a:p>
            <a:r>
              <a:rPr lang="en-US" dirty="0">
                <a:solidFill>
                  <a:srgbClr val="008000"/>
                </a:solidFill>
                <a:latin typeface="Consolas" panose="020B0609020204030204" pitchFamily="49" charset="0"/>
              </a:rPr>
              <a:t>-- Perform LOG backup</a:t>
            </a:r>
            <a:endParaRPr lang="en-US" dirty="0">
              <a:solidFill>
                <a:prstClr val="black"/>
              </a:solidFill>
              <a:latin typeface="Consolas" panose="020B0609020204030204" pitchFamily="49" charset="0"/>
            </a:endParaRPr>
          </a:p>
          <a:p>
            <a:r>
              <a:rPr lang="en-US" b="1" dirty="0">
                <a:solidFill>
                  <a:srgbClr val="0000FF"/>
                </a:solidFill>
                <a:latin typeface="Consolas" panose="020B0609020204030204" pitchFamily="49" charset="0"/>
              </a:rPr>
              <a:t>RESTORE</a:t>
            </a:r>
            <a:r>
              <a:rPr lang="en-US" dirty="0">
                <a:solidFill>
                  <a:prstClr val="black"/>
                </a:solidFill>
                <a:latin typeface="Consolas" panose="020B0609020204030204" pitchFamily="49" charset="0"/>
              </a:rPr>
              <a:t> </a:t>
            </a:r>
            <a:r>
              <a:rPr lang="en-US" dirty="0">
                <a:solidFill>
                  <a:srgbClr val="FF00FF"/>
                </a:solidFill>
                <a:latin typeface="Consolas" panose="020B0609020204030204" pitchFamily="49" charset="0"/>
              </a:rPr>
              <a:t>LOG</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StudentDB</a:t>
            </a:r>
            <a:r>
              <a:rPr lang="en-US" dirty="0">
                <a:solidFill>
                  <a:prstClr val="black"/>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DISK</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FF0000"/>
                </a:solidFill>
                <a:latin typeface="Consolas" panose="020B0609020204030204" pitchFamily="49" charset="0"/>
              </a:rPr>
              <a:t>'D:\</a:t>
            </a:r>
            <a:r>
              <a:rPr lang="en-US" dirty="0" err="1">
                <a:solidFill>
                  <a:srgbClr val="FF0000"/>
                </a:solidFill>
                <a:latin typeface="Consolas" panose="020B0609020204030204" pitchFamily="49" charset="0"/>
              </a:rPr>
              <a:t>MyBackup</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StudentDB_LOG.bak</a:t>
            </a:r>
            <a:r>
              <a:rPr lang="en-US" dirty="0">
                <a:solidFill>
                  <a:srgbClr val="FF0000"/>
                </a:solidFill>
                <a:latin typeface="Consolas" panose="020B0609020204030204" pitchFamily="49" charset="0"/>
              </a:rPr>
              <a:t>'</a:t>
            </a:r>
            <a:r>
              <a:rPr lang="en-US" dirty="0">
                <a:solidFill>
                  <a:srgbClr val="808080"/>
                </a:solidFill>
                <a:latin typeface="Consolas" panose="020B0609020204030204" pitchFamily="49" charset="0"/>
              </a:rPr>
              <a:t>;</a:t>
            </a:r>
          </a:p>
          <a:p>
            <a:endParaRPr lang="en-US" dirty="0">
              <a:solidFill>
                <a:srgbClr val="808080"/>
              </a:solidFill>
              <a:latin typeface="Consolas" panose="020B0609020204030204" pitchFamily="49" charset="0"/>
            </a:endParaRPr>
          </a:p>
        </p:txBody>
      </p:sp>
      <p:pic>
        <p:nvPicPr>
          <p:cNvPr id="8" name="Picture 7"/>
          <p:cNvPicPr>
            <a:picLocks noChangeAspect="1"/>
          </p:cNvPicPr>
          <p:nvPr/>
        </p:nvPicPr>
        <p:blipFill>
          <a:blip r:embed="rId2"/>
          <a:stretch>
            <a:fillRect/>
          </a:stretch>
        </p:blipFill>
        <p:spPr>
          <a:xfrm>
            <a:off x="4815178" y="1776326"/>
            <a:ext cx="4109607" cy="1944921"/>
          </a:xfrm>
          <a:prstGeom prst="rect">
            <a:avLst/>
          </a:prstGeom>
          <a:ln>
            <a:solidFill>
              <a:schemeClr val="tx1"/>
            </a:solidFill>
          </a:ln>
        </p:spPr>
      </p:pic>
    </p:spTree>
    <p:extLst>
      <p:ext uri="{BB962C8B-B14F-4D97-AF65-F5344CB8AC3E}">
        <p14:creationId xmlns:p14="http://schemas.microsoft.com/office/powerpoint/2010/main" val="2294786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 in Time Recovery</a:t>
            </a:r>
          </a:p>
        </p:txBody>
      </p:sp>
      <p:sp>
        <p:nvSpPr>
          <p:cNvPr id="3" name="Content Placeholder 2"/>
          <p:cNvSpPr>
            <a:spLocks noGrp="1"/>
          </p:cNvSpPr>
          <p:nvPr>
            <p:ph idx="1"/>
          </p:nvPr>
        </p:nvSpPr>
        <p:spPr>
          <a:xfrm>
            <a:off x="628649" y="1260390"/>
            <a:ext cx="8064413" cy="5095962"/>
          </a:xfrm>
        </p:spPr>
        <p:txBody>
          <a:bodyPr/>
          <a:lstStyle/>
          <a:p>
            <a:pPr algn="just">
              <a:spcBef>
                <a:spcPts val="3000"/>
              </a:spcBef>
            </a:pPr>
            <a:r>
              <a:rPr lang="en-US" dirty="0"/>
              <a:t>A point in time recovery is restoring a database to a specified date and time. </a:t>
            </a:r>
          </a:p>
          <a:p>
            <a:pPr algn="just">
              <a:spcBef>
                <a:spcPts val="3000"/>
              </a:spcBef>
            </a:pPr>
            <a:r>
              <a:rPr lang="en-US" dirty="0"/>
              <a:t>It is required due to a variety of reasons, that include accidentally deleting a specific table, incorrect execution commands, etc. Thus, to overcome these problems through rolling back of the database to its previous state.</a:t>
            </a:r>
          </a:p>
          <a:p>
            <a:pPr algn="just">
              <a:spcBef>
                <a:spcPts val="3000"/>
              </a:spcBef>
            </a:pPr>
            <a:r>
              <a:rPr lang="en-US" dirty="0"/>
              <a:t>but only if the database is configured in the Full or Bulk-Logged recovery models.</a:t>
            </a:r>
          </a:p>
        </p:txBody>
      </p:sp>
      <p:sp>
        <p:nvSpPr>
          <p:cNvPr id="4" name="Rectangle 3"/>
          <p:cNvSpPr/>
          <p:nvPr/>
        </p:nvSpPr>
        <p:spPr>
          <a:xfrm>
            <a:off x="8300197" y="343754"/>
            <a:ext cx="623944" cy="493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15858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Point in Time Recovery </a:t>
            </a:r>
            <a:r>
              <a:rPr lang="en-MY" dirty="0">
                <a:solidFill>
                  <a:schemeClr val="bg1">
                    <a:lumMod val="85000"/>
                  </a:schemeClr>
                </a:solidFill>
              </a:rPr>
              <a:t>(cont..)</a:t>
            </a:r>
            <a:endParaRPr lang="en-US" dirty="0"/>
          </a:p>
        </p:txBody>
      </p:sp>
      <p:sp>
        <p:nvSpPr>
          <p:cNvPr id="3" name="Content Placeholder 2"/>
          <p:cNvSpPr>
            <a:spLocks noGrp="1"/>
          </p:cNvSpPr>
          <p:nvPr>
            <p:ph idx="1"/>
          </p:nvPr>
        </p:nvSpPr>
        <p:spPr>
          <a:xfrm>
            <a:off x="628650" y="1260390"/>
            <a:ext cx="7788841" cy="1921221"/>
          </a:xfrm>
        </p:spPr>
        <p:txBody>
          <a:bodyPr>
            <a:normAutofit/>
          </a:bodyPr>
          <a:lstStyle/>
          <a:p>
            <a:pPr algn="just"/>
            <a:r>
              <a:rPr lang="en-US" sz="2400" dirty="0"/>
              <a:t>To do a point in time restore you will need to issue two different "RESTORE" commands. </a:t>
            </a:r>
          </a:p>
          <a:p>
            <a:pPr lvl="1" algn="just"/>
            <a:r>
              <a:rPr lang="en-US" sz="2000" dirty="0">
                <a:solidFill>
                  <a:srgbClr val="FF0000"/>
                </a:solidFill>
              </a:rPr>
              <a:t>First</a:t>
            </a:r>
            <a:r>
              <a:rPr lang="en-US" sz="2000" dirty="0"/>
              <a:t>: Restore the database from the FULL backup</a:t>
            </a:r>
          </a:p>
          <a:p>
            <a:pPr lvl="1" algn="just"/>
            <a:r>
              <a:rPr lang="en-US" sz="2000" dirty="0">
                <a:solidFill>
                  <a:srgbClr val="FF0000"/>
                </a:solidFill>
              </a:rPr>
              <a:t>Second</a:t>
            </a:r>
            <a:r>
              <a:rPr lang="en-US" sz="2000" dirty="0"/>
              <a:t>: perform the point in time restore of the transaction LOG backup.</a:t>
            </a:r>
          </a:p>
        </p:txBody>
      </p:sp>
      <p:sp>
        <p:nvSpPr>
          <p:cNvPr id="4" name="Rectangle 3"/>
          <p:cNvSpPr/>
          <p:nvPr/>
        </p:nvSpPr>
        <p:spPr>
          <a:xfrm>
            <a:off x="1352811" y="3006246"/>
            <a:ext cx="6889315" cy="3447098"/>
          </a:xfrm>
          <a:prstGeom prst="rect">
            <a:avLst/>
          </a:prstGeom>
          <a:ln>
            <a:solidFill>
              <a:schemeClr val="tx1"/>
            </a:solidFill>
          </a:ln>
        </p:spPr>
        <p:txBody>
          <a:bodyPr wrap="square" lIns="274320" tIns="182880" rIns="274320" bIns="182880">
            <a:spAutoFit/>
          </a:bodyPr>
          <a:lstStyle/>
          <a:p>
            <a:r>
              <a:rPr lang="en-US" sz="2000" dirty="0">
                <a:solidFill>
                  <a:srgbClr val="008000"/>
                </a:solidFill>
                <a:latin typeface="Consolas" panose="020B0609020204030204" pitchFamily="49" charset="0"/>
              </a:rPr>
              <a:t>-- Restore Full backup</a:t>
            </a:r>
            <a:endParaRPr lang="en-US" sz="2000" dirty="0">
              <a:solidFill>
                <a:prstClr val="black"/>
              </a:solidFill>
              <a:latin typeface="Consolas" panose="020B0609020204030204" pitchFamily="49" charset="0"/>
            </a:endParaRPr>
          </a:p>
          <a:p>
            <a:r>
              <a:rPr lang="en-US" sz="2000" dirty="0">
                <a:solidFill>
                  <a:srgbClr val="0000FF"/>
                </a:solidFill>
                <a:latin typeface="Consolas" panose="020B0609020204030204" pitchFamily="49" charset="0"/>
              </a:rPr>
              <a:t>RESTORE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DATABASE</a:t>
            </a:r>
            <a:r>
              <a:rPr lang="en-US" sz="2000" dirty="0">
                <a:solidFill>
                  <a:prstClr val="black"/>
                </a:solidFill>
                <a:latin typeface="Consolas" panose="020B0609020204030204" pitchFamily="49" charset="0"/>
              </a:rPr>
              <a:t> </a:t>
            </a:r>
            <a:r>
              <a:rPr lang="en-US" sz="2000" dirty="0" err="1">
                <a:latin typeface="Consolas" panose="020B0609020204030204" pitchFamily="49" charset="0"/>
              </a:rPr>
              <a:t>StudentDB</a:t>
            </a:r>
            <a:r>
              <a:rPr lang="en-US" sz="2000" dirty="0">
                <a:solidFill>
                  <a:prstClr val="black"/>
                </a:solidFill>
                <a:latin typeface="Consolas" panose="020B0609020204030204" pitchFamily="49" charset="0"/>
              </a:rPr>
              <a:t> </a:t>
            </a:r>
          </a:p>
          <a:p>
            <a:r>
              <a:rPr lang="en-US" sz="2000" dirty="0">
                <a:solidFill>
                  <a:srgbClr val="0000FF"/>
                </a:solidFill>
                <a:latin typeface="Consolas" panose="020B0609020204030204" pitchFamily="49" charset="0"/>
              </a:rPr>
              <a:t>FROM</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DISK</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latin typeface="Consolas" panose="020B0609020204030204" pitchFamily="49" charset="0"/>
              </a:rPr>
              <a:t>'D:\</a:t>
            </a:r>
            <a:r>
              <a:rPr lang="en-US" sz="2000" dirty="0" err="1">
                <a:latin typeface="Consolas" panose="020B0609020204030204" pitchFamily="49" charset="0"/>
              </a:rPr>
              <a:t>MyBackup</a:t>
            </a:r>
            <a:r>
              <a:rPr lang="en-US" sz="2000" dirty="0">
                <a:latin typeface="Consolas" panose="020B0609020204030204" pitchFamily="49" charset="0"/>
              </a:rPr>
              <a:t>\</a:t>
            </a:r>
            <a:r>
              <a:rPr lang="en-US" sz="2000" dirty="0" err="1">
                <a:latin typeface="Consolas" panose="020B0609020204030204" pitchFamily="49" charset="0"/>
              </a:rPr>
              <a:t>StudentDB_FULL.bak</a:t>
            </a:r>
            <a:r>
              <a:rPr lang="en-US" sz="2000" dirty="0">
                <a:solidFill>
                  <a:srgbClr val="FF0000"/>
                </a:solidFill>
                <a:latin typeface="Consolas" panose="020B0609020204030204" pitchFamily="49" charset="0"/>
              </a:rPr>
              <a:t>'</a:t>
            </a:r>
            <a:endParaRPr lang="en-US" sz="2000" dirty="0">
              <a:solidFill>
                <a:prstClr val="black"/>
              </a:solidFill>
              <a:latin typeface="Consolas" panose="020B0609020204030204" pitchFamily="49" charset="0"/>
            </a:endParaRPr>
          </a:p>
          <a:p>
            <a:r>
              <a:rPr lang="en-US" sz="2000" dirty="0">
                <a:solidFill>
                  <a:srgbClr val="0000FF"/>
                </a:solidFill>
                <a:latin typeface="Consolas" panose="020B0609020204030204" pitchFamily="49" charset="0"/>
              </a:rPr>
              <a:t>WITH</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NORECOVERY</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FF00FF"/>
                </a:solidFill>
                <a:latin typeface="Consolas" panose="020B0609020204030204" pitchFamily="49" charset="0"/>
              </a:rPr>
              <a:t>REPLACE</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endParaRPr lang="en-US" sz="2000" dirty="0">
              <a:solidFill>
                <a:prstClr val="black"/>
              </a:solidFill>
              <a:latin typeface="Consolas" panose="020B0609020204030204" pitchFamily="49" charset="0"/>
            </a:endParaRPr>
          </a:p>
          <a:p>
            <a:r>
              <a:rPr lang="en-US" sz="2000" dirty="0">
                <a:solidFill>
                  <a:srgbClr val="008000"/>
                </a:solidFill>
                <a:latin typeface="Consolas" panose="020B0609020204030204" pitchFamily="49" charset="0"/>
              </a:rPr>
              <a:t>-- Restore LOG backup to specific point</a:t>
            </a:r>
            <a:endParaRPr lang="en-US" sz="2000" dirty="0">
              <a:solidFill>
                <a:prstClr val="black"/>
              </a:solidFill>
              <a:latin typeface="Consolas" panose="020B0609020204030204" pitchFamily="49" charset="0"/>
            </a:endParaRPr>
          </a:p>
          <a:p>
            <a:r>
              <a:rPr lang="en-US" sz="2000" dirty="0">
                <a:solidFill>
                  <a:srgbClr val="0000FF"/>
                </a:solidFill>
                <a:latin typeface="Consolas" panose="020B0609020204030204" pitchFamily="49" charset="0"/>
              </a:rPr>
              <a:t>RESTORE</a:t>
            </a:r>
            <a:r>
              <a:rPr lang="en-US" sz="2000" dirty="0">
                <a:solidFill>
                  <a:prstClr val="black"/>
                </a:solidFill>
                <a:latin typeface="Consolas" panose="020B0609020204030204" pitchFamily="49" charset="0"/>
              </a:rPr>
              <a:t> </a:t>
            </a:r>
            <a:r>
              <a:rPr lang="en-US" sz="2000" dirty="0">
                <a:solidFill>
                  <a:srgbClr val="FF00FF"/>
                </a:solidFill>
                <a:latin typeface="Consolas" panose="020B0609020204030204" pitchFamily="49" charset="0"/>
              </a:rPr>
              <a:t>LOG</a:t>
            </a:r>
            <a:r>
              <a:rPr lang="en-US" sz="2000" dirty="0">
                <a:solidFill>
                  <a:prstClr val="black"/>
                </a:solidFill>
                <a:latin typeface="Consolas" panose="020B0609020204030204" pitchFamily="49" charset="0"/>
              </a:rPr>
              <a:t> </a:t>
            </a:r>
            <a:r>
              <a:rPr lang="en-US" sz="2000" dirty="0" err="1">
                <a:latin typeface="Consolas" panose="020B0609020204030204" pitchFamily="49" charset="0"/>
              </a:rPr>
              <a:t>StudentDB</a:t>
            </a:r>
            <a:r>
              <a:rPr lang="en-US" sz="2000" dirty="0">
                <a:latin typeface="Consolas" panose="020B0609020204030204" pitchFamily="49" charset="0"/>
              </a:rPr>
              <a:t> </a:t>
            </a:r>
          </a:p>
          <a:p>
            <a:r>
              <a:rPr lang="en-US" sz="2000" dirty="0">
                <a:solidFill>
                  <a:srgbClr val="0000FF"/>
                </a:solidFill>
                <a:latin typeface="Consolas" panose="020B0609020204030204" pitchFamily="49" charset="0"/>
              </a:rPr>
              <a:t>FROM</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DISK</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latin typeface="Consolas" panose="020B0609020204030204" pitchFamily="49" charset="0"/>
              </a:rPr>
              <a:t>'D:\</a:t>
            </a:r>
            <a:r>
              <a:rPr lang="en-US" sz="2000" dirty="0" err="1">
                <a:latin typeface="Consolas" panose="020B0609020204030204" pitchFamily="49" charset="0"/>
              </a:rPr>
              <a:t>MyBackup</a:t>
            </a:r>
            <a:r>
              <a:rPr lang="en-US" sz="2000" dirty="0">
                <a:latin typeface="Consolas" panose="020B0609020204030204" pitchFamily="49" charset="0"/>
              </a:rPr>
              <a:t>\</a:t>
            </a:r>
            <a:r>
              <a:rPr lang="en-US" sz="2000" dirty="0" err="1">
                <a:latin typeface="Consolas" panose="020B0609020204030204" pitchFamily="49" charset="0"/>
              </a:rPr>
              <a:t>StudentDB_LOG.bak</a:t>
            </a:r>
            <a:r>
              <a:rPr lang="en-US" sz="2000" dirty="0">
                <a:solidFill>
                  <a:srgbClr val="FF0000"/>
                </a:solidFill>
                <a:latin typeface="Consolas" panose="020B0609020204030204" pitchFamily="49" charset="0"/>
              </a:rPr>
              <a:t>'</a:t>
            </a:r>
            <a:endParaRPr lang="en-US" sz="2000" dirty="0">
              <a:solidFill>
                <a:prstClr val="black"/>
              </a:solidFill>
              <a:latin typeface="Consolas" panose="020B0609020204030204" pitchFamily="49" charset="0"/>
            </a:endParaRPr>
          </a:p>
          <a:p>
            <a:r>
              <a:rPr lang="en-US" sz="2000" dirty="0">
                <a:solidFill>
                  <a:srgbClr val="0000FF"/>
                </a:solidFill>
                <a:latin typeface="Consolas" panose="020B0609020204030204" pitchFamily="49" charset="0"/>
              </a:rPr>
              <a:t>WITH</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STOPAT</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FF0000"/>
                </a:solidFill>
                <a:latin typeface="Consolas" panose="020B0609020204030204" pitchFamily="49" charset="0"/>
              </a:rPr>
              <a:t>'2021-03-21 11:02:00.000'</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RECOVERY</a:t>
            </a:r>
            <a:r>
              <a:rPr lang="en-US" sz="2000" dirty="0">
                <a:solidFill>
                  <a:srgbClr val="808080"/>
                </a:solidFill>
                <a:latin typeface="Consolas" panose="020B0609020204030204" pitchFamily="49" charset="0"/>
              </a:rPr>
              <a:t>;</a:t>
            </a:r>
          </a:p>
        </p:txBody>
      </p:sp>
      <p:pic>
        <p:nvPicPr>
          <p:cNvPr id="5" name="Picture 4"/>
          <p:cNvPicPr>
            <a:picLocks noChangeAspect="1"/>
          </p:cNvPicPr>
          <p:nvPr/>
        </p:nvPicPr>
        <p:blipFill>
          <a:blip r:embed="rId2"/>
          <a:stretch>
            <a:fillRect/>
          </a:stretch>
        </p:blipFill>
        <p:spPr>
          <a:xfrm>
            <a:off x="8242126" y="216844"/>
            <a:ext cx="634039" cy="506012"/>
          </a:xfrm>
          <a:prstGeom prst="rect">
            <a:avLst/>
          </a:prstGeom>
        </p:spPr>
      </p:pic>
    </p:spTree>
    <p:extLst>
      <p:ext uri="{BB962C8B-B14F-4D97-AF65-F5344CB8AC3E}">
        <p14:creationId xmlns:p14="http://schemas.microsoft.com/office/powerpoint/2010/main" val="2923356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Restoring FILE</a:t>
            </a:r>
          </a:p>
        </p:txBody>
      </p:sp>
      <p:sp>
        <p:nvSpPr>
          <p:cNvPr id="3" name="Content Placeholder 2"/>
          <p:cNvSpPr>
            <a:spLocks noGrp="1"/>
          </p:cNvSpPr>
          <p:nvPr>
            <p:ph idx="1"/>
          </p:nvPr>
        </p:nvSpPr>
        <p:spPr>
          <a:xfrm>
            <a:off x="628650" y="1405719"/>
            <a:ext cx="7886700" cy="823914"/>
          </a:xfrm>
        </p:spPr>
        <p:txBody>
          <a:bodyPr/>
          <a:lstStyle/>
          <a:p>
            <a:r>
              <a:rPr lang="en-US" dirty="0"/>
              <a:t> A file can be specified for Full, File, and </a:t>
            </a:r>
            <a:r>
              <a:rPr lang="en-US" dirty="0" err="1"/>
              <a:t>Filegroup</a:t>
            </a:r>
            <a:r>
              <a:rPr lang="en-US" dirty="0"/>
              <a:t> backups.</a:t>
            </a:r>
          </a:p>
          <a:p>
            <a:endParaRPr lang="en-US" dirty="0"/>
          </a:p>
        </p:txBody>
      </p:sp>
      <p:sp>
        <p:nvSpPr>
          <p:cNvPr id="4" name="Rectangle 3"/>
          <p:cNvSpPr/>
          <p:nvPr/>
        </p:nvSpPr>
        <p:spPr>
          <a:xfrm>
            <a:off x="1074890" y="3038926"/>
            <a:ext cx="7440460" cy="1938992"/>
          </a:xfrm>
          <a:prstGeom prst="rect">
            <a:avLst/>
          </a:prstGeom>
        </p:spPr>
        <p:txBody>
          <a:bodyPr wrap="square">
            <a:spAutoFit/>
          </a:bodyPr>
          <a:lstStyle/>
          <a:p>
            <a:r>
              <a:rPr lang="en-US" sz="2000" dirty="0">
                <a:solidFill>
                  <a:srgbClr val="0000FF"/>
                </a:solidFill>
                <a:latin typeface="Consolas" panose="020B0609020204030204" pitchFamily="49" charset="0"/>
              </a:rPr>
              <a:t>RESTORE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DATABASE</a:t>
            </a:r>
            <a:r>
              <a:rPr lang="en-US" sz="2000" dirty="0">
                <a:solidFill>
                  <a:prstClr val="black"/>
                </a:solidFill>
                <a:latin typeface="Consolas" panose="020B0609020204030204" pitchFamily="49" charset="0"/>
              </a:rPr>
              <a:t> </a:t>
            </a:r>
            <a:r>
              <a:rPr lang="en-US" sz="2000" dirty="0" err="1">
                <a:solidFill>
                  <a:srgbClr val="008080"/>
                </a:solidFill>
                <a:latin typeface="Consolas" panose="020B0609020204030204" pitchFamily="49" charset="0"/>
              </a:rPr>
              <a:t>StudentDB</a:t>
            </a:r>
            <a:endParaRPr lang="en-US" sz="2000" dirty="0">
              <a:solidFill>
                <a:prstClr val="black"/>
              </a:solidFill>
              <a:latin typeface="Consolas" panose="020B0609020204030204" pitchFamily="49" charset="0"/>
            </a:endParaRPr>
          </a:p>
          <a:p>
            <a:r>
              <a:rPr lang="en-US" sz="2000" dirty="0">
                <a:solidFill>
                  <a:srgbClr val="0000FF"/>
                </a:solidFill>
                <a:latin typeface="Consolas" panose="020B0609020204030204" pitchFamily="49" charset="0"/>
              </a:rPr>
              <a:t>FROM</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DISK</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FF0000"/>
                </a:solidFill>
                <a:latin typeface="Consolas" panose="020B0609020204030204" pitchFamily="49" charset="0"/>
              </a:rPr>
              <a:t>'D:\</a:t>
            </a:r>
            <a:r>
              <a:rPr lang="en-US" sz="2000" dirty="0" err="1">
                <a:solidFill>
                  <a:srgbClr val="FF0000"/>
                </a:solidFill>
                <a:latin typeface="Consolas" panose="020B0609020204030204" pitchFamily="49" charset="0"/>
              </a:rPr>
              <a:t>MyBackup</a:t>
            </a:r>
            <a:r>
              <a:rPr lang="en-US" sz="2000" dirty="0">
                <a:solidFill>
                  <a:srgbClr val="FF0000"/>
                </a:solidFill>
                <a:latin typeface="Consolas" panose="020B0609020204030204" pitchFamily="49" charset="0"/>
              </a:rPr>
              <a:t>\</a:t>
            </a:r>
            <a:r>
              <a:rPr lang="en-US" sz="2000" dirty="0" err="1">
                <a:solidFill>
                  <a:srgbClr val="FF0000"/>
                </a:solidFill>
                <a:latin typeface="Consolas" panose="020B0609020204030204" pitchFamily="49" charset="0"/>
              </a:rPr>
              <a:t>StudentDB_Full.bak</a:t>
            </a:r>
            <a:r>
              <a:rPr lang="en-US" sz="2000" dirty="0">
                <a:solidFill>
                  <a:srgbClr val="FF0000"/>
                </a:solidFill>
                <a:latin typeface="Consolas" panose="020B0609020204030204" pitchFamily="49" charset="0"/>
              </a:rPr>
              <a:t>'</a:t>
            </a:r>
            <a:endParaRPr lang="en-US" sz="2000" dirty="0">
              <a:solidFill>
                <a:prstClr val="black"/>
              </a:solidFill>
              <a:latin typeface="Consolas" panose="020B0609020204030204" pitchFamily="49" charset="0"/>
            </a:endParaRPr>
          </a:p>
          <a:p>
            <a:endParaRPr lang="en-US" sz="2000" dirty="0">
              <a:solidFill>
                <a:prstClr val="black"/>
              </a:solidFill>
              <a:latin typeface="Consolas" panose="020B0609020204030204" pitchFamily="49" charset="0"/>
            </a:endParaRPr>
          </a:p>
          <a:p>
            <a:r>
              <a:rPr lang="en-US" sz="2000" dirty="0">
                <a:solidFill>
                  <a:srgbClr val="0000FF"/>
                </a:solidFill>
                <a:latin typeface="Consolas" panose="020B0609020204030204" pitchFamily="49" charset="0"/>
              </a:rPr>
              <a:t>RESTORE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DATABASE</a:t>
            </a:r>
            <a:r>
              <a:rPr lang="en-US" sz="2000" dirty="0">
                <a:solidFill>
                  <a:prstClr val="black"/>
                </a:solidFill>
                <a:latin typeface="Consolas" panose="020B0609020204030204" pitchFamily="49" charset="0"/>
              </a:rPr>
              <a:t> </a:t>
            </a:r>
            <a:r>
              <a:rPr lang="en-US" sz="2000" dirty="0" err="1">
                <a:solidFill>
                  <a:srgbClr val="008080"/>
                </a:solidFill>
                <a:latin typeface="Consolas" panose="020B0609020204030204" pitchFamily="49" charset="0"/>
              </a:rPr>
              <a:t>StudentDB</a:t>
            </a:r>
            <a:endParaRPr lang="en-US" sz="2000" dirty="0">
              <a:solidFill>
                <a:prstClr val="black"/>
              </a:solidFill>
              <a:latin typeface="Consolas" panose="020B0609020204030204" pitchFamily="49" charset="0"/>
            </a:endParaRPr>
          </a:p>
          <a:p>
            <a:r>
              <a:rPr lang="en-US" sz="2000" dirty="0">
                <a:solidFill>
                  <a:srgbClr val="0000FF"/>
                </a:solidFill>
                <a:latin typeface="Consolas" panose="020B0609020204030204" pitchFamily="49" charset="0"/>
              </a:rPr>
              <a:t>FILE</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FF0000"/>
                </a:solidFill>
                <a:latin typeface="Consolas" panose="020B0609020204030204" pitchFamily="49" charset="0"/>
              </a:rPr>
              <a:t>'StudentDBData2'</a:t>
            </a:r>
            <a:endParaRPr lang="en-US" sz="2000" dirty="0">
              <a:solidFill>
                <a:prstClr val="black"/>
              </a:solidFill>
              <a:latin typeface="Consolas" panose="020B0609020204030204" pitchFamily="49" charset="0"/>
            </a:endParaRPr>
          </a:p>
          <a:p>
            <a:r>
              <a:rPr lang="en-US" sz="2000" dirty="0">
                <a:solidFill>
                  <a:srgbClr val="0000FF"/>
                </a:solidFill>
                <a:latin typeface="Consolas" panose="020B0609020204030204" pitchFamily="49" charset="0"/>
              </a:rPr>
              <a:t>FROM</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DISK</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FF0000"/>
                </a:solidFill>
                <a:latin typeface="Consolas" panose="020B0609020204030204" pitchFamily="49" charset="0"/>
              </a:rPr>
              <a:t>'D:\</a:t>
            </a:r>
            <a:r>
              <a:rPr lang="en-US" sz="2000" dirty="0" err="1">
                <a:solidFill>
                  <a:srgbClr val="FF0000"/>
                </a:solidFill>
                <a:latin typeface="Consolas" panose="020B0609020204030204" pitchFamily="49" charset="0"/>
              </a:rPr>
              <a:t>MyBackup</a:t>
            </a:r>
            <a:r>
              <a:rPr lang="en-US" sz="2000" dirty="0">
                <a:solidFill>
                  <a:srgbClr val="FF0000"/>
                </a:solidFill>
                <a:latin typeface="Consolas" panose="020B0609020204030204" pitchFamily="49" charset="0"/>
              </a:rPr>
              <a:t>\StudentDB_data2.bak'</a:t>
            </a:r>
          </a:p>
        </p:txBody>
      </p:sp>
    </p:spTree>
    <p:extLst>
      <p:ext uri="{BB962C8B-B14F-4D97-AF65-F5344CB8AC3E}">
        <p14:creationId xmlns:p14="http://schemas.microsoft.com/office/powerpoint/2010/main" val="3809860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81286"/>
          </a:xfrm>
        </p:spPr>
        <p:txBody>
          <a:bodyPr/>
          <a:lstStyle/>
          <a:p>
            <a:pPr algn="ctr"/>
            <a:r>
              <a:rPr lang="en-MY" b="1" dirty="0"/>
              <a:t>Recovery Models</a:t>
            </a:r>
            <a:endParaRPr lang="en-US" dirty="0"/>
          </a:p>
        </p:txBody>
      </p:sp>
      <p:sp>
        <p:nvSpPr>
          <p:cNvPr id="3" name="Content Placeholder 2"/>
          <p:cNvSpPr>
            <a:spLocks noGrp="1"/>
          </p:cNvSpPr>
          <p:nvPr>
            <p:ph idx="1"/>
          </p:nvPr>
        </p:nvSpPr>
        <p:spPr>
          <a:xfrm>
            <a:off x="628649" y="1296537"/>
            <a:ext cx="8324281" cy="4880426"/>
          </a:xfrm>
        </p:spPr>
        <p:txBody>
          <a:bodyPr>
            <a:normAutofit lnSpcReduction="10000"/>
          </a:bodyPr>
          <a:lstStyle/>
          <a:p>
            <a:r>
              <a:rPr lang="en-MY" dirty="0"/>
              <a:t>The recovery model determines </a:t>
            </a:r>
            <a:r>
              <a:rPr lang="en-MY" u="sng" dirty="0"/>
              <a:t>how the transaction log is managed by SQL Server</a:t>
            </a:r>
            <a:r>
              <a:rPr lang="en-MY" dirty="0"/>
              <a:t> </a:t>
            </a:r>
            <a:r>
              <a:rPr lang="en-US" b="0" i="0" dirty="0">
                <a:solidFill>
                  <a:srgbClr val="000000"/>
                </a:solidFill>
                <a:effectLst/>
                <a:latin typeface="-apple-system"/>
              </a:rPr>
              <a:t>and </a:t>
            </a:r>
            <a:r>
              <a:rPr lang="en-US" b="0" i="0" u="sng" dirty="0">
                <a:solidFill>
                  <a:srgbClr val="000000"/>
                </a:solidFill>
                <a:effectLst/>
                <a:latin typeface="-apple-system"/>
              </a:rPr>
              <a:t>how point-in-time recovery </a:t>
            </a:r>
            <a:r>
              <a:rPr lang="en-US" b="0" i="0" dirty="0">
                <a:solidFill>
                  <a:srgbClr val="000000"/>
                </a:solidFill>
                <a:effectLst/>
                <a:latin typeface="-apple-system"/>
              </a:rPr>
              <a:t>is supported.</a:t>
            </a:r>
            <a:endParaRPr lang="en-MY" dirty="0"/>
          </a:p>
          <a:p>
            <a:r>
              <a:rPr lang="en-MY" dirty="0"/>
              <a:t>The model you choose depends on  the backup/restore plan you have for a database.</a:t>
            </a:r>
          </a:p>
          <a:p>
            <a:endParaRPr lang="en-US" dirty="0"/>
          </a:p>
          <a:p>
            <a:r>
              <a:rPr lang="en-MY" dirty="0"/>
              <a:t>The three recovery models are:</a:t>
            </a:r>
            <a:endParaRPr lang="en-US" dirty="0"/>
          </a:p>
          <a:p>
            <a:pPr marL="971550" lvl="1" indent="-514350">
              <a:lnSpc>
                <a:spcPct val="150000"/>
              </a:lnSpc>
              <a:buFont typeface="+mj-lt"/>
              <a:buAutoNum type="arabicPeriod"/>
            </a:pPr>
            <a:r>
              <a:rPr lang="en-MY" sz="2800" b="1" dirty="0"/>
              <a:t>Full Recovery Model</a:t>
            </a:r>
            <a:endParaRPr lang="en-US" sz="2800" dirty="0"/>
          </a:p>
          <a:p>
            <a:pPr marL="971550" lvl="1" indent="-514350">
              <a:lnSpc>
                <a:spcPct val="150000"/>
              </a:lnSpc>
              <a:buFont typeface="+mj-lt"/>
              <a:buAutoNum type="arabicPeriod"/>
            </a:pPr>
            <a:r>
              <a:rPr lang="en-MY" sz="2800" b="1" dirty="0"/>
              <a:t>Bulk-logged Recovery Model</a:t>
            </a:r>
          </a:p>
          <a:p>
            <a:pPr marL="971550" lvl="1" indent="-514350">
              <a:lnSpc>
                <a:spcPct val="150000"/>
              </a:lnSpc>
              <a:buFont typeface="+mj-lt"/>
              <a:buAutoNum type="arabicPeriod"/>
            </a:pPr>
            <a:r>
              <a:rPr lang="en-MY" sz="2800" b="1" dirty="0"/>
              <a:t>Simple Recovery Model</a:t>
            </a:r>
            <a:endParaRPr lang="en-US" sz="2800" dirty="0"/>
          </a:p>
        </p:txBody>
      </p:sp>
    </p:spTree>
    <p:extLst>
      <p:ext uri="{BB962C8B-B14F-4D97-AF65-F5344CB8AC3E}">
        <p14:creationId xmlns:p14="http://schemas.microsoft.com/office/powerpoint/2010/main" val="3013824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Restoring FILEGROUP</a:t>
            </a:r>
          </a:p>
        </p:txBody>
      </p:sp>
      <p:sp>
        <p:nvSpPr>
          <p:cNvPr id="3" name="Content Placeholder 2"/>
          <p:cNvSpPr>
            <a:spLocks noGrp="1"/>
          </p:cNvSpPr>
          <p:nvPr>
            <p:ph idx="1"/>
          </p:nvPr>
        </p:nvSpPr>
        <p:spPr/>
        <p:txBody>
          <a:bodyPr/>
          <a:lstStyle/>
          <a:p>
            <a:r>
              <a:rPr lang="en-US" dirty="0"/>
              <a:t>The RESTORE DATABASE </a:t>
            </a:r>
            <a:r>
              <a:rPr lang="en-US" dirty="0" err="1"/>
              <a:t>database_name</a:t>
            </a:r>
            <a:r>
              <a:rPr lang="en-US" dirty="0"/>
              <a:t> statement can also be followed by the name of a database </a:t>
            </a:r>
            <a:r>
              <a:rPr lang="en-US" dirty="0" err="1"/>
              <a:t>filegroup</a:t>
            </a:r>
            <a:r>
              <a:rPr lang="en-US" dirty="0"/>
              <a:t> so that only that </a:t>
            </a:r>
            <a:r>
              <a:rPr lang="en-US" dirty="0" err="1"/>
              <a:t>filegroup</a:t>
            </a:r>
            <a:r>
              <a:rPr lang="en-US" dirty="0"/>
              <a:t> is restored from the backup media.</a:t>
            </a:r>
          </a:p>
          <a:p>
            <a:r>
              <a:rPr lang="en-US" dirty="0"/>
              <a:t>A </a:t>
            </a:r>
            <a:r>
              <a:rPr lang="en-US" dirty="0" err="1"/>
              <a:t>filegroup</a:t>
            </a:r>
            <a:r>
              <a:rPr lang="en-US" dirty="0"/>
              <a:t> can be specified for Full and </a:t>
            </a:r>
            <a:r>
              <a:rPr lang="en-US" dirty="0" err="1"/>
              <a:t>Filegroup</a:t>
            </a:r>
            <a:r>
              <a:rPr lang="en-US" dirty="0"/>
              <a:t> backups.</a:t>
            </a:r>
          </a:p>
        </p:txBody>
      </p:sp>
      <p:sp>
        <p:nvSpPr>
          <p:cNvPr id="5" name="Rectangle 4"/>
          <p:cNvSpPr/>
          <p:nvPr/>
        </p:nvSpPr>
        <p:spPr>
          <a:xfrm>
            <a:off x="1146130" y="4105171"/>
            <a:ext cx="7632266" cy="1015663"/>
          </a:xfrm>
          <a:prstGeom prst="rect">
            <a:avLst/>
          </a:prstGeom>
        </p:spPr>
        <p:txBody>
          <a:bodyPr wrap="square">
            <a:spAutoFit/>
          </a:bodyPr>
          <a:lstStyle/>
          <a:p>
            <a:r>
              <a:rPr lang="en-US" sz="2000" dirty="0">
                <a:solidFill>
                  <a:srgbClr val="0000FF"/>
                </a:solidFill>
                <a:latin typeface="Consolas" panose="020B0609020204030204" pitchFamily="49" charset="0"/>
              </a:rPr>
              <a:t>RESTORE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DATABASE</a:t>
            </a:r>
            <a:r>
              <a:rPr lang="en-US" sz="2000" dirty="0">
                <a:solidFill>
                  <a:prstClr val="black"/>
                </a:solidFill>
                <a:latin typeface="Consolas" panose="020B0609020204030204" pitchFamily="49" charset="0"/>
              </a:rPr>
              <a:t> </a:t>
            </a:r>
            <a:r>
              <a:rPr lang="en-US" sz="2000" dirty="0" err="1">
                <a:solidFill>
                  <a:srgbClr val="008080"/>
                </a:solidFill>
                <a:latin typeface="Consolas" panose="020B0609020204030204" pitchFamily="49" charset="0"/>
              </a:rPr>
              <a:t>StudentDB</a:t>
            </a:r>
            <a:endParaRPr lang="en-US" sz="2000" dirty="0">
              <a:solidFill>
                <a:prstClr val="black"/>
              </a:solidFill>
              <a:latin typeface="Consolas" panose="020B0609020204030204" pitchFamily="49" charset="0"/>
            </a:endParaRPr>
          </a:p>
          <a:p>
            <a:r>
              <a:rPr lang="en-US" sz="2000" dirty="0">
                <a:solidFill>
                  <a:srgbClr val="0000FF"/>
                </a:solidFill>
                <a:latin typeface="Consolas" panose="020B0609020204030204" pitchFamily="49" charset="0"/>
              </a:rPr>
              <a:t>FILEGROUP</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FF0000"/>
                </a:solidFill>
                <a:latin typeface="Consolas" panose="020B0609020204030204" pitchFamily="49" charset="0"/>
              </a:rPr>
              <a:t>'StudentDBFilegroup1'</a:t>
            </a:r>
            <a:endParaRPr lang="en-US" sz="2000" dirty="0">
              <a:solidFill>
                <a:prstClr val="black"/>
              </a:solidFill>
              <a:latin typeface="Consolas" panose="020B0609020204030204" pitchFamily="49" charset="0"/>
            </a:endParaRPr>
          </a:p>
          <a:p>
            <a:r>
              <a:rPr lang="en-US" sz="2000" dirty="0">
                <a:solidFill>
                  <a:srgbClr val="0000FF"/>
                </a:solidFill>
                <a:latin typeface="Consolas" panose="020B0609020204030204" pitchFamily="49" charset="0"/>
              </a:rPr>
              <a:t>FROM</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DISK</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FF0000"/>
                </a:solidFill>
                <a:latin typeface="Consolas" panose="020B0609020204030204" pitchFamily="49" charset="0"/>
              </a:rPr>
              <a:t>'D:\</a:t>
            </a:r>
            <a:r>
              <a:rPr lang="en-US" sz="2000" dirty="0" err="1">
                <a:solidFill>
                  <a:srgbClr val="FF0000"/>
                </a:solidFill>
                <a:latin typeface="Consolas" panose="020B0609020204030204" pitchFamily="49" charset="0"/>
              </a:rPr>
              <a:t>MyBackup</a:t>
            </a:r>
            <a:r>
              <a:rPr lang="en-US" sz="2000" dirty="0">
                <a:solidFill>
                  <a:srgbClr val="FF0000"/>
                </a:solidFill>
                <a:latin typeface="Consolas" panose="020B0609020204030204" pitchFamily="49" charset="0"/>
              </a:rPr>
              <a:t>\StudentDB_Filegroup1.bak'</a:t>
            </a:r>
          </a:p>
        </p:txBody>
      </p:sp>
      <p:sp>
        <p:nvSpPr>
          <p:cNvPr id="4" name="Rectangle 3"/>
          <p:cNvSpPr/>
          <p:nvPr/>
        </p:nvSpPr>
        <p:spPr>
          <a:xfrm>
            <a:off x="7960659" y="216844"/>
            <a:ext cx="699247" cy="546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5743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MY" sz="2800" dirty="0"/>
              <a:t>READ_WRITE_FILEGROUPS</a:t>
            </a:r>
            <a:endParaRPr lang="en-US" sz="2800" dirty="0"/>
          </a:p>
        </p:txBody>
      </p:sp>
      <p:sp>
        <p:nvSpPr>
          <p:cNvPr id="3" name="Content Placeholder 2"/>
          <p:cNvSpPr>
            <a:spLocks noGrp="1"/>
          </p:cNvSpPr>
          <p:nvPr>
            <p:ph idx="1"/>
          </p:nvPr>
        </p:nvSpPr>
        <p:spPr>
          <a:xfrm>
            <a:off x="628650" y="1394282"/>
            <a:ext cx="7886700" cy="1787329"/>
          </a:xfrm>
        </p:spPr>
        <p:txBody>
          <a:bodyPr/>
          <a:lstStyle/>
          <a:p>
            <a:r>
              <a:rPr lang="en-US" dirty="0"/>
              <a:t>The READ_WRITE_FILEGROUPS option only restores those </a:t>
            </a:r>
            <a:r>
              <a:rPr lang="en-US" dirty="0" err="1"/>
              <a:t>filegroups</a:t>
            </a:r>
            <a:r>
              <a:rPr lang="en-US" dirty="0"/>
              <a:t> in the database not marked as Read Only. </a:t>
            </a:r>
          </a:p>
          <a:p>
            <a:r>
              <a:rPr lang="en-US" dirty="0"/>
              <a:t>This option can be used with Full and Partial backups.</a:t>
            </a:r>
          </a:p>
        </p:txBody>
      </p:sp>
      <p:sp>
        <p:nvSpPr>
          <p:cNvPr id="8" name="Rectangle 7"/>
          <p:cNvSpPr/>
          <p:nvPr/>
        </p:nvSpPr>
        <p:spPr>
          <a:xfrm>
            <a:off x="1346548" y="3843444"/>
            <a:ext cx="6820422" cy="1292662"/>
          </a:xfrm>
          <a:prstGeom prst="rect">
            <a:avLst/>
          </a:prstGeom>
          <a:ln>
            <a:solidFill>
              <a:schemeClr val="tx1"/>
            </a:solidFill>
          </a:ln>
        </p:spPr>
        <p:txBody>
          <a:bodyPr wrap="square" lIns="274320" tIns="182880" rIns="274320" bIns="182880">
            <a:spAutoFit/>
          </a:bodyPr>
          <a:lstStyle/>
          <a:p>
            <a:r>
              <a:rPr lang="en-US" sz="2000" dirty="0">
                <a:solidFill>
                  <a:srgbClr val="0000FF"/>
                </a:solidFill>
                <a:latin typeface="Consolas" panose="020B0609020204030204" pitchFamily="49" charset="0"/>
              </a:rPr>
              <a:t>RESTORE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DATABASE</a:t>
            </a:r>
            <a:r>
              <a:rPr lang="en-US" sz="2000" dirty="0">
                <a:solidFill>
                  <a:prstClr val="black"/>
                </a:solidFill>
                <a:latin typeface="Consolas" panose="020B0609020204030204" pitchFamily="49" charset="0"/>
              </a:rPr>
              <a:t> </a:t>
            </a:r>
            <a:r>
              <a:rPr lang="en-US" sz="2000" dirty="0" err="1">
                <a:latin typeface="Consolas" panose="020B0609020204030204" pitchFamily="49" charset="0"/>
              </a:rPr>
              <a:t>StudentDB</a:t>
            </a:r>
            <a:endParaRPr lang="en-US" sz="2000" dirty="0">
              <a:latin typeface="Consolas" panose="020B0609020204030204" pitchFamily="49" charset="0"/>
            </a:endParaRPr>
          </a:p>
          <a:p>
            <a:r>
              <a:rPr lang="en-US" sz="2000" dirty="0">
                <a:solidFill>
                  <a:srgbClr val="C00000"/>
                </a:solidFill>
                <a:latin typeface="Consolas" panose="020B0609020204030204" pitchFamily="49" charset="0"/>
              </a:rPr>
              <a:t>READ_WRITE_FILEGROUPS</a:t>
            </a:r>
          </a:p>
          <a:p>
            <a:r>
              <a:rPr lang="en-US" sz="2000" dirty="0">
                <a:solidFill>
                  <a:srgbClr val="0000FF"/>
                </a:solidFill>
                <a:latin typeface="Consolas" panose="020B0609020204030204" pitchFamily="49" charset="0"/>
              </a:rPr>
              <a:t>FROM</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DISK</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FF0000"/>
                </a:solidFill>
                <a:latin typeface="Consolas" panose="020B0609020204030204" pitchFamily="49" charset="0"/>
              </a:rPr>
              <a:t>'D:\</a:t>
            </a:r>
            <a:r>
              <a:rPr lang="en-US" sz="2000" dirty="0" err="1">
                <a:solidFill>
                  <a:srgbClr val="FF0000"/>
                </a:solidFill>
                <a:latin typeface="Consolas" panose="020B0609020204030204" pitchFamily="49" charset="0"/>
              </a:rPr>
              <a:t>MyBackup</a:t>
            </a:r>
            <a:r>
              <a:rPr lang="en-US" sz="2000" dirty="0">
                <a:solidFill>
                  <a:srgbClr val="FF0000"/>
                </a:solidFill>
                <a:latin typeface="Consolas" panose="020B0609020204030204" pitchFamily="49" charset="0"/>
              </a:rPr>
              <a:t>\</a:t>
            </a:r>
            <a:r>
              <a:rPr lang="en-US" sz="2000" dirty="0" err="1">
                <a:solidFill>
                  <a:srgbClr val="FF0000"/>
                </a:solidFill>
                <a:latin typeface="Consolas" panose="020B0609020204030204" pitchFamily="49" charset="0"/>
              </a:rPr>
              <a:t>StudentDB_FULL.BAK</a:t>
            </a:r>
            <a:r>
              <a:rPr lang="en-US" sz="2000" dirty="0">
                <a:solidFill>
                  <a:srgbClr val="FF0000"/>
                </a:solidFill>
                <a:latin typeface="Consolas" panose="020B0609020204030204" pitchFamily="49" charset="0"/>
              </a:rPr>
              <a:t>'</a:t>
            </a:r>
          </a:p>
        </p:txBody>
      </p:sp>
      <p:sp>
        <p:nvSpPr>
          <p:cNvPr id="4" name="Rectangle 3"/>
          <p:cNvSpPr/>
          <p:nvPr/>
        </p:nvSpPr>
        <p:spPr>
          <a:xfrm>
            <a:off x="8046720" y="344245"/>
            <a:ext cx="580913" cy="43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55668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MY" b="1" dirty="0"/>
              <a:t>FILE </a:t>
            </a:r>
            <a:r>
              <a:rPr lang="en-MY" dirty="0">
                <a:solidFill>
                  <a:srgbClr val="FF0000"/>
                </a:solidFill>
              </a:rPr>
              <a:t>option</a:t>
            </a:r>
            <a:endParaRPr lang="en-US" dirty="0"/>
          </a:p>
        </p:txBody>
      </p:sp>
      <p:sp>
        <p:nvSpPr>
          <p:cNvPr id="3" name="Content Placeholder 2"/>
          <p:cNvSpPr>
            <a:spLocks noGrp="1"/>
          </p:cNvSpPr>
          <p:nvPr>
            <p:ph idx="1"/>
          </p:nvPr>
        </p:nvSpPr>
        <p:spPr>
          <a:xfrm>
            <a:off x="628650" y="1364776"/>
            <a:ext cx="7886700" cy="5036024"/>
          </a:xfrm>
        </p:spPr>
        <p:txBody>
          <a:bodyPr>
            <a:normAutofit fontScale="92500"/>
          </a:bodyPr>
          <a:lstStyle/>
          <a:p>
            <a:pPr lvl="0"/>
            <a:r>
              <a:rPr lang="en-MY" dirty="0"/>
              <a:t>One of the more confusing aspects of the RESTORE command is that there is a </a:t>
            </a:r>
            <a:r>
              <a:rPr lang="en-MY" dirty="0">
                <a:solidFill>
                  <a:srgbClr val="FF0000"/>
                </a:solidFill>
              </a:rPr>
              <a:t>FILE = option </a:t>
            </a:r>
            <a:r>
              <a:rPr lang="en-MY" dirty="0"/>
              <a:t>in the RESTORE clause that specifies a logical filename and another FILE = option in the WITH clause,</a:t>
            </a:r>
            <a:endParaRPr lang="en-US" dirty="0"/>
          </a:p>
          <a:p>
            <a:pPr lvl="0"/>
            <a:r>
              <a:rPr lang="en-MY" dirty="0"/>
              <a:t>where an integer value that represents the backup location in the file is specified.</a:t>
            </a:r>
            <a:endParaRPr lang="en-US" dirty="0"/>
          </a:p>
          <a:p>
            <a:pPr lvl="0"/>
            <a:r>
              <a:rPr lang="en-MY" dirty="0"/>
              <a:t>Since multiple backups can be stored in a </a:t>
            </a:r>
            <a:r>
              <a:rPr lang="en-MY" u="sng" dirty="0">
                <a:solidFill>
                  <a:srgbClr val="FF0000"/>
                </a:solidFill>
              </a:rPr>
              <a:t>single</a:t>
            </a:r>
            <a:r>
              <a:rPr lang="en-MY" dirty="0"/>
              <a:t> location identified with a name, it is important to be able to differentiate them.</a:t>
            </a:r>
            <a:endParaRPr lang="en-US" dirty="0"/>
          </a:p>
          <a:p>
            <a:pPr lvl="0"/>
            <a:r>
              <a:rPr lang="en-MY" dirty="0"/>
              <a:t>When sending multiple backups to the same file location, it is essentially like storing files within files.</a:t>
            </a:r>
            <a:endParaRPr lang="en-US" dirty="0"/>
          </a:p>
          <a:p>
            <a:pPr lvl="0"/>
            <a:r>
              <a:rPr lang="en-MY" dirty="0"/>
              <a:t>To differentiate between the different backups stored in a single file, the </a:t>
            </a:r>
            <a:r>
              <a:rPr lang="en-MY" b="1" dirty="0">
                <a:solidFill>
                  <a:srgbClr val="0000FF"/>
                </a:solidFill>
              </a:rPr>
              <a:t>FILE = </a:t>
            </a:r>
            <a:r>
              <a:rPr lang="en-MY" b="1" dirty="0" err="1">
                <a:solidFill>
                  <a:srgbClr val="0000FF"/>
                </a:solidFill>
              </a:rPr>
              <a:t>backup_number</a:t>
            </a:r>
            <a:r>
              <a:rPr lang="en-MY" b="1" dirty="0"/>
              <a:t> </a:t>
            </a:r>
            <a:r>
              <a:rPr lang="en-MY" dirty="0"/>
              <a:t>option is specified</a:t>
            </a:r>
            <a:endParaRPr lang="en-US" dirty="0"/>
          </a:p>
          <a:p>
            <a:endParaRPr lang="en-US" dirty="0"/>
          </a:p>
        </p:txBody>
      </p:sp>
    </p:spTree>
    <p:extLst>
      <p:ext uri="{BB962C8B-B14F-4D97-AF65-F5344CB8AC3E}">
        <p14:creationId xmlns:p14="http://schemas.microsoft.com/office/powerpoint/2010/main" val="36107617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03061"/>
          </a:xfrm>
        </p:spPr>
        <p:txBody>
          <a:bodyPr/>
          <a:lstStyle/>
          <a:p>
            <a:r>
              <a:rPr lang="en-MY" b="1" dirty="0"/>
              <a:t>FILE </a:t>
            </a:r>
            <a:r>
              <a:rPr lang="en-MY" dirty="0">
                <a:solidFill>
                  <a:srgbClr val="FF0000"/>
                </a:solidFill>
              </a:rPr>
              <a:t>option </a:t>
            </a:r>
            <a:r>
              <a:rPr lang="en-MY" dirty="0">
                <a:solidFill>
                  <a:schemeClr val="bg1">
                    <a:lumMod val="85000"/>
                  </a:schemeClr>
                </a:solidFill>
              </a:rPr>
              <a:t>( cont..)</a:t>
            </a:r>
          </a:p>
        </p:txBody>
      </p:sp>
      <p:sp>
        <p:nvSpPr>
          <p:cNvPr id="3" name="Content Placeholder 2"/>
          <p:cNvSpPr>
            <a:spLocks noGrp="1"/>
          </p:cNvSpPr>
          <p:nvPr>
            <p:ph idx="1"/>
          </p:nvPr>
        </p:nvSpPr>
        <p:spPr>
          <a:xfrm>
            <a:off x="503390" y="1053655"/>
            <a:ext cx="7886700" cy="950510"/>
          </a:xfrm>
        </p:spPr>
        <p:txBody>
          <a:bodyPr>
            <a:normAutofit/>
          </a:bodyPr>
          <a:lstStyle/>
          <a:p>
            <a:r>
              <a:rPr lang="en-MY" sz="2000" dirty="0"/>
              <a:t>The following example shows multiple backups being sent to the </a:t>
            </a:r>
            <a:r>
              <a:rPr lang="en-MY" sz="2000" dirty="0">
                <a:solidFill>
                  <a:srgbClr val="FF0000"/>
                </a:solidFill>
              </a:rPr>
              <a:t>same</a:t>
            </a:r>
            <a:r>
              <a:rPr lang="en-MY" sz="2000" dirty="0"/>
              <a:t> destination: The first is a </a:t>
            </a:r>
            <a:r>
              <a:rPr lang="en-MY" sz="2000" dirty="0">
                <a:solidFill>
                  <a:srgbClr val="FF0000"/>
                </a:solidFill>
              </a:rPr>
              <a:t>Full</a:t>
            </a:r>
            <a:r>
              <a:rPr lang="en-MY" sz="2000" dirty="0"/>
              <a:t> backup, the second is a </a:t>
            </a:r>
            <a:r>
              <a:rPr lang="en-MY" sz="2000" dirty="0">
                <a:solidFill>
                  <a:srgbClr val="FF0000"/>
                </a:solidFill>
              </a:rPr>
              <a:t>Differential</a:t>
            </a:r>
            <a:r>
              <a:rPr lang="en-MY" sz="2000" dirty="0"/>
              <a:t> backup, and the last is a </a:t>
            </a:r>
            <a:r>
              <a:rPr lang="en-MY" sz="2000" dirty="0">
                <a:solidFill>
                  <a:srgbClr val="FF0000"/>
                </a:solidFill>
              </a:rPr>
              <a:t>Tail Log </a:t>
            </a:r>
            <a:r>
              <a:rPr lang="en-MY" sz="2000" dirty="0"/>
              <a:t>backup.</a:t>
            </a:r>
            <a:endParaRPr lang="en-US" sz="2000" dirty="0"/>
          </a:p>
        </p:txBody>
      </p:sp>
      <p:sp>
        <p:nvSpPr>
          <p:cNvPr id="5" name="Rectangle 4"/>
          <p:cNvSpPr/>
          <p:nvPr/>
        </p:nvSpPr>
        <p:spPr>
          <a:xfrm>
            <a:off x="951977" y="2004165"/>
            <a:ext cx="7716032" cy="4478149"/>
          </a:xfrm>
          <a:prstGeom prst="rect">
            <a:avLst/>
          </a:prstGeom>
        </p:spPr>
        <p:txBody>
          <a:bodyPr wrap="square">
            <a:spAutoFit/>
          </a:bodyPr>
          <a:lstStyle/>
          <a:p>
            <a:r>
              <a:rPr lang="en-US" sz="1900" dirty="0">
                <a:solidFill>
                  <a:srgbClr val="008000"/>
                </a:solidFill>
                <a:latin typeface="Consolas" panose="020B0609020204030204" pitchFamily="49" charset="0"/>
              </a:rPr>
              <a:t>--Initialize the backup file and backup the </a:t>
            </a:r>
            <a:r>
              <a:rPr lang="en-US" sz="1900" dirty="0" err="1">
                <a:solidFill>
                  <a:srgbClr val="008000"/>
                </a:solidFill>
                <a:latin typeface="Consolas" panose="020B0609020204030204" pitchFamily="49" charset="0"/>
              </a:rPr>
              <a:t>StudentDB</a:t>
            </a:r>
            <a:r>
              <a:rPr lang="en-US" sz="1900" dirty="0">
                <a:solidFill>
                  <a:srgbClr val="008000"/>
                </a:solidFill>
                <a:latin typeface="Consolas" panose="020B0609020204030204" pitchFamily="49" charset="0"/>
              </a:rPr>
              <a:t> database to the file</a:t>
            </a:r>
            <a:endParaRPr lang="en-US" sz="1900" dirty="0">
              <a:solidFill>
                <a:prstClr val="black"/>
              </a:solidFill>
              <a:latin typeface="Consolas" panose="020B0609020204030204" pitchFamily="49" charset="0"/>
            </a:endParaRPr>
          </a:p>
          <a:p>
            <a:r>
              <a:rPr lang="en-US" sz="1900" b="1" dirty="0">
                <a:solidFill>
                  <a:srgbClr val="0000FF"/>
                </a:solidFill>
                <a:latin typeface="Consolas" panose="020B0609020204030204" pitchFamily="49" charset="0"/>
              </a:rPr>
              <a:t>BACKUP</a:t>
            </a:r>
            <a:r>
              <a:rPr lang="en-US" sz="1900" b="1" dirty="0">
                <a:solidFill>
                  <a:prstClr val="black"/>
                </a:solidFill>
                <a:latin typeface="Consolas" panose="020B0609020204030204" pitchFamily="49" charset="0"/>
              </a:rPr>
              <a:t> </a:t>
            </a:r>
            <a:r>
              <a:rPr lang="en-US" sz="1900" b="1" dirty="0">
                <a:solidFill>
                  <a:srgbClr val="0000FF"/>
                </a:solidFill>
                <a:latin typeface="Consolas" panose="020B0609020204030204" pitchFamily="49" charset="0"/>
              </a:rPr>
              <a:t>DATABASE</a:t>
            </a:r>
            <a:r>
              <a:rPr lang="en-US" sz="1900" b="1" dirty="0">
                <a:solidFill>
                  <a:prstClr val="black"/>
                </a:solidFill>
                <a:latin typeface="Consolas" panose="020B0609020204030204" pitchFamily="49" charset="0"/>
              </a:rPr>
              <a:t> </a:t>
            </a:r>
            <a:r>
              <a:rPr lang="en-US" sz="1900" b="1" dirty="0" err="1">
                <a:latin typeface="Consolas" panose="020B0609020204030204" pitchFamily="49" charset="0"/>
              </a:rPr>
              <a:t>StudentDB</a:t>
            </a:r>
            <a:endParaRPr lang="en-US" sz="1900" b="1" dirty="0">
              <a:latin typeface="Consolas" panose="020B0609020204030204" pitchFamily="49" charset="0"/>
            </a:endParaRPr>
          </a:p>
          <a:p>
            <a:r>
              <a:rPr lang="en-US" sz="1900" b="1" dirty="0">
                <a:solidFill>
                  <a:srgbClr val="0000FF"/>
                </a:solidFill>
                <a:latin typeface="Consolas" panose="020B0609020204030204" pitchFamily="49" charset="0"/>
              </a:rPr>
              <a:t>TO</a:t>
            </a:r>
            <a:r>
              <a:rPr lang="en-US" sz="1900" b="1" dirty="0">
                <a:solidFill>
                  <a:prstClr val="black"/>
                </a:solidFill>
                <a:latin typeface="Consolas" panose="020B0609020204030204" pitchFamily="49" charset="0"/>
              </a:rPr>
              <a:t> </a:t>
            </a:r>
            <a:r>
              <a:rPr lang="en-US" sz="1900" b="1" dirty="0">
                <a:solidFill>
                  <a:srgbClr val="0000FF"/>
                </a:solidFill>
                <a:latin typeface="Consolas" panose="020B0609020204030204" pitchFamily="49" charset="0"/>
              </a:rPr>
              <a:t>DISK</a:t>
            </a:r>
            <a:r>
              <a:rPr lang="en-US" sz="1900" b="1" dirty="0">
                <a:solidFill>
                  <a:prstClr val="black"/>
                </a:solidFill>
                <a:latin typeface="Consolas" panose="020B0609020204030204" pitchFamily="49" charset="0"/>
              </a:rPr>
              <a:t> </a:t>
            </a:r>
            <a:r>
              <a:rPr lang="en-US" sz="1900" b="1" dirty="0">
                <a:solidFill>
                  <a:srgbClr val="808080"/>
                </a:solidFill>
                <a:latin typeface="Consolas" panose="020B0609020204030204" pitchFamily="49" charset="0"/>
              </a:rPr>
              <a:t>=</a:t>
            </a:r>
            <a:r>
              <a:rPr lang="en-US" sz="1900" b="1" dirty="0">
                <a:solidFill>
                  <a:prstClr val="black"/>
                </a:solidFill>
                <a:latin typeface="Consolas" panose="020B0609020204030204" pitchFamily="49" charset="0"/>
              </a:rPr>
              <a:t> </a:t>
            </a:r>
            <a:r>
              <a:rPr lang="en-US" sz="1900" b="1" dirty="0">
                <a:latin typeface="Consolas" panose="020B0609020204030204" pitchFamily="49" charset="0"/>
              </a:rPr>
              <a:t>'D:\</a:t>
            </a:r>
            <a:r>
              <a:rPr lang="en-US" sz="1900" b="1" dirty="0" err="1">
                <a:latin typeface="Consolas" panose="020B0609020204030204" pitchFamily="49" charset="0"/>
              </a:rPr>
              <a:t>MyBackup</a:t>
            </a:r>
            <a:r>
              <a:rPr lang="en-US" sz="1900" b="1" dirty="0">
                <a:latin typeface="Consolas" panose="020B0609020204030204" pitchFamily="49" charset="0"/>
              </a:rPr>
              <a:t>\</a:t>
            </a:r>
            <a:r>
              <a:rPr lang="en-US" sz="1900" b="1" dirty="0" err="1">
                <a:latin typeface="Consolas" panose="020B0609020204030204" pitchFamily="49" charset="0"/>
              </a:rPr>
              <a:t>StudentDB_Backups.bak</a:t>
            </a:r>
            <a:r>
              <a:rPr lang="en-US" sz="1900" b="1" dirty="0">
                <a:solidFill>
                  <a:srgbClr val="FF0000"/>
                </a:solidFill>
                <a:latin typeface="Consolas" panose="020B0609020204030204" pitchFamily="49" charset="0"/>
              </a:rPr>
              <a:t>'</a:t>
            </a:r>
            <a:endParaRPr lang="en-US" sz="1900" b="1" dirty="0">
              <a:solidFill>
                <a:prstClr val="black"/>
              </a:solidFill>
              <a:latin typeface="Consolas" panose="020B0609020204030204" pitchFamily="49" charset="0"/>
            </a:endParaRPr>
          </a:p>
          <a:p>
            <a:r>
              <a:rPr lang="en-US" sz="1900" b="1" dirty="0">
                <a:solidFill>
                  <a:srgbClr val="0000FF"/>
                </a:solidFill>
                <a:latin typeface="Consolas" panose="020B0609020204030204" pitchFamily="49" charset="0"/>
              </a:rPr>
              <a:t>WITH</a:t>
            </a:r>
            <a:r>
              <a:rPr lang="en-US" sz="1900" b="1" dirty="0">
                <a:solidFill>
                  <a:prstClr val="black"/>
                </a:solidFill>
                <a:latin typeface="Consolas" panose="020B0609020204030204" pitchFamily="49" charset="0"/>
              </a:rPr>
              <a:t> </a:t>
            </a:r>
            <a:r>
              <a:rPr lang="en-US" sz="1900" b="1" dirty="0">
                <a:solidFill>
                  <a:srgbClr val="0000FF"/>
                </a:solidFill>
                <a:latin typeface="Consolas" panose="020B0609020204030204" pitchFamily="49" charset="0"/>
              </a:rPr>
              <a:t>INIT</a:t>
            </a:r>
          </a:p>
          <a:p>
            <a:endParaRPr lang="en-US" sz="1900" dirty="0">
              <a:solidFill>
                <a:prstClr val="black"/>
              </a:solidFill>
              <a:latin typeface="Consolas" panose="020B0609020204030204" pitchFamily="49" charset="0"/>
            </a:endParaRPr>
          </a:p>
          <a:p>
            <a:r>
              <a:rPr lang="en-US" sz="1900" dirty="0">
                <a:solidFill>
                  <a:srgbClr val="008000"/>
                </a:solidFill>
                <a:latin typeface="Consolas" panose="020B0609020204030204" pitchFamily="49" charset="0"/>
              </a:rPr>
              <a:t>--Send an Additional backup to the file</a:t>
            </a:r>
            <a:endParaRPr lang="en-US" sz="1900" dirty="0">
              <a:solidFill>
                <a:prstClr val="black"/>
              </a:solidFill>
              <a:latin typeface="Consolas" panose="020B0609020204030204" pitchFamily="49" charset="0"/>
            </a:endParaRPr>
          </a:p>
          <a:p>
            <a:r>
              <a:rPr lang="en-US" sz="1900" b="1" dirty="0">
                <a:solidFill>
                  <a:srgbClr val="0000FF"/>
                </a:solidFill>
                <a:latin typeface="Consolas" panose="020B0609020204030204" pitchFamily="49" charset="0"/>
              </a:rPr>
              <a:t>BACKUP</a:t>
            </a:r>
            <a:r>
              <a:rPr lang="en-US" sz="1900" b="1" dirty="0">
                <a:solidFill>
                  <a:prstClr val="black"/>
                </a:solidFill>
                <a:latin typeface="Consolas" panose="020B0609020204030204" pitchFamily="49" charset="0"/>
              </a:rPr>
              <a:t> </a:t>
            </a:r>
            <a:r>
              <a:rPr lang="en-US" sz="1900" b="1" dirty="0">
                <a:solidFill>
                  <a:srgbClr val="0000FF"/>
                </a:solidFill>
                <a:latin typeface="Consolas" panose="020B0609020204030204" pitchFamily="49" charset="0"/>
              </a:rPr>
              <a:t>DATABASE</a:t>
            </a:r>
            <a:r>
              <a:rPr lang="en-US" sz="1900" b="1" dirty="0">
                <a:solidFill>
                  <a:prstClr val="black"/>
                </a:solidFill>
                <a:latin typeface="Consolas" panose="020B0609020204030204" pitchFamily="49" charset="0"/>
              </a:rPr>
              <a:t> </a:t>
            </a:r>
            <a:r>
              <a:rPr lang="en-US" sz="1900" b="1" dirty="0" err="1">
                <a:latin typeface="Consolas" panose="020B0609020204030204" pitchFamily="49" charset="0"/>
              </a:rPr>
              <a:t>StudentDB</a:t>
            </a:r>
            <a:endParaRPr lang="en-US" sz="1900" b="1" dirty="0">
              <a:latin typeface="Consolas" panose="020B0609020204030204" pitchFamily="49" charset="0"/>
            </a:endParaRPr>
          </a:p>
          <a:p>
            <a:r>
              <a:rPr lang="en-US" sz="1900" b="1" dirty="0">
                <a:solidFill>
                  <a:srgbClr val="0000FF"/>
                </a:solidFill>
                <a:latin typeface="Consolas" panose="020B0609020204030204" pitchFamily="49" charset="0"/>
              </a:rPr>
              <a:t>TO</a:t>
            </a:r>
            <a:r>
              <a:rPr lang="en-US" sz="1900" b="1" dirty="0">
                <a:solidFill>
                  <a:prstClr val="black"/>
                </a:solidFill>
                <a:latin typeface="Consolas" panose="020B0609020204030204" pitchFamily="49" charset="0"/>
              </a:rPr>
              <a:t> </a:t>
            </a:r>
            <a:r>
              <a:rPr lang="en-US" sz="1900" b="1" dirty="0">
                <a:solidFill>
                  <a:srgbClr val="0000FF"/>
                </a:solidFill>
                <a:latin typeface="Consolas" panose="020B0609020204030204" pitchFamily="49" charset="0"/>
              </a:rPr>
              <a:t>DISK</a:t>
            </a:r>
            <a:r>
              <a:rPr lang="en-US" sz="1900" b="1" dirty="0">
                <a:solidFill>
                  <a:prstClr val="black"/>
                </a:solidFill>
                <a:latin typeface="Consolas" panose="020B0609020204030204" pitchFamily="49" charset="0"/>
              </a:rPr>
              <a:t> </a:t>
            </a:r>
            <a:r>
              <a:rPr lang="en-US" sz="1900" b="1" dirty="0">
                <a:solidFill>
                  <a:srgbClr val="808080"/>
                </a:solidFill>
                <a:latin typeface="Consolas" panose="020B0609020204030204" pitchFamily="49" charset="0"/>
              </a:rPr>
              <a:t>=</a:t>
            </a:r>
            <a:r>
              <a:rPr lang="en-US" sz="1900" b="1" dirty="0">
                <a:solidFill>
                  <a:prstClr val="black"/>
                </a:solidFill>
                <a:latin typeface="Consolas" panose="020B0609020204030204" pitchFamily="49" charset="0"/>
              </a:rPr>
              <a:t> </a:t>
            </a:r>
            <a:r>
              <a:rPr lang="en-US" sz="1900" b="1" dirty="0">
                <a:latin typeface="Consolas" panose="020B0609020204030204" pitchFamily="49" charset="0"/>
              </a:rPr>
              <a:t>'D:\</a:t>
            </a:r>
            <a:r>
              <a:rPr lang="en-US" sz="1900" b="1" dirty="0" err="1">
                <a:latin typeface="Consolas" panose="020B0609020204030204" pitchFamily="49" charset="0"/>
              </a:rPr>
              <a:t>MyBackup</a:t>
            </a:r>
            <a:r>
              <a:rPr lang="en-US" sz="1900" b="1" dirty="0">
                <a:latin typeface="Consolas" panose="020B0609020204030204" pitchFamily="49" charset="0"/>
              </a:rPr>
              <a:t>\</a:t>
            </a:r>
            <a:r>
              <a:rPr lang="en-US" sz="1900" b="1" dirty="0" err="1">
                <a:latin typeface="Consolas" panose="020B0609020204030204" pitchFamily="49" charset="0"/>
              </a:rPr>
              <a:t>StudentDB_Backups.bak</a:t>
            </a:r>
            <a:r>
              <a:rPr lang="en-US" sz="1900" b="1" dirty="0">
                <a:solidFill>
                  <a:srgbClr val="FF0000"/>
                </a:solidFill>
                <a:latin typeface="Consolas" panose="020B0609020204030204" pitchFamily="49" charset="0"/>
              </a:rPr>
              <a:t>'</a:t>
            </a:r>
            <a:endParaRPr lang="en-US" sz="1900" b="1" dirty="0">
              <a:solidFill>
                <a:prstClr val="black"/>
              </a:solidFill>
              <a:latin typeface="Consolas" panose="020B0609020204030204" pitchFamily="49" charset="0"/>
            </a:endParaRPr>
          </a:p>
          <a:p>
            <a:r>
              <a:rPr lang="en-US" sz="1900" b="1" dirty="0">
                <a:solidFill>
                  <a:srgbClr val="0000FF"/>
                </a:solidFill>
                <a:latin typeface="Consolas" panose="020B0609020204030204" pitchFamily="49" charset="0"/>
              </a:rPr>
              <a:t>WITH</a:t>
            </a:r>
            <a:r>
              <a:rPr lang="en-US" sz="1900" b="1" dirty="0">
                <a:solidFill>
                  <a:prstClr val="black"/>
                </a:solidFill>
                <a:latin typeface="Consolas" panose="020B0609020204030204" pitchFamily="49" charset="0"/>
              </a:rPr>
              <a:t> </a:t>
            </a:r>
            <a:r>
              <a:rPr lang="en-US" sz="1900" b="1" dirty="0">
                <a:solidFill>
                  <a:srgbClr val="0000FF"/>
                </a:solidFill>
                <a:latin typeface="Consolas" panose="020B0609020204030204" pitchFamily="49" charset="0"/>
              </a:rPr>
              <a:t>DIFFERENTIAL</a:t>
            </a:r>
          </a:p>
          <a:p>
            <a:endParaRPr lang="en-US" sz="1900" dirty="0">
              <a:solidFill>
                <a:prstClr val="black"/>
              </a:solidFill>
              <a:latin typeface="Consolas" panose="020B0609020204030204" pitchFamily="49" charset="0"/>
            </a:endParaRPr>
          </a:p>
          <a:p>
            <a:r>
              <a:rPr lang="en-US" sz="1900" dirty="0">
                <a:solidFill>
                  <a:srgbClr val="008000"/>
                </a:solidFill>
                <a:latin typeface="Consolas" panose="020B0609020204030204" pitchFamily="49" charset="0"/>
              </a:rPr>
              <a:t>--Capture the tail of the log prior to restore operation</a:t>
            </a:r>
            <a:endParaRPr lang="en-US" sz="1900" dirty="0">
              <a:solidFill>
                <a:prstClr val="black"/>
              </a:solidFill>
              <a:latin typeface="Consolas" panose="020B0609020204030204" pitchFamily="49" charset="0"/>
            </a:endParaRPr>
          </a:p>
          <a:p>
            <a:r>
              <a:rPr lang="en-US" sz="1900" b="1" dirty="0">
                <a:solidFill>
                  <a:srgbClr val="0000FF"/>
                </a:solidFill>
                <a:latin typeface="Consolas" panose="020B0609020204030204" pitchFamily="49" charset="0"/>
              </a:rPr>
              <a:t>BACKUP</a:t>
            </a:r>
            <a:r>
              <a:rPr lang="en-US" sz="1900" b="1" dirty="0">
                <a:solidFill>
                  <a:prstClr val="black"/>
                </a:solidFill>
                <a:latin typeface="Consolas" panose="020B0609020204030204" pitchFamily="49" charset="0"/>
              </a:rPr>
              <a:t> </a:t>
            </a:r>
            <a:r>
              <a:rPr lang="en-US" sz="1900" b="1" dirty="0">
                <a:solidFill>
                  <a:srgbClr val="FF00FF"/>
                </a:solidFill>
                <a:latin typeface="Consolas" panose="020B0609020204030204" pitchFamily="49" charset="0"/>
              </a:rPr>
              <a:t>LOG</a:t>
            </a:r>
            <a:r>
              <a:rPr lang="en-US" sz="1900" b="1" dirty="0">
                <a:solidFill>
                  <a:prstClr val="black"/>
                </a:solidFill>
                <a:latin typeface="Consolas" panose="020B0609020204030204" pitchFamily="49" charset="0"/>
              </a:rPr>
              <a:t> </a:t>
            </a:r>
            <a:r>
              <a:rPr lang="en-US" sz="1900" b="1" dirty="0" err="1">
                <a:latin typeface="Consolas" panose="020B0609020204030204" pitchFamily="49" charset="0"/>
              </a:rPr>
              <a:t>StudentDB</a:t>
            </a:r>
            <a:endParaRPr lang="en-US" sz="1900" b="1" dirty="0">
              <a:latin typeface="Consolas" panose="020B0609020204030204" pitchFamily="49" charset="0"/>
            </a:endParaRPr>
          </a:p>
          <a:p>
            <a:r>
              <a:rPr lang="en-US" sz="1900" b="1" dirty="0">
                <a:solidFill>
                  <a:srgbClr val="0000FF"/>
                </a:solidFill>
                <a:latin typeface="Consolas" panose="020B0609020204030204" pitchFamily="49" charset="0"/>
              </a:rPr>
              <a:t>TO</a:t>
            </a:r>
            <a:r>
              <a:rPr lang="en-US" sz="1900" b="1" dirty="0">
                <a:solidFill>
                  <a:prstClr val="black"/>
                </a:solidFill>
                <a:latin typeface="Consolas" panose="020B0609020204030204" pitchFamily="49" charset="0"/>
              </a:rPr>
              <a:t> </a:t>
            </a:r>
            <a:r>
              <a:rPr lang="en-US" sz="1900" b="1" dirty="0">
                <a:solidFill>
                  <a:srgbClr val="0000FF"/>
                </a:solidFill>
                <a:latin typeface="Consolas" panose="020B0609020204030204" pitchFamily="49" charset="0"/>
              </a:rPr>
              <a:t>DISK</a:t>
            </a:r>
            <a:r>
              <a:rPr lang="en-US" sz="1900" b="1" dirty="0">
                <a:solidFill>
                  <a:prstClr val="black"/>
                </a:solidFill>
                <a:latin typeface="Consolas" panose="020B0609020204030204" pitchFamily="49" charset="0"/>
              </a:rPr>
              <a:t> </a:t>
            </a:r>
            <a:r>
              <a:rPr lang="en-US" sz="1900" b="1" dirty="0">
                <a:solidFill>
                  <a:srgbClr val="808080"/>
                </a:solidFill>
                <a:latin typeface="Consolas" panose="020B0609020204030204" pitchFamily="49" charset="0"/>
              </a:rPr>
              <a:t>=</a:t>
            </a:r>
            <a:r>
              <a:rPr lang="en-US" sz="1900" b="1" dirty="0">
                <a:solidFill>
                  <a:prstClr val="black"/>
                </a:solidFill>
                <a:latin typeface="Consolas" panose="020B0609020204030204" pitchFamily="49" charset="0"/>
              </a:rPr>
              <a:t> </a:t>
            </a:r>
            <a:r>
              <a:rPr lang="en-US" sz="1900" b="1" dirty="0">
                <a:latin typeface="Consolas" panose="020B0609020204030204" pitchFamily="49" charset="0"/>
              </a:rPr>
              <a:t>'D:\</a:t>
            </a:r>
            <a:r>
              <a:rPr lang="en-US" sz="1900" b="1" dirty="0" err="1">
                <a:latin typeface="Consolas" panose="020B0609020204030204" pitchFamily="49" charset="0"/>
              </a:rPr>
              <a:t>MyBackup</a:t>
            </a:r>
            <a:r>
              <a:rPr lang="en-US" sz="1900" b="1" dirty="0">
                <a:latin typeface="Consolas" panose="020B0609020204030204" pitchFamily="49" charset="0"/>
              </a:rPr>
              <a:t>\</a:t>
            </a:r>
            <a:r>
              <a:rPr lang="en-US" sz="1900" b="1" dirty="0" err="1">
                <a:latin typeface="Consolas" panose="020B0609020204030204" pitchFamily="49" charset="0"/>
              </a:rPr>
              <a:t>StudentDB_Backups.bak</a:t>
            </a:r>
            <a:r>
              <a:rPr lang="en-US" sz="1900" b="1" dirty="0">
                <a:solidFill>
                  <a:srgbClr val="FF0000"/>
                </a:solidFill>
                <a:latin typeface="Consolas" panose="020B0609020204030204" pitchFamily="49" charset="0"/>
              </a:rPr>
              <a:t>'</a:t>
            </a:r>
            <a:endParaRPr lang="en-US" sz="1900" b="1" dirty="0">
              <a:solidFill>
                <a:prstClr val="black"/>
              </a:solidFill>
              <a:latin typeface="Consolas" panose="020B0609020204030204" pitchFamily="49" charset="0"/>
            </a:endParaRPr>
          </a:p>
          <a:p>
            <a:r>
              <a:rPr lang="en-US" sz="1900" b="1" dirty="0">
                <a:solidFill>
                  <a:srgbClr val="0000FF"/>
                </a:solidFill>
                <a:latin typeface="Consolas" panose="020B0609020204030204" pitchFamily="49" charset="0"/>
              </a:rPr>
              <a:t>WITH</a:t>
            </a:r>
            <a:r>
              <a:rPr lang="en-US" sz="1900" b="1" dirty="0">
                <a:solidFill>
                  <a:prstClr val="black"/>
                </a:solidFill>
                <a:latin typeface="Consolas" panose="020B0609020204030204" pitchFamily="49" charset="0"/>
              </a:rPr>
              <a:t> </a:t>
            </a:r>
            <a:r>
              <a:rPr lang="en-US" sz="1900" b="1" dirty="0">
                <a:solidFill>
                  <a:srgbClr val="0000FF"/>
                </a:solidFill>
                <a:latin typeface="Consolas" panose="020B0609020204030204" pitchFamily="49" charset="0"/>
              </a:rPr>
              <a:t>NO_TRUNCATE</a:t>
            </a:r>
            <a:r>
              <a:rPr lang="en-US" sz="1900" b="1" dirty="0">
                <a:solidFill>
                  <a:srgbClr val="808080"/>
                </a:solidFill>
                <a:latin typeface="Consolas" panose="020B0609020204030204" pitchFamily="49" charset="0"/>
              </a:rPr>
              <a:t>;</a:t>
            </a:r>
            <a:endParaRPr lang="en-US" sz="1900" b="1" dirty="0">
              <a:solidFill>
                <a:prstClr val="black"/>
              </a:solidFill>
              <a:latin typeface="Consolas" panose="020B0609020204030204" pitchFamily="49" charset="0"/>
            </a:endParaRPr>
          </a:p>
        </p:txBody>
      </p:sp>
    </p:spTree>
    <p:extLst>
      <p:ext uri="{BB962C8B-B14F-4D97-AF65-F5344CB8AC3E}">
        <p14:creationId xmlns:p14="http://schemas.microsoft.com/office/powerpoint/2010/main" val="39239771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03061"/>
          </a:xfrm>
        </p:spPr>
        <p:txBody>
          <a:bodyPr/>
          <a:lstStyle/>
          <a:p>
            <a:r>
              <a:rPr lang="en-MY" b="1" dirty="0"/>
              <a:t>FILE </a:t>
            </a:r>
            <a:r>
              <a:rPr lang="en-MY" dirty="0">
                <a:solidFill>
                  <a:srgbClr val="FF0000"/>
                </a:solidFill>
              </a:rPr>
              <a:t>option </a:t>
            </a:r>
            <a:r>
              <a:rPr lang="en-MY" dirty="0">
                <a:solidFill>
                  <a:schemeClr val="bg1">
                    <a:lumMod val="85000"/>
                  </a:schemeClr>
                </a:solidFill>
              </a:rPr>
              <a:t>( cont..)</a:t>
            </a:r>
          </a:p>
        </p:txBody>
      </p:sp>
      <p:sp>
        <p:nvSpPr>
          <p:cNvPr id="3" name="Content Placeholder 2"/>
          <p:cNvSpPr>
            <a:spLocks noGrp="1"/>
          </p:cNvSpPr>
          <p:nvPr>
            <p:ph idx="1"/>
          </p:nvPr>
        </p:nvSpPr>
        <p:spPr>
          <a:xfrm>
            <a:off x="503390" y="1053655"/>
            <a:ext cx="7886700" cy="950510"/>
          </a:xfrm>
        </p:spPr>
        <p:txBody>
          <a:bodyPr>
            <a:normAutofit/>
          </a:bodyPr>
          <a:lstStyle/>
          <a:p>
            <a:r>
              <a:rPr lang="en-MY" sz="2000" dirty="0"/>
              <a:t>The following example shows multiple backups being sent to the </a:t>
            </a:r>
            <a:r>
              <a:rPr lang="en-MY" sz="2000" dirty="0">
                <a:solidFill>
                  <a:srgbClr val="FF0000"/>
                </a:solidFill>
              </a:rPr>
              <a:t>same</a:t>
            </a:r>
            <a:r>
              <a:rPr lang="en-MY" sz="2000" dirty="0"/>
              <a:t> destination: The first is a </a:t>
            </a:r>
            <a:r>
              <a:rPr lang="en-MY" sz="2000" dirty="0">
                <a:solidFill>
                  <a:srgbClr val="FF0000"/>
                </a:solidFill>
              </a:rPr>
              <a:t>Full</a:t>
            </a:r>
            <a:r>
              <a:rPr lang="en-MY" sz="2000" dirty="0"/>
              <a:t> backup, the second is a </a:t>
            </a:r>
            <a:r>
              <a:rPr lang="en-MY" sz="2000" dirty="0">
                <a:solidFill>
                  <a:srgbClr val="FF0000"/>
                </a:solidFill>
              </a:rPr>
              <a:t>Differential</a:t>
            </a:r>
            <a:r>
              <a:rPr lang="en-MY" sz="2000" dirty="0"/>
              <a:t> backup, and the last is a </a:t>
            </a:r>
            <a:r>
              <a:rPr lang="en-MY" sz="2000" dirty="0">
                <a:solidFill>
                  <a:srgbClr val="FF0000"/>
                </a:solidFill>
              </a:rPr>
              <a:t>Tail Log </a:t>
            </a:r>
            <a:r>
              <a:rPr lang="en-MY" sz="2000" dirty="0"/>
              <a:t>backup.</a:t>
            </a:r>
            <a:endParaRPr lang="en-US" sz="2000" dirty="0"/>
          </a:p>
        </p:txBody>
      </p:sp>
      <p:sp>
        <p:nvSpPr>
          <p:cNvPr id="5" name="Rectangle 4"/>
          <p:cNvSpPr/>
          <p:nvPr/>
        </p:nvSpPr>
        <p:spPr>
          <a:xfrm>
            <a:off x="951977" y="2004165"/>
            <a:ext cx="7716032" cy="4478149"/>
          </a:xfrm>
          <a:prstGeom prst="rect">
            <a:avLst/>
          </a:prstGeom>
        </p:spPr>
        <p:txBody>
          <a:bodyPr wrap="square">
            <a:spAutoFit/>
          </a:bodyPr>
          <a:lstStyle/>
          <a:p>
            <a:r>
              <a:rPr lang="en-US" sz="1900" dirty="0">
                <a:solidFill>
                  <a:srgbClr val="008000"/>
                </a:solidFill>
                <a:latin typeface="Consolas" panose="020B0609020204030204" pitchFamily="49" charset="0"/>
              </a:rPr>
              <a:t>--Initialize the backup file and backup the </a:t>
            </a:r>
            <a:r>
              <a:rPr lang="en-US" sz="1900" dirty="0" err="1">
                <a:solidFill>
                  <a:srgbClr val="008000"/>
                </a:solidFill>
                <a:latin typeface="Consolas" panose="020B0609020204030204" pitchFamily="49" charset="0"/>
              </a:rPr>
              <a:t>StudentDB</a:t>
            </a:r>
            <a:r>
              <a:rPr lang="en-US" sz="1900" dirty="0">
                <a:solidFill>
                  <a:srgbClr val="008000"/>
                </a:solidFill>
                <a:latin typeface="Consolas" panose="020B0609020204030204" pitchFamily="49" charset="0"/>
              </a:rPr>
              <a:t> database to the file</a:t>
            </a:r>
            <a:endParaRPr lang="en-US" sz="1900" dirty="0">
              <a:solidFill>
                <a:prstClr val="black"/>
              </a:solidFill>
              <a:latin typeface="Consolas" panose="020B0609020204030204" pitchFamily="49" charset="0"/>
            </a:endParaRPr>
          </a:p>
          <a:p>
            <a:r>
              <a:rPr lang="en-US" sz="1900" b="1" dirty="0">
                <a:solidFill>
                  <a:srgbClr val="0000FF"/>
                </a:solidFill>
                <a:latin typeface="Consolas" panose="020B0609020204030204" pitchFamily="49" charset="0"/>
              </a:rPr>
              <a:t>BACKUP</a:t>
            </a:r>
            <a:r>
              <a:rPr lang="en-US" sz="1900" b="1" dirty="0">
                <a:solidFill>
                  <a:prstClr val="black"/>
                </a:solidFill>
                <a:latin typeface="Consolas" panose="020B0609020204030204" pitchFamily="49" charset="0"/>
              </a:rPr>
              <a:t> </a:t>
            </a:r>
            <a:r>
              <a:rPr lang="en-US" sz="1900" b="1" dirty="0">
                <a:solidFill>
                  <a:srgbClr val="0000FF"/>
                </a:solidFill>
                <a:latin typeface="Consolas" panose="020B0609020204030204" pitchFamily="49" charset="0"/>
              </a:rPr>
              <a:t>DATABASE</a:t>
            </a:r>
            <a:r>
              <a:rPr lang="en-US" sz="1900" b="1" dirty="0">
                <a:solidFill>
                  <a:prstClr val="black"/>
                </a:solidFill>
                <a:latin typeface="Consolas" panose="020B0609020204030204" pitchFamily="49" charset="0"/>
              </a:rPr>
              <a:t> </a:t>
            </a:r>
            <a:r>
              <a:rPr lang="en-US" sz="1900" b="1" dirty="0" err="1">
                <a:latin typeface="Consolas" panose="020B0609020204030204" pitchFamily="49" charset="0"/>
              </a:rPr>
              <a:t>StudentDB</a:t>
            </a:r>
            <a:endParaRPr lang="en-US" sz="1900" b="1" dirty="0">
              <a:latin typeface="Consolas" panose="020B0609020204030204" pitchFamily="49" charset="0"/>
            </a:endParaRPr>
          </a:p>
          <a:p>
            <a:r>
              <a:rPr lang="en-US" sz="1900" b="1" dirty="0">
                <a:solidFill>
                  <a:srgbClr val="0000FF"/>
                </a:solidFill>
                <a:latin typeface="Consolas" panose="020B0609020204030204" pitchFamily="49" charset="0"/>
              </a:rPr>
              <a:t>TO</a:t>
            </a:r>
            <a:r>
              <a:rPr lang="en-US" sz="1900" b="1" dirty="0">
                <a:solidFill>
                  <a:prstClr val="black"/>
                </a:solidFill>
                <a:latin typeface="Consolas" panose="020B0609020204030204" pitchFamily="49" charset="0"/>
              </a:rPr>
              <a:t> </a:t>
            </a:r>
            <a:r>
              <a:rPr lang="en-US" sz="1900" b="1" dirty="0">
                <a:solidFill>
                  <a:srgbClr val="0000FF"/>
                </a:solidFill>
                <a:latin typeface="Consolas" panose="020B0609020204030204" pitchFamily="49" charset="0"/>
              </a:rPr>
              <a:t>DISK</a:t>
            </a:r>
            <a:r>
              <a:rPr lang="en-US" sz="1900" b="1" dirty="0">
                <a:solidFill>
                  <a:prstClr val="black"/>
                </a:solidFill>
                <a:latin typeface="Consolas" panose="020B0609020204030204" pitchFamily="49" charset="0"/>
              </a:rPr>
              <a:t> </a:t>
            </a:r>
            <a:r>
              <a:rPr lang="en-US" sz="1900" b="1" dirty="0">
                <a:solidFill>
                  <a:srgbClr val="808080"/>
                </a:solidFill>
                <a:latin typeface="Consolas" panose="020B0609020204030204" pitchFamily="49" charset="0"/>
              </a:rPr>
              <a:t>=</a:t>
            </a:r>
            <a:r>
              <a:rPr lang="en-US" sz="1900" b="1" dirty="0">
                <a:solidFill>
                  <a:prstClr val="black"/>
                </a:solidFill>
                <a:latin typeface="Consolas" panose="020B0609020204030204" pitchFamily="49" charset="0"/>
              </a:rPr>
              <a:t> </a:t>
            </a:r>
            <a:r>
              <a:rPr lang="en-US" sz="1900" b="1" dirty="0">
                <a:latin typeface="Consolas" panose="020B0609020204030204" pitchFamily="49" charset="0"/>
              </a:rPr>
              <a:t>'D:\</a:t>
            </a:r>
            <a:r>
              <a:rPr lang="en-US" sz="1900" b="1" dirty="0" err="1">
                <a:latin typeface="Consolas" panose="020B0609020204030204" pitchFamily="49" charset="0"/>
              </a:rPr>
              <a:t>MyBackup</a:t>
            </a:r>
            <a:r>
              <a:rPr lang="en-US" sz="1900" b="1" dirty="0">
                <a:latin typeface="Consolas" panose="020B0609020204030204" pitchFamily="49" charset="0"/>
              </a:rPr>
              <a:t>\</a:t>
            </a:r>
            <a:r>
              <a:rPr lang="en-US" sz="1900" b="1" dirty="0" err="1">
                <a:latin typeface="Consolas" panose="020B0609020204030204" pitchFamily="49" charset="0"/>
              </a:rPr>
              <a:t>StudentDB_Backups.bak</a:t>
            </a:r>
            <a:r>
              <a:rPr lang="en-US" sz="1900" b="1" dirty="0">
                <a:solidFill>
                  <a:srgbClr val="FF0000"/>
                </a:solidFill>
                <a:latin typeface="Consolas" panose="020B0609020204030204" pitchFamily="49" charset="0"/>
              </a:rPr>
              <a:t>'</a:t>
            </a:r>
            <a:endParaRPr lang="en-US" sz="1900" b="1" dirty="0">
              <a:solidFill>
                <a:prstClr val="black"/>
              </a:solidFill>
              <a:latin typeface="Consolas" panose="020B0609020204030204" pitchFamily="49" charset="0"/>
            </a:endParaRPr>
          </a:p>
          <a:p>
            <a:r>
              <a:rPr lang="en-US" sz="1900" b="1" dirty="0">
                <a:solidFill>
                  <a:srgbClr val="0000FF"/>
                </a:solidFill>
                <a:latin typeface="Consolas" panose="020B0609020204030204" pitchFamily="49" charset="0"/>
              </a:rPr>
              <a:t>WITH</a:t>
            </a:r>
            <a:r>
              <a:rPr lang="en-US" sz="1900" b="1" dirty="0">
                <a:solidFill>
                  <a:prstClr val="black"/>
                </a:solidFill>
                <a:latin typeface="Consolas" panose="020B0609020204030204" pitchFamily="49" charset="0"/>
              </a:rPr>
              <a:t> </a:t>
            </a:r>
            <a:r>
              <a:rPr lang="en-US" sz="1900" b="1" dirty="0">
                <a:solidFill>
                  <a:srgbClr val="FF0000"/>
                </a:solidFill>
                <a:latin typeface="Consolas" panose="020B0609020204030204" pitchFamily="49" charset="0"/>
              </a:rPr>
              <a:t>INIT</a:t>
            </a:r>
          </a:p>
          <a:p>
            <a:endParaRPr lang="en-US" sz="1900" dirty="0">
              <a:solidFill>
                <a:prstClr val="black"/>
              </a:solidFill>
              <a:latin typeface="Consolas" panose="020B0609020204030204" pitchFamily="49" charset="0"/>
            </a:endParaRPr>
          </a:p>
          <a:p>
            <a:r>
              <a:rPr lang="en-US" sz="1900" dirty="0">
                <a:solidFill>
                  <a:srgbClr val="008000"/>
                </a:solidFill>
                <a:latin typeface="Consolas" panose="020B0609020204030204" pitchFamily="49" charset="0"/>
              </a:rPr>
              <a:t>--Send an Additional backup to the file</a:t>
            </a:r>
            <a:endParaRPr lang="en-US" sz="1900" dirty="0">
              <a:solidFill>
                <a:prstClr val="black"/>
              </a:solidFill>
              <a:latin typeface="Consolas" panose="020B0609020204030204" pitchFamily="49" charset="0"/>
            </a:endParaRPr>
          </a:p>
          <a:p>
            <a:r>
              <a:rPr lang="en-US" sz="1900" b="1" dirty="0">
                <a:solidFill>
                  <a:srgbClr val="0000FF"/>
                </a:solidFill>
                <a:latin typeface="Consolas" panose="020B0609020204030204" pitchFamily="49" charset="0"/>
              </a:rPr>
              <a:t>BACKUP</a:t>
            </a:r>
            <a:r>
              <a:rPr lang="en-US" sz="1900" b="1" dirty="0">
                <a:solidFill>
                  <a:prstClr val="black"/>
                </a:solidFill>
                <a:latin typeface="Consolas" panose="020B0609020204030204" pitchFamily="49" charset="0"/>
              </a:rPr>
              <a:t> </a:t>
            </a:r>
            <a:r>
              <a:rPr lang="en-US" sz="1900" b="1" dirty="0">
                <a:solidFill>
                  <a:srgbClr val="0000FF"/>
                </a:solidFill>
                <a:latin typeface="Consolas" panose="020B0609020204030204" pitchFamily="49" charset="0"/>
              </a:rPr>
              <a:t>DATABASE</a:t>
            </a:r>
            <a:r>
              <a:rPr lang="en-US" sz="1900" b="1" dirty="0">
                <a:solidFill>
                  <a:prstClr val="black"/>
                </a:solidFill>
                <a:latin typeface="Consolas" panose="020B0609020204030204" pitchFamily="49" charset="0"/>
              </a:rPr>
              <a:t> </a:t>
            </a:r>
            <a:r>
              <a:rPr lang="en-US" sz="1900" b="1" dirty="0" err="1">
                <a:latin typeface="Consolas" panose="020B0609020204030204" pitchFamily="49" charset="0"/>
              </a:rPr>
              <a:t>StudentDB</a:t>
            </a:r>
            <a:endParaRPr lang="en-US" sz="1900" b="1" dirty="0">
              <a:latin typeface="Consolas" panose="020B0609020204030204" pitchFamily="49" charset="0"/>
            </a:endParaRPr>
          </a:p>
          <a:p>
            <a:r>
              <a:rPr lang="en-US" sz="1900" b="1" dirty="0">
                <a:solidFill>
                  <a:srgbClr val="0000FF"/>
                </a:solidFill>
                <a:latin typeface="Consolas" panose="020B0609020204030204" pitchFamily="49" charset="0"/>
              </a:rPr>
              <a:t>TO</a:t>
            </a:r>
            <a:r>
              <a:rPr lang="en-US" sz="1900" b="1" dirty="0">
                <a:solidFill>
                  <a:prstClr val="black"/>
                </a:solidFill>
                <a:latin typeface="Consolas" panose="020B0609020204030204" pitchFamily="49" charset="0"/>
              </a:rPr>
              <a:t> </a:t>
            </a:r>
            <a:r>
              <a:rPr lang="en-US" sz="1900" b="1" dirty="0">
                <a:solidFill>
                  <a:srgbClr val="0000FF"/>
                </a:solidFill>
                <a:latin typeface="Consolas" panose="020B0609020204030204" pitchFamily="49" charset="0"/>
              </a:rPr>
              <a:t>DISK</a:t>
            </a:r>
            <a:r>
              <a:rPr lang="en-US" sz="1900" b="1" dirty="0">
                <a:solidFill>
                  <a:prstClr val="black"/>
                </a:solidFill>
                <a:latin typeface="Consolas" panose="020B0609020204030204" pitchFamily="49" charset="0"/>
              </a:rPr>
              <a:t> </a:t>
            </a:r>
            <a:r>
              <a:rPr lang="en-US" sz="1900" b="1" dirty="0">
                <a:solidFill>
                  <a:srgbClr val="808080"/>
                </a:solidFill>
                <a:latin typeface="Consolas" panose="020B0609020204030204" pitchFamily="49" charset="0"/>
              </a:rPr>
              <a:t>=</a:t>
            </a:r>
            <a:r>
              <a:rPr lang="en-US" sz="1900" b="1" dirty="0">
                <a:solidFill>
                  <a:prstClr val="black"/>
                </a:solidFill>
                <a:latin typeface="Consolas" panose="020B0609020204030204" pitchFamily="49" charset="0"/>
              </a:rPr>
              <a:t> </a:t>
            </a:r>
            <a:r>
              <a:rPr lang="en-US" sz="1900" b="1" dirty="0">
                <a:latin typeface="Consolas" panose="020B0609020204030204" pitchFamily="49" charset="0"/>
              </a:rPr>
              <a:t>'D:\</a:t>
            </a:r>
            <a:r>
              <a:rPr lang="en-US" sz="1900" b="1" dirty="0" err="1">
                <a:latin typeface="Consolas" panose="020B0609020204030204" pitchFamily="49" charset="0"/>
              </a:rPr>
              <a:t>MyBackup</a:t>
            </a:r>
            <a:r>
              <a:rPr lang="en-US" sz="1900" b="1" dirty="0">
                <a:latin typeface="Consolas" panose="020B0609020204030204" pitchFamily="49" charset="0"/>
              </a:rPr>
              <a:t>\</a:t>
            </a:r>
            <a:r>
              <a:rPr lang="en-US" sz="1900" b="1" dirty="0" err="1">
                <a:latin typeface="Consolas" panose="020B0609020204030204" pitchFamily="49" charset="0"/>
              </a:rPr>
              <a:t>StudentDB_Backups.bak</a:t>
            </a:r>
            <a:r>
              <a:rPr lang="en-US" sz="1900" b="1" dirty="0">
                <a:solidFill>
                  <a:srgbClr val="FF0000"/>
                </a:solidFill>
                <a:latin typeface="Consolas" panose="020B0609020204030204" pitchFamily="49" charset="0"/>
              </a:rPr>
              <a:t>'</a:t>
            </a:r>
            <a:endParaRPr lang="en-US" sz="1900" b="1" dirty="0">
              <a:solidFill>
                <a:prstClr val="black"/>
              </a:solidFill>
              <a:latin typeface="Consolas" panose="020B0609020204030204" pitchFamily="49" charset="0"/>
            </a:endParaRPr>
          </a:p>
          <a:p>
            <a:r>
              <a:rPr lang="en-US" sz="1900" b="1" dirty="0">
                <a:solidFill>
                  <a:srgbClr val="0000FF"/>
                </a:solidFill>
                <a:latin typeface="Consolas" panose="020B0609020204030204" pitchFamily="49" charset="0"/>
              </a:rPr>
              <a:t>WITH</a:t>
            </a:r>
            <a:r>
              <a:rPr lang="en-US" sz="1900" b="1" dirty="0">
                <a:solidFill>
                  <a:prstClr val="black"/>
                </a:solidFill>
                <a:latin typeface="Consolas" panose="020B0609020204030204" pitchFamily="49" charset="0"/>
              </a:rPr>
              <a:t> </a:t>
            </a:r>
            <a:r>
              <a:rPr lang="en-US" sz="1900" b="1" dirty="0">
                <a:solidFill>
                  <a:srgbClr val="0000FF"/>
                </a:solidFill>
                <a:latin typeface="Consolas" panose="020B0609020204030204" pitchFamily="49" charset="0"/>
              </a:rPr>
              <a:t>DIFFERENTIAL</a:t>
            </a:r>
          </a:p>
          <a:p>
            <a:endParaRPr lang="en-US" sz="1900" dirty="0">
              <a:solidFill>
                <a:prstClr val="black"/>
              </a:solidFill>
              <a:latin typeface="Consolas" panose="020B0609020204030204" pitchFamily="49" charset="0"/>
            </a:endParaRPr>
          </a:p>
          <a:p>
            <a:r>
              <a:rPr lang="en-US" sz="1900" dirty="0">
                <a:solidFill>
                  <a:srgbClr val="008000"/>
                </a:solidFill>
                <a:latin typeface="Consolas" panose="020B0609020204030204" pitchFamily="49" charset="0"/>
              </a:rPr>
              <a:t>--Capture the tail of the log prior to restore operation</a:t>
            </a:r>
            <a:endParaRPr lang="en-US" sz="1900" dirty="0">
              <a:solidFill>
                <a:prstClr val="black"/>
              </a:solidFill>
              <a:latin typeface="Consolas" panose="020B0609020204030204" pitchFamily="49" charset="0"/>
            </a:endParaRPr>
          </a:p>
          <a:p>
            <a:r>
              <a:rPr lang="en-US" sz="1900" b="1" dirty="0">
                <a:solidFill>
                  <a:srgbClr val="0000FF"/>
                </a:solidFill>
                <a:latin typeface="Consolas" panose="020B0609020204030204" pitchFamily="49" charset="0"/>
              </a:rPr>
              <a:t>BACKUP</a:t>
            </a:r>
            <a:r>
              <a:rPr lang="en-US" sz="1900" b="1" dirty="0">
                <a:solidFill>
                  <a:prstClr val="black"/>
                </a:solidFill>
                <a:latin typeface="Consolas" panose="020B0609020204030204" pitchFamily="49" charset="0"/>
              </a:rPr>
              <a:t> </a:t>
            </a:r>
            <a:r>
              <a:rPr lang="en-US" sz="1900" b="1" dirty="0">
                <a:solidFill>
                  <a:srgbClr val="FF00FF"/>
                </a:solidFill>
                <a:latin typeface="Consolas" panose="020B0609020204030204" pitchFamily="49" charset="0"/>
              </a:rPr>
              <a:t>LOG</a:t>
            </a:r>
            <a:r>
              <a:rPr lang="en-US" sz="1900" b="1" dirty="0">
                <a:solidFill>
                  <a:prstClr val="black"/>
                </a:solidFill>
                <a:latin typeface="Consolas" panose="020B0609020204030204" pitchFamily="49" charset="0"/>
              </a:rPr>
              <a:t> </a:t>
            </a:r>
            <a:r>
              <a:rPr lang="en-US" sz="1900" b="1" dirty="0" err="1">
                <a:latin typeface="Consolas" panose="020B0609020204030204" pitchFamily="49" charset="0"/>
              </a:rPr>
              <a:t>StudentDB</a:t>
            </a:r>
            <a:endParaRPr lang="en-US" sz="1900" b="1" dirty="0">
              <a:latin typeface="Consolas" panose="020B0609020204030204" pitchFamily="49" charset="0"/>
            </a:endParaRPr>
          </a:p>
          <a:p>
            <a:r>
              <a:rPr lang="en-US" sz="1900" b="1" dirty="0">
                <a:solidFill>
                  <a:srgbClr val="0000FF"/>
                </a:solidFill>
                <a:latin typeface="Consolas" panose="020B0609020204030204" pitchFamily="49" charset="0"/>
              </a:rPr>
              <a:t>TO</a:t>
            </a:r>
            <a:r>
              <a:rPr lang="en-US" sz="1900" b="1" dirty="0">
                <a:solidFill>
                  <a:prstClr val="black"/>
                </a:solidFill>
                <a:latin typeface="Consolas" panose="020B0609020204030204" pitchFamily="49" charset="0"/>
              </a:rPr>
              <a:t> </a:t>
            </a:r>
            <a:r>
              <a:rPr lang="en-US" sz="1900" b="1" dirty="0">
                <a:solidFill>
                  <a:srgbClr val="0000FF"/>
                </a:solidFill>
                <a:latin typeface="Consolas" panose="020B0609020204030204" pitchFamily="49" charset="0"/>
              </a:rPr>
              <a:t>DISK</a:t>
            </a:r>
            <a:r>
              <a:rPr lang="en-US" sz="1900" b="1" dirty="0">
                <a:solidFill>
                  <a:prstClr val="black"/>
                </a:solidFill>
                <a:latin typeface="Consolas" panose="020B0609020204030204" pitchFamily="49" charset="0"/>
              </a:rPr>
              <a:t> </a:t>
            </a:r>
            <a:r>
              <a:rPr lang="en-US" sz="1900" b="1" dirty="0">
                <a:solidFill>
                  <a:srgbClr val="808080"/>
                </a:solidFill>
                <a:latin typeface="Consolas" panose="020B0609020204030204" pitchFamily="49" charset="0"/>
              </a:rPr>
              <a:t>=</a:t>
            </a:r>
            <a:r>
              <a:rPr lang="en-US" sz="1900" b="1" dirty="0">
                <a:solidFill>
                  <a:prstClr val="black"/>
                </a:solidFill>
                <a:latin typeface="Consolas" panose="020B0609020204030204" pitchFamily="49" charset="0"/>
              </a:rPr>
              <a:t> </a:t>
            </a:r>
            <a:r>
              <a:rPr lang="en-US" sz="1900" b="1" dirty="0">
                <a:latin typeface="Consolas" panose="020B0609020204030204" pitchFamily="49" charset="0"/>
              </a:rPr>
              <a:t>'D:\</a:t>
            </a:r>
            <a:r>
              <a:rPr lang="en-US" sz="1900" b="1" dirty="0" err="1">
                <a:latin typeface="Consolas" panose="020B0609020204030204" pitchFamily="49" charset="0"/>
              </a:rPr>
              <a:t>MyBackup</a:t>
            </a:r>
            <a:r>
              <a:rPr lang="en-US" sz="1900" b="1" dirty="0">
                <a:latin typeface="Consolas" panose="020B0609020204030204" pitchFamily="49" charset="0"/>
              </a:rPr>
              <a:t>\</a:t>
            </a:r>
            <a:r>
              <a:rPr lang="en-US" sz="1900" b="1" dirty="0" err="1">
                <a:latin typeface="Consolas" panose="020B0609020204030204" pitchFamily="49" charset="0"/>
              </a:rPr>
              <a:t>StudentDB_Backups.bak</a:t>
            </a:r>
            <a:r>
              <a:rPr lang="en-US" sz="1900" b="1" dirty="0">
                <a:solidFill>
                  <a:srgbClr val="FF0000"/>
                </a:solidFill>
                <a:latin typeface="Consolas" panose="020B0609020204030204" pitchFamily="49" charset="0"/>
              </a:rPr>
              <a:t>'</a:t>
            </a:r>
            <a:endParaRPr lang="en-US" sz="1900" b="1" dirty="0">
              <a:solidFill>
                <a:prstClr val="black"/>
              </a:solidFill>
              <a:latin typeface="Consolas" panose="020B0609020204030204" pitchFamily="49" charset="0"/>
            </a:endParaRPr>
          </a:p>
          <a:p>
            <a:r>
              <a:rPr lang="en-US" sz="1900" b="1" dirty="0">
                <a:solidFill>
                  <a:srgbClr val="0000FF"/>
                </a:solidFill>
                <a:latin typeface="Consolas" panose="020B0609020204030204" pitchFamily="49" charset="0"/>
              </a:rPr>
              <a:t>WITH</a:t>
            </a:r>
            <a:r>
              <a:rPr lang="en-US" sz="1900" b="1" dirty="0">
                <a:solidFill>
                  <a:prstClr val="black"/>
                </a:solidFill>
                <a:latin typeface="Consolas" panose="020B0609020204030204" pitchFamily="49" charset="0"/>
              </a:rPr>
              <a:t> </a:t>
            </a:r>
            <a:r>
              <a:rPr lang="en-US" sz="1900" b="1" dirty="0">
                <a:solidFill>
                  <a:srgbClr val="0000FF"/>
                </a:solidFill>
                <a:latin typeface="Consolas" panose="020B0609020204030204" pitchFamily="49" charset="0"/>
              </a:rPr>
              <a:t>NO_TRUNCATE</a:t>
            </a:r>
            <a:r>
              <a:rPr lang="en-US" sz="1900" b="1" dirty="0">
                <a:solidFill>
                  <a:srgbClr val="808080"/>
                </a:solidFill>
                <a:latin typeface="Consolas" panose="020B0609020204030204" pitchFamily="49" charset="0"/>
              </a:rPr>
              <a:t>;</a:t>
            </a:r>
            <a:endParaRPr lang="en-US" sz="1900" b="1" dirty="0">
              <a:solidFill>
                <a:prstClr val="black"/>
              </a:solidFill>
              <a:latin typeface="Consolas" panose="020B0609020204030204" pitchFamily="49" charset="0"/>
            </a:endParaRPr>
          </a:p>
        </p:txBody>
      </p:sp>
      <p:sp>
        <p:nvSpPr>
          <p:cNvPr id="6" name="Rectangle 5"/>
          <p:cNvSpPr/>
          <p:nvPr/>
        </p:nvSpPr>
        <p:spPr>
          <a:xfrm>
            <a:off x="3116363" y="3578652"/>
            <a:ext cx="5895833" cy="2548455"/>
          </a:xfrm>
          <a:prstGeom prst="rect">
            <a:avLst/>
          </a:prstGeom>
          <a:solidFill>
            <a:srgbClr val="FFFFCC"/>
          </a:solidFill>
          <a:ln w="66675">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pPr>
              <a:lnSpc>
                <a:spcPct val="107000"/>
              </a:lnSpc>
              <a:spcAft>
                <a:spcPts val="800"/>
              </a:spcAft>
            </a:pPr>
            <a:r>
              <a:rPr lang="en-MY" sz="2400" dirty="0">
                <a:latin typeface="Calibri" panose="020F0502020204030204" pitchFamily="34" charset="0"/>
                <a:ea typeface="Calibri" panose="020F0502020204030204" pitchFamily="34" charset="0"/>
                <a:cs typeface="Arial" panose="020B0604020202020204" pitchFamily="34" charset="0"/>
              </a:rPr>
              <a:t>Note:  </a:t>
            </a:r>
            <a:r>
              <a:rPr lang="en-MY" sz="2400" b="1" dirty="0">
                <a:solidFill>
                  <a:srgbClr val="0000FF"/>
                </a:solidFill>
                <a:latin typeface="Calibri" panose="020F0502020204030204" pitchFamily="34" charset="0"/>
                <a:ea typeface="Calibri" panose="020F0502020204030204" pitchFamily="34" charset="0"/>
                <a:cs typeface="Arial" panose="020B0604020202020204" pitchFamily="34" charset="0"/>
              </a:rPr>
              <a:t>INIT</a:t>
            </a:r>
            <a:r>
              <a:rPr lang="en-MY" sz="2400" dirty="0">
                <a:latin typeface="Calibri" panose="020F0502020204030204" pitchFamily="34" charset="0"/>
                <a:ea typeface="Calibri" panose="020F0502020204030204" pitchFamily="34" charset="0"/>
                <a:cs typeface="Arial" panose="020B0604020202020204" pitchFamily="34" charset="0"/>
              </a:rPr>
              <a:t> specifies that subsequent backups will overwrite the existing backup file contents. </a:t>
            </a:r>
          </a:p>
          <a:p>
            <a:pPr>
              <a:lnSpc>
                <a:spcPct val="107000"/>
              </a:lnSpc>
              <a:spcAft>
                <a:spcPts val="800"/>
              </a:spcAft>
            </a:pPr>
            <a:r>
              <a:rPr lang="en-MY" sz="2400" dirty="0">
                <a:latin typeface="Calibri" panose="020F0502020204030204" pitchFamily="34" charset="0"/>
                <a:ea typeface="Calibri" panose="020F0502020204030204" pitchFamily="34" charset="0"/>
                <a:cs typeface="Arial" panose="020B0604020202020204" pitchFamily="34" charset="0"/>
              </a:rPr>
              <a:t>The </a:t>
            </a:r>
            <a:r>
              <a:rPr lang="en-MY" sz="2400" dirty="0">
                <a:solidFill>
                  <a:srgbClr val="FF0000"/>
                </a:solidFill>
                <a:latin typeface="Calibri" panose="020F0502020204030204" pitchFamily="34" charset="0"/>
                <a:ea typeface="Calibri" panose="020F0502020204030204" pitchFamily="34" charset="0"/>
                <a:cs typeface="Arial" panose="020B0604020202020204" pitchFamily="34" charset="0"/>
              </a:rPr>
              <a:t>default</a:t>
            </a:r>
            <a:r>
              <a:rPr lang="en-MY" sz="2400" dirty="0">
                <a:latin typeface="Calibri" panose="020F0502020204030204" pitchFamily="34" charset="0"/>
                <a:ea typeface="Calibri" panose="020F0502020204030204" pitchFamily="34" charset="0"/>
                <a:cs typeface="Arial" panose="020B0604020202020204" pitchFamily="34" charset="0"/>
              </a:rPr>
              <a:t> setting is (</a:t>
            </a:r>
            <a:r>
              <a:rPr lang="en-MY" sz="2400" b="1" dirty="0">
                <a:solidFill>
                  <a:srgbClr val="0000FF"/>
                </a:solidFill>
                <a:latin typeface="Calibri" panose="020F0502020204030204" pitchFamily="34" charset="0"/>
                <a:ea typeface="Calibri" panose="020F0502020204030204" pitchFamily="34" charset="0"/>
                <a:cs typeface="Arial" panose="020B0604020202020204" pitchFamily="34" charset="0"/>
              </a:rPr>
              <a:t>NOINIT</a:t>
            </a:r>
            <a:r>
              <a:rPr lang="en-MY" sz="2400" dirty="0">
                <a:latin typeface="Calibri" panose="020F0502020204030204" pitchFamily="34" charset="0"/>
                <a:ea typeface="Calibri" panose="020F0502020204030204" pitchFamily="34" charset="0"/>
                <a:cs typeface="Arial" panose="020B0604020202020204" pitchFamily="34" charset="0"/>
              </a:rPr>
              <a:t>) which specifies that any backups sent to the destination will be appended to the backup file.</a:t>
            </a:r>
            <a:endParaRPr lang="en-US" sz="2400" dirty="0">
              <a:latin typeface="Calibri" panose="020F0502020204030204" pitchFamily="34" charset="0"/>
              <a:ea typeface="Calibri" panose="020F0502020204030204" pitchFamily="34" charset="0"/>
              <a:cs typeface="Arial" panose="020B0604020202020204" pitchFamily="34" charset="0"/>
            </a:endParaRPr>
          </a:p>
        </p:txBody>
      </p:sp>
      <p:cxnSp>
        <p:nvCxnSpPr>
          <p:cNvPr id="7" name="Straight Arrow Connector 6"/>
          <p:cNvCxnSpPr/>
          <p:nvPr/>
        </p:nvCxnSpPr>
        <p:spPr>
          <a:xfrm flipH="1" flipV="1">
            <a:off x="2267400" y="3393873"/>
            <a:ext cx="848963" cy="184779"/>
          </a:xfrm>
          <a:prstGeom prst="straightConnector1">
            <a:avLst/>
          </a:prstGeom>
          <a:ln w="92075">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64447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6948"/>
            <a:ext cx="7886700" cy="746982"/>
          </a:xfrm>
        </p:spPr>
        <p:txBody>
          <a:bodyPr>
            <a:normAutofit/>
          </a:bodyPr>
          <a:lstStyle/>
          <a:p>
            <a:r>
              <a:rPr lang="en-MY" b="1" dirty="0"/>
              <a:t>FILE </a:t>
            </a:r>
            <a:r>
              <a:rPr lang="en-MY" dirty="0">
                <a:solidFill>
                  <a:srgbClr val="FF0000"/>
                </a:solidFill>
              </a:rPr>
              <a:t>option </a:t>
            </a:r>
            <a:r>
              <a:rPr lang="en-MY" dirty="0">
                <a:solidFill>
                  <a:schemeClr val="bg1">
                    <a:lumMod val="85000"/>
                  </a:schemeClr>
                </a:solidFill>
              </a:rPr>
              <a:t>( cont..)</a:t>
            </a:r>
            <a:endParaRPr lang="en-US" dirty="0"/>
          </a:p>
        </p:txBody>
      </p:sp>
      <p:sp>
        <p:nvSpPr>
          <p:cNvPr id="3" name="Content Placeholder 2"/>
          <p:cNvSpPr>
            <a:spLocks noGrp="1"/>
          </p:cNvSpPr>
          <p:nvPr>
            <p:ph idx="1"/>
          </p:nvPr>
        </p:nvSpPr>
        <p:spPr>
          <a:xfrm>
            <a:off x="505393" y="1081690"/>
            <a:ext cx="8133213" cy="938354"/>
          </a:xfrm>
        </p:spPr>
        <p:txBody>
          <a:bodyPr>
            <a:normAutofit lnSpcReduction="10000"/>
          </a:bodyPr>
          <a:lstStyle/>
          <a:p>
            <a:r>
              <a:rPr lang="en-US" sz="2800" b="1" dirty="0">
                <a:solidFill>
                  <a:srgbClr val="FF0000"/>
                </a:solidFill>
              </a:rPr>
              <a:t>Restoration</a:t>
            </a:r>
            <a:r>
              <a:rPr lang="en-US" sz="2000" dirty="0"/>
              <a:t>: The first is a Full backup, the second is a Differential backup, and the last is a Tail Log backup. The example goes on to show the restoration of the backups from the same file :</a:t>
            </a:r>
          </a:p>
        </p:txBody>
      </p:sp>
      <p:sp>
        <p:nvSpPr>
          <p:cNvPr id="5" name="Rectangle 4"/>
          <p:cNvSpPr/>
          <p:nvPr/>
        </p:nvSpPr>
        <p:spPr>
          <a:xfrm>
            <a:off x="851770" y="2082148"/>
            <a:ext cx="7910092" cy="4247317"/>
          </a:xfrm>
          <a:prstGeom prst="rect">
            <a:avLst/>
          </a:prstGeom>
        </p:spPr>
        <p:txBody>
          <a:bodyPr wrap="square">
            <a:spAutoFit/>
          </a:bodyPr>
          <a:lstStyle/>
          <a:p>
            <a:r>
              <a:rPr lang="en-US" dirty="0">
                <a:solidFill>
                  <a:srgbClr val="008000"/>
                </a:solidFill>
                <a:latin typeface="Consolas" panose="020B0609020204030204" pitchFamily="49" charset="0"/>
              </a:rPr>
              <a:t>--Restore the Full Backup with NORECOVERY</a:t>
            </a:r>
            <a:endParaRPr lang="en-US" dirty="0">
              <a:solidFill>
                <a:prstClr val="black"/>
              </a:solidFill>
              <a:latin typeface="Consolas" panose="020B0609020204030204" pitchFamily="49" charset="0"/>
            </a:endParaRPr>
          </a:p>
          <a:p>
            <a:r>
              <a:rPr lang="en-US" b="1" dirty="0">
                <a:solidFill>
                  <a:srgbClr val="0000FF"/>
                </a:solidFill>
                <a:latin typeface="Consolas" panose="020B0609020204030204" pitchFamily="49" charset="0"/>
              </a:rPr>
              <a:t>USE</a:t>
            </a:r>
            <a:r>
              <a:rPr lang="en-US" b="1" dirty="0">
                <a:solidFill>
                  <a:prstClr val="black"/>
                </a:solidFill>
                <a:latin typeface="Consolas" panose="020B0609020204030204" pitchFamily="49" charset="0"/>
              </a:rPr>
              <a:t> </a:t>
            </a:r>
            <a:r>
              <a:rPr lang="en-US" b="1" dirty="0">
                <a:solidFill>
                  <a:srgbClr val="0000FF"/>
                </a:solidFill>
                <a:latin typeface="Consolas" panose="020B0609020204030204" pitchFamily="49" charset="0"/>
              </a:rPr>
              <a:t>MASTER</a:t>
            </a:r>
            <a:endParaRPr lang="en-US" b="1" dirty="0">
              <a:solidFill>
                <a:prstClr val="black"/>
              </a:solidFill>
              <a:latin typeface="Consolas" panose="020B0609020204030204" pitchFamily="49" charset="0"/>
            </a:endParaRPr>
          </a:p>
          <a:p>
            <a:r>
              <a:rPr lang="en-US" b="1" dirty="0">
                <a:solidFill>
                  <a:srgbClr val="0000FF"/>
                </a:solidFill>
                <a:latin typeface="Consolas" panose="020B0609020204030204" pitchFamily="49" charset="0"/>
              </a:rPr>
              <a:t>RESTORE</a:t>
            </a:r>
            <a:r>
              <a:rPr lang="en-US" b="1" dirty="0">
                <a:solidFill>
                  <a:prstClr val="black"/>
                </a:solidFill>
                <a:latin typeface="Consolas" panose="020B0609020204030204" pitchFamily="49" charset="0"/>
              </a:rPr>
              <a:t> </a:t>
            </a:r>
            <a:r>
              <a:rPr lang="en-US" b="1" dirty="0">
                <a:solidFill>
                  <a:srgbClr val="0000FF"/>
                </a:solidFill>
                <a:latin typeface="Consolas" panose="020B0609020204030204" pitchFamily="49" charset="0"/>
              </a:rPr>
              <a:t>DATABASE</a:t>
            </a:r>
            <a:r>
              <a:rPr lang="en-US" b="1" dirty="0">
                <a:solidFill>
                  <a:prstClr val="black"/>
                </a:solidFill>
                <a:latin typeface="Consolas" panose="020B0609020204030204" pitchFamily="49" charset="0"/>
              </a:rPr>
              <a:t> </a:t>
            </a:r>
            <a:r>
              <a:rPr lang="en-US" b="1" dirty="0" err="1">
                <a:latin typeface="Consolas" panose="020B0609020204030204" pitchFamily="49" charset="0"/>
              </a:rPr>
              <a:t>StudentDB</a:t>
            </a:r>
            <a:endParaRPr lang="en-US" b="1" dirty="0">
              <a:latin typeface="Consolas" panose="020B0609020204030204" pitchFamily="49" charset="0"/>
            </a:endParaRPr>
          </a:p>
          <a:p>
            <a:r>
              <a:rPr lang="en-US" b="1" dirty="0">
                <a:solidFill>
                  <a:srgbClr val="0000FF"/>
                </a:solidFill>
                <a:latin typeface="Consolas" panose="020B0609020204030204" pitchFamily="49" charset="0"/>
              </a:rPr>
              <a:t>FROM</a:t>
            </a:r>
            <a:r>
              <a:rPr lang="en-US" b="1" dirty="0">
                <a:solidFill>
                  <a:prstClr val="black"/>
                </a:solidFill>
                <a:latin typeface="Consolas" panose="020B0609020204030204" pitchFamily="49" charset="0"/>
              </a:rPr>
              <a:t> </a:t>
            </a:r>
            <a:r>
              <a:rPr lang="en-US" b="1" dirty="0">
                <a:solidFill>
                  <a:srgbClr val="0000FF"/>
                </a:solidFill>
                <a:latin typeface="Consolas" panose="020B0609020204030204" pitchFamily="49" charset="0"/>
              </a:rPr>
              <a:t>DISK</a:t>
            </a:r>
            <a:r>
              <a:rPr lang="en-US" b="1" dirty="0">
                <a:solidFill>
                  <a:prstClr val="black"/>
                </a:solidFill>
                <a:latin typeface="Consolas" panose="020B0609020204030204" pitchFamily="49" charset="0"/>
              </a:rPr>
              <a:t> </a:t>
            </a:r>
            <a:r>
              <a:rPr lang="en-US" b="1" dirty="0">
                <a:solidFill>
                  <a:srgbClr val="808080"/>
                </a:solidFill>
                <a:latin typeface="Consolas" panose="020B0609020204030204" pitchFamily="49" charset="0"/>
              </a:rPr>
              <a:t>=</a:t>
            </a:r>
            <a:r>
              <a:rPr lang="en-US" b="1" dirty="0">
                <a:solidFill>
                  <a:prstClr val="black"/>
                </a:solidFill>
                <a:latin typeface="Consolas" panose="020B0609020204030204" pitchFamily="49" charset="0"/>
              </a:rPr>
              <a:t> </a:t>
            </a:r>
            <a:r>
              <a:rPr lang="en-US" b="1" dirty="0">
                <a:latin typeface="Consolas" panose="020B0609020204030204" pitchFamily="49" charset="0"/>
              </a:rPr>
              <a:t>'D:\</a:t>
            </a:r>
            <a:r>
              <a:rPr lang="en-US" b="1" dirty="0" err="1">
                <a:latin typeface="Consolas" panose="020B0609020204030204" pitchFamily="49" charset="0"/>
              </a:rPr>
              <a:t>MyBackup</a:t>
            </a:r>
            <a:r>
              <a:rPr lang="en-US" b="1" dirty="0">
                <a:latin typeface="Consolas" panose="020B0609020204030204" pitchFamily="49" charset="0"/>
              </a:rPr>
              <a:t>\</a:t>
            </a:r>
            <a:r>
              <a:rPr lang="en-US" b="1" dirty="0" err="1">
                <a:latin typeface="Consolas" panose="020B0609020204030204" pitchFamily="49" charset="0"/>
              </a:rPr>
              <a:t>StudentDB_Backups.bak</a:t>
            </a:r>
            <a:r>
              <a:rPr lang="en-US" b="1" dirty="0">
                <a:solidFill>
                  <a:srgbClr val="FF0000"/>
                </a:solidFill>
                <a:latin typeface="Consolas" panose="020B0609020204030204" pitchFamily="49" charset="0"/>
              </a:rPr>
              <a:t>'</a:t>
            </a:r>
            <a:endParaRPr lang="en-US" b="1" dirty="0">
              <a:solidFill>
                <a:prstClr val="black"/>
              </a:solidFill>
              <a:latin typeface="Consolas" panose="020B0609020204030204" pitchFamily="49" charset="0"/>
            </a:endParaRPr>
          </a:p>
          <a:p>
            <a:r>
              <a:rPr lang="en-US" b="1" dirty="0">
                <a:solidFill>
                  <a:srgbClr val="0000FF"/>
                </a:solidFill>
                <a:latin typeface="Consolas" panose="020B0609020204030204" pitchFamily="49" charset="0"/>
              </a:rPr>
              <a:t>WITH</a:t>
            </a:r>
            <a:r>
              <a:rPr lang="en-US" b="1" dirty="0">
                <a:solidFill>
                  <a:prstClr val="black"/>
                </a:solidFill>
                <a:latin typeface="Consolas" panose="020B0609020204030204" pitchFamily="49" charset="0"/>
              </a:rPr>
              <a:t> </a:t>
            </a:r>
            <a:r>
              <a:rPr lang="en-US" b="1" dirty="0">
                <a:solidFill>
                  <a:srgbClr val="0000FF"/>
                </a:solidFill>
                <a:latin typeface="Consolas" panose="020B0609020204030204" pitchFamily="49" charset="0"/>
              </a:rPr>
              <a:t>FILE</a:t>
            </a:r>
            <a:r>
              <a:rPr lang="en-US" b="1" dirty="0">
                <a:solidFill>
                  <a:prstClr val="black"/>
                </a:solidFill>
                <a:latin typeface="Consolas" panose="020B0609020204030204" pitchFamily="49" charset="0"/>
              </a:rPr>
              <a:t> </a:t>
            </a:r>
            <a:r>
              <a:rPr lang="en-US" b="1" dirty="0">
                <a:solidFill>
                  <a:srgbClr val="808080"/>
                </a:solidFill>
                <a:latin typeface="Consolas" panose="020B0609020204030204" pitchFamily="49" charset="0"/>
              </a:rPr>
              <a:t>=</a:t>
            </a:r>
            <a:r>
              <a:rPr lang="en-US" b="1" dirty="0">
                <a:solidFill>
                  <a:prstClr val="black"/>
                </a:solidFill>
                <a:latin typeface="Consolas" panose="020B0609020204030204" pitchFamily="49" charset="0"/>
              </a:rPr>
              <a:t> 1</a:t>
            </a:r>
            <a:r>
              <a:rPr lang="en-US" b="1" dirty="0">
                <a:solidFill>
                  <a:srgbClr val="808080"/>
                </a:solidFill>
                <a:latin typeface="Consolas" panose="020B0609020204030204" pitchFamily="49" charset="0"/>
              </a:rPr>
              <a:t>,</a:t>
            </a:r>
            <a:r>
              <a:rPr lang="en-US" b="1" dirty="0">
                <a:solidFill>
                  <a:prstClr val="black"/>
                </a:solidFill>
                <a:latin typeface="Consolas" panose="020B0609020204030204" pitchFamily="49" charset="0"/>
              </a:rPr>
              <a:t> </a:t>
            </a:r>
            <a:r>
              <a:rPr lang="en-US" b="1" dirty="0">
                <a:solidFill>
                  <a:srgbClr val="0000FF"/>
                </a:solidFill>
                <a:latin typeface="Consolas" panose="020B0609020204030204" pitchFamily="49" charset="0"/>
              </a:rPr>
              <a:t>NORECOVERY</a:t>
            </a:r>
            <a:r>
              <a:rPr lang="en-US" b="1" dirty="0">
                <a:solidFill>
                  <a:srgbClr val="808080"/>
                </a:solidFill>
                <a:latin typeface="Consolas" panose="020B0609020204030204" pitchFamily="49" charset="0"/>
              </a:rPr>
              <a:t>,</a:t>
            </a:r>
            <a:r>
              <a:rPr lang="en-US" b="1" dirty="0">
                <a:solidFill>
                  <a:prstClr val="black"/>
                </a:solidFill>
                <a:latin typeface="Consolas" panose="020B0609020204030204" pitchFamily="49" charset="0"/>
              </a:rPr>
              <a:t> </a:t>
            </a:r>
            <a:r>
              <a:rPr lang="en-US" b="1" dirty="0">
                <a:solidFill>
                  <a:srgbClr val="FF00FF"/>
                </a:solidFill>
                <a:latin typeface="Consolas" panose="020B0609020204030204" pitchFamily="49" charset="0"/>
              </a:rPr>
              <a:t>REPLACE</a:t>
            </a:r>
            <a:r>
              <a:rPr lang="en-US" b="1" dirty="0">
                <a:solidFill>
                  <a:srgbClr val="808080"/>
                </a:solidFill>
                <a:latin typeface="Consolas" panose="020B0609020204030204" pitchFamily="49" charset="0"/>
              </a:rPr>
              <a:t>;</a:t>
            </a:r>
            <a:endParaRPr lang="en-US" b="1" dirty="0">
              <a:solidFill>
                <a:prstClr val="black"/>
              </a:solidFill>
              <a:latin typeface="Consolas" panose="020B0609020204030204" pitchFamily="49" charset="0"/>
            </a:endParaRPr>
          </a:p>
          <a:p>
            <a:endParaRPr lang="en-US" b="1" dirty="0">
              <a:solidFill>
                <a:prstClr val="black"/>
              </a:solidFill>
              <a:latin typeface="Consolas" panose="020B0609020204030204" pitchFamily="49" charset="0"/>
            </a:endParaRPr>
          </a:p>
          <a:p>
            <a:r>
              <a:rPr lang="en-US" dirty="0">
                <a:solidFill>
                  <a:srgbClr val="008000"/>
                </a:solidFill>
                <a:latin typeface="Consolas" panose="020B0609020204030204" pitchFamily="49" charset="0"/>
              </a:rPr>
              <a:t>--Restore the Differential Backup with NORECOVERY</a:t>
            </a:r>
            <a:endParaRPr lang="en-US" dirty="0">
              <a:solidFill>
                <a:prstClr val="black"/>
              </a:solidFill>
              <a:latin typeface="Consolas" panose="020B0609020204030204" pitchFamily="49" charset="0"/>
            </a:endParaRPr>
          </a:p>
          <a:p>
            <a:r>
              <a:rPr lang="en-US" b="1" dirty="0">
                <a:solidFill>
                  <a:srgbClr val="0000FF"/>
                </a:solidFill>
                <a:latin typeface="Consolas" panose="020B0609020204030204" pitchFamily="49" charset="0"/>
              </a:rPr>
              <a:t>RESTORE</a:t>
            </a:r>
            <a:r>
              <a:rPr lang="en-US" b="1" dirty="0">
                <a:solidFill>
                  <a:prstClr val="black"/>
                </a:solidFill>
                <a:latin typeface="Consolas" panose="020B0609020204030204" pitchFamily="49" charset="0"/>
              </a:rPr>
              <a:t> </a:t>
            </a:r>
            <a:r>
              <a:rPr lang="en-US" b="1" dirty="0">
                <a:solidFill>
                  <a:srgbClr val="0000FF"/>
                </a:solidFill>
                <a:latin typeface="Consolas" panose="020B0609020204030204" pitchFamily="49" charset="0"/>
              </a:rPr>
              <a:t>DATABASE</a:t>
            </a:r>
            <a:r>
              <a:rPr lang="en-US" b="1" dirty="0">
                <a:solidFill>
                  <a:prstClr val="black"/>
                </a:solidFill>
                <a:latin typeface="Consolas" panose="020B0609020204030204" pitchFamily="49" charset="0"/>
              </a:rPr>
              <a:t> </a:t>
            </a:r>
            <a:r>
              <a:rPr lang="en-US" b="1" dirty="0" err="1">
                <a:latin typeface="Consolas" panose="020B0609020204030204" pitchFamily="49" charset="0"/>
              </a:rPr>
              <a:t>StudentDB</a:t>
            </a:r>
            <a:endParaRPr lang="en-US" b="1" dirty="0">
              <a:latin typeface="Consolas" panose="020B0609020204030204" pitchFamily="49" charset="0"/>
            </a:endParaRPr>
          </a:p>
          <a:p>
            <a:r>
              <a:rPr lang="en-US" b="1" dirty="0">
                <a:solidFill>
                  <a:srgbClr val="0000FF"/>
                </a:solidFill>
                <a:latin typeface="Consolas" panose="020B0609020204030204" pitchFamily="49" charset="0"/>
              </a:rPr>
              <a:t>FROM</a:t>
            </a:r>
            <a:r>
              <a:rPr lang="en-US" b="1" dirty="0">
                <a:solidFill>
                  <a:prstClr val="black"/>
                </a:solidFill>
                <a:latin typeface="Consolas" panose="020B0609020204030204" pitchFamily="49" charset="0"/>
              </a:rPr>
              <a:t> </a:t>
            </a:r>
            <a:r>
              <a:rPr lang="en-US" b="1" dirty="0">
                <a:solidFill>
                  <a:srgbClr val="0000FF"/>
                </a:solidFill>
                <a:latin typeface="Consolas" panose="020B0609020204030204" pitchFamily="49" charset="0"/>
              </a:rPr>
              <a:t>DISK</a:t>
            </a:r>
            <a:r>
              <a:rPr lang="en-US" b="1" dirty="0">
                <a:solidFill>
                  <a:prstClr val="black"/>
                </a:solidFill>
                <a:latin typeface="Consolas" panose="020B0609020204030204" pitchFamily="49" charset="0"/>
              </a:rPr>
              <a:t> </a:t>
            </a:r>
            <a:r>
              <a:rPr lang="en-US" b="1" dirty="0">
                <a:solidFill>
                  <a:srgbClr val="808080"/>
                </a:solidFill>
                <a:latin typeface="Consolas" panose="020B0609020204030204" pitchFamily="49" charset="0"/>
              </a:rPr>
              <a:t>=</a:t>
            </a:r>
            <a:r>
              <a:rPr lang="en-US" b="1" dirty="0">
                <a:solidFill>
                  <a:prstClr val="black"/>
                </a:solidFill>
                <a:latin typeface="Consolas" panose="020B0609020204030204" pitchFamily="49" charset="0"/>
              </a:rPr>
              <a:t> </a:t>
            </a:r>
            <a:r>
              <a:rPr lang="en-US" b="1" dirty="0">
                <a:latin typeface="Consolas" panose="020B0609020204030204" pitchFamily="49" charset="0"/>
              </a:rPr>
              <a:t>'D:\</a:t>
            </a:r>
            <a:r>
              <a:rPr lang="en-US" b="1" dirty="0" err="1">
                <a:latin typeface="Consolas" panose="020B0609020204030204" pitchFamily="49" charset="0"/>
              </a:rPr>
              <a:t>MyBackup</a:t>
            </a:r>
            <a:r>
              <a:rPr lang="en-US" b="1" dirty="0">
                <a:latin typeface="Consolas" panose="020B0609020204030204" pitchFamily="49" charset="0"/>
              </a:rPr>
              <a:t>\</a:t>
            </a:r>
            <a:r>
              <a:rPr lang="en-US" b="1" dirty="0" err="1">
                <a:latin typeface="Consolas" panose="020B0609020204030204" pitchFamily="49" charset="0"/>
              </a:rPr>
              <a:t>StudentDB_Backups.bak</a:t>
            </a:r>
            <a:r>
              <a:rPr lang="en-US" b="1" dirty="0">
                <a:solidFill>
                  <a:srgbClr val="FF0000"/>
                </a:solidFill>
                <a:latin typeface="Consolas" panose="020B0609020204030204" pitchFamily="49" charset="0"/>
              </a:rPr>
              <a:t>'</a:t>
            </a:r>
            <a:endParaRPr lang="en-US" b="1" dirty="0">
              <a:solidFill>
                <a:prstClr val="black"/>
              </a:solidFill>
              <a:latin typeface="Consolas" panose="020B0609020204030204" pitchFamily="49" charset="0"/>
            </a:endParaRPr>
          </a:p>
          <a:p>
            <a:r>
              <a:rPr lang="en-US" b="1" dirty="0">
                <a:solidFill>
                  <a:srgbClr val="0000FF"/>
                </a:solidFill>
                <a:latin typeface="Consolas" panose="020B0609020204030204" pitchFamily="49" charset="0"/>
              </a:rPr>
              <a:t>WITH</a:t>
            </a:r>
            <a:r>
              <a:rPr lang="en-US" b="1" dirty="0">
                <a:solidFill>
                  <a:prstClr val="black"/>
                </a:solidFill>
                <a:latin typeface="Consolas" panose="020B0609020204030204" pitchFamily="49" charset="0"/>
              </a:rPr>
              <a:t> </a:t>
            </a:r>
            <a:r>
              <a:rPr lang="en-US" b="1" dirty="0">
                <a:solidFill>
                  <a:srgbClr val="0000FF"/>
                </a:solidFill>
                <a:latin typeface="Consolas" panose="020B0609020204030204" pitchFamily="49" charset="0"/>
              </a:rPr>
              <a:t>FILE</a:t>
            </a:r>
            <a:r>
              <a:rPr lang="en-US" b="1" dirty="0">
                <a:solidFill>
                  <a:prstClr val="black"/>
                </a:solidFill>
                <a:latin typeface="Consolas" panose="020B0609020204030204" pitchFamily="49" charset="0"/>
              </a:rPr>
              <a:t> </a:t>
            </a:r>
            <a:r>
              <a:rPr lang="en-US" b="1" dirty="0">
                <a:solidFill>
                  <a:srgbClr val="808080"/>
                </a:solidFill>
                <a:latin typeface="Consolas" panose="020B0609020204030204" pitchFamily="49" charset="0"/>
              </a:rPr>
              <a:t>=</a:t>
            </a:r>
            <a:r>
              <a:rPr lang="en-US" b="1" dirty="0">
                <a:solidFill>
                  <a:prstClr val="black"/>
                </a:solidFill>
                <a:latin typeface="Consolas" panose="020B0609020204030204" pitchFamily="49" charset="0"/>
              </a:rPr>
              <a:t> 2</a:t>
            </a:r>
            <a:r>
              <a:rPr lang="en-US" b="1" dirty="0">
                <a:solidFill>
                  <a:srgbClr val="808080"/>
                </a:solidFill>
                <a:latin typeface="Consolas" panose="020B0609020204030204" pitchFamily="49" charset="0"/>
              </a:rPr>
              <a:t>,</a:t>
            </a:r>
            <a:r>
              <a:rPr lang="en-US" b="1" dirty="0">
                <a:solidFill>
                  <a:prstClr val="black"/>
                </a:solidFill>
                <a:latin typeface="Consolas" panose="020B0609020204030204" pitchFamily="49" charset="0"/>
              </a:rPr>
              <a:t> </a:t>
            </a:r>
            <a:r>
              <a:rPr lang="en-US" b="1" dirty="0">
                <a:solidFill>
                  <a:srgbClr val="0000FF"/>
                </a:solidFill>
                <a:latin typeface="Consolas" panose="020B0609020204030204" pitchFamily="49" charset="0"/>
              </a:rPr>
              <a:t>NORECOVERY</a:t>
            </a:r>
            <a:endParaRPr lang="en-US" b="1" dirty="0">
              <a:solidFill>
                <a:prstClr val="black"/>
              </a:solidFill>
              <a:latin typeface="Consolas" panose="020B0609020204030204" pitchFamily="49" charset="0"/>
            </a:endParaRPr>
          </a:p>
          <a:p>
            <a:endParaRPr lang="en-US" b="1" dirty="0">
              <a:solidFill>
                <a:prstClr val="black"/>
              </a:solidFill>
              <a:latin typeface="Consolas" panose="020B0609020204030204" pitchFamily="49" charset="0"/>
            </a:endParaRPr>
          </a:p>
          <a:p>
            <a:r>
              <a:rPr lang="en-US" dirty="0">
                <a:solidFill>
                  <a:srgbClr val="008000"/>
                </a:solidFill>
                <a:latin typeface="Consolas" panose="020B0609020204030204" pitchFamily="49" charset="0"/>
              </a:rPr>
              <a:t>--Restore the Tail Log Backup with RECOVERY</a:t>
            </a:r>
            <a:endParaRPr lang="en-US" dirty="0">
              <a:solidFill>
                <a:prstClr val="black"/>
              </a:solidFill>
              <a:latin typeface="Consolas" panose="020B0609020204030204" pitchFamily="49" charset="0"/>
            </a:endParaRPr>
          </a:p>
          <a:p>
            <a:r>
              <a:rPr lang="en-US" b="1" dirty="0">
                <a:solidFill>
                  <a:srgbClr val="0000FF"/>
                </a:solidFill>
                <a:latin typeface="Consolas" panose="020B0609020204030204" pitchFamily="49" charset="0"/>
              </a:rPr>
              <a:t>RESTORE</a:t>
            </a:r>
            <a:r>
              <a:rPr lang="en-US" b="1" dirty="0">
                <a:solidFill>
                  <a:prstClr val="black"/>
                </a:solidFill>
                <a:latin typeface="Consolas" panose="020B0609020204030204" pitchFamily="49" charset="0"/>
              </a:rPr>
              <a:t> </a:t>
            </a:r>
            <a:r>
              <a:rPr lang="en-US" b="1" dirty="0">
                <a:solidFill>
                  <a:srgbClr val="FF00FF"/>
                </a:solidFill>
                <a:latin typeface="Consolas" panose="020B0609020204030204" pitchFamily="49" charset="0"/>
              </a:rPr>
              <a:t>LOG</a:t>
            </a:r>
            <a:r>
              <a:rPr lang="en-US" b="1" dirty="0">
                <a:solidFill>
                  <a:prstClr val="black"/>
                </a:solidFill>
                <a:latin typeface="Consolas" panose="020B0609020204030204" pitchFamily="49" charset="0"/>
              </a:rPr>
              <a:t> </a:t>
            </a:r>
            <a:r>
              <a:rPr lang="en-US" b="1" dirty="0" err="1">
                <a:latin typeface="Consolas" panose="020B0609020204030204" pitchFamily="49" charset="0"/>
              </a:rPr>
              <a:t>StudentDB</a:t>
            </a:r>
            <a:endParaRPr lang="en-US" b="1" dirty="0">
              <a:latin typeface="Consolas" panose="020B0609020204030204" pitchFamily="49" charset="0"/>
            </a:endParaRPr>
          </a:p>
          <a:p>
            <a:r>
              <a:rPr lang="en-US" b="1" dirty="0">
                <a:solidFill>
                  <a:srgbClr val="0000FF"/>
                </a:solidFill>
                <a:latin typeface="Consolas" panose="020B0609020204030204" pitchFamily="49" charset="0"/>
              </a:rPr>
              <a:t>FROM</a:t>
            </a:r>
            <a:r>
              <a:rPr lang="en-US" b="1" dirty="0">
                <a:solidFill>
                  <a:prstClr val="black"/>
                </a:solidFill>
                <a:latin typeface="Consolas" panose="020B0609020204030204" pitchFamily="49" charset="0"/>
              </a:rPr>
              <a:t> </a:t>
            </a:r>
            <a:r>
              <a:rPr lang="en-US" b="1" dirty="0">
                <a:solidFill>
                  <a:srgbClr val="0000FF"/>
                </a:solidFill>
                <a:latin typeface="Consolas" panose="020B0609020204030204" pitchFamily="49" charset="0"/>
              </a:rPr>
              <a:t>DISK</a:t>
            </a:r>
            <a:r>
              <a:rPr lang="en-US" b="1" dirty="0">
                <a:solidFill>
                  <a:prstClr val="black"/>
                </a:solidFill>
                <a:latin typeface="Consolas" panose="020B0609020204030204" pitchFamily="49" charset="0"/>
              </a:rPr>
              <a:t> </a:t>
            </a:r>
            <a:r>
              <a:rPr lang="en-US" b="1" dirty="0">
                <a:solidFill>
                  <a:srgbClr val="808080"/>
                </a:solidFill>
                <a:latin typeface="Consolas" panose="020B0609020204030204" pitchFamily="49" charset="0"/>
              </a:rPr>
              <a:t>=</a:t>
            </a:r>
            <a:r>
              <a:rPr lang="en-US" b="1" dirty="0">
                <a:solidFill>
                  <a:prstClr val="black"/>
                </a:solidFill>
                <a:latin typeface="Consolas" panose="020B0609020204030204" pitchFamily="49" charset="0"/>
              </a:rPr>
              <a:t> </a:t>
            </a:r>
            <a:r>
              <a:rPr lang="en-US" b="1" dirty="0">
                <a:latin typeface="Consolas" panose="020B0609020204030204" pitchFamily="49" charset="0"/>
              </a:rPr>
              <a:t>'D:\</a:t>
            </a:r>
            <a:r>
              <a:rPr lang="en-US" b="1" dirty="0" err="1">
                <a:latin typeface="Consolas" panose="020B0609020204030204" pitchFamily="49" charset="0"/>
              </a:rPr>
              <a:t>MyBackup</a:t>
            </a:r>
            <a:r>
              <a:rPr lang="en-US" b="1" dirty="0">
                <a:latin typeface="Consolas" panose="020B0609020204030204" pitchFamily="49" charset="0"/>
              </a:rPr>
              <a:t>\</a:t>
            </a:r>
            <a:r>
              <a:rPr lang="en-US" b="1" dirty="0" err="1">
                <a:latin typeface="Consolas" panose="020B0609020204030204" pitchFamily="49" charset="0"/>
              </a:rPr>
              <a:t>StudentDB_Backups.bak</a:t>
            </a:r>
            <a:r>
              <a:rPr lang="en-US" b="1" dirty="0">
                <a:solidFill>
                  <a:srgbClr val="FF0000"/>
                </a:solidFill>
                <a:latin typeface="Consolas" panose="020B0609020204030204" pitchFamily="49" charset="0"/>
              </a:rPr>
              <a:t>'</a:t>
            </a:r>
            <a:endParaRPr lang="en-US" b="1" dirty="0">
              <a:solidFill>
                <a:prstClr val="black"/>
              </a:solidFill>
              <a:latin typeface="Consolas" panose="020B0609020204030204" pitchFamily="49" charset="0"/>
            </a:endParaRPr>
          </a:p>
          <a:p>
            <a:r>
              <a:rPr lang="en-US" b="1" dirty="0">
                <a:solidFill>
                  <a:srgbClr val="0000FF"/>
                </a:solidFill>
                <a:latin typeface="Consolas" panose="020B0609020204030204" pitchFamily="49" charset="0"/>
              </a:rPr>
              <a:t>WITH</a:t>
            </a:r>
            <a:r>
              <a:rPr lang="en-US" b="1" dirty="0">
                <a:solidFill>
                  <a:prstClr val="black"/>
                </a:solidFill>
                <a:latin typeface="Consolas" panose="020B0609020204030204" pitchFamily="49" charset="0"/>
              </a:rPr>
              <a:t> </a:t>
            </a:r>
            <a:r>
              <a:rPr lang="en-US" b="1" dirty="0">
                <a:solidFill>
                  <a:srgbClr val="0000FF"/>
                </a:solidFill>
                <a:latin typeface="Consolas" panose="020B0609020204030204" pitchFamily="49" charset="0"/>
              </a:rPr>
              <a:t>File</a:t>
            </a:r>
            <a:r>
              <a:rPr lang="en-US" b="1" dirty="0">
                <a:solidFill>
                  <a:prstClr val="black"/>
                </a:solidFill>
                <a:latin typeface="Consolas" panose="020B0609020204030204" pitchFamily="49" charset="0"/>
              </a:rPr>
              <a:t> </a:t>
            </a:r>
            <a:r>
              <a:rPr lang="en-US" b="1" dirty="0">
                <a:solidFill>
                  <a:srgbClr val="808080"/>
                </a:solidFill>
                <a:latin typeface="Consolas" panose="020B0609020204030204" pitchFamily="49" charset="0"/>
              </a:rPr>
              <a:t>=</a:t>
            </a:r>
            <a:r>
              <a:rPr lang="en-US" b="1" dirty="0">
                <a:solidFill>
                  <a:prstClr val="black"/>
                </a:solidFill>
                <a:latin typeface="Consolas" panose="020B0609020204030204" pitchFamily="49" charset="0"/>
              </a:rPr>
              <a:t> 3</a:t>
            </a:r>
            <a:r>
              <a:rPr lang="en-US" b="1" dirty="0">
                <a:solidFill>
                  <a:srgbClr val="808080"/>
                </a:solidFill>
                <a:latin typeface="Consolas" panose="020B0609020204030204" pitchFamily="49" charset="0"/>
              </a:rPr>
              <a:t>,</a:t>
            </a:r>
            <a:r>
              <a:rPr lang="en-US" b="1" dirty="0">
                <a:solidFill>
                  <a:prstClr val="black"/>
                </a:solidFill>
                <a:latin typeface="Consolas" panose="020B0609020204030204" pitchFamily="49" charset="0"/>
              </a:rPr>
              <a:t> </a:t>
            </a:r>
            <a:r>
              <a:rPr lang="en-US" b="1" dirty="0">
                <a:solidFill>
                  <a:srgbClr val="0000FF"/>
                </a:solidFill>
                <a:latin typeface="Consolas" panose="020B0609020204030204" pitchFamily="49" charset="0"/>
              </a:rPr>
              <a:t>RECOVERY</a:t>
            </a:r>
          </a:p>
        </p:txBody>
      </p:sp>
    </p:spTree>
    <p:extLst>
      <p:ext uri="{BB962C8B-B14F-4D97-AF65-F5344CB8AC3E}">
        <p14:creationId xmlns:p14="http://schemas.microsoft.com/office/powerpoint/2010/main" val="517032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MY" b="1" dirty="0"/>
              <a:t>Full Restoring User Databases</a:t>
            </a:r>
            <a:endParaRPr lang="en-US" dirty="0"/>
          </a:p>
        </p:txBody>
      </p:sp>
      <p:sp>
        <p:nvSpPr>
          <p:cNvPr id="3" name="Content Placeholder 2"/>
          <p:cNvSpPr>
            <a:spLocks noGrp="1"/>
          </p:cNvSpPr>
          <p:nvPr>
            <p:ph idx="1"/>
          </p:nvPr>
        </p:nvSpPr>
        <p:spPr>
          <a:xfrm>
            <a:off x="628650" y="1552669"/>
            <a:ext cx="7886700" cy="4351338"/>
          </a:xfrm>
        </p:spPr>
        <p:txBody>
          <a:bodyPr>
            <a:normAutofit/>
          </a:bodyPr>
          <a:lstStyle/>
          <a:p>
            <a:r>
              <a:rPr lang="en-MY" sz="2400" dirty="0"/>
              <a:t>If the database needs to be restored, simply find the most recent Full backup, and use it to restore the database.</a:t>
            </a:r>
            <a:endParaRPr lang="en-US" sz="2400" dirty="0"/>
          </a:p>
          <a:p>
            <a:r>
              <a:rPr lang="en-MY" sz="2400" b="1" dirty="0"/>
              <a:t>Example: </a:t>
            </a:r>
            <a:r>
              <a:rPr lang="en-MY" sz="2400" dirty="0"/>
              <a:t>The following figure illustrates a database that is damaged at 9:00 a.m. The most recent backup was completed at 12:02 a.m. In this case, the 12:02 a.m. backup would be restored with recovery.</a:t>
            </a:r>
            <a:endParaRPr lang="en-US" sz="2400" dirty="0"/>
          </a:p>
          <a:p>
            <a:endParaRPr lang="en-US" sz="24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400675" y="3509835"/>
            <a:ext cx="3579765" cy="1872609"/>
          </a:xfrm>
          <a:prstGeom prst="rect">
            <a:avLst/>
          </a:prstGeom>
          <a:noFill/>
          <a:ln>
            <a:noFill/>
          </a:ln>
        </p:spPr>
      </p:pic>
      <p:pic>
        <p:nvPicPr>
          <p:cNvPr id="5" name="Picture 4"/>
          <p:cNvPicPr>
            <a:picLocks noChangeAspect="1"/>
          </p:cNvPicPr>
          <p:nvPr/>
        </p:nvPicPr>
        <p:blipFill>
          <a:blip r:embed="rId3"/>
          <a:stretch>
            <a:fillRect/>
          </a:stretch>
        </p:blipFill>
        <p:spPr>
          <a:xfrm>
            <a:off x="842110" y="4446140"/>
            <a:ext cx="4772025" cy="1257300"/>
          </a:xfrm>
          <a:prstGeom prst="rect">
            <a:avLst/>
          </a:prstGeom>
        </p:spPr>
      </p:pic>
    </p:spTree>
    <p:extLst>
      <p:ext uri="{BB962C8B-B14F-4D97-AF65-F5344CB8AC3E}">
        <p14:creationId xmlns:p14="http://schemas.microsoft.com/office/powerpoint/2010/main" val="32335950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26695"/>
          </a:xfrm>
        </p:spPr>
        <p:txBody>
          <a:bodyPr/>
          <a:lstStyle/>
          <a:p>
            <a:pPr lvl="0"/>
            <a:r>
              <a:rPr lang="en-MY" b="1" dirty="0"/>
              <a:t>Full with Differential Restore</a:t>
            </a:r>
            <a:endParaRPr lang="en-US" dirty="0"/>
          </a:p>
        </p:txBody>
      </p:sp>
      <p:sp>
        <p:nvSpPr>
          <p:cNvPr id="3" name="Content Placeholder 2"/>
          <p:cNvSpPr>
            <a:spLocks noGrp="1"/>
          </p:cNvSpPr>
          <p:nvPr>
            <p:ph idx="1"/>
          </p:nvPr>
        </p:nvSpPr>
        <p:spPr>
          <a:xfrm>
            <a:off x="328400" y="1098218"/>
            <a:ext cx="7886700" cy="4757596"/>
          </a:xfrm>
        </p:spPr>
        <p:txBody>
          <a:bodyPr>
            <a:normAutofit/>
          </a:bodyPr>
          <a:lstStyle/>
          <a:p>
            <a:r>
              <a:rPr lang="en-MY" sz="2400" dirty="0"/>
              <a:t>Differential backups require a Full backup to be applied prior to the restoration of the Differential</a:t>
            </a:r>
          </a:p>
          <a:p>
            <a:r>
              <a:rPr lang="en-MY" sz="2400" b="1" dirty="0"/>
              <a:t>Example</a:t>
            </a:r>
            <a:r>
              <a:rPr lang="en-MY" sz="2400" dirty="0"/>
              <a:t>- the scenario was as the following:</a:t>
            </a:r>
            <a:endParaRPr lang="en-US" sz="2400" dirty="0"/>
          </a:p>
          <a:p>
            <a:pPr lvl="1"/>
            <a:r>
              <a:rPr lang="en-MY" sz="2000" dirty="0"/>
              <a:t>Full backup at 12:02 a.m. on Monday.</a:t>
            </a:r>
            <a:endParaRPr lang="en-US" sz="2000" dirty="0"/>
          </a:p>
          <a:p>
            <a:pPr lvl="1"/>
            <a:r>
              <a:rPr lang="en-MY" sz="2000" dirty="0"/>
              <a:t>Differential backup at 12:02 a .m. on Tuesday.</a:t>
            </a:r>
            <a:endParaRPr lang="en-US" sz="2000" dirty="0"/>
          </a:p>
          <a:p>
            <a:pPr lvl="1"/>
            <a:r>
              <a:rPr lang="en-MY" sz="2000" dirty="0"/>
              <a:t>Differential backup at 12:02 a.m. on Wednesday.</a:t>
            </a:r>
            <a:endParaRPr lang="en-US" sz="2000" dirty="0"/>
          </a:p>
          <a:p>
            <a:pPr lvl="1"/>
            <a:r>
              <a:rPr lang="en-MY" sz="2000" dirty="0"/>
              <a:t>a </a:t>
            </a:r>
            <a:r>
              <a:rPr lang="en-MY" sz="2000" dirty="0">
                <a:solidFill>
                  <a:srgbClr val="FF0000"/>
                </a:solidFill>
              </a:rPr>
              <a:t>failure</a:t>
            </a:r>
            <a:r>
              <a:rPr lang="en-MY" sz="2000" dirty="0"/>
              <a:t> of the </a:t>
            </a:r>
            <a:r>
              <a:rPr lang="en-MY" sz="2000" dirty="0" err="1"/>
              <a:t>SmallWorks</a:t>
            </a:r>
            <a:r>
              <a:rPr lang="en-MY" sz="2000" dirty="0"/>
              <a:t> database at 9:00 a.m. on Wednesday.</a:t>
            </a:r>
            <a:endParaRPr lang="en-US" sz="2000" dirty="0"/>
          </a:p>
          <a:p>
            <a:r>
              <a:rPr lang="en-US" sz="2400"/>
              <a:t>Restoring </a:t>
            </a:r>
            <a:r>
              <a:rPr lang="en-US" sz="2400" dirty="0"/>
              <a:t>process: the Differential backup on Tuesday can be ignored. The recovery process is the Monday Full backup followed by the Wednesday Differential backup</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155140" y="1421603"/>
            <a:ext cx="2818226" cy="1826564"/>
          </a:xfrm>
          <a:prstGeom prst="rect">
            <a:avLst/>
          </a:prstGeom>
          <a:noFill/>
          <a:ln>
            <a:noFill/>
          </a:ln>
        </p:spPr>
      </p:pic>
      <p:pic>
        <p:nvPicPr>
          <p:cNvPr id="5" name="Picture 4"/>
          <p:cNvPicPr>
            <a:picLocks noChangeAspect="1"/>
          </p:cNvPicPr>
          <p:nvPr/>
        </p:nvPicPr>
        <p:blipFill>
          <a:blip r:embed="rId3"/>
          <a:stretch>
            <a:fillRect/>
          </a:stretch>
        </p:blipFill>
        <p:spPr>
          <a:xfrm>
            <a:off x="924302" y="4844955"/>
            <a:ext cx="4793257" cy="1714145"/>
          </a:xfrm>
          <a:prstGeom prst="rect">
            <a:avLst/>
          </a:prstGeom>
        </p:spPr>
      </p:pic>
    </p:spTree>
    <p:extLst>
      <p:ext uri="{BB962C8B-B14F-4D97-AF65-F5344CB8AC3E}">
        <p14:creationId xmlns:p14="http://schemas.microsoft.com/office/powerpoint/2010/main" val="25326681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Full with Transaction Log Restore</a:t>
            </a:r>
            <a:endParaRPr lang="en-US" dirty="0"/>
          </a:p>
        </p:txBody>
      </p:sp>
      <p:sp>
        <p:nvSpPr>
          <p:cNvPr id="3" name="Content Placeholder 2"/>
          <p:cNvSpPr>
            <a:spLocks noGrp="1"/>
          </p:cNvSpPr>
          <p:nvPr>
            <p:ph idx="1"/>
          </p:nvPr>
        </p:nvSpPr>
        <p:spPr>
          <a:xfrm>
            <a:off x="628650" y="1501254"/>
            <a:ext cx="7886700" cy="4675709"/>
          </a:xfrm>
        </p:spPr>
        <p:txBody>
          <a:bodyPr/>
          <a:lstStyle/>
          <a:p>
            <a:r>
              <a:rPr lang="en-US" dirty="0"/>
              <a:t>Figure illustrates a </a:t>
            </a:r>
            <a:r>
              <a:rPr lang="en-US" dirty="0" err="1"/>
              <a:t>SmallWorks</a:t>
            </a:r>
            <a:r>
              <a:rPr lang="en-US" dirty="0"/>
              <a:t> database damaged at 3:00 p.m.</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870678" y="2066868"/>
            <a:ext cx="3693895" cy="2027460"/>
          </a:xfrm>
          <a:prstGeom prst="rect">
            <a:avLst/>
          </a:prstGeom>
          <a:noFill/>
          <a:ln>
            <a:noFill/>
          </a:ln>
        </p:spPr>
      </p:pic>
      <p:sp>
        <p:nvSpPr>
          <p:cNvPr id="5" name="Rectangle 4"/>
          <p:cNvSpPr/>
          <p:nvPr/>
        </p:nvSpPr>
        <p:spPr>
          <a:xfrm>
            <a:off x="628650" y="4470507"/>
            <a:ext cx="7886700" cy="1938992"/>
          </a:xfrm>
          <a:prstGeom prst="rect">
            <a:avLst/>
          </a:prstGeom>
        </p:spPr>
        <p:txBody>
          <a:bodyPr wrap="square">
            <a:spAutoFit/>
          </a:bodyPr>
          <a:lstStyle/>
          <a:p>
            <a:pPr marL="342900" indent="-342900">
              <a:buFont typeface="Arial" panose="020B0604020202020204" pitchFamily="34" charset="0"/>
              <a:buChar char="•"/>
            </a:pPr>
            <a:r>
              <a:rPr lang="en-US" sz="2400" dirty="0"/>
              <a:t>To restore the database, first the Tail Log backup is performed. Then, the restoration process can be executed, starting at the Monday Full backup and then proceeding through the remaining Transaction Log backups </a:t>
            </a:r>
          </a:p>
          <a:p>
            <a:r>
              <a:rPr lang="en-US" sz="2400" dirty="0"/>
              <a:t>(see next slide …)</a:t>
            </a:r>
          </a:p>
        </p:txBody>
      </p:sp>
    </p:spTree>
    <p:extLst>
      <p:ext uri="{BB962C8B-B14F-4D97-AF65-F5344CB8AC3E}">
        <p14:creationId xmlns:p14="http://schemas.microsoft.com/office/powerpoint/2010/main" val="11434889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Full with Transaction Log Restore</a:t>
            </a:r>
          </a:p>
        </p:txBody>
      </p:sp>
      <p:pic>
        <p:nvPicPr>
          <p:cNvPr id="4" name="Picture 3"/>
          <p:cNvPicPr>
            <a:picLocks noChangeAspect="1"/>
          </p:cNvPicPr>
          <p:nvPr/>
        </p:nvPicPr>
        <p:blipFill>
          <a:blip r:embed="rId2"/>
          <a:stretch>
            <a:fillRect/>
          </a:stretch>
        </p:blipFill>
        <p:spPr>
          <a:xfrm>
            <a:off x="218364" y="1613136"/>
            <a:ext cx="8925636" cy="4136767"/>
          </a:xfrm>
          <a:prstGeom prst="rect">
            <a:avLst/>
          </a:prstGeom>
        </p:spPr>
      </p:pic>
      <p:cxnSp>
        <p:nvCxnSpPr>
          <p:cNvPr id="6" name="Straight Arrow Connector 5"/>
          <p:cNvCxnSpPr/>
          <p:nvPr/>
        </p:nvCxnSpPr>
        <p:spPr>
          <a:xfrm>
            <a:off x="177420" y="1705969"/>
            <a:ext cx="0" cy="396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544704" y="1815153"/>
            <a:ext cx="0" cy="2361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4881093" y="4273528"/>
            <a:ext cx="3634257" cy="2082823"/>
          </a:xfrm>
          <a:prstGeom prst="rect">
            <a:avLst/>
          </a:prstGeom>
          <a:noFill/>
          <a:ln>
            <a:noFill/>
          </a:ln>
        </p:spPr>
      </p:pic>
    </p:spTree>
    <p:extLst>
      <p:ext uri="{BB962C8B-B14F-4D97-AF65-F5344CB8AC3E}">
        <p14:creationId xmlns:p14="http://schemas.microsoft.com/office/powerpoint/2010/main" val="3992181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l"/>
            <a:r>
              <a:rPr lang="en-MY" b="1" dirty="0"/>
              <a:t>1. Full Recovery Model</a:t>
            </a:r>
            <a:endParaRPr lang="en-US" dirty="0"/>
          </a:p>
        </p:txBody>
      </p:sp>
      <p:sp>
        <p:nvSpPr>
          <p:cNvPr id="3" name="Content Placeholder 2"/>
          <p:cNvSpPr>
            <a:spLocks noGrp="1"/>
          </p:cNvSpPr>
          <p:nvPr>
            <p:ph idx="1"/>
          </p:nvPr>
        </p:nvSpPr>
        <p:spPr>
          <a:xfrm>
            <a:off x="628650" y="1825625"/>
            <a:ext cx="8037678" cy="4351338"/>
          </a:xfrm>
        </p:spPr>
        <p:txBody>
          <a:bodyPr>
            <a:normAutofit/>
          </a:bodyPr>
          <a:lstStyle/>
          <a:p>
            <a:pPr lvl="0" algn="just"/>
            <a:r>
              <a:rPr lang="en-MY" sz="2800" dirty="0"/>
              <a:t>The full recovery model logs every single transaction to the log (</a:t>
            </a:r>
            <a:r>
              <a:rPr lang="en-US" sz="2800" dirty="0"/>
              <a:t>the transaction log is not truncated automatically).</a:t>
            </a:r>
          </a:p>
          <a:p>
            <a:pPr lvl="0" algn="just"/>
            <a:r>
              <a:rPr lang="en-US" sz="2800" dirty="0"/>
              <a:t>The advantage of this full logging is that every transaction can be recovered in the event of a failure.</a:t>
            </a:r>
          </a:p>
          <a:p>
            <a:pPr lvl="0" algn="just"/>
            <a:r>
              <a:rPr lang="en-MY" sz="2800" dirty="0"/>
              <a:t>It allows you to restore a database to a specific </a:t>
            </a:r>
            <a:r>
              <a:rPr lang="en-MY" sz="2800" dirty="0">
                <a:solidFill>
                  <a:srgbClr val="FF0000"/>
                </a:solidFill>
              </a:rPr>
              <a:t>point</a:t>
            </a:r>
            <a:r>
              <a:rPr lang="en-MY" sz="2800" dirty="0"/>
              <a:t> in time.</a:t>
            </a:r>
            <a:endParaRPr lang="en-US" sz="2800" dirty="0"/>
          </a:p>
          <a:p>
            <a:pPr algn="just"/>
            <a:endParaRPr lang="en-US" sz="2800" dirty="0"/>
          </a:p>
        </p:txBody>
      </p:sp>
    </p:spTree>
    <p:extLst>
      <p:ext uri="{BB962C8B-B14F-4D97-AF65-F5344CB8AC3E}">
        <p14:creationId xmlns:p14="http://schemas.microsoft.com/office/powerpoint/2010/main" val="1255116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729" y="365127"/>
            <a:ext cx="8520057" cy="737164"/>
          </a:xfrm>
        </p:spPr>
        <p:txBody>
          <a:bodyPr>
            <a:noAutofit/>
          </a:bodyPr>
          <a:lstStyle/>
          <a:p>
            <a:pPr lvl="0"/>
            <a:r>
              <a:rPr lang="en-MY" sz="2800" b="1" dirty="0"/>
              <a:t>Scenarios of Appling Transaction Log Backups </a:t>
            </a:r>
            <a:endParaRPr lang="en-US" sz="2800" dirty="0"/>
          </a:p>
        </p:txBody>
      </p:sp>
      <p:sp>
        <p:nvSpPr>
          <p:cNvPr id="3" name="Content Placeholder 2"/>
          <p:cNvSpPr>
            <a:spLocks noGrp="1"/>
          </p:cNvSpPr>
          <p:nvPr>
            <p:ph idx="1"/>
          </p:nvPr>
        </p:nvSpPr>
        <p:spPr>
          <a:xfrm>
            <a:off x="628649" y="1825625"/>
            <a:ext cx="8133213" cy="4351338"/>
          </a:xfrm>
        </p:spPr>
        <p:txBody>
          <a:bodyPr/>
          <a:lstStyle/>
          <a:p>
            <a:r>
              <a:rPr lang="en-MY" b="1" dirty="0"/>
              <a:t>Example:</a:t>
            </a:r>
            <a:r>
              <a:rPr lang="en-MY" dirty="0"/>
              <a:t>  Assume the following sequence of events</a:t>
            </a:r>
            <a:endParaRPr lang="en-US" dirty="0"/>
          </a:p>
        </p:txBody>
      </p:sp>
      <p:graphicFrame>
        <p:nvGraphicFramePr>
          <p:cNvPr id="6" name="Table 5"/>
          <p:cNvGraphicFramePr>
            <a:graphicFrameLocks noGrp="1"/>
          </p:cNvGraphicFramePr>
          <p:nvPr/>
        </p:nvGraphicFramePr>
        <p:xfrm>
          <a:off x="1940855" y="2656957"/>
          <a:ext cx="4651015" cy="3367278"/>
        </p:xfrm>
        <a:graphic>
          <a:graphicData uri="http://schemas.openxmlformats.org/drawingml/2006/table">
            <a:tbl>
              <a:tblPr firstRow="1" firstCol="1" bandRow="1">
                <a:tableStyleId>{5C22544A-7EE6-4342-B048-85BDC9FD1C3A}</a:tableStyleId>
              </a:tblPr>
              <a:tblGrid>
                <a:gridCol w="1622274">
                  <a:extLst>
                    <a:ext uri="{9D8B030D-6E8A-4147-A177-3AD203B41FA5}">
                      <a16:colId xmlns:a16="http://schemas.microsoft.com/office/drawing/2014/main" val="3108862402"/>
                    </a:ext>
                  </a:extLst>
                </a:gridCol>
                <a:gridCol w="3028741">
                  <a:extLst>
                    <a:ext uri="{9D8B030D-6E8A-4147-A177-3AD203B41FA5}">
                      <a16:colId xmlns:a16="http://schemas.microsoft.com/office/drawing/2014/main" val="1417882765"/>
                    </a:ext>
                  </a:extLst>
                </a:gridCol>
              </a:tblGrid>
              <a:tr h="0">
                <a:tc>
                  <a:txBody>
                    <a:bodyPr/>
                    <a:lstStyle/>
                    <a:p>
                      <a:pPr algn="ctr">
                        <a:lnSpc>
                          <a:spcPct val="107000"/>
                        </a:lnSpc>
                        <a:spcAft>
                          <a:spcPts val="0"/>
                        </a:spcAft>
                      </a:pPr>
                      <a:r>
                        <a:rPr lang="en-MY" sz="2000" dirty="0">
                          <a:effectLst/>
                        </a:rPr>
                        <a:t>Time</a:t>
                      </a:r>
                      <a:endParaRPr lang="en-US" sz="1800" dirty="0">
                        <a:effectLst/>
                        <a:latin typeface="Calibri" panose="020F0502020204030204" pitchFamily="34" charset="0"/>
                        <a:cs typeface="Arial" panose="020B0604020202020204" pitchFamily="34" charset="0"/>
                      </a:endParaRPr>
                    </a:p>
                  </a:txBody>
                  <a:tcPr marL="152400" marR="152400" marT="91440" marB="91440" anchor="b"/>
                </a:tc>
                <a:tc>
                  <a:txBody>
                    <a:bodyPr/>
                    <a:lstStyle/>
                    <a:p>
                      <a:pPr algn="ctr">
                        <a:lnSpc>
                          <a:spcPct val="107000"/>
                        </a:lnSpc>
                        <a:spcAft>
                          <a:spcPts val="0"/>
                        </a:spcAft>
                      </a:pPr>
                      <a:r>
                        <a:rPr lang="en-MY" sz="2000">
                          <a:effectLst/>
                        </a:rPr>
                        <a:t>Event</a:t>
                      </a:r>
                      <a:endParaRPr lang="en-US" sz="1800">
                        <a:effectLst/>
                        <a:latin typeface="Calibri" panose="020F0502020204030204" pitchFamily="34" charset="0"/>
                        <a:cs typeface="Arial" panose="020B0604020202020204" pitchFamily="34" charset="0"/>
                      </a:endParaRPr>
                    </a:p>
                  </a:txBody>
                  <a:tcPr marL="152400" marR="152400" marT="91440" marB="91440" anchor="b"/>
                </a:tc>
                <a:extLst>
                  <a:ext uri="{0D108BD9-81ED-4DB2-BD59-A6C34878D82A}">
                    <a16:rowId xmlns:a16="http://schemas.microsoft.com/office/drawing/2014/main" val="2416508957"/>
                  </a:ext>
                </a:extLst>
              </a:tr>
              <a:tr h="0">
                <a:tc>
                  <a:txBody>
                    <a:bodyPr/>
                    <a:lstStyle/>
                    <a:p>
                      <a:pPr algn="ctr">
                        <a:lnSpc>
                          <a:spcPct val="107000"/>
                        </a:lnSpc>
                        <a:spcAft>
                          <a:spcPts val="0"/>
                        </a:spcAft>
                      </a:pPr>
                      <a:r>
                        <a:rPr lang="en-MY" sz="1800">
                          <a:effectLst/>
                        </a:rPr>
                        <a:t>8:00 A.M.</a:t>
                      </a:r>
                      <a:endParaRPr lang="en-US" sz="1800">
                        <a:effectLst/>
                        <a:latin typeface="Calibri" panose="020F0502020204030204" pitchFamily="34" charset="0"/>
                        <a:cs typeface="Arial" panose="020B0604020202020204" pitchFamily="34" charset="0"/>
                      </a:endParaRPr>
                    </a:p>
                  </a:txBody>
                  <a:tcPr marL="152400" marR="152400" marT="91440" marB="91440"/>
                </a:tc>
                <a:tc>
                  <a:txBody>
                    <a:bodyPr/>
                    <a:lstStyle/>
                    <a:p>
                      <a:pPr>
                        <a:lnSpc>
                          <a:spcPct val="107000"/>
                        </a:lnSpc>
                        <a:spcAft>
                          <a:spcPts val="0"/>
                        </a:spcAft>
                      </a:pPr>
                      <a:r>
                        <a:rPr lang="en-MY" sz="1800">
                          <a:effectLst/>
                        </a:rPr>
                        <a:t>Full Back up </a:t>
                      </a:r>
                      <a:endParaRPr lang="en-US" sz="1800">
                        <a:effectLst/>
                        <a:latin typeface="Calibri" panose="020F0502020204030204" pitchFamily="34" charset="0"/>
                        <a:cs typeface="Arial" panose="020B0604020202020204" pitchFamily="34" charset="0"/>
                      </a:endParaRPr>
                    </a:p>
                  </a:txBody>
                  <a:tcPr marL="152400" marR="152400" marT="91440" marB="91440"/>
                </a:tc>
                <a:extLst>
                  <a:ext uri="{0D108BD9-81ED-4DB2-BD59-A6C34878D82A}">
                    <a16:rowId xmlns:a16="http://schemas.microsoft.com/office/drawing/2014/main" val="3679731909"/>
                  </a:ext>
                </a:extLst>
              </a:tr>
              <a:tr h="0">
                <a:tc>
                  <a:txBody>
                    <a:bodyPr/>
                    <a:lstStyle/>
                    <a:p>
                      <a:pPr algn="ctr">
                        <a:lnSpc>
                          <a:spcPct val="107000"/>
                        </a:lnSpc>
                        <a:spcAft>
                          <a:spcPts val="0"/>
                        </a:spcAft>
                      </a:pPr>
                      <a:r>
                        <a:rPr lang="en-MY" sz="1800">
                          <a:effectLst/>
                        </a:rPr>
                        <a:t>Noon</a:t>
                      </a:r>
                      <a:endParaRPr lang="en-US" sz="1800">
                        <a:effectLst/>
                        <a:latin typeface="Calibri" panose="020F0502020204030204" pitchFamily="34" charset="0"/>
                        <a:cs typeface="Arial" panose="020B0604020202020204" pitchFamily="34" charset="0"/>
                      </a:endParaRPr>
                    </a:p>
                  </a:txBody>
                  <a:tcPr marL="152400" marR="152400" marT="91440" marB="91440"/>
                </a:tc>
                <a:tc>
                  <a:txBody>
                    <a:bodyPr/>
                    <a:lstStyle/>
                    <a:p>
                      <a:pPr>
                        <a:lnSpc>
                          <a:spcPct val="107000"/>
                        </a:lnSpc>
                        <a:spcAft>
                          <a:spcPts val="0"/>
                        </a:spcAft>
                      </a:pPr>
                      <a:r>
                        <a:rPr lang="en-MY" sz="1800">
                          <a:effectLst/>
                        </a:rPr>
                        <a:t>Back up transaction log.</a:t>
                      </a:r>
                      <a:endParaRPr lang="en-US" sz="1800">
                        <a:effectLst/>
                        <a:latin typeface="Calibri" panose="020F0502020204030204" pitchFamily="34" charset="0"/>
                        <a:cs typeface="Arial" panose="020B0604020202020204" pitchFamily="34" charset="0"/>
                      </a:endParaRPr>
                    </a:p>
                  </a:txBody>
                  <a:tcPr marL="152400" marR="152400" marT="91440" marB="91440"/>
                </a:tc>
                <a:extLst>
                  <a:ext uri="{0D108BD9-81ED-4DB2-BD59-A6C34878D82A}">
                    <a16:rowId xmlns:a16="http://schemas.microsoft.com/office/drawing/2014/main" val="2926954472"/>
                  </a:ext>
                </a:extLst>
              </a:tr>
              <a:tr h="0">
                <a:tc>
                  <a:txBody>
                    <a:bodyPr/>
                    <a:lstStyle/>
                    <a:p>
                      <a:pPr algn="ctr">
                        <a:lnSpc>
                          <a:spcPct val="107000"/>
                        </a:lnSpc>
                        <a:spcAft>
                          <a:spcPts val="0"/>
                        </a:spcAft>
                      </a:pPr>
                      <a:r>
                        <a:rPr lang="en-MY" sz="1800">
                          <a:effectLst/>
                        </a:rPr>
                        <a:t>4:00 P.M.</a:t>
                      </a:r>
                      <a:endParaRPr lang="en-US" sz="1800">
                        <a:effectLst/>
                        <a:latin typeface="Calibri" panose="020F0502020204030204" pitchFamily="34" charset="0"/>
                        <a:cs typeface="Arial" panose="020B0604020202020204" pitchFamily="34" charset="0"/>
                      </a:endParaRPr>
                    </a:p>
                  </a:txBody>
                  <a:tcPr marL="152400" marR="152400" marT="91440" marB="91440"/>
                </a:tc>
                <a:tc>
                  <a:txBody>
                    <a:bodyPr/>
                    <a:lstStyle/>
                    <a:p>
                      <a:pPr>
                        <a:lnSpc>
                          <a:spcPct val="107000"/>
                        </a:lnSpc>
                        <a:spcAft>
                          <a:spcPts val="0"/>
                        </a:spcAft>
                      </a:pPr>
                      <a:r>
                        <a:rPr lang="en-MY" sz="1800">
                          <a:effectLst/>
                        </a:rPr>
                        <a:t>Back up transaction log.</a:t>
                      </a:r>
                      <a:endParaRPr lang="en-US" sz="1800">
                        <a:effectLst/>
                        <a:latin typeface="Calibri" panose="020F0502020204030204" pitchFamily="34" charset="0"/>
                        <a:cs typeface="Arial" panose="020B0604020202020204" pitchFamily="34" charset="0"/>
                      </a:endParaRPr>
                    </a:p>
                  </a:txBody>
                  <a:tcPr marL="152400" marR="152400" marT="91440" marB="91440"/>
                </a:tc>
                <a:extLst>
                  <a:ext uri="{0D108BD9-81ED-4DB2-BD59-A6C34878D82A}">
                    <a16:rowId xmlns:a16="http://schemas.microsoft.com/office/drawing/2014/main" val="1296011276"/>
                  </a:ext>
                </a:extLst>
              </a:tr>
              <a:tr h="0">
                <a:tc>
                  <a:txBody>
                    <a:bodyPr/>
                    <a:lstStyle/>
                    <a:p>
                      <a:pPr algn="ctr">
                        <a:lnSpc>
                          <a:spcPct val="107000"/>
                        </a:lnSpc>
                        <a:spcAft>
                          <a:spcPts val="0"/>
                        </a:spcAft>
                      </a:pPr>
                      <a:r>
                        <a:rPr lang="en-MY" sz="1800">
                          <a:effectLst/>
                        </a:rPr>
                        <a:t>6:00 P.M.</a:t>
                      </a:r>
                      <a:endParaRPr lang="en-US" sz="1800">
                        <a:effectLst/>
                        <a:latin typeface="Calibri" panose="020F0502020204030204" pitchFamily="34" charset="0"/>
                        <a:cs typeface="Arial" panose="020B0604020202020204" pitchFamily="34" charset="0"/>
                      </a:endParaRPr>
                    </a:p>
                  </a:txBody>
                  <a:tcPr marL="152400" marR="152400" marT="91440" marB="91440"/>
                </a:tc>
                <a:tc>
                  <a:txBody>
                    <a:bodyPr/>
                    <a:lstStyle/>
                    <a:p>
                      <a:pPr>
                        <a:lnSpc>
                          <a:spcPct val="107000"/>
                        </a:lnSpc>
                        <a:spcAft>
                          <a:spcPts val="0"/>
                        </a:spcAft>
                      </a:pPr>
                      <a:r>
                        <a:rPr lang="en-MY" sz="1800">
                          <a:effectLst/>
                        </a:rPr>
                        <a:t>Full Back up </a:t>
                      </a:r>
                      <a:endParaRPr lang="en-US" sz="1800">
                        <a:effectLst/>
                        <a:latin typeface="Calibri" panose="020F0502020204030204" pitchFamily="34" charset="0"/>
                        <a:cs typeface="Arial" panose="020B0604020202020204" pitchFamily="34" charset="0"/>
                      </a:endParaRPr>
                    </a:p>
                  </a:txBody>
                  <a:tcPr marL="152400" marR="152400" marT="91440" marB="91440"/>
                </a:tc>
                <a:extLst>
                  <a:ext uri="{0D108BD9-81ED-4DB2-BD59-A6C34878D82A}">
                    <a16:rowId xmlns:a16="http://schemas.microsoft.com/office/drawing/2014/main" val="1952553714"/>
                  </a:ext>
                </a:extLst>
              </a:tr>
              <a:tr h="0">
                <a:tc>
                  <a:txBody>
                    <a:bodyPr/>
                    <a:lstStyle/>
                    <a:p>
                      <a:pPr algn="ctr">
                        <a:lnSpc>
                          <a:spcPct val="107000"/>
                        </a:lnSpc>
                        <a:spcAft>
                          <a:spcPts val="0"/>
                        </a:spcAft>
                      </a:pPr>
                      <a:r>
                        <a:rPr lang="en-MY" sz="1800">
                          <a:effectLst/>
                        </a:rPr>
                        <a:t>8:00 P.M.</a:t>
                      </a:r>
                      <a:endParaRPr lang="en-US" sz="1800">
                        <a:effectLst/>
                        <a:latin typeface="Calibri" panose="020F0502020204030204" pitchFamily="34" charset="0"/>
                        <a:cs typeface="Arial" panose="020B0604020202020204" pitchFamily="34" charset="0"/>
                      </a:endParaRPr>
                    </a:p>
                  </a:txBody>
                  <a:tcPr marL="152400" marR="152400" marT="91440" marB="91440"/>
                </a:tc>
                <a:tc>
                  <a:txBody>
                    <a:bodyPr/>
                    <a:lstStyle/>
                    <a:p>
                      <a:pPr>
                        <a:lnSpc>
                          <a:spcPct val="107000"/>
                        </a:lnSpc>
                        <a:spcAft>
                          <a:spcPts val="0"/>
                        </a:spcAft>
                      </a:pPr>
                      <a:r>
                        <a:rPr lang="en-MY" sz="1800">
                          <a:effectLst/>
                        </a:rPr>
                        <a:t>Back up transaction log.</a:t>
                      </a:r>
                      <a:endParaRPr lang="en-US" sz="1800">
                        <a:effectLst/>
                        <a:latin typeface="Calibri" panose="020F0502020204030204" pitchFamily="34" charset="0"/>
                        <a:cs typeface="Arial" panose="020B0604020202020204" pitchFamily="34" charset="0"/>
                      </a:endParaRPr>
                    </a:p>
                  </a:txBody>
                  <a:tcPr marL="152400" marR="152400" marT="91440" marB="91440"/>
                </a:tc>
                <a:extLst>
                  <a:ext uri="{0D108BD9-81ED-4DB2-BD59-A6C34878D82A}">
                    <a16:rowId xmlns:a16="http://schemas.microsoft.com/office/drawing/2014/main" val="1057442341"/>
                  </a:ext>
                </a:extLst>
              </a:tr>
              <a:tr h="0">
                <a:tc>
                  <a:txBody>
                    <a:bodyPr/>
                    <a:lstStyle/>
                    <a:p>
                      <a:pPr algn="ctr">
                        <a:lnSpc>
                          <a:spcPct val="107000"/>
                        </a:lnSpc>
                        <a:spcAft>
                          <a:spcPts val="0"/>
                        </a:spcAft>
                      </a:pPr>
                      <a:r>
                        <a:rPr lang="en-MY" sz="1800">
                          <a:effectLst/>
                        </a:rPr>
                        <a:t>9:45 P.M.</a:t>
                      </a:r>
                      <a:endParaRPr lang="en-US" sz="1800">
                        <a:effectLst/>
                        <a:latin typeface="Calibri" panose="020F0502020204030204" pitchFamily="34" charset="0"/>
                        <a:cs typeface="Arial" panose="020B0604020202020204" pitchFamily="34" charset="0"/>
                      </a:endParaRPr>
                    </a:p>
                  </a:txBody>
                  <a:tcPr marL="152400" marR="152400" marT="91440" marB="91440"/>
                </a:tc>
                <a:tc>
                  <a:txBody>
                    <a:bodyPr/>
                    <a:lstStyle/>
                    <a:p>
                      <a:pPr>
                        <a:lnSpc>
                          <a:spcPct val="107000"/>
                        </a:lnSpc>
                        <a:spcAft>
                          <a:spcPts val="0"/>
                        </a:spcAft>
                      </a:pPr>
                      <a:r>
                        <a:rPr lang="en-MY" sz="1800" b="1" dirty="0">
                          <a:solidFill>
                            <a:srgbClr val="FF0000"/>
                          </a:solidFill>
                          <a:effectLst/>
                        </a:rPr>
                        <a:t>Failure</a:t>
                      </a:r>
                      <a:r>
                        <a:rPr lang="en-MY" sz="1800" dirty="0">
                          <a:effectLst/>
                        </a:rPr>
                        <a:t> occurs. </a:t>
                      </a:r>
                      <a:endParaRPr lang="en-US" sz="1800" dirty="0">
                        <a:effectLst/>
                        <a:latin typeface="Calibri" panose="020F0502020204030204" pitchFamily="34" charset="0"/>
                        <a:cs typeface="Arial" panose="020B0604020202020204" pitchFamily="34" charset="0"/>
                      </a:endParaRPr>
                    </a:p>
                  </a:txBody>
                  <a:tcPr marL="152400" marR="152400" marT="91440" marB="91440"/>
                </a:tc>
                <a:extLst>
                  <a:ext uri="{0D108BD9-81ED-4DB2-BD59-A6C34878D82A}">
                    <a16:rowId xmlns:a16="http://schemas.microsoft.com/office/drawing/2014/main" val="170769316"/>
                  </a:ext>
                </a:extLst>
              </a:tr>
            </a:tbl>
          </a:graphicData>
        </a:graphic>
      </p:graphicFrame>
    </p:spTree>
    <p:extLst>
      <p:ext uri="{BB962C8B-B14F-4D97-AF65-F5344CB8AC3E}">
        <p14:creationId xmlns:p14="http://schemas.microsoft.com/office/powerpoint/2010/main" val="7805888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885" y="365127"/>
            <a:ext cx="8367386" cy="672104"/>
          </a:xfrm>
        </p:spPr>
        <p:txBody>
          <a:bodyPr>
            <a:noAutofit/>
          </a:bodyPr>
          <a:lstStyle/>
          <a:p>
            <a:r>
              <a:rPr lang="en-MY" sz="2800" b="1" dirty="0"/>
              <a:t>Scenarios of Appling Transaction Log Backups </a:t>
            </a:r>
            <a:endParaRPr lang="en-US" sz="2800" dirty="0"/>
          </a:p>
        </p:txBody>
      </p:sp>
      <p:sp>
        <p:nvSpPr>
          <p:cNvPr id="3" name="Content Placeholder 2"/>
          <p:cNvSpPr>
            <a:spLocks noGrp="1"/>
          </p:cNvSpPr>
          <p:nvPr>
            <p:ph idx="1"/>
          </p:nvPr>
        </p:nvSpPr>
        <p:spPr>
          <a:xfrm>
            <a:off x="609616" y="1241948"/>
            <a:ext cx="4680329" cy="5139732"/>
          </a:xfrm>
        </p:spPr>
        <p:txBody>
          <a:bodyPr>
            <a:normAutofit fontScale="92500" lnSpcReduction="10000"/>
          </a:bodyPr>
          <a:lstStyle/>
          <a:p>
            <a:r>
              <a:rPr lang="en-MY" dirty="0"/>
              <a:t>To restore the database to its state at 9:45 P.M. (the point of failure), either of the following alternative procedures can be used:</a:t>
            </a:r>
          </a:p>
          <a:p>
            <a:endParaRPr lang="en-US" dirty="0"/>
          </a:p>
          <a:p>
            <a:r>
              <a:rPr lang="en-US" dirty="0"/>
              <a:t>Restore the database by using the most recent full database backup</a:t>
            </a:r>
          </a:p>
          <a:p>
            <a:pPr lvl="0"/>
            <a:r>
              <a:rPr lang="en-US" dirty="0"/>
              <a:t>Create a </a:t>
            </a:r>
            <a:r>
              <a:rPr lang="en-US" dirty="0">
                <a:solidFill>
                  <a:srgbClr val="FF0000"/>
                </a:solidFill>
              </a:rPr>
              <a:t>tail-log</a:t>
            </a:r>
            <a:r>
              <a:rPr lang="en-US" dirty="0"/>
              <a:t> backup of the currently active transaction log as of the point of failure.</a:t>
            </a:r>
          </a:p>
          <a:p>
            <a:pPr lvl="0"/>
            <a:r>
              <a:rPr lang="en-US" dirty="0"/>
              <a:t>restore the more recent 6:00 P.M. full database backup, and then apply the 8:00 P.M. log backup and the tail-log backup.</a:t>
            </a:r>
          </a:p>
          <a:p>
            <a:pPr lvl="0"/>
            <a:endParaRPr lang="en-US" dirty="0"/>
          </a:p>
          <a:p>
            <a:endParaRPr lang="en-US" dirty="0"/>
          </a:p>
        </p:txBody>
      </p:sp>
      <p:graphicFrame>
        <p:nvGraphicFramePr>
          <p:cNvPr id="4" name="Table 3"/>
          <p:cNvGraphicFramePr>
            <a:graphicFrameLocks noGrp="1"/>
          </p:cNvGraphicFramePr>
          <p:nvPr/>
        </p:nvGraphicFramePr>
        <p:xfrm>
          <a:off x="5516570" y="1386756"/>
          <a:ext cx="3477306" cy="2910780"/>
        </p:xfrm>
        <a:graphic>
          <a:graphicData uri="http://schemas.openxmlformats.org/drawingml/2006/table">
            <a:tbl>
              <a:tblPr firstRow="1" firstCol="1" bandRow="1">
                <a:tableStyleId>{5C22544A-7EE6-4342-B048-85BDC9FD1C3A}</a:tableStyleId>
              </a:tblPr>
              <a:tblGrid>
                <a:gridCol w="1212884">
                  <a:extLst>
                    <a:ext uri="{9D8B030D-6E8A-4147-A177-3AD203B41FA5}">
                      <a16:colId xmlns:a16="http://schemas.microsoft.com/office/drawing/2014/main" val="3108862402"/>
                    </a:ext>
                  </a:extLst>
                </a:gridCol>
                <a:gridCol w="2264422">
                  <a:extLst>
                    <a:ext uri="{9D8B030D-6E8A-4147-A177-3AD203B41FA5}">
                      <a16:colId xmlns:a16="http://schemas.microsoft.com/office/drawing/2014/main" val="1417882765"/>
                    </a:ext>
                  </a:extLst>
                </a:gridCol>
              </a:tblGrid>
              <a:tr h="0">
                <a:tc>
                  <a:txBody>
                    <a:bodyPr/>
                    <a:lstStyle/>
                    <a:p>
                      <a:pPr algn="ctr">
                        <a:lnSpc>
                          <a:spcPct val="107000"/>
                        </a:lnSpc>
                        <a:spcAft>
                          <a:spcPts val="0"/>
                        </a:spcAft>
                      </a:pPr>
                      <a:r>
                        <a:rPr lang="en-MY" sz="1600" dirty="0">
                          <a:effectLst/>
                        </a:rPr>
                        <a:t>Time</a:t>
                      </a:r>
                      <a:endParaRPr lang="en-US" sz="1400" dirty="0">
                        <a:effectLst/>
                        <a:latin typeface="Calibri" panose="020F0502020204030204" pitchFamily="34" charset="0"/>
                        <a:cs typeface="Arial" panose="020B0604020202020204" pitchFamily="34" charset="0"/>
                      </a:endParaRPr>
                    </a:p>
                  </a:txBody>
                  <a:tcPr marL="152400" marR="152400" marT="91440" marB="91440" anchor="b"/>
                </a:tc>
                <a:tc>
                  <a:txBody>
                    <a:bodyPr/>
                    <a:lstStyle/>
                    <a:p>
                      <a:pPr algn="ctr">
                        <a:lnSpc>
                          <a:spcPct val="107000"/>
                        </a:lnSpc>
                        <a:spcAft>
                          <a:spcPts val="0"/>
                        </a:spcAft>
                      </a:pPr>
                      <a:r>
                        <a:rPr lang="en-MY" sz="1600">
                          <a:effectLst/>
                        </a:rPr>
                        <a:t>Event</a:t>
                      </a:r>
                      <a:endParaRPr lang="en-US" sz="1400">
                        <a:effectLst/>
                        <a:latin typeface="Calibri" panose="020F0502020204030204" pitchFamily="34" charset="0"/>
                        <a:cs typeface="Arial" panose="020B0604020202020204" pitchFamily="34" charset="0"/>
                      </a:endParaRPr>
                    </a:p>
                  </a:txBody>
                  <a:tcPr marL="152400" marR="152400" marT="91440" marB="91440" anchor="b"/>
                </a:tc>
                <a:extLst>
                  <a:ext uri="{0D108BD9-81ED-4DB2-BD59-A6C34878D82A}">
                    <a16:rowId xmlns:a16="http://schemas.microsoft.com/office/drawing/2014/main" val="2416508957"/>
                  </a:ext>
                </a:extLst>
              </a:tr>
              <a:tr h="0">
                <a:tc>
                  <a:txBody>
                    <a:bodyPr/>
                    <a:lstStyle/>
                    <a:p>
                      <a:pPr algn="ctr">
                        <a:lnSpc>
                          <a:spcPct val="107000"/>
                        </a:lnSpc>
                        <a:spcAft>
                          <a:spcPts val="0"/>
                        </a:spcAft>
                      </a:pPr>
                      <a:r>
                        <a:rPr lang="en-MY" sz="1400">
                          <a:effectLst/>
                        </a:rPr>
                        <a:t>8:00 A.M.</a:t>
                      </a:r>
                      <a:endParaRPr lang="en-US" sz="1400">
                        <a:effectLst/>
                        <a:latin typeface="Calibri" panose="020F0502020204030204" pitchFamily="34" charset="0"/>
                        <a:cs typeface="Arial" panose="020B0604020202020204" pitchFamily="34" charset="0"/>
                      </a:endParaRPr>
                    </a:p>
                  </a:txBody>
                  <a:tcPr marL="152400" marR="152400" marT="91440" marB="91440"/>
                </a:tc>
                <a:tc>
                  <a:txBody>
                    <a:bodyPr/>
                    <a:lstStyle/>
                    <a:p>
                      <a:pPr>
                        <a:lnSpc>
                          <a:spcPct val="107000"/>
                        </a:lnSpc>
                        <a:spcAft>
                          <a:spcPts val="0"/>
                        </a:spcAft>
                      </a:pPr>
                      <a:r>
                        <a:rPr lang="en-MY" sz="1400">
                          <a:effectLst/>
                        </a:rPr>
                        <a:t>Full Back up </a:t>
                      </a:r>
                      <a:endParaRPr lang="en-US" sz="1400">
                        <a:effectLst/>
                        <a:latin typeface="Calibri" panose="020F0502020204030204" pitchFamily="34" charset="0"/>
                        <a:cs typeface="Arial" panose="020B0604020202020204" pitchFamily="34" charset="0"/>
                      </a:endParaRPr>
                    </a:p>
                  </a:txBody>
                  <a:tcPr marL="152400" marR="152400" marT="91440" marB="91440"/>
                </a:tc>
                <a:extLst>
                  <a:ext uri="{0D108BD9-81ED-4DB2-BD59-A6C34878D82A}">
                    <a16:rowId xmlns:a16="http://schemas.microsoft.com/office/drawing/2014/main" val="3679731909"/>
                  </a:ext>
                </a:extLst>
              </a:tr>
              <a:tr h="0">
                <a:tc>
                  <a:txBody>
                    <a:bodyPr/>
                    <a:lstStyle/>
                    <a:p>
                      <a:pPr algn="ctr">
                        <a:lnSpc>
                          <a:spcPct val="107000"/>
                        </a:lnSpc>
                        <a:spcAft>
                          <a:spcPts val="0"/>
                        </a:spcAft>
                      </a:pPr>
                      <a:r>
                        <a:rPr lang="en-MY" sz="1400">
                          <a:effectLst/>
                        </a:rPr>
                        <a:t>Noon</a:t>
                      </a:r>
                      <a:endParaRPr lang="en-US" sz="1400">
                        <a:effectLst/>
                        <a:latin typeface="Calibri" panose="020F0502020204030204" pitchFamily="34" charset="0"/>
                        <a:cs typeface="Arial" panose="020B0604020202020204" pitchFamily="34" charset="0"/>
                      </a:endParaRPr>
                    </a:p>
                  </a:txBody>
                  <a:tcPr marL="152400" marR="152400" marT="91440" marB="91440"/>
                </a:tc>
                <a:tc>
                  <a:txBody>
                    <a:bodyPr/>
                    <a:lstStyle/>
                    <a:p>
                      <a:pPr>
                        <a:lnSpc>
                          <a:spcPct val="107000"/>
                        </a:lnSpc>
                        <a:spcAft>
                          <a:spcPts val="0"/>
                        </a:spcAft>
                      </a:pPr>
                      <a:r>
                        <a:rPr lang="en-MY" sz="1400">
                          <a:effectLst/>
                        </a:rPr>
                        <a:t>Back up transaction log.</a:t>
                      </a:r>
                      <a:endParaRPr lang="en-US" sz="1400">
                        <a:effectLst/>
                        <a:latin typeface="Calibri" panose="020F0502020204030204" pitchFamily="34" charset="0"/>
                        <a:cs typeface="Arial" panose="020B0604020202020204" pitchFamily="34" charset="0"/>
                      </a:endParaRPr>
                    </a:p>
                  </a:txBody>
                  <a:tcPr marL="152400" marR="152400" marT="91440" marB="91440"/>
                </a:tc>
                <a:extLst>
                  <a:ext uri="{0D108BD9-81ED-4DB2-BD59-A6C34878D82A}">
                    <a16:rowId xmlns:a16="http://schemas.microsoft.com/office/drawing/2014/main" val="2926954472"/>
                  </a:ext>
                </a:extLst>
              </a:tr>
              <a:tr h="0">
                <a:tc>
                  <a:txBody>
                    <a:bodyPr/>
                    <a:lstStyle/>
                    <a:p>
                      <a:pPr algn="ctr">
                        <a:lnSpc>
                          <a:spcPct val="107000"/>
                        </a:lnSpc>
                        <a:spcAft>
                          <a:spcPts val="0"/>
                        </a:spcAft>
                      </a:pPr>
                      <a:r>
                        <a:rPr lang="en-MY" sz="1400">
                          <a:effectLst/>
                        </a:rPr>
                        <a:t>4:00 P.M.</a:t>
                      </a:r>
                      <a:endParaRPr lang="en-US" sz="1400">
                        <a:effectLst/>
                        <a:latin typeface="Calibri" panose="020F0502020204030204" pitchFamily="34" charset="0"/>
                        <a:cs typeface="Arial" panose="020B0604020202020204" pitchFamily="34" charset="0"/>
                      </a:endParaRPr>
                    </a:p>
                  </a:txBody>
                  <a:tcPr marL="152400" marR="152400" marT="91440" marB="91440"/>
                </a:tc>
                <a:tc>
                  <a:txBody>
                    <a:bodyPr/>
                    <a:lstStyle/>
                    <a:p>
                      <a:pPr>
                        <a:lnSpc>
                          <a:spcPct val="107000"/>
                        </a:lnSpc>
                        <a:spcAft>
                          <a:spcPts val="0"/>
                        </a:spcAft>
                      </a:pPr>
                      <a:r>
                        <a:rPr lang="en-MY" sz="1400">
                          <a:effectLst/>
                        </a:rPr>
                        <a:t>Back up transaction log.</a:t>
                      </a:r>
                      <a:endParaRPr lang="en-US" sz="1400">
                        <a:effectLst/>
                        <a:latin typeface="Calibri" panose="020F0502020204030204" pitchFamily="34" charset="0"/>
                        <a:cs typeface="Arial" panose="020B0604020202020204" pitchFamily="34" charset="0"/>
                      </a:endParaRPr>
                    </a:p>
                  </a:txBody>
                  <a:tcPr marL="152400" marR="152400" marT="91440" marB="91440"/>
                </a:tc>
                <a:extLst>
                  <a:ext uri="{0D108BD9-81ED-4DB2-BD59-A6C34878D82A}">
                    <a16:rowId xmlns:a16="http://schemas.microsoft.com/office/drawing/2014/main" val="1296011276"/>
                  </a:ext>
                </a:extLst>
              </a:tr>
              <a:tr h="0">
                <a:tc>
                  <a:txBody>
                    <a:bodyPr/>
                    <a:lstStyle/>
                    <a:p>
                      <a:pPr algn="ctr">
                        <a:lnSpc>
                          <a:spcPct val="107000"/>
                        </a:lnSpc>
                        <a:spcAft>
                          <a:spcPts val="0"/>
                        </a:spcAft>
                      </a:pPr>
                      <a:r>
                        <a:rPr lang="en-MY" sz="1400">
                          <a:effectLst/>
                        </a:rPr>
                        <a:t>6:00 P.M.</a:t>
                      </a:r>
                      <a:endParaRPr lang="en-US" sz="1400">
                        <a:effectLst/>
                        <a:latin typeface="Calibri" panose="020F0502020204030204" pitchFamily="34" charset="0"/>
                        <a:cs typeface="Arial" panose="020B0604020202020204" pitchFamily="34" charset="0"/>
                      </a:endParaRPr>
                    </a:p>
                  </a:txBody>
                  <a:tcPr marL="152400" marR="152400" marT="91440" marB="91440"/>
                </a:tc>
                <a:tc>
                  <a:txBody>
                    <a:bodyPr/>
                    <a:lstStyle/>
                    <a:p>
                      <a:pPr>
                        <a:lnSpc>
                          <a:spcPct val="107000"/>
                        </a:lnSpc>
                        <a:spcAft>
                          <a:spcPts val="0"/>
                        </a:spcAft>
                      </a:pPr>
                      <a:r>
                        <a:rPr lang="en-MY" sz="1400" b="1" dirty="0">
                          <a:effectLst/>
                        </a:rPr>
                        <a:t>Full Back up </a:t>
                      </a:r>
                      <a:endParaRPr lang="en-US" sz="1400" b="1" dirty="0">
                        <a:effectLst/>
                        <a:latin typeface="Calibri" panose="020F0502020204030204" pitchFamily="34" charset="0"/>
                        <a:cs typeface="Arial" panose="020B0604020202020204" pitchFamily="34" charset="0"/>
                      </a:endParaRPr>
                    </a:p>
                  </a:txBody>
                  <a:tcPr marL="152400" marR="152400" marT="91440" marB="91440"/>
                </a:tc>
                <a:extLst>
                  <a:ext uri="{0D108BD9-81ED-4DB2-BD59-A6C34878D82A}">
                    <a16:rowId xmlns:a16="http://schemas.microsoft.com/office/drawing/2014/main" val="1952553714"/>
                  </a:ext>
                </a:extLst>
              </a:tr>
              <a:tr h="0">
                <a:tc>
                  <a:txBody>
                    <a:bodyPr/>
                    <a:lstStyle/>
                    <a:p>
                      <a:pPr algn="ctr">
                        <a:lnSpc>
                          <a:spcPct val="107000"/>
                        </a:lnSpc>
                        <a:spcAft>
                          <a:spcPts val="0"/>
                        </a:spcAft>
                      </a:pPr>
                      <a:r>
                        <a:rPr lang="en-MY" sz="1400">
                          <a:effectLst/>
                        </a:rPr>
                        <a:t>8:00 P.M.</a:t>
                      </a:r>
                      <a:endParaRPr lang="en-US" sz="1400">
                        <a:effectLst/>
                        <a:latin typeface="Calibri" panose="020F0502020204030204" pitchFamily="34" charset="0"/>
                        <a:cs typeface="Arial" panose="020B0604020202020204" pitchFamily="34" charset="0"/>
                      </a:endParaRPr>
                    </a:p>
                  </a:txBody>
                  <a:tcPr marL="152400" marR="152400" marT="91440" marB="91440"/>
                </a:tc>
                <a:tc>
                  <a:txBody>
                    <a:bodyPr/>
                    <a:lstStyle/>
                    <a:p>
                      <a:pPr>
                        <a:lnSpc>
                          <a:spcPct val="107000"/>
                        </a:lnSpc>
                        <a:spcAft>
                          <a:spcPts val="0"/>
                        </a:spcAft>
                      </a:pPr>
                      <a:r>
                        <a:rPr lang="en-MY" sz="1400" b="1" dirty="0">
                          <a:effectLst/>
                        </a:rPr>
                        <a:t>Back up transaction log</a:t>
                      </a:r>
                      <a:r>
                        <a:rPr lang="en-MY" sz="1400" dirty="0">
                          <a:effectLst/>
                        </a:rPr>
                        <a:t>.</a:t>
                      </a:r>
                      <a:endParaRPr lang="en-US" sz="1400" dirty="0">
                        <a:effectLst/>
                        <a:latin typeface="Calibri" panose="020F0502020204030204" pitchFamily="34" charset="0"/>
                        <a:cs typeface="Arial" panose="020B0604020202020204" pitchFamily="34" charset="0"/>
                      </a:endParaRPr>
                    </a:p>
                  </a:txBody>
                  <a:tcPr marL="152400" marR="152400" marT="91440" marB="91440"/>
                </a:tc>
                <a:extLst>
                  <a:ext uri="{0D108BD9-81ED-4DB2-BD59-A6C34878D82A}">
                    <a16:rowId xmlns:a16="http://schemas.microsoft.com/office/drawing/2014/main" val="1057442341"/>
                  </a:ext>
                </a:extLst>
              </a:tr>
              <a:tr h="0">
                <a:tc>
                  <a:txBody>
                    <a:bodyPr/>
                    <a:lstStyle/>
                    <a:p>
                      <a:pPr algn="ctr">
                        <a:lnSpc>
                          <a:spcPct val="107000"/>
                        </a:lnSpc>
                        <a:spcAft>
                          <a:spcPts val="0"/>
                        </a:spcAft>
                      </a:pPr>
                      <a:r>
                        <a:rPr lang="en-MY" sz="1400" dirty="0">
                          <a:effectLst/>
                        </a:rPr>
                        <a:t>9:45 P.M.</a:t>
                      </a:r>
                      <a:endParaRPr lang="en-US" sz="1400" dirty="0">
                        <a:effectLst/>
                        <a:latin typeface="Calibri" panose="020F0502020204030204" pitchFamily="34" charset="0"/>
                        <a:cs typeface="Arial" panose="020B0604020202020204" pitchFamily="34" charset="0"/>
                      </a:endParaRPr>
                    </a:p>
                  </a:txBody>
                  <a:tcPr marL="152400" marR="152400" marT="91440" marB="91440"/>
                </a:tc>
                <a:tc>
                  <a:txBody>
                    <a:bodyPr/>
                    <a:lstStyle/>
                    <a:p>
                      <a:pPr>
                        <a:lnSpc>
                          <a:spcPct val="107000"/>
                        </a:lnSpc>
                        <a:spcAft>
                          <a:spcPts val="0"/>
                        </a:spcAft>
                      </a:pPr>
                      <a:r>
                        <a:rPr lang="en-MY" sz="1400" b="1" dirty="0">
                          <a:solidFill>
                            <a:srgbClr val="FF0000"/>
                          </a:solidFill>
                          <a:effectLst/>
                        </a:rPr>
                        <a:t>Failure</a:t>
                      </a:r>
                      <a:r>
                        <a:rPr lang="en-MY" sz="1400" dirty="0">
                          <a:effectLst/>
                        </a:rPr>
                        <a:t> occurs. </a:t>
                      </a:r>
                      <a:endParaRPr lang="en-US" sz="1400" dirty="0">
                        <a:effectLst/>
                        <a:latin typeface="Calibri" panose="020F0502020204030204" pitchFamily="34" charset="0"/>
                        <a:cs typeface="Arial" panose="020B0604020202020204" pitchFamily="34" charset="0"/>
                      </a:endParaRPr>
                    </a:p>
                  </a:txBody>
                  <a:tcPr marL="152400" marR="152400" marT="91440" marB="91440"/>
                </a:tc>
                <a:extLst>
                  <a:ext uri="{0D108BD9-81ED-4DB2-BD59-A6C34878D82A}">
                    <a16:rowId xmlns:a16="http://schemas.microsoft.com/office/drawing/2014/main" val="170769316"/>
                  </a:ext>
                </a:extLst>
              </a:tr>
            </a:tbl>
          </a:graphicData>
        </a:graphic>
      </p:graphicFrame>
      <p:sp>
        <p:nvSpPr>
          <p:cNvPr id="5" name="Right Arrow 4"/>
          <p:cNvSpPr/>
          <p:nvPr/>
        </p:nvSpPr>
        <p:spPr>
          <a:xfrm>
            <a:off x="5104263" y="3098042"/>
            <a:ext cx="371364" cy="24566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Right Arrow 5"/>
          <p:cNvSpPr/>
          <p:nvPr/>
        </p:nvSpPr>
        <p:spPr>
          <a:xfrm>
            <a:off x="5104263" y="3566154"/>
            <a:ext cx="371364" cy="24566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89149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 restore strategy</a:t>
            </a:r>
          </a:p>
        </p:txBody>
      </p:sp>
      <p:sp>
        <p:nvSpPr>
          <p:cNvPr id="3" name="Content Placeholder 2"/>
          <p:cNvSpPr>
            <a:spLocks noGrp="1"/>
          </p:cNvSpPr>
          <p:nvPr>
            <p:ph idx="1"/>
          </p:nvPr>
        </p:nvSpPr>
        <p:spPr>
          <a:xfrm>
            <a:off x="628650" y="1122603"/>
            <a:ext cx="7886700" cy="5095962"/>
          </a:xfrm>
        </p:spPr>
        <p:txBody>
          <a:bodyPr>
            <a:normAutofit/>
          </a:bodyPr>
          <a:lstStyle/>
          <a:p>
            <a:r>
              <a:rPr lang="en-US" sz="2800" dirty="0"/>
              <a:t>It is important to design your restore strategy before performing any restore operations to ensure that you restore your database correctly, that you do not lose any data.</a:t>
            </a:r>
          </a:p>
        </p:txBody>
      </p:sp>
    </p:spTree>
    <p:extLst>
      <p:ext uri="{BB962C8B-B14F-4D97-AF65-F5344CB8AC3E}">
        <p14:creationId xmlns:p14="http://schemas.microsoft.com/office/powerpoint/2010/main" val="10954459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Design a restore strategy - Example</a:t>
            </a:r>
          </a:p>
        </p:txBody>
      </p:sp>
      <p:sp>
        <p:nvSpPr>
          <p:cNvPr id="3" name="Content Placeholder 2"/>
          <p:cNvSpPr>
            <a:spLocks noGrp="1"/>
          </p:cNvSpPr>
          <p:nvPr>
            <p:ph idx="1"/>
          </p:nvPr>
        </p:nvSpPr>
        <p:spPr>
          <a:xfrm>
            <a:off x="628650" y="1122603"/>
            <a:ext cx="7886700" cy="5095962"/>
          </a:xfrm>
        </p:spPr>
        <p:txBody>
          <a:bodyPr>
            <a:normAutofit fontScale="92500" lnSpcReduction="10000"/>
          </a:bodyPr>
          <a:lstStyle/>
          <a:p>
            <a:pPr algn="just"/>
            <a:r>
              <a:rPr lang="en-US" sz="2400" dirty="0"/>
              <a:t>Let’s assume you have an On-Line Transactional Processing  database that is 400GB in size. The database is only used during weekdays between 09:00 and 17:00. The database has the following backup strategy:</a:t>
            </a:r>
          </a:p>
          <a:p>
            <a:pPr algn="just"/>
            <a:r>
              <a:rPr lang="en-US" sz="2400" b="1" dirty="0"/>
              <a:t>A full backup is performed every Sunday at 20:00.</a:t>
            </a:r>
          </a:p>
          <a:p>
            <a:pPr lvl="1" algn="just"/>
            <a:r>
              <a:rPr lang="en-US" sz="2200" dirty="0"/>
              <a:t>The full backup is 250GB in size (due to compression).</a:t>
            </a:r>
          </a:p>
          <a:p>
            <a:pPr lvl="1" algn="just"/>
            <a:r>
              <a:rPr lang="en-US" sz="2200" dirty="0"/>
              <a:t>The full backup takes under two hours to complete.</a:t>
            </a:r>
          </a:p>
          <a:p>
            <a:pPr algn="just"/>
            <a:r>
              <a:rPr lang="en-US" sz="2400" b="1" dirty="0"/>
              <a:t>A differential backup is performed every </a:t>
            </a:r>
            <a:r>
              <a:rPr lang="en-US" sz="2400" b="1" u="sng" dirty="0"/>
              <a:t>Monday</a:t>
            </a:r>
            <a:r>
              <a:rPr lang="en-US" sz="2400" b="1" dirty="0"/>
              <a:t>, </a:t>
            </a:r>
            <a:r>
              <a:rPr lang="en-US" sz="2400" b="1" u="sng" dirty="0"/>
              <a:t>Tuesday</a:t>
            </a:r>
            <a:r>
              <a:rPr lang="en-US" sz="2400" b="1" dirty="0"/>
              <a:t>, </a:t>
            </a:r>
            <a:r>
              <a:rPr lang="en-US" sz="2400" b="1" u="sng" dirty="0"/>
              <a:t>Wednesday</a:t>
            </a:r>
            <a:r>
              <a:rPr lang="en-US" sz="2400" b="1" dirty="0"/>
              <a:t>, </a:t>
            </a:r>
            <a:r>
              <a:rPr lang="en-US" sz="2400" b="1" u="sng" dirty="0"/>
              <a:t>Thursday</a:t>
            </a:r>
            <a:r>
              <a:rPr lang="en-US" sz="2400" b="1" dirty="0"/>
              <a:t>, and </a:t>
            </a:r>
            <a:r>
              <a:rPr lang="en-US" sz="2400" b="1" u="sng" dirty="0"/>
              <a:t>Friday</a:t>
            </a:r>
            <a:r>
              <a:rPr lang="en-US" sz="2400" b="1" dirty="0"/>
              <a:t> at 23:00.</a:t>
            </a:r>
          </a:p>
          <a:p>
            <a:pPr lvl="1" algn="just"/>
            <a:r>
              <a:rPr lang="en-US" sz="2200" dirty="0"/>
              <a:t>These differential backups take under one hour to complete.</a:t>
            </a:r>
          </a:p>
          <a:p>
            <a:pPr lvl="1" algn="just"/>
            <a:r>
              <a:rPr lang="en-US" sz="2200" dirty="0"/>
              <a:t>These differential backups typically start off being 5GB in size, and grow to 9GB in size by Friday.</a:t>
            </a:r>
          </a:p>
          <a:p>
            <a:pPr algn="just"/>
            <a:r>
              <a:rPr lang="en-US" sz="2400" b="1" dirty="0"/>
              <a:t>Log backups are performed every hour from 09:00 to 18:00.</a:t>
            </a:r>
          </a:p>
          <a:p>
            <a:pPr lvl="1" algn="just"/>
            <a:r>
              <a:rPr lang="en-US" sz="2200" dirty="0"/>
              <a:t>These log backups are on average 1GB in size, and take 15 minutes to complete.</a:t>
            </a:r>
          </a:p>
        </p:txBody>
      </p:sp>
    </p:spTree>
    <p:extLst>
      <p:ext uri="{BB962C8B-B14F-4D97-AF65-F5344CB8AC3E}">
        <p14:creationId xmlns:p14="http://schemas.microsoft.com/office/powerpoint/2010/main" val="11208087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Design a restore strategy - Example </a:t>
            </a:r>
            <a:r>
              <a:rPr lang="en-US" sz="2000" dirty="0"/>
              <a:t>(cont’d)</a:t>
            </a:r>
          </a:p>
        </p:txBody>
      </p:sp>
      <p:sp>
        <p:nvSpPr>
          <p:cNvPr id="3" name="Content Placeholder 2"/>
          <p:cNvSpPr>
            <a:spLocks noGrp="1"/>
          </p:cNvSpPr>
          <p:nvPr>
            <p:ph idx="1"/>
          </p:nvPr>
        </p:nvSpPr>
        <p:spPr/>
        <p:txBody>
          <a:bodyPr>
            <a:normAutofit/>
          </a:bodyPr>
          <a:lstStyle/>
          <a:p>
            <a:r>
              <a:rPr lang="en-US" dirty="0"/>
              <a:t>If the database’s data files </a:t>
            </a:r>
            <a:r>
              <a:rPr lang="en-US" u="sng" dirty="0">
                <a:solidFill>
                  <a:srgbClr val="FF0000"/>
                </a:solidFill>
              </a:rPr>
              <a:t>crash</a:t>
            </a:r>
            <a:r>
              <a:rPr lang="en-US" dirty="0"/>
              <a:t> on Friday at 10:30, then you could use the following restore sequence:</a:t>
            </a:r>
          </a:p>
          <a:p>
            <a:pPr marL="457200" lvl="1" indent="0">
              <a:buNone/>
            </a:pPr>
            <a:r>
              <a:rPr lang="en-US" dirty="0"/>
              <a:t>1. </a:t>
            </a:r>
            <a:r>
              <a:rPr lang="en-US" dirty="0">
                <a:solidFill>
                  <a:srgbClr val="0070C0"/>
                </a:solidFill>
              </a:rPr>
              <a:t>Perform a tail-log backup.</a:t>
            </a:r>
          </a:p>
          <a:p>
            <a:pPr marL="457200" lvl="1" indent="0">
              <a:buNone/>
            </a:pPr>
            <a:r>
              <a:rPr lang="en-US" dirty="0"/>
              <a:t>2. Restore the </a:t>
            </a:r>
            <a:r>
              <a:rPr lang="en-US" b="1" dirty="0">
                <a:solidFill>
                  <a:srgbClr val="FF0000"/>
                </a:solidFill>
              </a:rPr>
              <a:t>full</a:t>
            </a:r>
            <a:r>
              <a:rPr lang="en-US" dirty="0"/>
              <a:t> backup.</a:t>
            </a:r>
          </a:p>
          <a:p>
            <a:pPr marL="457200" lvl="1" indent="0">
              <a:buNone/>
            </a:pPr>
            <a:r>
              <a:rPr lang="en-US" dirty="0"/>
              <a:t>3. Restore Monday’s </a:t>
            </a:r>
            <a:r>
              <a:rPr lang="en-US" b="1" dirty="0">
                <a:solidFill>
                  <a:srgbClr val="FF0000"/>
                </a:solidFill>
              </a:rPr>
              <a:t>10</a:t>
            </a:r>
            <a:r>
              <a:rPr lang="en-US" dirty="0"/>
              <a:t> </a:t>
            </a:r>
            <a:r>
              <a:rPr lang="en-US" b="1" dirty="0">
                <a:solidFill>
                  <a:srgbClr val="FF0000"/>
                </a:solidFill>
              </a:rPr>
              <a:t>log</a:t>
            </a:r>
            <a:r>
              <a:rPr lang="en-US" dirty="0"/>
              <a:t> backups.</a:t>
            </a:r>
          </a:p>
          <a:p>
            <a:pPr marL="457200" lvl="1" indent="0">
              <a:buNone/>
            </a:pPr>
            <a:r>
              <a:rPr lang="en-US" dirty="0"/>
              <a:t>4. Restore Tuesday’s </a:t>
            </a:r>
            <a:r>
              <a:rPr lang="en-US" b="1" dirty="0">
                <a:solidFill>
                  <a:srgbClr val="FF0000"/>
                </a:solidFill>
              </a:rPr>
              <a:t>10</a:t>
            </a:r>
            <a:r>
              <a:rPr lang="en-US" dirty="0"/>
              <a:t> </a:t>
            </a:r>
            <a:r>
              <a:rPr lang="en-US" b="1" dirty="0">
                <a:solidFill>
                  <a:srgbClr val="FF0000"/>
                </a:solidFill>
              </a:rPr>
              <a:t>log</a:t>
            </a:r>
            <a:r>
              <a:rPr lang="en-US" dirty="0"/>
              <a:t> backups.</a:t>
            </a:r>
          </a:p>
          <a:p>
            <a:pPr marL="457200" lvl="1" indent="0">
              <a:buNone/>
            </a:pPr>
            <a:r>
              <a:rPr lang="en-US" dirty="0"/>
              <a:t>5. Restore Wednesday’s </a:t>
            </a:r>
            <a:r>
              <a:rPr lang="en-US" b="1" dirty="0">
                <a:solidFill>
                  <a:srgbClr val="FF0000"/>
                </a:solidFill>
              </a:rPr>
              <a:t>10</a:t>
            </a:r>
            <a:r>
              <a:rPr lang="en-US" dirty="0"/>
              <a:t> </a:t>
            </a:r>
            <a:r>
              <a:rPr lang="en-US" b="1" dirty="0">
                <a:solidFill>
                  <a:srgbClr val="FF0000"/>
                </a:solidFill>
              </a:rPr>
              <a:t>log</a:t>
            </a:r>
            <a:r>
              <a:rPr lang="en-US" dirty="0"/>
              <a:t> backups.</a:t>
            </a:r>
          </a:p>
          <a:p>
            <a:pPr marL="457200" lvl="1" indent="0">
              <a:buNone/>
            </a:pPr>
            <a:r>
              <a:rPr lang="en-US" dirty="0"/>
              <a:t>6. Restore Thursday’s </a:t>
            </a:r>
            <a:r>
              <a:rPr lang="en-US" b="1" dirty="0">
                <a:solidFill>
                  <a:srgbClr val="FF0000"/>
                </a:solidFill>
              </a:rPr>
              <a:t>10</a:t>
            </a:r>
            <a:r>
              <a:rPr lang="en-US" dirty="0"/>
              <a:t> </a:t>
            </a:r>
            <a:r>
              <a:rPr lang="en-US" b="1" dirty="0">
                <a:solidFill>
                  <a:srgbClr val="FF0000"/>
                </a:solidFill>
              </a:rPr>
              <a:t>log</a:t>
            </a:r>
            <a:r>
              <a:rPr lang="en-US" dirty="0"/>
              <a:t> backups.</a:t>
            </a:r>
          </a:p>
          <a:p>
            <a:pPr marL="457200" lvl="1" indent="0">
              <a:buNone/>
            </a:pPr>
            <a:r>
              <a:rPr lang="en-US" dirty="0"/>
              <a:t>7. Restore Friday’s 9:00 and 10:00 </a:t>
            </a:r>
            <a:r>
              <a:rPr lang="en-US" b="1" dirty="0">
                <a:solidFill>
                  <a:srgbClr val="FF0000"/>
                </a:solidFill>
              </a:rPr>
              <a:t>log</a:t>
            </a:r>
            <a:r>
              <a:rPr lang="en-US" dirty="0"/>
              <a:t> backup.</a:t>
            </a:r>
          </a:p>
          <a:p>
            <a:pPr marL="457200" lvl="1" indent="0">
              <a:buNone/>
            </a:pPr>
            <a:r>
              <a:rPr lang="en-US" dirty="0"/>
              <a:t>8. Restore the tail log.</a:t>
            </a:r>
          </a:p>
          <a:p>
            <a:pPr marL="0" indent="0">
              <a:buNone/>
            </a:pPr>
            <a:r>
              <a:rPr lang="en-US" dirty="0"/>
              <a:t>All the log restores would involve replaying 42GB of log backups.</a:t>
            </a:r>
          </a:p>
        </p:txBody>
      </p:sp>
    </p:spTree>
    <p:extLst>
      <p:ext uri="{BB962C8B-B14F-4D97-AF65-F5344CB8AC3E}">
        <p14:creationId xmlns:p14="http://schemas.microsoft.com/office/powerpoint/2010/main" val="12601557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Design a restore strategy - Example </a:t>
            </a:r>
            <a:r>
              <a:rPr lang="en-US" sz="2000" dirty="0"/>
              <a:t>(cont’d)</a:t>
            </a:r>
          </a:p>
        </p:txBody>
      </p:sp>
      <p:sp>
        <p:nvSpPr>
          <p:cNvPr id="3" name="Content Placeholder 2"/>
          <p:cNvSpPr>
            <a:spLocks noGrp="1"/>
          </p:cNvSpPr>
          <p:nvPr>
            <p:ph idx="1"/>
          </p:nvPr>
        </p:nvSpPr>
        <p:spPr/>
        <p:txBody>
          <a:bodyPr>
            <a:normAutofit/>
          </a:bodyPr>
          <a:lstStyle/>
          <a:p>
            <a:pPr algn="just"/>
            <a:r>
              <a:rPr lang="en-US" dirty="0"/>
              <a:t>It would be quicker to use the following restore sequence:</a:t>
            </a:r>
          </a:p>
          <a:p>
            <a:pPr marL="457200" lvl="1" indent="0" algn="just">
              <a:buNone/>
            </a:pPr>
            <a:r>
              <a:rPr lang="en-US" dirty="0"/>
              <a:t>1. Perform a tail-log backup.</a:t>
            </a:r>
          </a:p>
          <a:p>
            <a:pPr marL="457200" lvl="1" indent="0" algn="just">
              <a:buNone/>
            </a:pPr>
            <a:r>
              <a:rPr lang="en-US" dirty="0"/>
              <a:t>2. Restore the </a:t>
            </a:r>
            <a:r>
              <a:rPr lang="en-US" b="1" dirty="0">
                <a:solidFill>
                  <a:srgbClr val="FF0000"/>
                </a:solidFill>
              </a:rPr>
              <a:t>full</a:t>
            </a:r>
            <a:r>
              <a:rPr lang="en-US" dirty="0"/>
              <a:t> backup.</a:t>
            </a:r>
          </a:p>
          <a:p>
            <a:pPr marL="457200" lvl="1" indent="0" algn="just">
              <a:buNone/>
            </a:pPr>
            <a:r>
              <a:rPr lang="en-US" dirty="0"/>
              <a:t>3. Restore Thursday’s </a:t>
            </a:r>
            <a:r>
              <a:rPr lang="en-US" b="1" dirty="0">
                <a:solidFill>
                  <a:srgbClr val="FF0000"/>
                </a:solidFill>
              </a:rPr>
              <a:t>differential</a:t>
            </a:r>
            <a:r>
              <a:rPr lang="en-US" dirty="0"/>
              <a:t> backup.</a:t>
            </a:r>
          </a:p>
          <a:p>
            <a:pPr marL="457200" lvl="1" indent="0" algn="just">
              <a:buNone/>
            </a:pPr>
            <a:r>
              <a:rPr lang="en-US" dirty="0"/>
              <a:t>4. Restore Friday’s 9:00 and 10:00 </a:t>
            </a:r>
            <a:r>
              <a:rPr lang="en-US" b="1" dirty="0">
                <a:solidFill>
                  <a:srgbClr val="FF0000"/>
                </a:solidFill>
              </a:rPr>
              <a:t>log</a:t>
            </a:r>
            <a:r>
              <a:rPr lang="en-US" dirty="0"/>
              <a:t> backup.</a:t>
            </a:r>
          </a:p>
          <a:p>
            <a:pPr marL="457200" lvl="1" indent="0" algn="just">
              <a:buNone/>
            </a:pPr>
            <a:r>
              <a:rPr lang="en-US" dirty="0"/>
              <a:t>5. Restore the tail log.</a:t>
            </a:r>
          </a:p>
          <a:p>
            <a:pPr marL="0" indent="0" algn="just">
              <a:buNone/>
            </a:pPr>
            <a:r>
              <a:rPr lang="en-US" sz="2400" dirty="0"/>
              <a:t>Because this restore sequence would involve restoring an 8GB </a:t>
            </a:r>
            <a:r>
              <a:rPr lang="en-US" sz="2400" dirty="0">
                <a:solidFill>
                  <a:srgbClr val="FF0000"/>
                </a:solidFill>
              </a:rPr>
              <a:t>differential</a:t>
            </a:r>
            <a:r>
              <a:rPr lang="en-US" sz="2400" dirty="0"/>
              <a:t> backup followed by 2GB worth of </a:t>
            </a:r>
            <a:r>
              <a:rPr lang="en-US" sz="2400" dirty="0">
                <a:solidFill>
                  <a:srgbClr val="FF0000"/>
                </a:solidFill>
              </a:rPr>
              <a:t>log</a:t>
            </a:r>
            <a:r>
              <a:rPr lang="en-US" sz="2400" dirty="0"/>
              <a:t> backups, it would be much quicker.</a:t>
            </a:r>
          </a:p>
          <a:p>
            <a:pPr marL="0" indent="0" algn="just">
              <a:buNone/>
            </a:pPr>
            <a:r>
              <a:rPr lang="en-US" sz="2400" dirty="0"/>
              <a:t>If the differential backups grew by 15GB each day, Thursday’s differential backup would be 60GB in size. In this case, it would probably be quicker to restore all 42 log backups.</a:t>
            </a:r>
            <a:endParaRPr lang="en-US" dirty="0"/>
          </a:p>
        </p:txBody>
      </p:sp>
    </p:spTree>
    <p:extLst>
      <p:ext uri="{BB962C8B-B14F-4D97-AF65-F5344CB8AC3E}">
        <p14:creationId xmlns:p14="http://schemas.microsoft.com/office/powerpoint/2010/main" val="32724919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Design a restore strategy - Example </a:t>
            </a:r>
            <a:r>
              <a:rPr lang="en-US" sz="2000" dirty="0"/>
              <a:t>(cont’d)</a:t>
            </a:r>
          </a:p>
        </p:txBody>
      </p:sp>
      <p:sp>
        <p:nvSpPr>
          <p:cNvPr id="3" name="Content Placeholder 2"/>
          <p:cNvSpPr>
            <a:spLocks noGrp="1"/>
          </p:cNvSpPr>
          <p:nvPr>
            <p:ph idx="1"/>
          </p:nvPr>
        </p:nvSpPr>
        <p:spPr>
          <a:xfrm>
            <a:off x="628650" y="1260390"/>
            <a:ext cx="7886700" cy="4789681"/>
          </a:xfrm>
        </p:spPr>
        <p:txBody>
          <a:bodyPr>
            <a:normAutofit lnSpcReduction="10000"/>
          </a:bodyPr>
          <a:lstStyle/>
          <a:p>
            <a:pPr algn="just">
              <a:buFont typeface="Wingdings" panose="05000000000000000000" pitchFamily="2" charset="2"/>
              <a:buChar char="Ø"/>
            </a:pPr>
            <a:r>
              <a:rPr lang="en-US" sz="2000" dirty="0">
                <a:solidFill>
                  <a:srgbClr val="FF0000"/>
                </a:solidFill>
              </a:rPr>
              <a:t> </a:t>
            </a:r>
            <a:r>
              <a:rPr lang="en-US" sz="3200" dirty="0">
                <a:solidFill>
                  <a:srgbClr val="FF0000"/>
                </a:solidFill>
              </a:rPr>
              <a:t>Question:</a:t>
            </a:r>
          </a:p>
          <a:p>
            <a:pPr marL="0" indent="0" algn="just">
              <a:buNone/>
            </a:pPr>
            <a:r>
              <a:rPr lang="en-US" dirty="0"/>
              <a:t>If the database’s data files </a:t>
            </a:r>
            <a:r>
              <a:rPr lang="en-US" u="sng" dirty="0">
                <a:solidFill>
                  <a:srgbClr val="FF0000"/>
                </a:solidFill>
              </a:rPr>
              <a:t>crash</a:t>
            </a:r>
            <a:r>
              <a:rPr lang="en-US" dirty="0"/>
              <a:t> on Friday at 10:30, then you could use the following restore sequence:</a:t>
            </a:r>
          </a:p>
          <a:p>
            <a:pPr marL="0" indent="0" algn="just">
              <a:buNone/>
            </a:pPr>
            <a:r>
              <a:rPr lang="en-US" dirty="0"/>
              <a:t>Assume that Thursday’s </a:t>
            </a:r>
            <a:r>
              <a:rPr lang="en-US" dirty="0">
                <a:solidFill>
                  <a:srgbClr val="FF0000"/>
                </a:solidFill>
              </a:rPr>
              <a:t>differential</a:t>
            </a:r>
            <a:r>
              <a:rPr lang="en-US" dirty="0"/>
              <a:t> failed due to a lack of disk space. In this case what would you use to restore the database?</a:t>
            </a:r>
          </a:p>
          <a:p>
            <a:pPr marL="0" indent="0" algn="just">
              <a:buNone/>
            </a:pPr>
            <a:r>
              <a:rPr lang="en-US" sz="2000" dirty="0"/>
              <a:t>1. Perform a tail-log backup.</a:t>
            </a:r>
          </a:p>
          <a:p>
            <a:pPr marL="0" indent="0" algn="just">
              <a:buNone/>
            </a:pPr>
            <a:r>
              <a:rPr lang="en-US" sz="2000" dirty="0"/>
              <a:t>2. Restore the full backup.</a:t>
            </a:r>
          </a:p>
          <a:p>
            <a:pPr marL="0" indent="0" algn="just">
              <a:buNone/>
            </a:pPr>
            <a:r>
              <a:rPr lang="en-US" sz="2000" dirty="0"/>
              <a:t>3. Restore Wednesday’s differential backup.</a:t>
            </a:r>
          </a:p>
          <a:p>
            <a:pPr marL="0" indent="0" algn="just">
              <a:buNone/>
            </a:pPr>
            <a:r>
              <a:rPr lang="en-US" sz="2000" dirty="0"/>
              <a:t>4. Restore Thursday’s 10 log backups.</a:t>
            </a:r>
          </a:p>
          <a:p>
            <a:pPr marL="0" indent="0" algn="just">
              <a:buNone/>
            </a:pPr>
            <a:r>
              <a:rPr lang="en-US" sz="2000" dirty="0"/>
              <a:t>5. Restore Friday’s 9:00 and 10:00 backup.</a:t>
            </a:r>
          </a:p>
          <a:p>
            <a:pPr marL="0" indent="0" algn="just">
              <a:buNone/>
            </a:pPr>
            <a:r>
              <a:rPr lang="en-US" sz="2000" dirty="0"/>
              <a:t>6. Restore the tail log.</a:t>
            </a:r>
          </a:p>
        </p:txBody>
      </p:sp>
    </p:spTree>
    <p:extLst>
      <p:ext uri="{BB962C8B-B14F-4D97-AF65-F5344CB8AC3E}">
        <p14:creationId xmlns:p14="http://schemas.microsoft.com/office/powerpoint/2010/main" val="16974005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Design a restore strategy - Example </a:t>
            </a:r>
            <a:r>
              <a:rPr lang="en-US" sz="2000" dirty="0"/>
              <a:t>(cont’d)</a:t>
            </a:r>
          </a:p>
        </p:txBody>
      </p:sp>
      <p:sp>
        <p:nvSpPr>
          <p:cNvPr id="3" name="Content Placeholder 2"/>
          <p:cNvSpPr>
            <a:spLocks noGrp="1"/>
          </p:cNvSpPr>
          <p:nvPr>
            <p:ph idx="1"/>
          </p:nvPr>
        </p:nvSpPr>
        <p:spPr>
          <a:xfrm>
            <a:off x="628650" y="1260390"/>
            <a:ext cx="7886700" cy="4789681"/>
          </a:xfrm>
        </p:spPr>
        <p:txBody>
          <a:bodyPr>
            <a:normAutofit/>
          </a:bodyPr>
          <a:lstStyle/>
          <a:p>
            <a:pPr algn="just">
              <a:buFont typeface="Wingdings" panose="05000000000000000000" pitchFamily="2" charset="2"/>
              <a:buChar char="Ø"/>
            </a:pPr>
            <a:r>
              <a:rPr lang="en-US" sz="2000" dirty="0">
                <a:solidFill>
                  <a:srgbClr val="FF0000"/>
                </a:solidFill>
              </a:rPr>
              <a:t> </a:t>
            </a:r>
            <a:r>
              <a:rPr lang="en-US" sz="3200" dirty="0">
                <a:solidFill>
                  <a:srgbClr val="FF0000"/>
                </a:solidFill>
              </a:rPr>
              <a:t>Question:</a:t>
            </a:r>
          </a:p>
          <a:p>
            <a:pPr marL="0" indent="0" algn="just">
              <a:buNone/>
            </a:pPr>
            <a:r>
              <a:rPr lang="en-US" dirty="0"/>
              <a:t>If the database’s data files </a:t>
            </a:r>
            <a:r>
              <a:rPr lang="en-US" u="sng" dirty="0">
                <a:solidFill>
                  <a:srgbClr val="FF0000"/>
                </a:solidFill>
              </a:rPr>
              <a:t>crash</a:t>
            </a:r>
            <a:r>
              <a:rPr lang="en-US" dirty="0"/>
              <a:t> on Friday at 23:30, then you could use the following restore sequence:</a:t>
            </a:r>
          </a:p>
          <a:p>
            <a:pPr marL="0" indent="0" algn="just">
              <a:buNone/>
            </a:pPr>
            <a:r>
              <a:rPr lang="en-US" dirty="0"/>
              <a:t>Assume that Thursday’s </a:t>
            </a:r>
            <a:r>
              <a:rPr lang="en-US" dirty="0">
                <a:solidFill>
                  <a:srgbClr val="FF0000"/>
                </a:solidFill>
              </a:rPr>
              <a:t>differential</a:t>
            </a:r>
            <a:r>
              <a:rPr lang="en-US" dirty="0"/>
              <a:t> failed due to a lack of disk space. In this case what would you use to restore the database?</a:t>
            </a:r>
          </a:p>
        </p:txBody>
      </p:sp>
    </p:spTree>
    <p:extLst>
      <p:ext uri="{BB962C8B-B14F-4D97-AF65-F5344CB8AC3E}">
        <p14:creationId xmlns:p14="http://schemas.microsoft.com/office/powerpoint/2010/main" val="1075264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l"/>
            <a:r>
              <a:rPr lang="en-MY" b="1" dirty="0"/>
              <a:t>Full Recovery Model              </a:t>
            </a:r>
            <a:r>
              <a:rPr lang="en-MY" sz="2800" i="1" dirty="0">
                <a:solidFill>
                  <a:schemeClr val="bg1">
                    <a:lumMod val="75000"/>
                  </a:schemeClr>
                </a:solidFill>
              </a:rPr>
              <a:t>cont’d</a:t>
            </a:r>
            <a:endParaRPr lang="en-US" sz="2800" dirty="0"/>
          </a:p>
        </p:txBody>
      </p:sp>
      <p:sp>
        <p:nvSpPr>
          <p:cNvPr id="3" name="Content Placeholder 2"/>
          <p:cNvSpPr>
            <a:spLocks noGrp="1"/>
          </p:cNvSpPr>
          <p:nvPr>
            <p:ph idx="1"/>
          </p:nvPr>
        </p:nvSpPr>
        <p:spPr>
          <a:xfrm>
            <a:off x="553161" y="1474896"/>
            <a:ext cx="7962189" cy="4351338"/>
          </a:xfrm>
        </p:spPr>
        <p:txBody>
          <a:bodyPr>
            <a:normAutofit/>
          </a:bodyPr>
          <a:lstStyle/>
          <a:p>
            <a:pPr lvl="0" algn="just">
              <a:spcBef>
                <a:spcPts val="1800"/>
              </a:spcBef>
            </a:pPr>
            <a:r>
              <a:rPr lang="en-US" sz="2800" dirty="0"/>
              <a:t>The disadvantage of the Full recovery model is the same as the advantage: </a:t>
            </a:r>
          </a:p>
          <a:p>
            <a:pPr lvl="0" algn="just">
              <a:spcBef>
                <a:spcPts val="1800"/>
              </a:spcBef>
            </a:pPr>
            <a:r>
              <a:rPr lang="en-US" sz="2800" dirty="0"/>
              <a:t>Almost everything that affects the database is fully logged. As a result, the transaction log can fill up very quickly. </a:t>
            </a:r>
          </a:p>
          <a:p>
            <a:pPr lvl="0" algn="just">
              <a:spcBef>
                <a:spcPts val="1800"/>
              </a:spcBef>
            </a:pPr>
            <a:r>
              <a:rPr lang="en-US" sz="2800" dirty="0"/>
              <a:t>If it is set to auto-grow, it can also get very large, very quickly.</a:t>
            </a:r>
          </a:p>
        </p:txBody>
      </p:sp>
    </p:spTree>
    <p:extLst>
      <p:ext uri="{BB962C8B-B14F-4D97-AF65-F5344CB8AC3E}">
        <p14:creationId xmlns:p14="http://schemas.microsoft.com/office/powerpoint/2010/main" val="1730318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46789"/>
            <a:ext cx="7886700" cy="972355"/>
          </a:xfrm>
        </p:spPr>
        <p:txBody>
          <a:bodyPr/>
          <a:lstStyle/>
          <a:p>
            <a:pPr lvl="0" algn="l"/>
            <a:r>
              <a:rPr lang="en-MY" b="1" dirty="0"/>
              <a:t>2. Simple Recovery Model</a:t>
            </a:r>
            <a:endParaRPr lang="en-US" b="1" dirty="0"/>
          </a:p>
        </p:txBody>
      </p:sp>
      <p:sp>
        <p:nvSpPr>
          <p:cNvPr id="3" name="Content Placeholder 2"/>
          <p:cNvSpPr>
            <a:spLocks noGrp="1"/>
          </p:cNvSpPr>
          <p:nvPr>
            <p:ph idx="1"/>
          </p:nvPr>
        </p:nvSpPr>
        <p:spPr>
          <a:xfrm>
            <a:off x="464024" y="1555845"/>
            <a:ext cx="8051326" cy="4621118"/>
          </a:xfrm>
        </p:spPr>
        <p:txBody>
          <a:bodyPr>
            <a:normAutofit/>
          </a:bodyPr>
          <a:lstStyle/>
          <a:p>
            <a:pPr algn="just"/>
            <a:r>
              <a:rPr lang="en-US" b="0" i="0" dirty="0">
                <a:solidFill>
                  <a:srgbClr val="000000"/>
                </a:solidFill>
                <a:effectLst/>
                <a:latin typeface="-apple-system"/>
              </a:rPr>
              <a:t>In the Simple recovery model, the transaction log is automatically truncated (i.e., space is reused) after a checkpoint occurs.</a:t>
            </a:r>
          </a:p>
          <a:p>
            <a:pPr algn="just"/>
            <a:r>
              <a:rPr lang="en-MY" dirty="0"/>
              <a:t>There is </a:t>
            </a:r>
            <a:r>
              <a:rPr lang="en-MY" dirty="0">
                <a:solidFill>
                  <a:srgbClr val="FF0000"/>
                </a:solidFill>
              </a:rPr>
              <a:t>no</a:t>
            </a:r>
            <a:r>
              <a:rPr lang="en-MY" dirty="0"/>
              <a:t> ability to do a </a:t>
            </a:r>
            <a:r>
              <a:rPr lang="en-MY" dirty="0">
                <a:solidFill>
                  <a:srgbClr val="FF0000"/>
                </a:solidFill>
              </a:rPr>
              <a:t>point in time </a:t>
            </a:r>
            <a:r>
              <a:rPr lang="en-MY" dirty="0"/>
              <a:t>recovery.</a:t>
            </a:r>
            <a:endParaRPr lang="en-US" dirty="0"/>
          </a:p>
          <a:p>
            <a:pPr algn="just"/>
            <a:r>
              <a:rPr lang="en-MY" dirty="0"/>
              <a:t>Data loss is a real possibility.</a:t>
            </a:r>
            <a:endParaRPr lang="en-US" dirty="0"/>
          </a:p>
          <a:p>
            <a:pPr algn="just"/>
            <a:r>
              <a:rPr lang="en-MY" dirty="0"/>
              <a:t>Data can be recovered from the most recent backup of the database.</a:t>
            </a:r>
            <a:endParaRPr lang="en-US" dirty="0"/>
          </a:p>
          <a:p>
            <a:pPr algn="just"/>
            <a:r>
              <a:rPr lang="en-MY" dirty="0"/>
              <a:t>The simple recovery model is useful for test databases, development databases, and even production databases that are read-only.</a:t>
            </a:r>
            <a:endParaRPr lang="en-US" dirty="0"/>
          </a:p>
          <a:p>
            <a:pPr algn="just"/>
            <a:endParaRPr lang="en-US" dirty="0"/>
          </a:p>
        </p:txBody>
      </p:sp>
    </p:spTree>
    <p:extLst>
      <p:ext uri="{BB962C8B-B14F-4D97-AF65-F5344CB8AC3E}">
        <p14:creationId xmlns:p14="http://schemas.microsoft.com/office/powerpoint/2010/main" val="3205641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87060"/>
          </a:xfrm>
        </p:spPr>
        <p:txBody>
          <a:bodyPr/>
          <a:lstStyle/>
          <a:p>
            <a:pPr lvl="0" algn="l"/>
            <a:r>
              <a:rPr lang="en-MY" b="1" dirty="0"/>
              <a:t>3.  Bulk-Logged Recovery Model</a:t>
            </a:r>
            <a:endParaRPr lang="en-US" dirty="0"/>
          </a:p>
        </p:txBody>
      </p:sp>
      <p:sp>
        <p:nvSpPr>
          <p:cNvPr id="3" name="Content Placeholder 2"/>
          <p:cNvSpPr>
            <a:spLocks noGrp="1"/>
          </p:cNvSpPr>
          <p:nvPr>
            <p:ph idx="1"/>
          </p:nvPr>
        </p:nvSpPr>
        <p:spPr>
          <a:xfrm>
            <a:off x="628650" y="1310186"/>
            <a:ext cx="8071371" cy="4771244"/>
          </a:xfrm>
        </p:spPr>
        <p:txBody>
          <a:bodyPr>
            <a:noAutofit/>
          </a:bodyPr>
          <a:lstStyle/>
          <a:p>
            <a:pPr algn="just">
              <a:spcBef>
                <a:spcPts val="1800"/>
              </a:spcBef>
            </a:pPr>
            <a:r>
              <a:rPr lang="en-US" sz="2400" dirty="0"/>
              <a:t>The bulk-logged recovery model is designed to temporarily replace the full recovery model during </a:t>
            </a:r>
            <a:r>
              <a:rPr lang="en-US" sz="2400" u="sng" dirty="0">
                <a:solidFill>
                  <a:srgbClr val="FF0000"/>
                </a:solidFill>
              </a:rPr>
              <a:t>large bulk operations</a:t>
            </a:r>
            <a:r>
              <a:rPr lang="en-US" sz="2400" dirty="0"/>
              <a:t>. </a:t>
            </a:r>
          </a:p>
          <a:p>
            <a:pPr algn="just">
              <a:spcBef>
                <a:spcPts val="1800"/>
              </a:spcBef>
            </a:pPr>
            <a:r>
              <a:rPr lang="en-MY" sz="2400" dirty="0"/>
              <a:t>In </a:t>
            </a:r>
            <a:r>
              <a:rPr lang="en-MY" sz="2400" b="1" dirty="0"/>
              <a:t>Bulk-Logged Model, </a:t>
            </a:r>
            <a:r>
              <a:rPr lang="en-MY" sz="2400" dirty="0"/>
              <a:t>the</a:t>
            </a:r>
            <a:r>
              <a:rPr lang="en-MY" sz="2400" b="1" dirty="0"/>
              <a:t> </a:t>
            </a:r>
            <a:r>
              <a:rPr lang="en-MY" sz="2400" dirty="0"/>
              <a:t>SQL Server will </a:t>
            </a:r>
            <a:r>
              <a:rPr lang="en-MY" sz="2400" dirty="0">
                <a:solidFill>
                  <a:srgbClr val="FF0000"/>
                </a:solidFill>
              </a:rPr>
              <a:t>log minimal </a:t>
            </a:r>
            <a:r>
              <a:rPr lang="en-MY" sz="2400" dirty="0"/>
              <a:t>amount of information for bulk operations such as:</a:t>
            </a:r>
            <a:r>
              <a:rPr lang="en-MY" sz="3200" dirty="0"/>
              <a:t> </a:t>
            </a:r>
            <a:endParaRPr lang="en-US" sz="2400" dirty="0"/>
          </a:p>
          <a:p>
            <a:pPr lvl="1" algn="just">
              <a:spcBef>
                <a:spcPts val="0"/>
              </a:spcBef>
            </a:pPr>
            <a:r>
              <a:rPr lang="en-MY" sz="1800" dirty="0"/>
              <a:t>SELECT INTO, CREATE INDEX, ALTER INDEX, BULK INSERT … etc.</a:t>
            </a:r>
            <a:endParaRPr lang="en-US" sz="1600" dirty="0"/>
          </a:p>
          <a:p>
            <a:pPr lvl="0" algn="just">
              <a:spcBef>
                <a:spcPts val="1800"/>
              </a:spcBef>
            </a:pPr>
            <a:r>
              <a:rPr lang="en-MY" sz="2400" dirty="0"/>
              <a:t>Risk of data loss</a:t>
            </a:r>
            <a:endParaRPr lang="en-US" sz="2000" dirty="0"/>
          </a:p>
          <a:p>
            <a:pPr lvl="0" algn="just">
              <a:spcBef>
                <a:spcPts val="1800"/>
              </a:spcBef>
            </a:pPr>
            <a:r>
              <a:rPr lang="en-MY" sz="2400" dirty="0"/>
              <a:t>Immediately before you switch to the BULK LOGGED recovery model, and immediately after you switch back to FULL recovery model, it is good practice to take a </a:t>
            </a:r>
            <a:r>
              <a:rPr lang="en-MY" sz="2400" dirty="0">
                <a:solidFill>
                  <a:srgbClr val="FF0000"/>
                </a:solidFill>
              </a:rPr>
              <a:t>transaction log backup</a:t>
            </a:r>
            <a:r>
              <a:rPr lang="en-MY" sz="2400" dirty="0"/>
              <a:t>.</a:t>
            </a:r>
            <a:endParaRPr lang="en-US" sz="2000" dirty="0"/>
          </a:p>
          <a:p>
            <a:pPr algn="just">
              <a:spcBef>
                <a:spcPts val="1800"/>
              </a:spcBef>
            </a:pPr>
            <a:endParaRPr lang="en-US" sz="2400" dirty="0"/>
          </a:p>
        </p:txBody>
      </p:sp>
    </p:spTree>
    <p:extLst>
      <p:ext uri="{BB962C8B-B14F-4D97-AF65-F5344CB8AC3E}">
        <p14:creationId xmlns:p14="http://schemas.microsoft.com/office/powerpoint/2010/main" val="469060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MY" b="1" dirty="0"/>
              <a:t>Bulk-Logged Recovery Model    </a:t>
            </a:r>
            <a:r>
              <a:rPr lang="en-MY" i="1" dirty="0">
                <a:solidFill>
                  <a:schemeClr val="bg1">
                    <a:lumMod val="75000"/>
                  </a:schemeClr>
                </a:solidFill>
              </a:rPr>
              <a:t>cont’d</a:t>
            </a:r>
            <a:endParaRPr lang="en-US" dirty="0"/>
          </a:p>
        </p:txBody>
      </p:sp>
      <p:sp>
        <p:nvSpPr>
          <p:cNvPr id="3" name="Content Placeholder 2"/>
          <p:cNvSpPr>
            <a:spLocks noGrp="1"/>
          </p:cNvSpPr>
          <p:nvPr>
            <p:ph idx="1"/>
          </p:nvPr>
        </p:nvSpPr>
        <p:spPr/>
        <p:txBody>
          <a:bodyPr>
            <a:normAutofit/>
          </a:bodyPr>
          <a:lstStyle/>
          <a:p>
            <a:pPr algn="just"/>
            <a:r>
              <a:rPr lang="en-US" sz="2800" dirty="0"/>
              <a:t>Bulk operations are actions that are performed on a </a:t>
            </a:r>
            <a:r>
              <a:rPr lang="en-US" sz="2800" dirty="0">
                <a:solidFill>
                  <a:srgbClr val="FF0000"/>
                </a:solidFill>
              </a:rPr>
              <a:t>large scale</a:t>
            </a:r>
            <a:r>
              <a:rPr lang="en-US" sz="2800" dirty="0"/>
              <a:t>. </a:t>
            </a:r>
          </a:p>
          <a:p>
            <a:pPr algn="just"/>
            <a:r>
              <a:rPr lang="en-US" sz="2800" dirty="0"/>
              <a:t>Example bulk operations tasks include importing or exporting items, changing prices on a mass scale, and assigning products to a warehouse.</a:t>
            </a:r>
          </a:p>
        </p:txBody>
      </p:sp>
    </p:spTree>
    <p:extLst>
      <p:ext uri="{BB962C8B-B14F-4D97-AF65-F5344CB8AC3E}">
        <p14:creationId xmlns:p14="http://schemas.microsoft.com/office/powerpoint/2010/main" val="1321778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b="1" dirty="0"/>
              <a:t>Recommendations </a:t>
            </a:r>
            <a:br>
              <a:rPr lang="en-MY" b="1" dirty="0"/>
            </a:br>
            <a:r>
              <a:rPr lang="en-MY" b="1" dirty="0"/>
              <a:t>Switching recovery models</a:t>
            </a:r>
            <a:endParaRPr lang="en-US" dirty="0"/>
          </a:p>
        </p:txBody>
      </p:sp>
      <p:sp>
        <p:nvSpPr>
          <p:cNvPr id="3" name="Content Placeholder 2"/>
          <p:cNvSpPr>
            <a:spLocks noGrp="1"/>
          </p:cNvSpPr>
          <p:nvPr>
            <p:ph idx="1"/>
          </p:nvPr>
        </p:nvSpPr>
        <p:spPr/>
        <p:txBody>
          <a:bodyPr/>
          <a:lstStyle/>
          <a:p>
            <a:pPr lvl="0"/>
            <a:r>
              <a:rPr lang="en-MY" dirty="0"/>
              <a:t>from </a:t>
            </a:r>
            <a:r>
              <a:rPr lang="en-MY" b="1" dirty="0"/>
              <a:t>Full </a:t>
            </a:r>
            <a:r>
              <a:rPr lang="en-MY" dirty="0"/>
              <a:t>to</a:t>
            </a:r>
            <a:r>
              <a:rPr lang="en-MY" b="1" dirty="0"/>
              <a:t> Bulk-Logged</a:t>
            </a:r>
            <a:endParaRPr lang="en-US" sz="2400" dirty="0"/>
          </a:p>
          <a:p>
            <a:pPr lvl="1"/>
            <a:r>
              <a:rPr lang="en-MY" dirty="0"/>
              <a:t>Do a transaction log backup</a:t>
            </a:r>
          </a:p>
          <a:p>
            <a:pPr marL="457200" lvl="1" indent="0">
              <a:buNone/>
            </a:pPr>
            <a:endParaRPr lang="en-US" sz="2000" dirty="0"/>
          </a:p>
          <a:p>
            <a:pPr lvl="0"/>
            <a:r>
              <a:rPr lang="en-MY" dirty="0"/>
              <a:t>from </a:t>
            </a:r>
            <a:r>
              <a:rPr lang="en-MY" b="1" dirty="0"/>
              <a:t>Full </a:t>
            </a:r>
            <a:r>
              <a:rPr lang="en-MY" dirty="0"/>
              <a:t>to</a:t>
            </a:r>
            <a:r>
              <a:rPr lang="en-MY" b="1" dirty="0"/>
              <a:t> Simple</a:t>
            </a:r>
            <a:endParaRPr lang="en-US" sz="2400" dirty="0"/>
          </a:p>
          <a:p>
            <a:pPr lvl="1"/>
            <a:r>
              <a:rPr lang="en-MY" dirty="0"/>
              <a:t>Do a transaction log backup</a:t>
            </a:r>
          </a:p>
          <a:p>
            <a:pPr lvl="1"/>
            <a:endParaRPr lang="en-US" sz="2000" dirty="0"/>
          </a:p>
          <a:p>
            <a:pPr lvl="0"/>
            <a:r>
              <a:rPr lang="en-MY" dirty="0"/>
              <a:t>from </a:t>
            </a:r>
            <a:r>
              <a:rPr lang="en-MY" b="1" dirty="0"/>
              <a:t>Bulk-Logged </a:t>
            </a:r>
            <a:r>
              <a:rPr lang="en-MY" dirty="0"/>
              <a:t>to</a:t>
            </a:r>
            <a:r>
              <a:rPr lang="en-MY" b="1" dirty="0"/>
              <a:t> Full</a:t>
            </a:r>
            <a:endParaRPr lang="en-US" sz="2400" dirty="0"/>
          </a:p>
          <a:p>
            <a:pPr lvl="1"/>
            <a:r>
              <a:rPr lang="en-MY" dirty="0"/>
              <a:t>Do a transaction log backup</a:t>
            </a:r>
          </a:p>
          <a:p>
            <a:pPr lvl="1"/>
            <a:endParaRPr lang="en-US" sz="2000" dirty="0"/>
          </a:p>
          <a:p>
            <a:pPr lvl="0"/>
            <a:r>
              <a:rPr lang="en-MY" dirty="0"/>
              <a:t>from </a:t>
            </a:r>
            <a:r>
              <a:rPr lang="en-MY" b="1" dirty="0"/>
              <a:t>Bulk-Logged </a:t>
            </a:r>
            <a:r>
              <a:rPr lang="en-MY" dirty="0"/>
              <a:t>to</a:t>
            </a:r>
            <a:r>
              <a:rPr lang="en-MY" b="1" dirty="0"/>
              <a:t> Simple</a:t>
            </a:r>
            <a:endParaRPr lang="en-US" sz="2400" dirty="0"/>
          </a:p>
          <a:p>
            <a:pPr lvl="1"/>
            <a:r>
              <a:rPr lang="en-MY" dirty="0"/>
              <a:t>Do a transaction log backup</a:t>
            </a:r>
            <a:endParaRPr lang="en-US" sz="2000" dirty="0"/>
          </a:p>
          <a:p>
            <a:endParaRPr lang="en-US" dirty="0"/>
          </a:p>
          <a:p>
            <a:endParaRPr lang="en-US" dirty="0"/>
          </a:p>
        </p:txBody>
      </p:sp>
    </p:spTree>
    <p:extLst>
      <p:ext uri="{BB962C8B-B14F-4D97-AF65-F5344CB8AC3E}">
        <p14:creationId xmlns:p14="http://schemas.microsoft.com/office/powerpoint/2010/main" val="31752934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13252</TotalTime>
  <Words>3764</Words>
  <Application>Microsoft Office PowerPoint</Application>
  <PresentationFormat>On-screen Show (4:3)</PresentationFormat>
  <Paragraphs>440</Paragraphs>
  <Slides>47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-apple-system</vt:lpstr>
      <vt:lpstr>Arial</vt:lpstr>
      <vt:lpstr>Calibri</vt:lpstr>
      <vt:lpstr>Calibri Light</vt:lpstr>
      <vt:lpstr>Consolas</vt:lpstr>
      <vt:lpstr>Helvetica</vt:lpstr>
      <vt:lpstr>helvetica neue</vt:lpstr>
      <vt:lpstr>Wingdings</vt:lpstr>
      <vt:lpstr>Office Theme</vt:lpstr>
      <vt:lpstr>Database Management and Security</vt:lpstr>
      <vt:lpstr>Database Restore</vt:lpstr>
      <vt:lpstr>Recovery Models</vt:lpstr>
      <vt:lpstr>1. Full Recovery Model</vt:lpstr>
      <vt:lpstr>Full Recovery Model              cont’d</vt:lpstr>
      <vt:lpstr>2. Simple Recovery Model</vt:lpstr>
      <vt:lpstr>3.  Bulk-Logged Recovery Model</vt:lpstr>
      <vt:lpstr>Bulk-Logged Recovery Model    cont’d</vt:lpstr>
      <vt:lpstr>Recommendations  Switching recovery models</vt:lpstr>
      <vt:lpstr>Changing recovery models </vt:lpstr>
      <vt:lpstr>Changing recovery models</vt:lpstr>
      <vt:lpstr>Restoring Databases</vt:lpstr>
      <vt:lpstr>RESTORE using Management Studio</vt:lpstr>
      <vt:lpstr>RESTORE using T-SQL</vt:lpstr>
      <vt:lpstr>RESTORE using T-SQL</vt:lpstr>
      <vt:lpstr>Executing a Simple Restore</vt:lpstr>
      <vt:lpstr>Executing a Simple Restore</vt:lpstr>
      <vt:lpstr>Restoring Differential Backups</vt:lpstr>
      <vt:lpstr>RECOVERY | NORECOVERY options</vt:lpstr>
      <vt:lpstr>Restoring Differential Backups: Example </vt:lpstr>
      <vt:lpstr>Restoring Differential Backups: Example</vt:lpstr>
      <vt:lpstr>Restoring Differential Backups: Example</vt:lpstr>
      <vt:lpstr>Restoring Differential Backups: Example</vt:lpstr>
      <vt:lpstr>Restoring Differential Backups: Example</vt:lpstr>
      <vt:lpstr>Restoring Log Backups</vt:lpstr>
      <vt:lpstr>Restoring Log Backups</vt:lpstr>
      <vt:lpstr>Point in Time Recovery</vt:lpstr>
      <vt:lpstr>       Point in Time Recovery (cont..)</vt:lpstr>
      <vt:lpstr>Restoring FILE</vt:lpstr>
      <vt:lpstr>Restoring FILEGROUP</vt:lpstr>
      <vt:lpstr>READ_WRITE_FILEGROUPS</vt:lpstr>
      <vt:lpstr>FILE option</vt:lpstr>
      <vt:lpstr>FILE option ( cont..)</vt:lpstr>
      <vt:lpstr>FILE option ( cont..)</vt:lpstr>
      <vt:lpstr>FILE option ( cont..)</vt:lpstr>
      <vt:lpstr>Full Restoring User Databases</vt:lpstr>
      <vt:lpstr>Full with Differential Restore</vt:lpstr>
      <vt:lpstr>Full with Transaction Log Restore</vt:lpstr>
      <vt:lpstr>Full with Transaction Log Restore</vt:lpstr>
      <vt:lpstr>Scenarios of Appling Transaction Log Backups </vt:lpstr>
      <vt:lpstr>Scenarios of Appling Transaction Log Backups </vt:lpstr>
      <vt:lpstr>Design a restore strategy</vt:lpstr>
      <vt:lpstr>Design a restore strategy - Example</vt:lpstr>
      <vt:lpstr>Design a restore strategy - Example (cont’d)</vt:lpstr>
      <vt:lpstr>Design a restore strategy - Example (cont’d)</vt:lpstr>
      <vt:lpstr>Design a restore strategy - Example (cont’d)</vt:lpstr>
      <vt:lpstr>Design a restore strategy - Example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Administrator</cp:lastModifiedBy>
  <cp:revision>759</cp:revision>
  <dcterms:created xsi:type="dcterms:W3CDTF">2019-10-06T06:51:39Z</dcterms:created>
  <dcterms:modified xsi:type="dcterms:W3CDTF">2024-01-12T20:15:57Z</dcterms:modified>
</cp:coreProperties>
</file>