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33"/>
  </p:notesMasterIdLst>
  <p:handoutMasterIdLst>
    <p:handoutMasterId r:id="rId34"/>
  </p:handoutMasterIdLst>
  <p:sldIdLst>
    <p:sldId id="431" r:id="rId2"/>
    <p:sldId id="413" r:id="rId3"/>
    <p:sldId id="411" r:id="rId4"/>
    <p:sldId id="433" r:id="rId5"/>
    <p:sldId id="349" r:id="rId6"/>
    <p:sldId id="435" r:id="rId7"/>
    <p:sldId id="436" r:id="rId8"/>
    <p:sldId id="350" r:id="rId9"/>
    <p:sldId id="351" r:id="rId10"/>
    <p:sldId id="352" r:id="rId11"/>
    <p:sldId id="353" r:id="rId12"/>
    <p:sldId id="437" r:id="rId13"/>
    <p:sldId id="423" r:id="rId14"/>
    <p:sldId id="430" r:id="rId15"/>
    <p:sldId id="424" r:id="rId16"/>
    <p:sldId id="425" r:id="rId17"/>
    <p:sldId id="426" r:id="rId18"/>
    <p:sldId id="427" r:id="rId19"/>
    <p:sldId id="428" r:id="rId20"/>
    <p:sldId id="429" r:id="rId21"/>
    <p:sldId id="434" r:id="rId22"/>
    <p:sldId id="414" r:id="rId23"/>
    <p:sldId id="418" r:id="rId24"/>
    <p:sldId id="372" r:id="rId25"/>
    <p:sldId id="356" r:id="rId26"/>
    <p:sldId id="393" r:id="rId27"/>
    <p:sldId id="363" r:id="rId28"/>
    <p:sldId id="420" r:id="rId29"/>
    <p:sldId id="364" r:id="rId30"/>
    <p:sldId id="408" r:id="rId31"/>
    <p:sldId id="366" r:id="rId32"/>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30" autoAdjust="0"/>
    <p:restoredTop sz="95126" autoAdjust="0"/>
  </p:normalViewPr>
  <p:slideViewPr>
    <p:cSldViewPr snapToGrid="0">
      <p:cViewPr varScale="1">
        <p:scale>
          <a:sx n="72" d="100"/>
          <a:sy n="72" d="100"/>
        </p:scale>
        <p:origin x="648" y="96"/>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3" name="Rectangle 3"/>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a:defRPr sz="1100">
                <a:latin typeface="Helvetica" charset="0"/>
                <a:ea typeface="ＭＳ Ｐゴシック" charset="-128"/>
                <a:cs typeface="ＭＳ Ｐゴシック" charset="-128"/>
              </a:defRPr>
            </a:lvl1pPr>
          </a:lstStyle>
          <a:p>
            <a:pPr>
              <a:defRPr/>
            </a:pPr>
            <a:endParaRPr lang="en-US"/>
          </a:p>
        </p:txBody>
      </p:sp>
      <p:sp>
        <p:nvSpPr>
          <p:cNvPr id="46084" name="Rectangle 4"/>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5" name="Rectangle 5"/>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smtClean="0">
                <a:latin typeface="Helvetica" panose="020B0604020202020204" pitchFamily="34" charset="0"/>
              </a:defRPr>
            </a:lvl1pPr>
          </a:lstStyle>
          <a:p>
            <a:pPr>
              <a:defRPr/>
            </a:pPr>
            <a:fld id="{74FE3550-1998-46EC-86B2-FF9F9A248719}"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a:defRPr sz="1200">
                <a:latin typeface="Times New Roman" charset="0"/>
                <a:ea typeface="ＭＳ Ｐゴシック" charset="-128"/>
                <a:cs typeface="ＭＳ Ｐゴシック" charset="-128"/>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smtClean="0">
                <a:latin typeface="Times New Roman" panose="02020603050405020304" pitchFamily="18" charset="0"/>
              </a:defRPr>
            </a:lvl1pPr>
          </a:lstStyle>
          <a:p>
            <a:pPr>
              <a:defRPr/>
            </a:pPr>
            <a:fld id="{ECDFB7B4-92E1-4064-B281-CE008F4784F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defTabSz="930275" rtl="1" eaLnBrk="0" fontAlgn="base" hangingPunct="0">
              <a:spcBef>
                <a:spcPct val="0"/>
              </a:spcBef>
              <a:spcAft>
                <a:spcPct val="0"/>
              </a:spcAft>
              <a:defRPr sz="2400">
                <a:solidFill>
                  <a:schemeClr val="tx1"/>
                </a:solidFill>
                <a:latin typeface="Times New Roman" panose="02020603050405020304" pitchFamily="18" charset="0"/>
              </a:defRPr>
            </a:lvl9pPr>
          </a:lstStyle>
          <a:p>
            <a:fld id="{689C9302-D8D7-44DA-8486-BEB902DDD1FE}" type="slidenum">
              <a:rPr lang="he-IL" altLang="en-US" sz="1200"/>
              <a:pPr/>
              <a:t>4</a:t>
            </a:fld>
            <a:endParaRPr lang="en-US" altLang="en-US" sz="1200"/>
          </a:p>
        </p:txBody>
      </p:sp>
      <p:sp>
        <p:nvSpPr>
          <p:cNvPr id="51203" name="Rectangle 2"/>
          <p:cNvSpPr>
            <a:spLocks noGrp="1" noRot="1" noChangeAspect="1" noChangeArrowheads="1" noTextEdit="1"/>
          </p:cNvSpPr>
          <p:nvPr>
            <p:ph type="sldImg"/>
          </p:nvPr>
        </p:nvSpPr>
        <p:spPr>
          <a:xfrm>
            <a:off x="914400" y="744538"/>
            <a:ext cx="4951413" cy="3713162"/>
          </a:xfrm>
          <a:ln w="12700" cap="flat"/>
        </p:spPr>
      </p:sp>
      <p:sp>
        <p:nvSpPr>
          <p:cNvPr id="51204" name="Rectangle 3"/>
          <p:cNvSpPr>
            <a:spLocks noGrp="1" noChangeArrowheads="1"/>
          </p:cNvSpPr>
          <p:nvPr>
            <p:ph type="body" idx="1"/>
          </p:nvPr>
        </p:nvSpPr>
        <p:spPr>
          <a:xfrm>
            <a:off x="677863" y="4706938"/>
            <a:ext cx="5424487" cy="4460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nchor="t"/>
          <a:lstStyle/>
          <a:p>
            <a:endParaRPr lang="he-IL" altLang="en-US"/>
          </a:p>
        </p:txBody>
      </p:sp>
    </p:spTree>
    <p:extLst>
      <p:ext uri="{BB962C8B-B14F-4D97-AF65-F5344CB8AC3E}">
        <p14:creationId xmlns:p14="http://schemas.microsoft.com/office/powerpoint/2010/main" val="1432337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1117600" y="696913"/>
            <a:ext cx="4648200" cy="3486150"/>
          </a:xfrm>
          <a:ln/>
        </p:spPr>
      </p:sp>
      <p:sp>
        <p:nvSpPr>
          <p:cNvPr id="2355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87247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1117600" y="696913"/>
            <a:ext cx="4648200" cy="3486150"/>
          </a:xfrm>
          <a:ln/>
        </p:spPr>
      </p:sp>
      <p:sp>
        <p:nvSpPr>
          <p:cNvPr id="2150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81490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1117600" y="696913"/>
            <a:ext cx="4648200" cy="3486150"/>
          </a:xfrm>
          <a:ln/>
        </p:spPr>
      </p:sp>
      <p:sp>
        <p:nvSpPr>
          <p:cNvPr id="2150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93623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1117600" y="696913"/>
            <a:ext cx="4648200" cy="3486150"/>
          </a:xfrm>
          <a:ln/>
        </p:spPr>
      </p:sp>
      <p:sp>
        <p:nvSpPr>
          <p:cNvPr id="2150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54997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1117600" y="696913"/>
            <a:ext cx="4648200" cy="3486150"/>
          </a:xfrm>
          <a:ln/>
        </p:spPr>
      </p:sp>
      <p:sp>
        <p:nvSpPr>
          <p:cNvPr id="2150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55012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1117600" y="696913"/>
            <a:ext cx="4648200" cy="3486150"/>
          </a:xfrm>
          <a:ln/>
        </p:spPr>
      </p:sp>
      <p:sp>
        <p:nvSpPr>
          <p:cNvPr id="2150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06820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1117600" y="696913"/>
            <a:ext cx="4648200" cy="3486150"/>
          </a:xfrm>
          <a:ln/>
        </p:spPr>
      </p:sp>
      <p:sp>
        <p:nvSpPr>
          <p:cNvPr id="2150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655501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1117600" y="696913"/>
            <a:ext cx="4648200" cy="3486150"/>
          </a:xfrm>
          <a:ln/>
        </p:spPr>
      </p:sp>
      <p:sp>
        <p:nvSpPr>
          <p:cNvPr id="5120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02317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1117600" y="696913"/>
            <a:ext cx="4648200" cy="3486150"/>
          </a:xfrm>
          <a:ln/>
        </p:spPr>
      </p:sp>
      <p:sp>
        <p:nvSpPr>
          <p:cNvPr id="5120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074040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1117600" y="696913"/>
            <a:ext cx="4648200" cy="3486150"/>
          </a:xfrm>
          <a:ln/>
        </p:spPr>
      </p:sp>
      <p:sp>
        <p:nvSpPr>
          <p:cNvPr id="5120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4532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xfrm>
            <a:off x="1117600" y="696913"/>
            <a:ext cx="4648200" cy="3486150"/>
          </a:xfrm>
          <a:ln/>
        </p:spPr>
      </p:sp>
      <p:sp>
        <p:nvSpPr>
          <p:cNvPr id="1229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117600" y="696913"/>
            <a:ext cx="4648200" cy="3486150"/>
          </a:xfrm>
          <a:ln/>
        </p:spPr>
      </p:sp>
      <p:sp>
        <p:nvSpPr>
          <p:cNvPr id="2560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117600" y="696913"/>
            <a:ext cx="4648200" cy="3486150"/>
          </a:xfrm>
          <a:ln/>
        </p:spPr>
      </p:sp>
      <p:sp>
        <p:nvSpPr>
          <p:cNvPr id="3891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117600" y="696913"/>
            <a:ext cx="4648200" cy="3486150"/>
          </a:xfrm>
          <a:ln/>
        </p:spPr>
      </p:sp>
      <p:sp>
        <p:nvSpPr>
          <p:cNvPr id="3891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242196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117600" y="696913"/>
            <a:ext cx="4648200" cy="3486150"/>
          </a:xfrm>
          <a:ln/>
        </p:spPr>
      </p:sp>
      <p:sp>
        <p:nvSpPr>
          <p:cNvPr id="4096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17600" y="696913"/>
            <a:ext cx="4648200" cy="3486150"/>
          </a:xfrm>
          <a:ln/>
        </p:spPr>
      </p:sp>
      <p:sp>
        <p:nvSpPr>
          <p:cNvPr id="4301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17600" y="696913"/>
            <a:ext cx="4648200" cy="3486150"/>
          </a:xfrm>
          <a:ln/>
        </p:spPr>
      </p:sp>
      <p:sp>
        <p:nvSpPr>
          <p:cNvPr id="4505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xfrm>
            <a:off x="1117600" y="696913"/>
            <a:ext cx="4648200" cy="3486150"/>
          </a:xfrm>
          <a:ln/>
        </p:spPr>
      </p:sp>
      <p:sp>
        <p:nvSpPr>
          <p:cNvPr id="1229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62722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xfrm>
            <a:off x="1117600" y="696913"/>
            <a:ext cx="4648200" cy="3486150"/>
          </a:xfrm>
          <a:ln/>
        </p:spPr>
      </p:sp>
      <p:sp>
        <p:nvSpPr>
          <p:cNvPr id="1229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80243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117600" y="696913"/>
            <a:ext cx="4648200" cy="3486150"/>
          </a:xfrm>
          <a:ln/>
        </p:spPr>
      </p:sp>
      <p:sp>
        <p:nvSpPr>
          <p:cNvPr id="1433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117600" y="696913"/>
            <a:ext cx="4648200" cy="3486150"/>
          </a:xfrm>
          <a:ln/>
        </p:spPr>
      </p:sp>
      <p:sp>
        <p:nvSpPr>
          <p:cNvPr id="1638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1117600" y="696913"/>
            <a:ext cx="4648200" cy="3486150"/>
          </a:xfrm>
          <a:ln/>
        </p:spPr>
      </p:sp>
      <p:sp>
        <p:nvSpPr>
          <p:cNvPr id="1945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1117600" y="696913"/>
            <a:ext cx="4648200" cy="3486150"/>
          </a:xfrm>
          <a:ln/>
        </p:spPr>
      </p:sp>
      <p:sp>
        <p:nvSpPr>
          <p:cNvPr id="2150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24593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1117600" y="696913"/>
            <a:ext cx="4648200" cy="3486150"/>
          </a:xfrm>
          <a:ln/>
        </p:spPr>
      </p:sp>
      <p:sp>
        <p:nvSpPr>
          <p:cNvPr id="2150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4583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gr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384353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5585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960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p:nvPr>
        </p:nvSpPr>
        <p:spPr/>
        <p:txBody>
          <a:bodyPr/>
          <a:lstStyle/>
          <a:p>
            <a:r>
              <a:rPr lang="en-US"/>
              <a:t>Click to edit Master title style</a:t>
            </a:r>
            <a:endParaRPr lang="en-MY"/>
          </a:p>
        </p:txBody>
      </p:sp>
    </p:spTree>
    <p:extLst>
      <p:ext uri="{BB962C8B-B14F-4D97-AF65-F5344CB8AC3E}">
        <p14:creationId xmlns:p14="http://schemas.microsoft.com/office/powerpoint/2010/main" val="1395291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31448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8954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9644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69174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4605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43879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56234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p:cNvSpPr>
            <a:spLocks noChangeArrowheads="1"/>
          </p:cNvSpPr>
          <p:nvPr/>
        </p:nvSpPr>
        <p:spPr bwMode="auto">
          <a:xfrm>
            <a:off x="0" y="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endParaRPr lang="en-US" altLang="en-US" sz="2400">
              <a:latin typeface="Times New Roman" panose="02020603050405020304" pitchFamily="18" charset="0"/>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1031" name="Rectangle 7"/>
          <p:cNvSpPr>
            <a:spLocks noChangeArrowheads="1"/>
          </p:cNvSpPr>
          <p:nvPr/>
        </p:nvSpPr>
        <p:spPr bwMode="auto">
          <a:xfrm>
            <a:off x="0" y="2286000"/>
            <a:ext cx="228600" cy="22860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endParaRPr lang="en-US" altLang="en-US" sz="2400">
              <a:latin typeface="Times New Roman" panose="02020603050405020304" pitchFamily="18" charset="0"/>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endParaRPr lang="en-US" altLang="en-US" sz="2400">
              <a:latin typeface="Times New Roman" panose="02020603050405020304" pitchFamily="18" charset="0"/>
            </a:endParaRPr>
          </a:p>
        </p:txBody>
      </p:sp>
      <p:sp>
        <p:nvSpPr>
          <p:cNvPr id="151561" name="Text Box 9"/>
          <p:cNvSpPr txBox="1">
            <a:spLocks noChangeArrowheads="1"/>
          </p:cNvSpPr>
          <p:nvPr/>
        </p:nvSpPr>
        <p:spPr bwMode="auto">
          <a:xfrm>
            <a:off x="8534400" y="6511925"/>
            <a:ext cx="444500" cy="244475"/>
          </a:xfrm>
          <a:prstGeom prst="rect">
            <a:avLst/>
          </a:prstGeom>
          <a:noFill/>
          <a:ln w="9525">
            <a:noFill/>
            <a:miter lim="800000"/>
            <a:headEnd/>
            <a:tailEnd/>
          </a:ln>
          <a:effec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dirty="0">
                <a:solidFill>
                  <a:srgbClr val="006699"/>
                </a:solidFill>
                <a:latin typeface="Helvetica" panose="020B0604020202020204" pitchFamily="34" charset="0"/>
              </a:rPr>
              <a:t>1.</a:t>
            </a:r>
            <a:fld id="{E99983C7-342B-4F5E-95DC-4A1EEC211AF8}" type="slidenum">
              <a:rPr lang="en-US" altLang="en-US" sz="1000" b="1" smtClean="0">
                <a:solidFill>
                  <a:srgbClr val="006699"/>
                </a:solidFill>
                <a:latin typeface="Helvetica" panose="020B0604020202020204" pitchFamily="34" charset="0"/>
              </a:rPr>
              <a:pPr algn="ctr">
                <a:spcBef>
                  <a:spcPct val="50000"/>
                </a:spcBef>
                <a:defRPr/>
              </a:pPr>
              <a:t>‹#›</a:t>
            </a:fld>
            <a:endParaRPr lang="en-US" altLang="en-US" sz="1000" b="1" dirty="0">
              <a:solidFill>
                <a:srgbClr val="006699"/>
              </a:solidFill>
              <a:latin typeface="Helvetica"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987" r:id="rId1"/>
    <p:sldLayoutId id="2147483977"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6"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397979" y="1497496"/>
            <a:ext cx="8458200" cy="41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3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kern="0"/>
              <a:t>Operating Systems </a:t>
            </a:r>
            <a:br>
              <a:rPr lang="en-US" kern="0"/>
            </a:br>
            <a:br>
              <a:rPr lang="en-US" kern="0"/>
            </a:br>
            <a:br>
              <a:rPr lang="en-US" kern="0"/>
            </a:br>
            <a:br>
              <a:rPr lang="en-US" altLang="en-US" kern="0"/>
            </a:br>
            <a:r>
              <a:rPr lang="en-US" altLang="en-US" kern="0"/>
              <a:t>Lecture 1</a:t>
            </a:r>
            <a:br>
              <a:rPr lang="en-US" altLang="en-US" kern="0"/>
            </a:br>
            <a:r>
              <a:rPr lang="en-US" altLang="en-US" kern="0"/>
              <a:t>Introduction</a:t>
            </a:r>
            <a:endParaRPr lang="en-US" altLang="en-US" kern="0" dirty="0"/>
          </a:p>
        </p:txBody>
      </p:sp>
    </p:spTree>
    <p:extLst>
      <p:ext uri="{BB962C8B-B14F-4D97-AF65-F5344CB8AC3E}">
        <p14:creationId xmlns:p14="http://schemas.microsoft.com/office/powerpoint/2010/main" val="3654218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a:xfrm>
            <a:off x="457200" y="182563"/>
            <a:ext cx="8229600" cy="576262"/>
          </a:xfrm>
        </p:spPr>
        <p:txBody>
          <a:bodyPr/>
          <a:lstStyle/>
          <a:p>
            <a:r>
              <a:rPr lang="en-US" altLang="en-US" dirty="0"/>
              <a:t>What Operating Systems Do</a:t>
            </a:r>
          </a:p>
        </p:txBody>
      </p:sp>
      <p:sp>
        <p:nvSpPr>
          <p:cNvPr id="17411" name="Content Placeholder 2"/>
          <p:cNvSpPr>
            <a:spLocks noGrp="1"/>
          </p:cNvSpPr>
          <p:nvPr>
            <p:ph idx="4294967295"/>
          </p:nvPr>
        </p:nvSpPr>
        <p:spPr>
          <a:xfrm>
            <a:off x="806450" y="1233488"/>
            <a:ext cx="8032750" cy="5352842"/>
          </a:xfrm>
        </p:spPr>
        <p:txBody>
          <a:bodyPr/>
          <a:lstStyle/>
          <a:p>
            <a:pPr marL="0" indent="0">
              <a:buNone/>
            </a:pPr>
            <a:r>
              <a:rPr lang="en-US" altLang="en-US" dirty="0">
                <a:latin typeface="+mj-lt"/>
                <a:cs typeface="+mj-cs"/>
              </a:rPr>
              <a:t>Depends on the point of view</a:t>
            </a:r>
          </a:p>
          <a:p>
            <a:r>
              <a:rPr lang="en-US" altLang="en-US" b="1" dirty="0">
                <a:latin typeface="+mj-lt"/>
                <a:cs typeface="+mj-cs"/>
              </a:rPr>
              <a:t>Users</a:t>
            </a:r>
            <a:r>
              <a:rPr lang="en-US" altLang="en-US" dirty="0">
                <a:latin typeface="+mj-lt"/>
                <a:cs typeface="+mj-cs"/>
              </a:rPr>
              <a:t> want convenience, </a:t>
            </a:r>
            <a:r>
              <a:rPr lang="en-US" altLang="en-US" b="1" dirty="0">
                <a:solidFill>
                  <a:srgbClr val="3366FF"/>
                </a:solidFill>
                <a:latin typeface="+mj-lt"/>
                <a:cs typeface="+mj-cs"/>
              </a:rPr>
              <a:t>ease</a:t>
            </a:r>
            <a:r>
              <a:rPr lang="en-US" altLang="en-US" dirty="0">
                <a:solidFill>
                  <a:srgbClr val="3366FF"/>
                </a:solidFill>
                <a:latin typeface="+mj-lt"/>
                <a:cs typeface="+mj-cs"/>
              </a:rPr>
              <a:t> </a:t>
            </a:r>
            <a:r>
              <a:rPr lang="en-US" altLang="en-US" b="1" dirty="0">
                <a:solidFill>
                  <a:srgbClr val="3366FF"/>
                </a:solidFill>
                <a:latin typeface="+mj-lt"/>
                <a:cs typeface="+mj-cs"/>
              </a:rPr>
              <a:t>of</a:t>
            </a:r>
            <a:r>
              <a:rPr lang="en-US" altLang="en-US" dirty="0">
                <a:solidFill>
                  <a:srgbClr val="3366FF"/>
                </a:solidFill>
                <a:latin typeface="+mj-lt"/>
                <a:cs typeface="+mj-cs"/>
              </a:rPr>
              <a:t> </a:t>
            </a:r>
            <a:r>
              <a:rPr lang="en-US" altLang="en-US" b="1" dirty="0">
                <a:solidFill>
                  <a:srgbClr val="3366FF"/>
                </a:solidFill>
                <a:latin typeface="+mj-lt"/>
                <a:cs typeface="+mj-cs"/>
              </a:rPr>
              <a:t>use </a:t>
            </a:r>
            <a:r>
              <a:rPr lang="en-US" altLang="en-US" dirty="0">
                <a:latin typeface="+mj-lt"/>
                <a:cs typeface="+mj-cs"/>
              </a:rPr>
              <a:t>and</a:t>
            </a:r>
            <a:r>
              <a:rPr lang="en-US" altLang="en-US" b="1" dirty="0">
                <a:solidFill>
                  <a:srgbClr val="3366FF"/>
                </a:solidFill>
                <a:latin typeface="+mj-lt"/>
                <a:cs typeface="+mj-cs"/>
              </a:rPr>
              <a:t> good performance </a:t>
            </a:r>
          </a:p>
          <a:p>
            <a:pPr lvl="1"/>
            <a:r>
              <a:rPr lang="en-US" altLang="en-US" dirty="0">
                <a:latin typeface="+mj-lt"/>
                <a:cs typeface="+mj-cs"/>
              </a:rPr>
              <a:t>Don</a:t>
            </a:r>
            <a:r>
              <a:rPr lang="ja-JP" altLang="en-US" dirty="0">
                <a:latin typeface="+mj-lt"/>
                <a:cs typeface="+mj-cs"/>
              </a:rPr>
              <a:t>’</a:t>
            </a:r>
            <a:r>
              <a:rPr lang="en-US" altLang="ja-JP" dirty="0">
                <a:latin typeface="+mj-lt"/>
                <a:cs typeface="+mj-cs"/>
              </a:rPr>
              <a:t>t care about </a:t>
            </a:r>
            <a:r>
              <a:rPr lang="en-US" altLang="ja-JP" b="1" dirty="0">
                <a:solidFill>
                  <a:srgbClr val="3366FF"/>
                </a:solidFill>
                <a:latin typeface="+mj-lt"/>
                <a:cs typeface="+mj-cs"/>
              </a:rPr>
              <a:t>resource</a:t>
            </a:r>
            <a:r>
              <a:rPr lang="en-US" altLang="ja-JP" dirty="0">
                <a:solidFill>
                  <a:srgbClr val="3366FF"/>
                </a:solidFill>
                <a:latin typeface="+mj-lt"/>
                <a:cs typeface="+mj-cs"/>
              </a:rPr>
              <a:t> </a:t>
            </a:r>
            <a:r>
              <a:rPr lang="en-US" altLang="ja-JP" b="1" dirty="0">
                <a:solidFill>
                  <a:srgbClr val="3366FF"/>
                </a:solidFill>
                <a:latin typeface="+mj-lt"/>
                <a:cs typeface="+mj-cs"/>
              </a:rPr>
              <a:t>utilization</a:t>
            </a:r>
            <a:endParaRPr lang="en-US" altLang="ja-JP" b="1" dirty="0">
              <a:latin typeface="+mj-lt"/>
              <a:cs typeface="+mj-cs"/>
            </a:endParaRPr>
          </a:p>
          <a:p>
            <a:r>
              <a:rPr lang="en-US" altLang="en-US" dirty="0">
                <a:latin typeface="+mj-lt"/>
                <a:cs typeface="+mj-cs"/>
              </a:rPr>
              <a:t>But shared computer such as </a:t>
            </a:r>
            <a:r>
              <a:rPr lang="en-US" altLang="en-US" b="1" dirty="0">
                <a:solidFill>
                  <a:srgbClr val="3366FF"/>
                </a:solidFill>
                <a:latin typeface="+mj-lt"/>
                <a:cs typeface="+mj-cs"/>
              </a:rPr>
              <a:t>mainframe</a:t>
            </a:r>
            <a:r>
              <a:rPr lang="en-US" altLang="en-US" dirty="0">
                <a:latin typeface="+mj-lt"/>
                <a:cs typeface="+mj-cs"/>
              </a:rPr>
              <a:t> must keep all users happy (How?).</a:t>
            </a:r>
          </a:p>
          <a:p>
            <a:pPr lvl="1"/>
            <a:r>
              <a:rPr lang="en-MY" altLang="en-US" dirty="0">
                <a:latin typeface="+mj-lt"/>
                <a:cs typeface="+mj-cs"/>
              </a:rPr>
              <a:t>operating system is designed to maximize resource utilization to assure that all available CPU time, memory, and I/O are used efficiently and that no individual user takes more than her fair share.</a:t>
            </a:r>
            <a:endParaRPr lang="en-US" altLang="en-US" dirty="0">
              <a:latin typeface="+mj-lt"/>
              <a:cs typeface="+mj-cs"/>
            </a:endParaRPr>
          </a:p>
          <a:p>
            <a:r>
              <a:rPr lang="en-US" altLang="en-US" dirty="0">
                <a:latin typeface="+mj-lt"/>
                <a:cs typeface="+mj-cs"/>
              </a:rPr>
              <a:t>Users of </a:t>
            </a:r>
            <a:r>
              <a:rPr lang="en-US" altLang="en-US" b="1" dirty="0">
                <a:solidFill>
                  <a:srgbClr val="3366FF"/>
                </a:solidFill>
                <a:latin typeface="+mj-lt"/>
                <a:cs typeface="+mj-cs"/>
              </a:rPr>
              <a:t>workstations</a:t>
            </a:r>
            <a:r>
              <a:rPr lang="en-US" altLang="en-US" dirty="0">
                <a:latin typeface="+mj-lt"/>
                <a:cs typeface="+mj-cs"/>
              </a:rPr>
              <a:t> have used local resources but frequently use shared resources from </a:t>
            </a:r>
            <a:r>
              <a:rPr lang="en-US" altLang="en-US" b="1" dirty="0">
                <a:solidFill>
                  <a:srgbClr val="3366FF"/>
                </a:solidFill>
                <a:latin typeface="+mj-lt"/>
                <a:cs typeface="+mj-cs"/>
              </a:rPr>
              <a:t>servers </a:t>
            </a:r>
            <a:r>
              <a:rPr lang="en-US" altLang="en-US" dirty="0">
                <a:latin typeface="+mj-lt"/>
                <a:cs typeface="+mj-cs"/>
              </a:rPr>
              <a:t>(printer)</a:t>
            </a:r>
          </a:p>
          <a:p>
            <a:pPr lvl="1"/>
            <a:r>
              <a:rPr lang="en-US" altLang="en-US" dirty="0">
                <a:latin typeface="+mj-lt"/>
                <a:cs typeface="+mj-cs"/>
              </a:rPr>
              <a:t>The operating system is designed to evaluate the individual usability and resource utilization.</a:t>
            </a:r>
          </a:p>
          <a:p>
            <a:r>
              <a:rPr lang="en-US" altLang="en-US" b="1" dirty="0">
                <a:solidFill>
                  <a:srgbClr val="3366FF"/>
                </a:solidFill>
                <a:latin typeface="+mj-lt"/>
                <a:cs typeface="+mj-cs"/>
              </a:rPr>
              <a:t>Handheld</a:t>
            </a:r>
            <a:r>
              <a:rPr lang="en-US" altLang="en-US" dirty="0">
                <a:solidFill>
                  <a:srgbClr val="000000"/>
                </a:solidFill>
                <a:latin typeface="+mj-lt"/>
                <a:cs typeface="+mj-cs"/>
              </a:rPr>
              <a:t> (ex: smartphones) computers are resource poor,  optimized for usability and battery life.</a:t>
            </a:r>
          </a:p>
          <a:p>
            <a:r>
              <a:rPr lang="en-US" altLang="en-US" dirty="0">
                <a:solidFill>
                  <a:srgbClr val="000000"/>
                </a:solidFill>
                <a:latin typeface="+mj-lt"/>
                <a:cs typeface="+mj-cs"/>
              </a:rPr>
              <a:t>Some computers have little or no user interface, such as </a:t>
            </a:r>
            <a:r>
              <a:rPr lang="en-US" altLang="en-US" b="1" dirty="0">
                <a:solidFill>
                  <a:srgbClr val="3366FF"/>
                </a:solidFill>
                <a:latin typeface="+mj-lt"/>
                <a:cs typeface="+mj-cs"/>
              </a:rPr>
              <a:t>embedded computers</a:t>
            </a:r>
            <a:r>
              <a:rPr lang="en-US" altLang="en-US" dirty="0">
                <a:solidFill>
                  <a:srgbClr val="000000"/>
                </a:solidFill>
                <a:latin typeface="+mj-lt"/>
                <a:cs typeface="+mj-cs"/>
              </a:rPr>
              <a:t> in devices.</a:t>
            </a:r>
          </a:p>
        </p:txBody>
      </p:sp>
      <p:sp>
        <p:nvSpPr>
          <p:cNvPr id="2" name="مستطيل 1">
            <a:extLst>
              <a:ext uri="{FF2B5EF4-FFF2-40B4-BE49-F238E27FC236}">
                <a16:creationId xmlns:a16="http://schemas.microsoft.com/office/drawing/2014/main" id="{EA44963B-58FA-ED05-627A-9866157B5CA0}"/>
              </a:ext>
            </a:extLst>
          </p:cNvPr>
          <p:cNvSpPr/>
          <p:nvPr/>
        </p:nvSpPr>
        <p:spPr bwMode="auto">
          <a:xfrm>
            <a:off x="7981950" y="342900"/>
            <a:ext cx="704850" cy="8905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1"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ar-SA" sz="1800" b="0" i="0" u="none" strike="noStrike" cap="none" normalizeH="0" baseline="0">
              <a:ln>
                <a:noFill/>
              </a:ln>
              <a:solidFill>
                <a:schemeClr val="tx1"/>
              </a:solidFill>
              <a:effectLst/>
              <a:latin typeface="Verdana"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1176338" y="166688"/>
            <a:ext cx="7510462" cy="576262"/>
          </a:xfrm>
        </p:spPr>
        <p:txBody>
          <a:bodyPr/>
          <a:lstStyle/>
          <a:p>
            <a:pPr eaLnBrk="1" hangingPunct="1"/>
            <a:r>
              <a:rPr lang="en-US" altLang="en-US" dirty="0"/>
              <a:t>Operating System Definition</a:t>
            </a:r>
          </a:p>
        </p:txBody>
      </p:sp>
      <p:sp>
        <p:nvSpPr>
          <p:cNvPr id="18435" name="Rectangle 3"/>
          <p:cNvSpPr>
            <a:spLocks noGrp="1" noChangeArrowheads="1"/>
          </p:cNvSpPr>
          <p:nvPr>
            <p:ph type="body" idx="4294967295"/>
          </p:nvPr>
        </p:nvSpPr>
        <p:spPr>
          <a:xfrm>
            <a:off x="827088" y="1028700"/>
            <a:ext cx="8149487" cy="4265613"/>
          </a:xfrm>
        </p:spPr>
        <p:txBody>
          <a:bodyPr/>
          <a:lstStyle/>
          <a:p>
            <a:pPr>
              <a:buFont typeface="Monotype Sorts" pitchFamily="-84" charset="2"/>
              <a:buNone/>
            </a:pPr>
            <a:endParaRPr lang="en-US" altLang="en-US" sz="2400" dirty="0">
              <a:latin typeface="+mj-lt"/>
            </a:endParaRPr>
          </a:p>
          <a:p>
            <a:pPr marL="0" indent="0">
              <a:buNone/>
            </a:pPr>
            <a:r>
              <a:rPr lang="en-US" altLang="en-US" sz="2400" b="1" dirty="0">
                <a:latin typeface="+mj-lt"/>
              </a:rPr>
              <a:t>System View </a:t>
            </a:r>
            <a:endParaRPr lang="ar-SA" altLang="en-US" sz="2400" b="1" dirty="0">
              <a:latin typeface="+mj-lt"/>
            </a:endParaRPr>
          </a:p>
          <a:p>
            <a:r>
              <a:rPr lang="en-US" altLang="en-US" sz="2400" dirty="0">
                <a:latin typeface="+mj-lt"/>
              </a:rPr>
              <a:t>OS is a </a:t>
            </a:r>
            <a:r>
              <a:rPr lang="en-US" altLang="en-US" sz="2400" b="1" dirty="0">
                <a:solidFill>
                  <a:srgbClr val="3366FF"/>
                </a:solidFill>
                <a:latin typeface="+mj-lt"/>
              </a:rPr>
              <a:t>resource allocator</a:t>
            </a:r>
          </a:p>
          <a:p>
            <a:pPr lvl="1"/>
            <a:r>
              <a:rPr lang="en-US" altLang="en-US" sz="2400" dirty="0">
                <a:latin typeface="+mj-lt"/>
              </a:rPr>
              <a:t>Manages all resources</a:t>
            </a:r>
          </a:p>
          <a:p>
            <a:pPr lvl="1"/>
            <a:r>
              <a:rPr lang="en-US" altLang="en-US" sz="2400" dirty="0">
                <a:latin typeface="+mj-lt"/>
              </a:rPr>
              <a:t>Decides between conflicting requests for efficient and fair resource use</a:t>
            </a:r>
          </a:p>
          <a:p>
            <a:r>
              <a:rPr lang="en-US" altLang="en-US" sz="2400" dirty="0">
                <a:latin typeface="+mj-lt"/>
              </a:rPr>
              <a:t>OS is a </a:t>
            </a:r>
            <a:r>
              <a:rPr lang="en-US" altLang="en-US" sz="2400" b="1" dirty="0">
                <a:solidFill>
                  <a:srgbClr val="3366FF"/>
                </a:solidFill>
                <a:latin typeface="+mj-lt"/>
              </a:rPr>
              <a:t>control program</a:t>
            </a:r>
          </a:p>
          <a:p>
            <a:pPr lvl="1"/>
            <a:r>
              <a:rPr lang="en-US" altLang="en-US" sz="2400" dirty="0">
                <a:latin typeface="+mj-lt"/>
              </a:rPr>
              <a:t>Controls execution of programs to prevent errors and incorrect use of the computer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490124" y="211690"/>
            <a:ext cx="8024812" cy="576262"/>
          </a:xfrm>
        </p:spPr>
        <p:txBody>
          <a:bodyPr/>
          <a:lstStyle/>
          <a:p>
            <a:pPr eaLnBrk="1" hangingPunct="1"/>
            <a:r>
              <a:rPr lang="en-MY" altLang="en-US" sz="2800" dirty="0"/>
              <a:t>The OS consists three-main components</a:t>
            </a:r>
            <a:endParaRPr lang="en-US" altLang="en-US" sz="2800" dirty="0"/>
          </a:p>
        </p:txBody>
      </p:sp>
      <p:sp>
        <p:nvSpPr>
          <p:cNvPr id="20483" name="Rectangle 3"/>
          <p:cNvSpPr>
            <a:spLocks noGrp="1" noChangeArrowheads="1"/>
          </p:cNvSpPr>
          <p:nvPr>
            <p:ph type="body" idx="4294967295"/>
          </p:nvPr>
        </p:nvSpPr>
        <p:spPr>
          <a:xfrm>
            <a:off x="589446" y="1041712"/>
            <a:ext cx="7826167" cy="5271405"/>
          </a:xfrm>
        </p:spPr>
        <p:txBody>
          <a:bodyPr/>
          <a:lstStyle/>
          <a:p>
            <a:pPr algn="just"/>
            <a:endParaRPr lang="en-MY" altLang="en-US" sz="1600" dirty="0"/>
          </a:p>
          <a:p>
            <a:pPr algn="just"/>
            <a:r>
              <a:rPr lang="en-MY" altLang="en-US" sz="2400" b="1" dirty="0">
                <a:solidFill>
                  <a:srgbClr val="0070C0"/>
                </a:solidFill>
              </a:rPr>
              <a:t>Kernel:</a:t>
            </a:r>
            <a:r>
              <a:rPr lang="en-MY" altLang="en-US" sz="2400" dirty="0"/>
              <a:t> T</a:t>
            </a:r>
            <a:r>
              <a:rPr lang="en-GB" altLang="en-US" sz="2400" dirty="0"/>
              <a:t>he kernel is the core component of an operating system. It acts as a bridge between software applications and the underlying hardware. </a:t>
            </a:r>
          </a:p>
          <a:p>
            <a:pPr marL="0" indent="0" algn="just">
              <a:buNone/>
            </a:pPr>
            <a:endParaRPr lang="en-MY" altLang="en-US" sz="1400" dirty="0"/>
          </a:p>
          <a:p>
            <a:pPr algn="just"/>
            <a:r>
              <a:rPr lang="en-US" sz="2400" b="1" dirty="0">
                <a:solidFill>
                  <a:srgbClr val="0070C0"/>
                </a:solidFill>
              </a:rPr>
              <a:t>File Management System:</a:t>
            </a:r>
            <a:r>
              <a:rPr lang="en-US" sz="2400" dirty="0"/>
              <a:t> Organizes and manages files.</a:t>
            </a:r>
            <a:endParaRPr lang="en-MY" sz="2400" b="1" dirty="0">
              <a:solidFill>
                <a:srgbClr val="0070C0"/>
              </a:solidFill>
            </a:endParaRPr>
          </a:p>
          <a:p>
            <a:pPr algn="just"/>
            <a:endParaRPr lang="en-MY" altLang="en-US" sz="2400" b="1" dirty="0">
              <a:solidFill>
                <a:srgbClr val="0070C0"/>
              </a:solidFill>
            </a:endParaRPr>
          </a:p>
          <a:p>
            <a:pPr algn="just"/>
            <a:r>
              <a:rPr lang="en-MY" altLang="en-US" sz="2400" b="1" dirty="0">
                <a:solidFill>
                  <a:srgbClr val="0070C0"/>
                </a:solidFill>
              </a:rPr>
              <a:t>User Interface</a:t>
            </a:r>
            <a:r>
              <a:rPr lang="en-MY" altLang="en-US" sz="2400" dirty="0"/>
              <a:t>: </a:t>
            </a:r>
            <a:r>
              <a:rPr lang="en-GB" altLang="en-US" sz="2400" dirty="0"/>
              <a:t>The user interface (UI) is the component that allows users to interact with the operating system and its applications.</a:t>
            </a:r>
            <a:endParaRPr lang="en-US" sz="2400" dirty="0"/>
          </a:p>
        </p:txBody>
      </p:sp>
    </p:spTree>
    <p:extLst>
      <p:ext uri="{BB962C8B-B14F-4D97-AF65-F5344CB8AC3E}">
        <p14:creationId xmlns:p14="http://schemas.microsoft.com/office/powerpoint/2010/main" val="2162293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695118" y="198438"/>
            <a:ext cx="8024812" cy="576262"/>
          </a:xfrm>
        </p:spPr>
        <p:txBody>
          <a:bodyPr/>
          <a:lstStyle/>
          <a:p>
            <a:pPr eaLnBrk="1" hangingPunct="1"/>
            <a:r>
              <a:rPr lang="en-US" altLang="en-US" sz="2800" dirty="0"/>
              <a:t>OS Kernel Functions</a:t>
            </a:r>
          </a:p>
        </p:txBody>
      </p:sp>
      <p:sp>
        <p:nvSpPr>
          <p:cNvPr id="20483" name="Rectangle 3"/>
          <p:cNvSpPr>
            <a:spLocks noGrp="1" noChangeArrowheads="1"/>
          </p:cNvSpPr>
          <p:nvPr>
            <p:ph type="body" idx="4294967295"/>
          </p:nvPr>
        </p:nvSpPr>
        <p:spPr>
          <a:xfrm>
            <a:off x="658916" y="942976"/>
            <a:ext cx="7826167" cy="4545013"/>
          </a:xfrm>
        </p:spPr>
        <p:txBody>
          <a:bodyPr/>
          <a:lstStyle/>
          <a:p>
            <a:pPr algn="just"/>
            <a:r>
              <a:rPr lang="en-US" altLang="en-US" sz="2400" dirty="0"/>
              <a:t>The Kernel</a:t>
            </a:r>
            <a:r>
              <a:rPr lang="en-MY" altLang="en-US" sz="2400" dirty="0"/>
              <a:t> provides basic-level control over all of the computer hardware devices. Main roles include reading data from memory and writing data to memory, processing  execution orders, determining how data is received and sent by I/O devices such as the monitor and keyboard.</a:t>
            </a:r>
          </a:p>
          <a:p>
            <a:pPr lvl="1"/>
            <a:r>
              <a:rPr lang="en-MY" altLang="en-US" sz="2000" dirty="0"/>
              <a:t>Create and remove processes </a:t>
            </a:r>
          </a:p>
          <a:p>
            <a:pPr lvl="1"/>
            <a:r>
              <a:rPr lang="en-MY" altLang="en-US" sz="2000" dirty="0"/>
              <a:t>Process interrupt requests </a:t>
            </a:r>
          </a:p>
          <a:p>
            <a:pPr lvl="1"/>
            <a:r>
              <a:rPr lang="en-MY" altLang="en-US" sz="2000" dirty="0"/>
              <a:t>Schedule processes </a:t>
            </a:r>
          </a:p>
          <a:p>
            <a:pPr lvl="1"/>
            <a:r>
              <a:rPr lang="en-MY" altLang="en-US" sz="2000" dirty="0"/>
              <a:t> Send processes </a:t>
            </a:r>
          </a:p>
          <a:p>
            <a:pPr lvl="1"/>
            <a:r>
              <a:rPr lang="en-MY" altLang="en-US" sz="2000" dirty="0"/>
              <a:t> Provide communication and synchronization between processes </a:t>
            </a:r>
          </a:p>
          <a:p>
            <a:pPr lvl="1"/>
            <a:r>
              <a:rPr lang="en-MY" altLang="en-US" sz="2000" dirty="0"/>
              <a:t>Support file system </a:t>
            </a:r>
          </a:p>
          <a:p>
            <a:pPr lvl="1"/>
            <a:r>
              <a:rPr lang="en-MY" altLang="en-US" sz="2000" dirty="0"/>
              <a:t> Manage main memory addresses</a:t>
            </a:r>
            <a:endParaRPr lang="en-US" altLang="en-US" sz="2000" dirty="0"/>
          </a:p>
        </p:txBody>
      </p:sp>
    </p:spTree>
    <p:extLst>
      <p:ext uri="{BB962C8B-B14F-4D97-AF65-F5344CB8AC3E}">
        <p14:creationId xmlns:p14="http://schemas.microsoft.com/office/powerpoint/2010/main" val="2471127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457200" y="182563"/>
            <a:ext cx="8229600" cy="576262"/>
          </a:xfrm>
        </p:spPr>
        <p:txBody>
          <a:bodyPr/>
          <a:lstStyle/>
          <a:p>
            <a:pPr eaLnBrk="1" hangingPunct="1"/>
            <a:r>
              <a:rPr lang="en-US" altLang="en-US"/>
              <a:t>Computer Startup</a:t>
            </a:r>
          </a:p>
        </p:txBody>
      </p:sp>
      <p:sp>
        <p:nvSpPr>
          <p:cNvPr id="22531" name="Rectangle 3"/>
          <p:cNvSpPr>
            <a:spLocks noGrp="1" noChangeArrowheads="1"/>
          </p:cNvSpPr>
          <p:nvPr>
            <p:ph type="body" idx="4294967295"/>
          </p:nvPr>
        </p:nvSpPr>
        <p:spPr>
          <a:xfrm>
            <a:off x="647424" y="1167227"/>
            <a:ext cx="6318250" cy="5167312"/>
          </a:xfrm>
        </p:spPr>
        <p:txBody>
          <a:bodyPr/>
          <a:lstStyle/>
          <a:p>
            <a:r>
              <a:rPr lang="en-US" altLang="en-US" b="1" dirty="0">
                <a:solidFill>
                  <a:srgbClr val="3366FF"/>
                </a:solidFill>
              </a:rPr>
              <a:t>bootstrap program</a:t>
            </a:r>
            <a:r>
              <a:rPr lang="en-US" altLang="en-US" dirty="0">
                <a:solidFill>
                  <a:srgbClr val="3366FF"/>
                </a:solidFill>
              </a:rPr>
              <a:t> </a:t>
            </a:r>
            <a:r>
              <a:rPr lang="en-US" altLang="en-US" dirty="0"/>
              <a:t>is loaded at power-up or reboot</a:t>
            </a:r>
          </a:p>
          <a:p>
            <a:pPr lvl="1"/>
            <a:r>
              <a:rPr lang="en-US" altLang="en-US" dirty="0"/>
              <a:t>Typically stored in ROM or EPROM, generally known as </a:t>
            </a:r>
            <a:r>
              <a:rPr lang="en-US" altLang="en-US" b="1" dirty="0">
                <a:solidFill>
                  <a:srgbClr val="3366FF"/>
                </a:solidFill>
              </a:rPr>
              <a:t>firmware</a:t>
            </a:r>
          </a:p>
          <a:p>
            <a:pPr lvl="1"/>
            <a:r>
              <a:rPr lang="en-US" altLang="en-US" dirty="0"/>
              <a:t>Initializes all aspects of system</a:t>
            </a:r>
          </a:p>
          <a:p>
            <a:pPr lvl="1"/>
            <a:r>
              <a:rPr lang="en-US" altLang="en-US" dirty="0"/>
              <a:t>Loads operating system kernel and starts execution</a:t>
            </a:r>
          </a:p>
          <a:p>
            <a:pPr lvl="1"/>
            <a:endParaRPr lang="en-US" altLang="en-US" dirty="0"/>
          </a:p>
          <a:p>
            <a:pPr lvl="1"/>
            <a:endParaRPr lang="en-US" altLang="en-US" dirty="0"/>
          </a:p>
          <a:p>
            <a:pPr lvl="1"/>
            <a:endParaRPr lang="en-US" altLang="en-US" dirty="0"/>
          </a:p>
          <a:p>
            <a:pPr lvl="1"/>
            <a:endParaRPr lang="en-US" altLang="en-US" dirty="0"/>
          </a:p>
          <a:p>
            <a:pPr marL="57150" indent="0">
              <a:buNone/>
            </a:pPr>
            <a:endParaRPr lang="ar-SA" altLang="en-US" dirty="0"/>
          </a:p>
          <a:p>
            <a:pPr marL="57150" indent="0">
              <a:buNone/>
            </a:pPr>
            <a:endParaRPr lang="ar-SA" altLang="en-US" dirty="0"/>
          </a:p>
          <a:p>
            <a:pPr marL="57150" indent="0">
              <a:buNone/>
            </a:pPr>
            <a:endParaRPr lang="en-US" altLang="en-US" dirty="0"/>
          </a:p>
          <a:p>
            <a:pPr marL="57150" indent="0">
              <a:buNone/>
            </a:pPr>
            <a:r>
              <a:rPr lang="en-US" altLang="en-US" dirty="0"/>
              <a:t>ROM : read-only memory</a:t>
            </a:r>
          </a:p>
          <a:p>
            <a:pPr marL="0" indent="0">
              <a:buNone/>
            </a:pPr>
            <a:r>
              <a:rPr lang="en-US" altLang="en-US" dirty="0"/>
              <a:t>EPROM : </a:t>
            </a:r>
            <a:r>
              <a:rPr lang="en-MY" altLang="en-US" dirty="0"/>
              <a:t>erasable programmable read-only memory</a:t>
            </a:r>
          </a:p>
        </p:txBody>
      </p:sp>
      <p:sp>
        <p:nvSpPr>
          <p:cNvPr id="2" name="AutoShape 2" descr="Bootstrap pro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a:p>
        </p:txBody>
      </p:sp>
      <p:pic>
        <p:nvPicPr>
          <p:cNvPr id="3" name="Picture 2"/>
          <p:cNvPicPr>
            <a:picLocks noChangeAspect="1"/>
          </p:cNvPicPr>
          <p:nvPr/>
        </p:nvPicPr>
        <p:blipFill>
          <a:blip r:embed="rId3"/>
          <a:stretch>
            <a:fillRect/>
          </a:stretch>
        </p:blipFill>
        <p:spPr>
          <a:xfrm>
            <a:off x="4081669" y="2922025"/>
            <a:ext cx="4320203" cy="2587308"/>
          </a:xfrm>
          <a:prstGeom prst="rect">
            <a:avLst/>
          </a:prstGeom>
        </p:spPr>
      </p:pic>
      <p:sp>
        <p:nvSpPr>
          <p:cNvPr id="4" name="Rectangle 3"/>
          <p:cNvSpPr/>
          <p:nvPr/>
        </p:nvSpPr>
        <p:spPr>
          <a:xfrm>
            <a:off x="5218879" y="5509333"/>
            <a:ext cx="2602379" cy="369332"/>
          </a:xfrm>
          <a:prstGeom prst="rect">
            <a:avLst/>
          </a:prstGeom>
        </p:spPr>
        <p:txBody>
          <a:bodyPr wrap="none">
            <a:spAutoFit/>
          </a:bodyPr>
          <a:lstStyle/>
          <a:p>
            <a:r>
              <a:rPr lang="en-MY" dirty="0">
                <a:solidFill>
                  <a:srgbClr val="000000"/>
                </a:solidFill>
                <a:latin typeface="Open Sans" panose="020B0606030504020204" pitchFamily="34" charset="0"/>
              </a:rPr>
              <a:t>Bootstrapping Process</a:t>
            </a:r>
          </a:p>
        </p:txBody>
      </p:sp>
    </p:spTree>
    <p:extLst>
      <p:ext uri="{BB962C8B-B14F-4D97-AF65-F5344CB8AC3E}">
        <p14:creationId xmlns:p14="http://schemas.microsoft.com/office/powerpoint/2010/main" val="4218122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695118" y="198438"/>
            <a:ext cx="8024812" cy="576262"/>
          </a:xfrm>
        </p:spPr>
        <p:txBody>
          <a:bodyPr/>
          <a:lstStyle/>
          <a:p>
            <a:pPr eaLnBrk="1" hangingPunct="1"/>
            <a:r>
              <a:rPr lang="en-MY" altLang="en-US" sz="2800" dirty="0"/>
              <a:t>Types of OS According to users/tasks</a:t>
            </a:r>
            <a:endParaRPr lang="en-US" altLang="en-US" sz="2800" dirty="0"/>
          </a:p>
        </p:txBody>
      </p:sp>
      <p:sp>
        <p:nvSpPr>
          <p:cNvPr id="20483" name="Rectangle 3"/>
          <p:cNvSpPr>
            <a:spLocks noGrp="1" noChangeArrowheads="1"/>
          </p:cNvSpPr>
          <p:nvPr>
            <p:ph type="body" idx="4294967295"/>
          </p:nvPr>
        </p:nvSpPr>
        <p:spPr>
          <a:xfrm>
            <a:off x="794440" y="1601104"/>
            <a:ext cx="7826167" cy="4545013"/>
          </a:xfrm>
        </p:spPr>
        <p:txBody>
          <a:bodyPr/>
          <a:lstStyle/>
          <a:p>
            <a:pPr>
              <a:lnSpc>
                <a:spcPct val="150000"/>
              </a:lnSpc>
            </a:pPr>
            <a:r>
              <a:rPr lang="en-MY" altLang="en-US" sz="2400" dirty="0"/>
              <a:t>Single user, single task</a:t>
            </a:r>
          </a:p>
          <a:p>
            <a:pPr lvl="1">
              <a:lnSpc>
                <a:spcPct val="150000"/>
              </a:lnSpc>
            </a:pPr>
            <a:r>
              <a:rPr lang="en-MY" altLang="en-US" sz="2400" dirty="0"/>
              <a:t>i.e., MS-DOS</a:t>
            </a:r>
          </a:p>
          <a:p>
            <a:pPr>
              <a:lnSpc>
                <a:spcPct val="150000"/>
              </a:lnSpc>
            </a:pPr>
            <a:r>
              <a:rPr lang="en-MY" altLang="en-US" sz="2400" dirty="0"/>
              <a:t>Single user, multitasking</a:t>
            </a:r>
          </a:p>
          <a:p>
            <a:pPr lvl="1">
              <a:lnSpc>
                <a:spcPct val="150000"/>
              </a:lnSpc>
            </a:pPr>
            <a:r>
              <a:rPr lang="en-MY" altLang="en-US" sz="2400" dirty="0"/>
              <a:t>i.e., Windows, Mac OS, Unix, Linux</a:t>
            </a:r>
          </a:p>
          <a:p>
            <a:pPr>
              <a:lnSpc>
                <a:spcPct val="150000"/>
              </a:lnSpc>
            </a:pPr>
            <a:r>
              <a:rPr lang="en-MY" altLang="en-US" sz="2400" dirty="0"/>
              <a:t>Multi-user multitasking</a:t>
            </a:r>
          </a:p>
          <a:p>
            <a:pPr lvl="1">
              <a:lnSpc>
                <a:spcPct val="150000"/>
              </a:lnSpc>
            </a:pPr>
            <a:r>
              <a:rPr lang="en-MY" altLang="en-US" sz="2400" dirty="0"/>
              <a:t>i.e., Unix, OS/390 (Mainframe)</a:t>
            </a:r>
            <a:endParaRPr lang="en-US" altLang="en-US" sz="2400" dirty="0"/>
          </a:p>
        </p:txBody>
      </p:sp>
    </p:spTree>
    <p:extLst>
      <p:ext uri="{BB962C8B-B14F-4D97-AF65-F5344CB8AC3E}">
        <p14:creationId xmlns:p14="http://schemas.microsoft.com/office/powerpoint/2010/main" val="558314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695118" y="198438"/>
            <a:ext cx="8024812" cy="576262"/>
          </a:xfrm>
        </p:spPr>
        <p:txBody>
          <a:bodyPr/>
          <a:lstStyle/>
          <a:p>
            <a:pPr eaLnBrk="1" hangingPunct="1"/>
            <a:r>
              <a:rPr lang="en-MY" altLang="en-US" sz="2800"/>
              <a:t>Types </a:t>
            </a:r>
            <a:r>
              <a:rPr lang="en-MY" altLang="en-US" sz="2800" dirty="0"/>
              <a:t>of OS</a:t>
            </a:r>
            <a:endParaRPr lang="en-US" altLang="en-US" sz="2800" dirty="0"/>
          </a:p>
        </p:txBody>
      </p:sp>
      <p:sp>
        <p:nvSpPr>
          <p:cNvPr id="20483" name="Rectangle 3"/>
          <p:cNvSpPr>
            <a:spLocks noGrp="1" noChangeArrowheads="1"/>
          </p:cNvSpPr>
          <p:nvPr>
            <p:ph type="body" idx="4294967295"/>
          </p:nvPr>
        </p:nvSpPr>
        <p:spPr>
          <a:xfrm>
            <a:off x="893763" y="1446558"/>
            <a:ext cx="7826167" cy="4545013"/>
          </a:xfrm>
        </p:spPr>
        <p:txBody>
          <a:bodyPr/>
          <a:lstStyle/>
          <a:p>
            <a:pPr>
              <a:lnSpc>
                <a:spcPct val="150000"/>
              </a:lnSpc>
            </a:pPr>
            <a:r>
              <a:rPr lang="en-MY" altLang="en-US" sz="2400" dirty="0"/>
              <a:t>Time Sharing OS</a:t>
            </a:r>
          </a:p>
          <a:p>
            <a:pPr>
              <a:lnSpc>
                <a:spcPct val="150000"/>
              </a:lnSpc>
            </a:pPr>
            <a:r>
              <a:rPr lang="en-MY" altLang="en-US" sz="2400" dirty="0"/>
              <a:t>Real Time OS</a:t>
            </a:r>
          </a:p>
          <a:p>
            <a:pPr>
              <a:lnSpc>
                <a:spcPct val="150000"/>
              </a:lnSpc>
            </a:pPr>
            <a:r>
              <a:rPr lang="en-MY" altLang="en-US" sz="2400" dirty="0"/>
              <a:t>Networking OS</a:t>
            </a:r>
          </a:p>
          <a:p>
            <a:pPr>
              <a:lnSpc>
                <a:spcPct val="150000"/>
              </a:lnSpc>
            </a:pPr>
            <a:r>
              <a:rPr lang="en-US" altLang="en-US" sz="2400" dirty="0"/>
              <a:t>Multiprocessor</a:t>
            </a:r>
            <a:r>
              <a:rPr lang="en-MY" altLang="en-US" sz="2400" dirty="0"/>
              <a:t> OS</a:t>
            </a:r>
          </a:p>
          <a:p>
            <a:pPr>
              <a:lnSpc>
                <a:spcPct val="150000"/>
              </a:lnSpc>
            </a:pPr>
            <a:endParaRPr lang="en-US" altLang="en-US" sz="2400" dirty="0"/>
          </a:p>
          <a:p>
            <a:pPr>
              <a:lnSpc>
                <a:spcPct val="150000"/>
              </a:lnSpc>
            </a:pPr>
            <a:endParaRPr lang="en-US" altLang="en-US" sz="2400" dirty="0"/>
          </a:p>
        </p:txBody>
      </p:sp>
    </p:spTree>
    <p:extLst>
      <p:ext uri="{BB962C8B-B14F-4D97-AF65-F5344CB8AC3E}">
        <p14:creationId xmlns:p14="http://schemas.microsoft.com/office/powerpoint/2010/main" val="1501007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695118" y="198438"/>
            <a:ext cx="8024812" cy="576262"/>
          </a:xfrm>
        </p:spPr>
        <p:txBody>
          <a:bodyPr/>
          <a:lstStyle/>
          <a:p>
            <a:pPr eaLnBrk="1" hangingPunct="1"/>
            <a:r>
              <a:rPr lang="en-MY" altLang="en-US" sz="2800" dirty="0"/>
              <a:t>Time-Sharing Operating Systems</a:t>
            </a:r>
            <a:endParaRPr lang="en-US" altLang="en-US" sz="2800" dirty="0"/>
          </a:p>
        </p:txBody>
      </p:sp>
      <p:sp>
        <p:nvSpPr>
          <p:cNvPr id="20483" name="Rectangle 3"/>
          <p:cNvSpPr>
            <a:spLocks noGrp="1" noChangeArrowheads="1"/>
          </p:cNvSpPr>
          <p:nvPr>
            <p:ph type="body" idx="4294967295"/>
          </p:nvPr>
        </p:nvSpPr>
        <p:spPr>
          <a:xfrm>
            <a:off x="893763" y="1446558"/>
            <a:ext cx="7826167" cy="4545013"/>
          </a:xfrm>
        </p:spPr>
        <p:txBody>
          <a:bodyPr/>
          <a:lstStyle/>
          <a:p>
            <a:r>
              <a:rPr lang="en-MY" altLang="en-US" sz="2400" dirty="0"/>
              <a:t>Each task has given some time to execute, so that all the tasks work smoothly.</a:t>
            </a:r>
          </a:p>
          <a:p>
            <a:r>
              <a:rPr lang="en-MY" altLang="en-US" sz="2400" dirty="0"/>
              <a:t>Each user gets time of CPU as they use single system.</a:t>
            </a:r>
          </a:p>
          <a:p>
            <a:r>
              <a:rPr lang="en-US" sz="2400" dirty="0"/>
              <a:t>Each user has at least one separate program in memory.</a:t>
            </a:r>
            <a:endParaRPr lang="en-MY" altLang="en-US" sz="2400" dirty="0"/>
          </a:p>
          <a:p>
            <a:r>
              <a:rPr lang="en-MY" altLang="en-US" sz="2400" dirty="0"/>
              <a:t>The task can be from single user or from different users also.</a:t>
            </a:r>
            <a:endParaRPr lang="en-US" altLang="en-US" sz="2400" dirty="0"/>
          </a:p>
        </p:txBody>
      </p:sp>
    </p:spTree>
    <p:extLst>
      <p:ext uri="{BB962C8B-B14F-4D97-AF65-F5344CB8AC3E}">
        <p14:creationId xmlns:p14="http://schemas.microsoft.com/office/powerpoint/2010/main" val="3843232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695118" y="198438"/>
            <a:ext cx="8024812" cy="576262"/>
          </a:xfrm>
        </p:spPr>
        <p:txBody>
          <a:bodyPr/>
          <a:lstStyle/>
          <a:p>
            <a:pPr eaLnBrk="1" hangingPunct="1"/>
            <a:r>
              <a:rPr lang="en-US" altLang="en-US" sz="2800" dirty="0"/>
              <a:t>Real-Time Operating System</a:t>
            </a:r>
          </a:p>
        </p:txBody>
      </p:sp>
      <p:sp>
        <p:nvSpPr>
          <p:cNvPr id="20483" name="Rectangle 3"/>
          <p:cNvSpPr>
            <a:spLocks noGrp="1" noChangeArrowheads="1"/>
          </p:cNvSpPr>
          <p:nvPr>
            <p:ph type="body" idx="4294967295"/>
          </p:nvPr>
        </p:nvSpPr>
        <p:spPr>
          <a:xfrm>
            <a:off x="893763" y="1446558"/>
            <a:ext cx="7826167" cy="4545013"/>
          </a:xfrm>
        </p:spPr>
        <p:txBody>
          <a:bodyPr/>
          <a:lstStyle/>
          <a:p>
            <a:pPr>
              <a:lnSpc>
                <a:spcPct val="150000"/>
              </a:lnSpc>
            </a:pPr>
            <a:r>
              <a:rPr lang="en-MY" altLang="en-US" sz="2400" dirty="0"/>
              <a:t>These systems are characterized by having time as a key parameter. </a:t>
            </a:r>
          </a:p>
          <a:p>
            <a:pPr>
              <a:lnSpc>
                <a:spcPct val="150000"/>
              </a:lnSpc>
            </a:pPr>
            <a:r>
              <a:rPr lang="en-MY" altLang="en-US" sz="2400" dirty="0"/>
              <a:t>The time interval required to process and respond to inputs is very small.</a:t>
            </a:r>
          </a:p>
          <a:p>
            <a:pPr>
              <a:lnSpc>
                <a:spcPct val="150000"/>
              </a:lnSpc>
            </a:pPr>
            <a:r>
              <a:rPr lang="en-MY" altLang="en-US" sz="2400" dirty="0"/>
              <a:t>Example: missile systems, air traffic control systems, robots </a:t>
            </a:r>
            <a:r>
              <a:rPr lang="en-MY" altLang="en-US" sz="2400" dirty="0" err="1"/>
              <a:t>etc</a:t>
            </a:r>
            <a:endParaRPr lang="en-MY" altLang="en-US" sz="2400" dirty="0"/>
          </a:p>
          <a:p>
            <a:pPr>
              <a:lnSpc>
                <a:spcPct val="150000"/>
              </a:lnSpc>
            </a:pPr>
            <a:endParaRPr lang="en-US" altLang="en-US" sz="2400" dirty="0"/>
          </a:p>
          <a:p>
            <a:pPr>
              <a:lnSpc>
                <a:spcPct val="150000"/>
              </a:lnSpc>
            </a:pPr>
            <a:endParaRPr lang="en-US" altLang="en-US" sz="2400" dirty="0"/>
          </a:p>
        </p:txBody>
      </p:sp>
    </p:spTree>
    <p:extLst>
      <p:ext uri="{BB962C8B-B14F-4D97-AF65-F5344CB8AC3E}">
        <p14:creationId xmlns:p14="http://schemas.microsoft.com/office/powerpoint/2010/main" val="2582604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695118" y="198438"/>
            <a:ext cx="8024812" cy="576262"/>
          </a:xfrm>
        </p:spPr>
        <p:txBody>
          <a:bodyPr/>
          <a:lstStyle/>
          <a:p>
            <a:pPr eaLnBrk="1" hangingPunct="1"/>
            <a:r>
              <a:rPr lang="en-US" altLang="en-US" sz="2800" dirty="0"/>
              <a:t>Network Operating System</a:t>
            </a:r>
          </a:p>
        </p:txBody>
      </p:sp>
      <p:sp>
        <p:nvSpPr>
          <p:cNvPr id="20483" name="Rectangle 3"/>
          <p:cNvSpPr>
            <a:spLocks noGrp="1" noChangeArrowheads="1"/>
          </p:cNvSpPr>
          <p:nvPr>
            <p:ph type="body" idx="4294967295"/>
          </p:nvPr>
        </p:nvSpPr>
        <p:spPr>
          <a:xfrm>
            <a:off x="695118" y="1021555"/>
            <a:ext cx="7826167" cy="4545013"/>
          </a:xfrm>
        </p:spPr>
        <p:txBody>
          <a:bodyPr/>
          <a:lstStyle/>
          <a:p>
            <a:pPr>
              <a:lnSpc>
                <a:spcPct val="150000"/>
              </a:lnSpc>
            </a:pPr>
            <a:r>
              <a:rPr lang="en-MY" altLang="en-US" sz="2400" dirty="0"/>
              <a:t>This system runs on a server and provides the capability to manage data, users, groups, security, applications, and other networking functions.</a:t>
            </a:r>
          </a:p>
          <a:p>
            <a:pPr>
              <a:lnSpc>
                <a:spcPct val="150000"/>
              </a:lnSpc>
            </a:pPr>
            <a:r>
              <a:rPr lang="en-MY" altLang="en-US" sz="2400" dirty="0"/>
              <a:t>It allows shared access of files, printers, security, applications, and other networking functions over a small private network</a:t>
            </a:r>
            <a:endParaRPr lang="en-US" altLang="en-US" sz="2400" dirty="0"/>
          </a:p>
        </p:txBody>
      </p:sp>
      <p:pic>
        <p:nvPicPr>
          <p:cNvPr id="2" name="Picture 1"/>
          <p:cNvPicPr>
            <a:picLocks noChangeAspect="1"/>
          </p:cNvPicPr>
          <p:nvPr/>
        </p:nvPicPr>
        <p:blipFill>
          <a:blip r:embed="rId3"/>
          <a:stretch>
            <a:fillRect/>
          </a:stretch>
        </p:blipFill>
        <p:spPr>
          <a:xfrm>
            <a:off x="5189238" y="4192213"/>
            <a:ext cx="3025991" cy="2527276"/>
          </a:xfrm>
          <a:prstGeom prst="rect">
            <a:avLst/>
          </a:prstGeom>
        </p:spPr>
      </p:pic>
    </p:spTree>
    <p:extLst>
      <p:ext uri="{BB962C8B-B14F-4D97-AF65-F5344CB8AC3E}">
        <p14:creationId xmlns:p14="http://schemas.microsoft.com/office/powerpoint/2010/main" val="1694991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06450" y="1709530"/>
            <a:ext cx="7767707" cy="4054683"/>
          </a:xfrm>
        </p:spPr>
        <p:txBody>
          <a:bodyPr/>
          <a:lstStyle/>
          <a:p>
            <a:pPr algn="just"/>
            <a:r>
              <a:rPr lang="en-MY" sz="2000" dirty="0"/>
              <a:t>This course covers concepts related to modern existing operating systems.</a:t>
            </a:r>
          </a:p>
          <a:p>
            <a:pPr algn="just"/>
            <a:endParaRPr lang="en-MY" sz="2000" dirty="0"/>
          </a:p>
          <a:p>
            <a:pPr algn="just"/>
            <a:r>
              <a:rPr lang="en-MY" sz="2000" dirty="0"/>
              <a:t>It focuses on principles, structures, policies and mechanisms of current open-source and closed-source systems.</a:t>
            </a:r>
          </a:p>
          <a:p>
            <a:pPr algn="just"/>
            <a:endParaRPr lang="en-MY" sz="2000" dirty="0"/>
          </a:p>
          <a:p>
            <a:pPr algn="just"/>
            <a:r>
              <a:rPr lang="en-MY" sz="2000" dirty="0"/>
              <a:t>It includes an overview of operating systems, Process Management, Memory Management, Deadlocks, Storage and Device Management.</a:t>
            </a:r>
          </a:p>
        </p:txBody>
      </p:sp>
      <p:sp>
        <p:nvSpPr>
          <p:cNvPr id="3" name="Title 2"/>
          <p:cNvSpPr>
            <a:spLocks noGrp="1"/>
          </p:cNvSpPr>
          <p:nvPr>
            <p:ph type="title"/>
          </p:nvPr>
        </p:nvSpPr>
        <p:spPr/>
        <p:txBody>
          <a:bodyPr/>
          <a:lstStyle/>
          <a:p>
            <a:r>
              <a:rPr lang="en-MY" dirty="0"/>
              <a:t>Course Description</a:t>
            </a:r>
          </a:p>
        </p:txBody>
      </p:sp>
    </p:spTree>
    <p:extLst>
      <p:ext uri="{BB962C8B-B14F-4D97-AF65-F5344CB8AC3E}">
        <p14:creationId xmlns:p14="http://schemas.microsoft.com/office/powerpoint/2010/main" val="713461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695118" y="198438"/>
            <a:ext cx="8024812" cy="576262"/>
          </a:xfrm>
        </p:spPr>
        <p:txBody>
          <a:bodyPr/>
          <a:lstStyle/>
          <a:p>
            <a:pPr eaLnBrk="1" hangingPunct="1"/>
            <a:r>
              <a:rPr lang="en-US" altLang="en-US" sz="2800" dirty="0"/>
              <a:t>Multiprocessor Operating System</a:t>
            </a:r>
          </a:p>
        </p:txBody>
      </p:sp>
      <p:sp>
        <p:nvSpPr>
          <p:cNvPr id="20483" name="Rectangle 3"/>
          <p:cNvSpPr>
            <a:spLocks noGrp="1" noChangeArrowheads="1"/>
          </p:cNvSpPr>
          <p:nvPr>
            <p:ph type="body" idx="4294967295"/>
          </p:nvPr>
        </p:nvSpPr>
        <p:spPr>
          <a:xfrm>
            <a:off x="893763" y="1446558"/>
            <a:ext cx="7826167" cy="4545013"/>
          </a:xfrm>
        </p:spPr>
        <p:txBody>
          <a:bodyPr/>
          <a:lstStyle/>
          <a:p>
            <a:pPr>
              <a:lnSpc>
                <a:spcPct val="150000"/>
              </a:lnSpc>
            </a:pPr>
            <a:r>
              <a:rPr lang="en-MY" altLang="en-US" sz="2400" dirty="0"/>
              <a:t>Multiprocessor Operating System refers to the use of two or more central processing units (CPU) within a single computer system.</a:t>
            </a:r>
          </a:p>
          <a:p>
            <a:pPr>
              <a:lnSpc>
                <a:spcPct val="150000"/>
              </a:lnSpc>
            </a:pPr>
            <a:r>
              <a:rPr lang="en-MY" altLang="en-US" sz="2400" dirty="0"/>
              <a:t>These types of systems are used when very high speed is required to process a large volume of data.</a:t>
            </a:r>
          </a:p>
          <a:p>
            <a:pPr>
              <a:lnSpc>
                <a:spcPct val="150000"/>
              </a:lnSpc>
            </a:pPr>
            <a:r>
              <a:rPr lang="en-MY" altLang="en-US" sz="2400" dirty="0"/>
              <a:t>They are generally used in environment like satellite control, weather forecasting etc.</a:t>
            </a:r>
            <a:endParaRPr lang="en-US" altLang="en-US" sz="2400" dirty="0"/>
          </a:p>
        </p:txBody>
      </p:sp>
    </p:spTree>
    <p:extLst>
      <p:ext uri="{BB962C8B-B14F-4D97-AF65-F5344CB8AC3E}">
        <p14:creationId xmlns:p14="http://schemas.microsoft.com/office/powerpoint/2010/main" val="1668699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Content Placeholder 2"/>
          <p:cNvSpPr>
            <a:spLocks noGrp="1"/>
          </p:cNvSpPr>
          <p:nvPr>
            <p:ph idx="4294967295"/>
          </p:nvPr>
        </p:nvSpPr>
        <p:spPr>
          <a:xfrm>
            <a:off x="628650" y="1233488"/>
            <a:ext cx="8337550" cy="4969604"/>
          </a:xfrm>
        </p:spPr>
        <p:txBody>
          <a:bodyPr/>
          <a:lstStyle/>
          <a:p>
            <a:pPr marL="457200" lvl="1" indent="0">
              <a:buNone/>
            </a:pPr>
            <a:r>
              <a:rPr lang="en-US" altLang="en-US" sz="2400" dirty="0"/>
              <a:t>Also known as </a:t>
            </a:r>
            <a:r>
              <a:rPr lang="en-US" altLang="en-US" sz="2400" b="1" dirty="0"/>
              <a:t>parallel systems </a:t>
            </a:r>
            <a:endParaRPr lang="en-MY" altLang="en-US" sz="2400" b="1" dirty="0"/>
          </a:p>
          <a:p>
            <a:pPr lvl="2"/>
            <a:r>
              <a:rPr lang="en-US" altLang="en-US" sz="2400" dirty="0"/>
              <a:t>Advantages include:</a:t>
            </a:r>
          </a:p>
          <a:p>
            <a:pPr marL="1543050" lvl="3" indent="-342900">
              <a:buFont typeface="Arial" panose="020B0604020202020204" pitchFamily="34" charset="0"/>
              <a:buAutoNum type="arabicPeriod"/>
            </a:pPr>
            <a:r>
              <a:rPr lang="en-US" altLang="en-US" sz="2400" b="1" dirty="0"/>
              <a:t>Increased throughput</a:t>
            </a:r>
          </a:p>
          <a:p>
            <a:pPr marL="1543050" lvl="3" indent="-342900">
              <a:buFont typeface="Arial" panose="020B0604020202020204" pitchFamily="34" charset="0"/>
              <a:buAutoNum type="arabicPeriod"/>
            </a:pPr>
            <a:r>
              <a:rPr lang="en-US" altLang="en-US" sz="2400" b="1" dirty="0"/>
              <a:t>Economy of scale</a:t>
            </a:r>
          </a:p>
          <a:p>
            <a:pPr marL="1543050" lvl="3" indent="-342900">
              <a:buFont typeface="Arial" panose="020B0604020202020204" pitchFamily="34" charset="0"/>
              <a:buAutoNum type="arabicPeriod"/>
            </a:pPr>
            <a:r>
              <a:rPr lang="en-US" altLang="en-US" sz="2400" b="1" dirty="0"/>
              <a:t>Increased reliability </a:t>
            </a:r>
            <a:endParaRPr lang="en-US" altLang="en-US" sz="2400" dirty="0"/>
          </a:p>
          <a:p>
            <a:pPr lvl="1"/>
            <a:r>
              <a:rPr lang="en-US" altLang="en-US" sz="2400" dirty="0"/>
              <a:t>Two types:</a:t>
            </a:r>
          </a:p>
          <a:p>
            <a:pPr marL="1200150" lvl="2" indent="-342900">
              <a:buFont typeface="Arial" panose="020B0604020202020204" pitchFamily="34" charset="0"/>
              <a:buAutoNum type="arabicPeriod"/>
            </a:pPr>
            <a:r>
              <a:rPr lang="en-US" altLang="en-US" sz="2400" b="1" dirty="0"/>
              <a:t>Asymmetric Multiprocessing </a:t>
            </a:r>
            <a:r>
              <a:rPr lang="en-US" altLang="en-US" sz="2400" dirty="0"/>
              <a:t>– each processor is assigned a specie task.</a:t>
            </a:r>
          </a:p>
          <a:p>
            <a:pPr marL="1200150" lvl="2" indent="-342900">
              <a:buFont typeface="Arial" panose="020B0604020202020204" pitchFamily="34" charset="0"/>
              <a:buAutoNum type="arabicPeriod"/>
            </a:pPr>
            <a:r>
              <a:rPr lang="en-US" altLang="en-US" sz="2400" b="1" dirty="0"/>
              <a:t>Symmetric Multiprocessing </a:t>
            </a:r>
            <a:r>
              <a:rPr lang="en-US" altLang="en-US" sz="2400" dirty="0"/>
              <a:t>– each processor performs all tasks</a:t>
            </a:r>
          </a:p>
          <a:p>
            <a:endParaRPr lang="en-US" altLang="en-US" sz="2000" dirty="0">
              <a:solidFill>
                <a:srgbClr val="3366FF"/>
              </a:solidFill>
            </a:endParaRPr>
          </a:p>
        </p:txBody>
      </p:sp>
      <p:sp>
        <p:nvSpPr>
          <p:cNvPr id="4" name="Rectangle 2"/>
          <p:cNvSpPr txBox="1">
            <a:spLocks noChangeArrowheads="1"/>
          </p:cNvSpPr>
          <p:nvPr/>
        </p:nvSpPr>
        <p:spPr bwMode="auto">
          <a:xfrm>
            <a:off x="695118" y="198438"/>
            <a:ext cx="802481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sz="2800" kern="0" dirty="0"/>
              <a:t>Multiprocessor Operating System</a:t>
            </a:r>
          </a:p>
        </p:txBody>
      </p:sp>
      <p:sp>
        <p:nvSpPr>
          <p:cNvPr id="2" name="مستطيل 1">
            <a:extLst>
              <a:ext uri="{FF2B5EF4-FFF2-40B4-BE49-F238E27FC236}">
                <a16:creationId xmlns:a16="http://schemas.microsoft.com/office/drawing/2014/main" id="{314FB996-3522-2D49-84C0-EA682EC87A4E}"/>
              </a:ext>
            </a:extLst>
          </p:cNvPr>
          <p:cNvSpPr/>
          <p:nvPr/>
        </p:nvSpPr>
        <p:spPr bwMode="auto">
          <a:xfrm>
            <a:off x="7853984" y="460376"/>
            <a:ext cx="642730" cy="77311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1"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ar-SA" sz="1800" b="0" i="0" u="none" strike="noStrike" cap="none" normalizeH="0" baseline="0">
              <a:ln>
                <a:noFill/>
              </a:ln>
              <a:solidFill>
                <a:schemeClr val="tx1"/>
              </a:solidFill>
              <a:effectLst/>
              <a:latin typeface="Verdana" charset="0"/>
            </a:endParaRPr>
          </a:p>
        </p:txBody>
      </p:sp>
    </p:spTree>
    <p:extLst>
      <p:ext uri="{BB962C8B-B14F-4D97-AF65-F5344CB8AC3E}">
        <p14:creationId xmlns:p14="http://schemas.microsoft.com/office/powerpoint/2010/main" val="2901553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Content Placeholder 2"/>
          <p:cNvSpPr>
            <a:spLocks noGrp="1"/>
          </p:cNvSpPr>
          <p:nvPr>
            <p:ph idx="4294967295"/>
          </p:nvPr>
        </p:nvSpPr>
        <p:spPr>
          <a:xfrm>
            <a:off x="314811" y="4912558"/>
            <a:ext cx="4006850" cy="385763"/>
          </a:xfrm>
        </p:spPr>
        <p:txBody>
          <a:bodyPr/>
          <a:lstStyle/>
          <a:p>
            <a:pPr marL="457200" algn="ctr">
              <a:buNone/>
            </a:pPr>
            <a:r>
              <a:rPr lang="en-MY" altLang="en-US" dirty="0"/>
              <a:t>two cores on the same chip (multicore)</a:t>
            </a:r>
            <a:endParaRPr lang="en-US" alt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0663" y="1754883"/>
            <a:ext cx="4071805" cy="3082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642938" y="1117640"/>
            <a:ext cx="3350597" cy="369332"/>
          </a:xfrm>
          <a:prstGeom prst="rect">
            <a:avLst/>
          </a:prstGeom>
        </p:spPr>
        <p:txBody>
          <a:bodyPr wrap="none">
            <a:spAutoFit/>
          </a:bodyPr>
          <a:lstStyle/>
          <a:p>
            <a:r>
              <a:rPr lang="en-MY" altLang="en-US" b="1" u="sng" dirty="0"/>
              <a:t>Multiprocessor Systems </a:t>
            </a:r>
            <a:endParaRPr lang="en-MY" dirty="0"/>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978" y="1829912"/>
            <a:ext cx="3289383" cy="293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5003800" y="4912558"/>
            <a:ext cx="3825532" cy="646331"/>
          </a:xfrm>
          <a:prstGeom prst="rect">
            <a:avLst/>
          </a:prstGeom>
        </p:spPr>
        <p:txBody>
          <a:bodyPr wrap="square">
            <a:spAutoFit/>
          </a:bodyPr>
          <a:lstStyle/>
          <a:p>
            <a:pPr algn="ctr"/>
            <a:r>
              <a:rPr lang="en-MY" dirty="0"/>
              <a:t>Symmetric multiprocessing architecture</a:t>
            </a:r>
          </a:p>
        </p:txBody>
      </p:sp>
      <p:sp>
        <p:nvSpPr>
          <p:cNvPr id="5" name="مستطيل 4">
            <a:extLst>
              <a:ext uri="{FF2B5EF4-FFF2-40B4-BE49-F238E27FC236}">
                <a16:creationId xmlns:a16="http://schemas.microsoft.com/office/drawing/2014/main" id="{05AD9A05-8718-679D-CD53-5D6C0D8291FD}"/>
              </a:ext>
            </a:extLst>
          </p:cNvPr>
          <p:cNvSpPr/>
          <p:nvPr/>
        </p:nvSpPr>
        <p:spPr bwMode="auto">
          <a:xfrm>
            <a:off x="7853984" y="460376"/>
            <a:ext cx="642730" cy="77311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1"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ar-SA" sz="1800" b="0" i="0" u="none" strike="noStrike" cap="none" normalizeH="0" baseline="0">
              <a:ln>
                <a:noFill/>
              </a:ln>
              <a:solidFill>
                <a:schemeClr val="tx1"/>
              </a:solidFill>
              <a:effectLst/>
              <a:latin typeface="Verdana" charset="0"/>
            </a:endParaRPr>
          </a:p>
        </p:txBody>
      </p:sp>
    </p:spTree>
    <p:extLst>
      <p:ext uri="{BB962C8B-B14F-4D97-AF65-F5344CB8AC3E}">
        <p14:creationId xmlns:p14="http://schemas.microsoft.com/office/powerpoint/2010/main" val="2534263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522245" y="1023424"/>
            <a:ext cx="8229600" cy="5229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r>
              <a:rPr lang="en-MY" sz="2000" b="1" dirty="0"/>
              <a:t>Cluster</a:t>
            </a:r>
            <a:r>
              <a:rPr lang="en-MY" sz="2000" dirty="0"/>
              <a:t> is a set of connected </a:t>
            </a:r>
            <a:r>
              <a:rPr lang="en-MY" sz="2000" b="1" dirty="0"/>
              <a:t>computers</a:t>
            </a:r>
            <a:r>
              <a:rPr lang="en-MY" sz="2000" dirty="0"/>
              <a:t> that work together so that, in many respects, they can be viewed as a single system </a:t>
            </a:r>
          </a:p>
          <a:p>
            <a:r>
              <a:rPr lang="en-US" altLang="en-US" sz="2000" kern="0" dirty="0"/>
              <a:t>Like multiprocessor systems, but multiple systems working together</a:t>
            </a:r>
          </a:p>
          <a:p>
            <a:pPr lvl="1"/>
            <a:r>
              <a:rPr lang="en-US" altLang="en-US" sz="2000" kern="0" dirty="0"/>
              <a:t>Usually sharing storage via a </a:t>
            </a:r>
            <a:r>
              <a:rPr lang="en-US" altLang="en-US" sz="2000" b="1" kern="0" dirty="0">
                <a:solidFill>
                  <a:srgbClr val="3366FF"/>
                </a:solidFill>
              </a:rPr>
              <a:t>storage-area network (SAN)</a:t>
            </a:r>
          </a:p>
          <a:p>
            <a:pPr lvl="1"/>
            <a:r>
              <a:rPr lang="en-US" altLang="en-US" sz="2000" kern="0" dirty="0"/>
              <a:t>Provides a </a:t>
            </a:r>
            <a:r>
              <a:rPr lang="en-US" altLang="en-US" sz="2000" b="1" kern="0" dirty="0">
                <a:solidFill>
                  <a:srgbClr val="3366FF"/>
                </a:solidFill>
              </a:rPr>
              <a:t>high-availability</a:t>
            </a:r>
            <a:r>
              <a:rPr lang="en-US" altLang="en-US" sz="2000" b="1" kern="0" dirty="0"/>
              <a:t> </a:t>
            </a:r>
            <a:r>
              <a:rPr lang="en-US" altLang="en-US" sz="2000" kern="0" dirty="0"/>
              <a:t>service which survives failures</a:t>
            </a:r>
          </a:p>
          <a:p>
            <a:pPr lvl="2"/>
            <a:r>
              <a:rPr lang="en-US" altLang="en-US" sz="2000" b="1" kern="0" dirty="0">
                <a:solidFill>
                  <a:srgbClr val="3366FF"/>
                </a:solidFill>
              </a:rPr>
              <a:t>Asymmetric clustering</a:t>
            </a:r>
            <a:r>
              <a:rPr lang="en-US" altLang="en-US" sz="2000" kern="0" dirty="0">
                <a:solidFill>
                  <a:srgbClr val="3366FF"/>
                </a:solidFill>
              </a:rPr>
              <a:t> </a:t>
            </a:r>
            <a:r>
              <a:rPr lang="en-US" altLang="en-US" sz="2000" kern="0" dirty="0"/>
              <a:t>has one machine in </a:t>
            </a:r>
            <a:r>
              <a:rPr lang="en-US" altLang="en-US" sz="2000" u="sng" kern="0" dirty="0"/>
              <a:t>hot-standby</a:t>
            </a:r>
            <a:r>
              <a:rPr lang="en-US" altLang="en-US" sz="2000" kern="0" dirty="0"/>
              <a:t> mode.</a:t>
            </a:r>
          </a:p>
          <a:p>
            <a:pPr lvl="3"/>
            <a:r>
              <a:rPr lang="en-MY" altLang="en-US" sz="2000" kern="0" dirty="0"/>
              <a:t>If that server fails, the hot-standby host becomes the active server.</a:t>
            </a:r>
            <a:endParaRPr lang="en-US" altLang="en-US" sz="2000" kern="0" dirty="0"/>
          </a:p>
          <a:p>
            <a:pPr lvl="2"/>
            <a:r>
              <a:rPr lang="en-US" altLang="en-US" sz="2000" b="1" kern="0" dirty="0">
                <a:solidFill>
                  <a:srgbClr val="3366FF"/>
                </a:solidFill>
              </a:rPr>
              <a:t>Symmetric clustering</a:t>
            </a:r>
            <a:r>
              <a:rPr lang="en-US" altLang="en-US" sz="2000" kern="0" dirty="0">
                <a:solidFill>
                  <a:srgbClr val="3366FF"/>
                </a:solidFill>
              </a:rPr>
              <a:t> </a:t>
            </a:r>
            <a:r>
              <a:rPr lang="en-US" altLang="en-US" sz="2000" kern="0" dirty="0"/>
              <a:t>has multiple nodes running applications, monitoring each other</a:t>
            </a:r>
          </a:p>
          <a:p>
            <a:pPr lvl="1"/>
            <a:r>
              <a:rPr lang="en-US" altLang="en-US" sz="2000" kern="0" dirty="0"/>
              <a:t>Some clusters are for </a:t>
            </a:r>
            <a:r>
              <a:rPr lang="en-US" altLang="en-US" sz="2000" b="1" kern="0" dirty="0">
                <a:solidFill>
                  <a:srgbClr val="3366FF"/>
                </a:solidFill>
              </a:rPr>
              <a:t>high-performance computing (HPC)</a:t>
            </a:r>
          </a:p>
          <a:p>
            <a:pPr lvl="2"/>
            <a:r>
              <a:rPr lang="en-US" altLang="en-US" sz="2000" kern="0" dirty="0"/>
              <a:t>Applications must be written to use </a:t>
            </a:r>
            <a:r>
              <a:rPr lang="en-US" altLang="en-US" sz="2000" b="1" kern="0" dirty="0">
                <a:solidFill>
                  <a:srgbClr val="3366FF"/>
                </a:solidFill>
              </a:rPr>
              <a:t>parallelization</a:t>
            </a:r>
          </a:p>
        </p:txBody>
      </p:sp>
      <p:sp>
        <p:nvSpPr>
          <p:cNvPr id="2" name="Rectangle 1"/>
          <p:cNvSpPr/>
          <p:nvPr/>
        </p:nvSpPr>
        <p:spPr>
          <a:xfrm>
            <a:off x="3422455" y="302352"/>
            <a:ext cx="1423788" cy="523220"/>
          </a:xfrm>
          <a:prstGeom prst="rect">
            <a:avLst/>
          </a:prstGeom>
        </p:spPr>
        <p:txBody>
          <a:bodyPr wrap="none">
            <a:spAutoFit/>
          </a:bodyPr>
          <a:lstStyle/>
          <a:p>
            <a:r>
              <a:rPr lang="en-MY" sz="2800" b="1" dirty="0">
                <a:solidFill>
                  <a:srgbClr val="006699"/>
                </a:solidFill>
                <a:latin typeface="+mj-lt"/>
                <a:cs typeface="ＭＳ Ｐゴシック" charset="-128"/>
              </a:rPr>
              <a:t>Cluster</a:t>
            </a:r>
          </a:p>
        </p:txBody>
      </p:sp>
      <p:sp>
        <p:nvSpPr>
          <p:cNvPr id="3" name="مستطيل 2">
            <a:extLst>
              <a:ext uri="{FF2B5EF4-FFF2-40B4-BE49-F238E27FC236}">
                <a16:creationId xmlns:a16="http://schemas.microsoft.com/office/drawing/2014/main" id="{C362D11C-9233-4BA9-73A3-42E5ABAAD713}"/>
              </a:ext>
            </a:extLst>
          </p:cNvPr>
          <p:cNvSpPr/>
          <p:nvPr/>
        </p:nvSpPr>
        <p:spPr bwMode="auto">
          <a:xfrm>
            <a:off x="7853984" y="460376"/>
            <a:ext cx="642730" cy="77311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1"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ar-SA" sz="1800" b="0" i="0" u="none" strike="noStrike" cap="none" normalizeH="0" baseline="0">
              <a:ln>
                <a:noFill/>
              </a:ln>
              <a:solidFill>
                <a:schemeClr val="tx1"/>
              </a:solidFill>
              <a:effectLst/>
              <a:latin typeface="Verdana" charset="0"/>
            </a:endParaRPr>
          </a:p>
        </p:txBody>
      </p:sp>
    </p:spTree>
    <p:extLst>
      <p:ext uri="{BB962C8B-B14F-4D97-AF65-F5344CB8AC3E}">
        <p14:creationId xmlns:p14="http://schemas.microsoft.com/office/powerpoint/2010/main" val="597312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457200" y="198438"/>
            <a:ext cx="8229600" cy="576262"/>
          </a:xfrm>
        </p:spPr>
        <p:txBody>
          <a:bodyPr/>
          <a:lstStyle/>
          <a:p>
            <a:r>
              <a:rPr lang="en-US" altLang="en-US"/>
              <a:t>Clustered Systems</a:t>
            </a:r>
          </a:p>
        </p:txBody>
      </p:sp>
      <p:pic>
        <p:nvPicPr>
          <p:cNvPr id="58371" name="Content Placeholder 3" descr="1.08.pdf"/>
          <p:cNvPicPr>
            <a:picLocks noGrp="1" noChangeAspect="1"/>
          </p:cNvPicPr>
          <p:nvPr>
            <p:ph idx="4294967295"/>
          </p:nvPr>
        </p:nvPicPr>
        <p:blipFill>
          <a:blip r:embed="rId2">
            <a:extLst>
              <a:ext uri="{28A0092B-C50C-407E-A947-70E740481C1C}">
                <a14:useLocalDpi xmlns:a14="http://schemas.microsoft.com/office/drawing/2010/main" val="0"/>
              </a:ext>
            </a:extLst>
          </a:blip>
          <a:srcRect t="-3476" b="-3476"/>
          <a:stretch>
            <a:fillRect/>
          </a:stretch>
        </p:blipFill>
        <p:spPr>
          <a:xfrm>
            <a:off x="1370806" y="1091386"/>
            <a:ext cx="6402387" cy="3524250"/>
          </a:xfrm>
        </p:spPr>
      </p:pic>
      <p:pic>
        <p:nvPicPr>
          <p:cNvPr id="2" name="Picture 1"/>
          <p:cNvPicPr>
            <a:picLocks noChangeAspect="1"/>
          </p:cNvPicPr>
          <p:nvPr/>
        </p:nvPicPr>
        <p:blipFill>
          <a:blip r:embed="rId3"/>
          <a:stretch>
            <a:fillRect/>
          </a:stretch>
        </p:blipFill>
        <p:spPr>
          <a:xfrm>
            <a:off x="5923721" y="4155291"/>
            <a:ext cx="2979807" cy="2169548"/>
          </a:xfrm>
          <a:prstGeom prst="rect">
            <a:avLst/>
          </a:prstGeom>
        </p:spPr>
        <p:style>
          <a:lnRef idx="2">
            <a:schemeClr val="dk1"/>
          </a:lnRef>
          <a:fillRef idx="1">
            <a:schemeClr val="lt1"/>
          </a:fillRef>
          <a:effectRef idx="0">
            <a:schemeClr val="dk1"/>
          </a:effectRef>
          <a:fontRef idx="minor">
            <a:schemeClr val="dk1"/>
          </a:fontRef>
        </p:style>
      </p:pic>
      <p:sp>
        <p:nvSpPr>
          <p:cNvPr id="3" name="مستطيل 2">
            <a:extLst>
              <a:ext uri="{FF2B5EF4-FFF2-40B4-BE49-F238E27FC236}">
                <a16:creationId xmlns:a16="http://schemas.microsoft.com/office/drawing/2014/main" id="{54B6AF97-5344-0828-8E33-93F6A17C51B6}"/>
              </a:ext>
            </a:extLst>
          </p:cNvPr>
          <p:cNvSpPr/>
          <p:nvPr/>
        </p:nvSpPr>
        <p:spPr bwMode="auto">
          <a:xfrm>
            <a:off x="7853984" y="460376"/>
            <a:ext cx="642730" cy="77311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1"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ar-SA" sz="1800" b="0" i="0" u="none" strike="noStrike" cap="none" normalizeH="0" baseline="0">
              <a:ln>
                <a:noFill/>
              </a:ln>
              <a:solidFill>
                <a:schemeClr val="tx1"/>
              </a:solidFill>
              <a:effectLst/>
              <a:latin typeface="Verdana"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457200" y="214313"/>
            <a:ext cx="8229600" cy="576262"/>
          </a:xfrm>
        </p:spPr>
        <p:txBody>
          <a:bodyPr/>
          <a:lstStyle/>
          <a:p>
            <a:pPr eaLnBrk="1" hangingPunct="1"/>
            <a:r>
              <a:rPr lang="en-US" altLang="en-US"/>
              <a:t>Computer System Organization</a:t>
            </a:r>
          </a:p>
        </p:txBody>
      </p:sp>
      <p:sp>
        <p:nvSpPr>
          <p:cNvPr id="24579" name="Rectangle 3"/>
          <p:cNvSpPr>
            <a:spLocks noGrp="1" noChangeArrowheads="1"/>
          </p:cNvSpPr>
          <p:nvPr>
            <p:ph type="body" idx="4294967295"/>
          </p:nvPr>
        </p:nvSpPr>
        <p:spPr>
          <a:xfrm>
            <a:off x="815975" y="1233488"/>
            <a:ext cx="7597775" cy="4530725"/>
          </a:xfrm>
        </p:spPr>
        <p:txBody>
          <a:bodyPr/>
          <a:lstStyle/>
          <a:p>
            <a:r>
              <a:rPr lang="en-US" altLang="en-US"/>
              <a:t>Computer-system operation</a:t>
            </a:r>
          </a:p>
          <a:p>
            <a:pPr lvl="1"/>
            <a:r>
              <a:rPr lang="en-US" altLang="en-US"/>
              <a:t>One or more CPUs, device controllers connect through common bus providing access to shared memory</a:t>
            </a:r>
          </a:p>
          <a:p>
            <a:pPr lvl="1"/>
            <a:r>
              <a:rPr lang="en-US" altLang="en-US"/>
              <a:t>Concurrent execution of CPUs and devices competing for memory cycles</a:t>
            </a:r>
          </a:p>
          <a:p>
            <a:pPr lvl="1"/>
            <a:endParaRPr lang="en-US" altLang="en-US"/>
          </a:p>
        </p:txBody>
      </p:sp>
      <p:pic>
        <p:nvPicPr>
          <p:cNvPr id="2458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938" y="2963863"/>
            <a:ext cx="6059487" cy="299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مستطيل 1">
            <a:extLst>
              <a:ext uri="{FF2B5EF4-FFF2-40B4-BE49-F238E27FC236}">
                <a16:creationId xmlns:a16="http://schemas.microsoft.com/office/drawing/2014/main" id="{AFB71556-3883-E18D-ED41-0075930B76CB}"/>
              </a:ext>
            </a:extLst>
          </p:cNvPr>
          <p:cNvSpPr/>
          <p:nvPr/>
        </p:nvSpPr>
        <p:spPr bwMode="auto">
          <a:xfrm>
            <a:off x="7853984" y="460376"/>
            <a:ext cx="642730" cy="77311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1"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ar-SA" sz="1800" b="0" i="0" u="none" strike="noStrike" cap="none" normalizeH="0" baseline="0">
              <a:ln>
                <a:noFill/>
              </a:ln>
              <a:solidFill>
                <a:schemeClr val="tx1"/>
              </a:solidFill>
              <a:effectLst/>
              <a:latin typeface="Verdana"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3"/>
          <p:cNvSpPr>
            <a:spLocks noGrp="1"/>
          </p:cNvSpPr>
          <p:nvPr>
            <p:ph type="title"/>
          </p:nvPr>
        </p:nvSpPr>
        <p:spPr>
          <a:xfrm>
            <a:off x="1287463" y="277813"/>
            <a:ext cx="7399337" cy="576262"/>
          </a:xfrm>
        </p:spPr>
        <p:txBody>
          <a:bodyPr/>
          <a:lstStyle/>
          <a:p>
            <a:r>
              <a:rPr lang="en-US" altLang="en-US" sz="2800"/>
              <a:t>Storage Definitions and Notation Review</a:t>
            </a:r>
          </a:p>
        </p:txBody>
      </p:sp>
      <p:sp>
        <p:nvSpPr>
          <p:cNvPr id="36867" name="Rectangle 5"/>
          <p:cNvSpPr>
            <a:spLocks noChangeArrowheads="1"/>
          </p:cNvSpPr>
          <p:nvPr/>
        </p:nvSpPr>
        <p:spPr bwMode="auto">
          <a:xfrm>
            <a:off x="747713" y="1177925"/>
            <a:ext cx="7440612" cy="51911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dirty="0">
                <a:latin typeface="Verdana" panose="020B0604030504040204" pitchFamily="34" charset="0"/>
              </a:rPr>
              <a:t>The basic unit of computer storage is the </a:t>
            </a:r>
            <a:r>
              <a:rPr kumimoji="0" lang="en-US" altLang="en-US" sz="1400" b="1" dirty="0">
                <a:latin typeface="Verdana" panose="020B0604030504040204" pitchFamily="34" charset="0"/>
              </a:rPr>
              <a:t>bit</a:t>
            </a:r>
            <a:r>
              <a:rPr kumimoji="0" lang="en-US" altLang="en-US" sz="1400" dirty="0">
                <a:latin typeface="Verdana" panose="020B0604030504040204" pitchFamily="34" charset="0"/>
              </a:rPr>
              <a:t>. A bit can contain one of two values, 0 and 1. All other storage in a computer is based on collections of bits. Given enough bits, it is amazing how many things a computer can represent: numbers, letters, images, movies, sounds, documents, and programs, to name a few. A </a:t>
            </a:r>
            <a:r>
              <a:rPr kumimoji="0" lang="en-US" altLang="en-US" sz="1400" b="1" dirty="0">
                <a:latin typeface="Verdana" panose="020B0604030504040204" pitchFamily="34" charset="0"/>
              </a:rPr>
              <a:t>byte </a:t>
            </a:r>
            <a:r>
              <a:rPr kumimoji="0" lang="en-US" altLang="en-US" sz="1400" dirty="0">
                <a:latin typeface="Verdana" panose="020B0604030504040204" pitchFamily="34" charset="0"/>
              </a:rPr>
              <a:t>is 8 bits, and on most computers it is the smallest convenient chunk of storage. For example, most computers don’t have an instruction to move a bit but do have one to move a byte. A less common term is </a:t>
            </a:r>
            <a:r>
              <a:rPr kumimoji="0" lang="en-US" altLang="en-US" sz="1400" b="1" dirty="0">
                <a:latin typeface="Verdana" panose="020B0604030504040204" pitchFamily="34" charset="0"/>
              </a:rPr>
              <a:t>word</a:t>
            </a:r>
            <a:r>
              <a:rPr kumimoji="0" lang="en-US" altLang="en-US" sz="1400" dirty="0">
                <a:latin typeface="Verdana" panose="020B0604030504040204" pitchFamily="34" charset="0"/>
              </a:rPr>
              <a:t>, which is a given computer architecture’s native unit of data. A word is made up of one or more bytes. For example, a computer that has 64-bit registers and 64-bit memory addressing typically has 64-bit (8-byte) words. A computer executes many operations in its native word size rather than a byte at a time.</a:t>
            </a:r>
          </a:p>
          <a:p>
            <a:pPr>
              <a:spcBef>
                <a:spcPct val="0"/>
              </a:spcBef>
              <a:buClrTx/>
              <a:buSzTx/>
              <a:buFontTx/>
              <a:buNone/>
            </a:pPr>
            <a:endParaRPr kumimoji="0" lang="en-US" altLang="en-US" sz="1400" baseline="-25000" dirty="0">
              <a:latin typeface="Verdana" panose="020B0604030504040204" pitchFamily="34" charset="0"/>
            </a:endParaRPr>
          </a:p>
          <a:p>
            <a:pPr>
              <a:spcBef>
                <a:spcPct val="0"/>
              </a:spcBef>
              <a:buClrTx/>
              <a:buSzTx/>
              <a:buFontTx/>
              <a:buNone/>
            </a:pPr>
            <a:r>
              <a:rPr kumimoji="0" lang="en-US" altLang="en-US" sz="1400" dirty="0">
                <a:latin typeface="Verdana" panose="020B0604030504040204" pitchFamily="34" charset="0"/>
              </a:rPr>
              <a:t>Computer storage, along with most computer throughput, is generally measured and manipulated in bytes and collections of bytes. </a:t>
            </a:r>
          </a:p>
          <a:p>
            <a:pPr>
              <a:spcBef>
                <a:spcPct val="0"/>
              </a:spcBef>
              <a:buClrTx/>
              <a:buSzTx/>
              <a:buFontTx/>
              <a:buNone/>
            </a:pPr>
            <a:r>
              <a:rPr kumimoji="0" lang="en-US" altLang="en-US" sz="1400" dirty="0">
                <a:latin typeface="Verdana" panose="020B0604030504040204" pitchFamily="34" charset="0"/>
              </a:rPr>
              <a:t>A </a:t>
            </a:r>
            <a:r>
              <a:rPr kumimoji="0" lang="en-US" altLang="en-US" sz="1400" b="1" dirty="0">
                <a:latin typeface="Verdana" panose="020B0604030504040204" pitchFamily="34" charset="0"/>
              </a:rPr>
              <a:t>kilobyte</a:t>
            </a:r>
            <a:r>
              <a:rPr kumimoji="0" lang="en-US" altLang="en-US" sz="1400" dirty="0">
                <a:latin typeface="Verdana" panose="020B0604030504040204" pitchFamily="34" charset="0"/>
              </a:rPr>
              <a:t>, or </a:t>
            </a:r>
            <a:r>
              <a:rPr kumimoji="0" lang="en-US" altLang="en-US" sz="1400" b="1" dirty="0">
                <a:latin typeface="Verdana" panose="020B0604030504040204" pitchFamily="34" charset="0"/>
              </a:rPr>
              <a:t>KB</a:t>
            </a:r>
            <a:r>
              <a:rPr kumimoji="0" lang="en-US" altLang="en-US" sz="1400" dirty="0">
                <a:latin typeface="Verdana" panose="020B0604030504040204" pitchFamily="34" charset="0"/>
              </a:rPr>
              <a:t>, is 1,024 bytes</a:t>
            </a:r>
          </a:p>
          <a:p>
            <a:pPr>
              <a:spcBef>
                <a:spcPct val="0"/>
              </a:spcBef>
              <a:buClrTx/>
              <a:buSzTx/>
              <a:buFontTx/>
              <a:buNone/>
            </a:pPr>
            <a:r>
              <a:rPr kumimoji="0" lang="en-US" altLang="en-US" sz="1400" dirty="0">
                <a:latin typeface="Verdana" panose="020B0604030504040204" pitchFamily="34" charset="0"/>
              </a:rPr>
              <a:t>a </a:t>
            </a:r>
            <a:r>
              <a:rPr kumimoji="0" lang="en-US" altLang="en-US" sz="1400" b="1" dirty="0">
                <a:latin typeface="Verdana" panose="020B0604030504040204" pitchFamily="34" charset="0"/>
              </a:rPr>
              <a:t>megabyte</a:t>
            </a:r>
            <a:r>
              <a:rPr kumimoji="0" lang="en-US" altLang="en-US" sz="1400" dirty="0">
                <a:latin typeface="Verdana" panose="020B0604030504040204" pitchFamily="34" charset="0"/>
              </a:rPr>
              <a:t>, or </a:t>
            </a:r>
            <a:r>
              <a:rPr kumimoji="0" lang="en-US" altLang="en-US" sz="1400" b="1" dirty="0">
                <a:latin typeface="Verdana" panose="020B0604030504040204" pitchFamily="34" charset="0"/>
              </a:rPr>
              <a:t>MB</a:t>
            </a:r>
            <a:r>
              <a:rPr kumimoji="0" lang="en-US" altLang="en-US" sz="1400" dirty="0">
                <a:latin typeface="Verdana" panose="020B0604030504040204" pitchFamily="34" charset="0"/>
              </a:rPr>
              <a:t>, is 1,024</a:t>
            </a:r>
            <a:r>
              <a:rPr kumimoji="0" lang="en-US" altLang="en-US" sz="1400" baseline="30000" dirty="0">
                <a:latin typeface="Verdana" panose="020B0604030504040204" pitchFamily="34" charset="0"/>
              </a:rPr>
              <a:t>2</a:t>
            </a:r>
            <a:r>
              <a:rPr kumimoji="0" lang="en-US" altLang="en-US" sz="1400" dirty="0">
                <a:latin typeface="Verdana" panose="020B0604030504040204" pitchFamily="34" charset="0"/>
              </a:rPr>
              <a:t> bytes</a:t>
            </a:r>
          </a:p>
          <a:p>
            <a:pPr>
              <a:spcBef>
                <a:spcPct val="0"/>
              </a:spcBef>
              <a:buClrTx/>
              <a:buSzTx/>
              <a:buFontTx/>
              <a:buNone/>
            </a:pPr>
            <a:r>
              <a:rPr kumimoji="0" lang="en-US" altLang="en-US" sz="1400" dirty="0">
                <a:latin typeface="Verdana" panose="020B0604030504040204" pitchFamily="34" charset="0"/>
              </a:rPr>
              <a:t>a </a:t>
            </a:r>
            <a:r>
              <a:rPr kumimoji="0" lang="en-US" altLang="en-US" sz="1400" b="1" dirty="0">
                <a:latin typeface="Verdana" panose="020B0604030504040204" pitchFamily="34" charset="0"/>
              </a:rPr>
              <a:t>gigabyte</a:t>
            </a:r>
            <a:r>
              <a:rPr kumimoji="0" lang="en-US" altLang="en-US" sz="1400" dirty="0">
                <a:latin typeface="Verdana" panose="020B0604030504040204" pitchFamily="34" charset="0"/>
              </a:rPr>
              <a:t>, or </a:t>
            </a:r>
            <a:r>
              <a:rPr kumimoji="0" lang="en-US" altLang="en-US" sz="1400" b="1" dirty="0">
                <a:latin typeface="Verdana" panose="020B0604030504040204" pitchFamily="34" charset="0"/>
              </a:rPr>
              <a:t>GB</a:t>
            </a:r>
            <a:r>
              <a:rPr kumimoji="0" lang="en-US" altLang="en-US" sz="1400" dirty="0">
                <a:latin typeface="Verdana" panose="020B0604030504040204" pitchFamily="34" charset="0"/>
              </a:rPr>
              <a:t>, is 1,024</a:t>
            </a:r>
            <a:r>
              <a:rPr kumimoji="0" lang="en-US" altLang="en-US" sz="1400" baseline="30000" dirty="0">
                <a:latin typeface="Verdana" panose="020B0604030504040204" pitchFamily="34" charset="0"/>
              </a:rPr>
              <a:t>3</a:t>
            </a:r>
            <a:r>
              <a:rPr kumimoji="0" lang="en-US" altLang="en-US" sz="1400" dirty="0">
                <a:latin typeface="Verdana" panose="020B0604030504040204" pitchFamily="34" charset="0"/>
              </a:rPr>
              <a:t> bytes</a:t>
            </a:r>
          </a:p>
          <a:p>
            <a:pPr>
              <a:spcBef>
                <a:spcPct val="0"/>
              </a:spcBef>
              <a:buClrTx/>
              <a:buSzTx/>
              <a:buFontTx/>
              <a:buNone/>
            </a:pPr>
            <a:r>
              <a:rPr kumimoji="0" lang="en-US" altLang="en-US" sz="1400" dirty="0">
                <a:latin typeface="Verdana" panose="020B0604030504040204" pitchFamily="34" charset="0"/>
              </a:rPr>
              <a:t>a </a:t>
            </a:r>
            <a:r>
              <a:rPr kumimoji="0" lang="en-US" altLang="en-US" sz="1400" b="1" dirty="0">
                <a:latin typeface="Verdana" panose="020B0604030504040204" pitchFamily="34" charset="0"/>
              </a:rPr>
              <a:t>terabyte</a:t>
            </a:r>
            <a:r>
              <a:rPr kumimoji="0" lang="en-US" altLang="en-US" sz="1400" dirty="0">
                <a:latin typeface="Verdana" panose="020B0604030504040204" pitchFamily="34" charset="0"/>
              </a:rPr>
              <a:t>, or </a:t>
            </a:r>
            <a:r>
              <a:rPr kumimoji="0" lang="en-US" altLang="en-US" sz="1400" b="1" dirty="0">
                <a:latin typeface="Verdana" panose="020B0604030504040204" pitchFamily="34" charset="0"/>
              </a:rPr>
              <a:t>TB</a:t>
            </a:r>
            <a:r>
              <a:rPr kumimoji="0" lang="en-US" altLang="en-US" sz="1400" dirty="0">
                <a:latin typeface="Verdana" panose="020B0604030504040204" pitchFamily="34" charset="0"/>
              </a:rPr>
              <a:t>, is 1,024</a:t>
            </a:r>
            <a:r>
              <a:rPr kumimoji="0" lang="en-US" altLang="en-US" sz="1400" baseline="30000" dirty="0">
                <a:latin typeface="Verdana" panose="020B0604030504040204" pitchFamily="34" charset="0"/>
              </a:rPr>
              <a:t>4 </a:t>
            </a:r>
            <a:r>
              <a:rPr kumimoji="0" lang="en-US" altLang="en-US" sz="1400" dirty="0">
                <a:latin typeface="Verdana" panose="020B0604030504040204" pitchFamily="34" charset="0"/>
              </a:rPr>
              <a:t>bytes </a:t>
            </a:r>
          </a:p>
          <a:p>
            <a:pPr>
              <a:spcBef>
                <a:spcPct val="0"/>
              </a:spcBef>
              <a:buClrTx/>
              <a:buSzTx/>
              <a:buFontTx/>
              <a:buNone/>
            </a:pPr>
            <a:r>
              <a:rPr kumimoji="0" lang="en-US" altLang="en-US" sz="1400" dirty="0">
                <a:latin typeface="Verdana" panose="020B0604030504040204" pitchFamily="34" charset="0"/>
              </a:rPr>
              <a:t>a </a:t>
            </a:r>
            <a:r>
              <a:rPr kumimoji="0" lang="en-US" altLang="en-US" sz="1400" b="1" dirty="0">
                <a:latin typeface="Verdana" panose="020B0604030504040204" pitchFamily="34" charset="0"/>
              </a:rPr>
              <a:t>petabyte</a:t>
            </a:r>
            <a:r>
              <a:rPr kumimoji="0" lang="en-US" altLang="en-US" sz="1400" dirty="0">
                <a:latin typeface="Verdana" panose="020B0604030504040204" pitchFamily="34" charset="0"/>
              </a:rPr>
              <a:t>, or </a:t>
            </a:r>
            <a:r>
              <a:rPr kumimoji="0" lang="en-US" altLang="en-US" sz="1400" b="1" dirty="0">
                <a:latin typeface="Verdana" panose="020B0604030504040204" pitchFamily="34" charset="0"/>
              </a:rPr>
              <a:t>PB</a:t>
            </a:r>
            <a:r>
              <a:rPr kumimoji="0" lang="en-US" altLang="en-US" sz="1400" dirty="0">
                <a:latin typeface="Verdana" panose="020B0604030504040204" pitchFamily="34" charset="0"/>
              </a:rPr>
              <a:t>, is 1,024</a:t>
            </a:r>
            <a:r>
              <a:rPr kumimoji="0" lang="en-US" altLang="en-US" sz="1400" baseline="30000" dirty="0">
                <a:latin typeface="Verdana" panose="020B0604030504040204" pitchFamily="34" charset="0"/>
              </a:rPr>
              <a:t>5</a:t>
            </a:r>
            <a:r>
              <a:rPr kumimoji="0" lang="en-US" altLang="en-US" sz="1400" dirty="0">
                <a:latin typeface="Verdana" panose="020B0604030504040204" pitchFamily="34" charset="0"/>
              </a:rPr>
              <a:t> bytes</a:t>
            </a:r>
          </a:p>
          <a:p>
            <a:pPr>
              <a:spcBef>
                <a:spcPct val="0"/>
              </a:spcBef>
              <a:buClrTx/>
              <a:buSzTx/>
              <a:buFontTx/>
              <a:buNone/>
            </a:pPr>
            <a:endParaRPr kumimoji="0" lang="en-US" altLang="en-US" sz="1400" dirty="0">
              <a:latin typeface="Verdana" panose="020B0604030504040204" pitchFamily="34" charset="0"/>
            </a:endParaRPr>
          </a:p>
          <a:p>
            <a:pPr>
              <a:spcBef>
                <a:spcPct val="0"/>
              </a:spcBef>
              <a:buClrTx/>
              <a:buSzTx/>
              <a:buFontTx/>
              <a:buNone/>
            </a:pPr>
            <a:r>
              <a:rPr kumimoji="0" lang="en-US" altLang="en-US" sz="1400" dirty="0">
                <a:latin typeface="Verdana" panose="020B0604030504040204" pitchFamily="34" charset="0"/>
              </a:rPr>
              <a:t>Computer manufacturers often round off these numbers and say that a megabyte is 1 million bytes and a gigabyte is 1 billion bytes. Networking measurements are an exception to this general rule; they are given in bits (because networks move data a bit at a time).</a:t>
            </a:r>
          </a:p>
        </p:txBody>
      </p:sp>
      <p:sp>
        <p:nvSpPr>
          <p:cNvPr id="2" name="مستطيل 1">
            <a:extLst>
              <a:ext uri="{FF2B5EF4-FFF2-40B4-BE49-F238E27FC236}">
                <a16:creationId xmlns:a16="http://schemas.microsoft.com/office/drawing/2014/main" id="{52EA0DB2-C9AA-CBAA-9B5A-C67AE030EEB1}"/>
              </a:ext>
            </a:extLst>
          </p:cNvPr>
          <p:cNvSpPr/>
          <p:nvPr/>
        </p:nvSpPr>
        <p:spPr bwMode="auto">
          <a:xfrm>
            <a:off x="7853984" y="460376"/>
            <a:ext cx="642730" cy="77311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1"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ar-SA" sz="1800" b="0" i="0" u="none" strike="noStrike" cap="none" normalizeH="0" baseline="0">
              <a:ln>
                <a:noFill/>
              </a:ln>
              <a:solidFill>
                <a:schemeClr val="tx1"/>
              </a:solidFill>
              <a:effectLst/>
              <a:latin typeface="Verdana"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457200" y="198438"/>
            <a:ext cx="8229600" cy="576262"/>
          </a:xfrm>
        </p:spPr>
        <p:txBody>
          <a:bodyPr/>
          <a:lstStyle/>
          <a:p>
            <a:pPr eaLnBrk="1" hangingPunct="1"/>
            <a:r>
              <a:rPr lang="en-US" altLang="en-US"/>
              <a:t>Storage Structure</a:t>
            </a:r>
          </a:p>
        </p:txBody>
      </p:sp>
      <p:sp>
        <p:nvSpPr>
          <p:cNvPr id="37891" name="Rectangle 3"/>
          <p:cNvSpPr>
            <a:spLocks noGrp="1" noChangeArrowheads="1"/>
          </p:cNvSpPr>
          <p:nvPr>
            <p:ph type="body" idx="4294967295"/>
          </p:nvPr>
        </p:nvSpPr>
        <p:spPr>
          <a:xfrm>
            <a:off x="806450" y="1138238"/>
            <a:ext cx="7612063" cy="4805362"/>
          </a:xfrm>
        </p:spPr>
        <p:txBody>
          <a:bodyPr/>
          <a:lstStyle/>
          <a:p>
            <a:r>
              <a:rPr lang="en-US" altLang="en-US" dirty="0"/>
              <a:t>Main memory – only large storage media that the CPU can access directly</a:t>
            </a:r>
          </a:p>
          <a:p>
            <a:pPr lvl="1"/>
            <a:r>
              <a:rPr lang="en-US" altLang="en-US" sz="1600" b="1" dirty="0">
                <a:solidFill>
                  <a:srgbClr val="3366FF"/>
                </a:solidFill>
              </a:rPr>
              <a:t>Random</a:t>
            </a:r>
            <a:r>
              <a:rPr lang="en-US" altLang="en-US" sz="1600" dirty="0">
                <a:solidFill>
                  <a:srgbClr val="0000FF"/>
                </a:solidFill>
              </a:rPr>
              <a:t> </a:t>
            </a:r>
            <a:r>
              <a:rPr lang="en-US" altLang="en-US" sz="1600" b="1" dirty="0">
                <a:solidFill>
                  <a:srgbClr val="3366FF"/>
                </a:solidFill>
              </a:rPr>
              <a:t>access</a:t>
            </a:r>
          </a:p>
          <a:p>
            <a:pPr lvl="1"/>
            <a:r>
              <a:rPr lang="en-US" altLang="en-US" sz="1600" dirty="0"/>
              <a:t>Typically </a:t>
            </a:r>
            <a:r>
              <a:rPr lang="en-US" altLang="en-US" sz="1600" b="1" dirty="0">
                <a:solidFill>
                  <a:srgbClr val="3366FF"/>
                </a:solidFill>
              </a:rPr>
              <a:t>volatile</a:t>
            </a:r>
          </a:p>
          <a:p>
            <a:r>
              <a:rPr lang="en-US" altLang="en-US" dirty="0"/>
              <a:t>Secondary storage – extension of main memory that provides large </a:t>
            </a:r>
            <a:r>
              <a:rPr lang="en-US" altLang="en-US" b="1" dirty="0">
                <a:solidFill>
                  <a:srgbClr val="3366FF"/>
                </a:solidFill>
              </a:rPr>
              <a:t>nonvolatile</a:t>
            </a:r>
            <a:r>
              <a:rPr lang="en-US" altLang="en-US" dirty="0">
                <a:solidFill>
                  <a:srgbClr val="0000FF"/>
                </a:solidFill>
              </a:rPr>
              <a:t> </a:t>
            </a:r>
            <a:r>
              <a:rPr lang="en-US" altLang="en-US" dirty="0"/>
              <a:t>storage capacity</a:t>
            </a:r>
          </a:p>
          <a:p>
            <a:r>
              <a:rPr lang="en-US" altLang="en-US" dirty="0"/>
              <a:t>Hard disks – rigid metal or glass platters covered with magnetic recording material </a:t>
            </a:r>
          </a:p>
          <a:p>
            <a:pPr lvl="1"/>
            <a:r>
              <a:rPr lang="en-US" altLang="en-US" sz="1600" dirty="0"/>
              <a:t>Disk surface is logically divided into </a:t>
            </a:r>
            <a:r>
              <a:rPr lang="en-US" altLang="en-US" sz="1600" b="1" dirty="0">
                <a:solidFill>
                  <a:srgbClr val="3366FF"/>
                </a:solidFill>
              </a:rPr>
              <a:t>tracks</a:t>
            </a:r>
            <a:r>
              <a:rPr lang="en-US" altLang="en-US" sz="1600" dirty="0"/>
              <a:t>, which are subdivided into </a:t>
            </a:r>
            <a:r>
              <a:rPr lang="en-US" altLang="en-US" sz="1600" b="1" dirty="0">
                <a:solidFill>
                  <a:srgbClr val="3366FF"/>
                </a:solidFill>
              </a:rPr>
              <a:t>sectors</a:t>
            </a:r>
          </a:p>
          <a:p>
            <a:pPr lvl="1"/>
            <a:r>
              <a:rPr lang="en-US" altLang="en-US" sz="1600" dirty="0"/>
              <a:t>The </a:t>
            </a:r>
            <a:r>
              <a:rPr lang="en-US" altLang="en-US" sz="1600" b="1" dirty="0">
                <a:solidFill>
                  <a:srgbClr val="3366FF"/>
                </a:solidFill>
              </a:rPr>
              <a:t>disk controller </a:t>
            </a:r>
            <a:r>
              <a:rPr lang="en-US" altLang="en-US" sz="1600" dirty="0"/>
              <a:t>determines the logical interaction between the device and the computer </a:t>
            </a:r>
          </a:p>
          <a:p>
            <a:r>
              <a:rPr lang="en-US" altLang="en-US" b="1" dirty="0">
                <a:solidFill>
                  <a:srgbClr val="3366FF"/>
                </a:solidFill>
              </a:rPr>
              <a:t>Solid-state disks </a:t>
            </a:r>
            <a:r>
              <a:rPr lang="en-US" altLang="en-US" dirty="0"/>
              <a:t>– faster than hard disks, nonvolatile</a:t>
            </a:r>
          </a:p>
          <a:p>
            <a:pPr lvl="1"/>
            <a:r>
              <a:rPr lang="en-US" altLang="en-US" sz="1600" dirty="0"/>
              <a:t>Various technologies</a:t>
            </a:r>
          </a:p>
          <a:p>
            <a:pPr lvl="1"/>
            <a:r>
              <a:rPr lang="en-US" altLang="en-US" sz="1600" dirty="0"/>
              <a:t>Becoming more popular</a:t>
            </a:r>
          </a:p>
        </p:txBody>
      </p:sp>
      <p:sp>
        <p:nvSpPr>
          <p:cNvPr id="2" name="مستطيل 1">
            <a:extLst>
              <a:ext uri="{FF2B5EF4-FFF2-40B4-BE49-F238E27FC236}">
                <a16:creationId xmlns:a16="http://schemas.microsoft.com/office/drawing/2014/main" id="{73B337D0-C5EE-5EB0-20A2-004B5A023E88}"/>
              </a:ext>
            </a:extLst>
          </p:cNvPr>
          <p:cNvSpPr/>
          <p:nvPr/>
        </p:nvSpPr>
        <p:spPr bwMode="auto">
          <a:xfrm>
            <a:off x="7853984" y="460376"/>
            <a:ext cx="642730" cy="77311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1"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ar-SA" sz="1800" b="0" i="0" u="none" strike="noStrike" cap="none" normalizeH="0" baseline="0">
              <a:ln>
                <a:noFill/>
              </a:ln>
              <a:solidFill>
                <a:schemeClr val="tx1"/>
              </a:solidFill>
              <a:effectLst/>
              <a:latin typeface="Verdana"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457200" y="198438"/>
            <a:ext cx="8229600" cy="576262"/>
          </a:xfrm>
        </p:spPr>
        <p:txBody>
          <a:bodyPr/>
          <a:lstStyle/>
          <a:p>
            <a:pPr eaLnBrk="1" hangingPunct="1"/>
            <a:r>
              <a:rPr lang="en-US" altLang="en-US"/>
              <a:t>Storage Structure</a:t>
            </a:r>
          </a:p>
        </p:txBody>
      </p:sp>
      <p:pic>
        <p:nvPicPr>
          <p:cNvPr id="2050" name="Picture 2" descr="Person holding a hard disk drive and solid-state dri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673" y="4386273"/>
            <a:ext cx="3222627" cy="152308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38162" y="5909359"/>
            <a:ext cx="8067675" cy="646331"/>
          </a:xfrm>
          <a:prstGeom prst="rect">
            <a:avLst/>
          </a:prstGeom>
        </p:spPr>
        <p:txBody>
          <a:bodyPr wrap="square">
            <a:spAutoFit/>
          </a:bodyPr>
          <a:lstStyle/>
          <a:p>
            <a:pPr algn="ctr"/>
            <a:r>
              <a:rPr lang="en-MY" dirty="0">
                <a:latin typeface="Arial" panose="020B0604020202020204" pitchFamily="34" charset="0"/>
              </a:rPr>
              <a:t>Hard disk drives (left) typically come in standard sizes, while the appearance of solid-state drives can vary slightly.</a:t>
            </a:r>
            <a:endParaRPr lang="en-MY" dirty="0"/>
          </a:p>
        </p:txBody>
      </p:sp>
      <p:pic>
        <p:nvPicPr>
          <p:cNvPr id="3" name="Picture 2"/>
          <p:cNvPicPr>
            <a:picLocks noChangeAspect="1"/>
          </p:cNvPicPr>
          <p:nvPr/>
        </p:nvPicPr>
        <p:blipFill>
          <a:blip r:embed="rId4"/>
          <a:stretch>
            <a:fillRect/>
          </a:stretch>
        </p:blipFill>
        <p:spPr>
          <a:xfrm>
            <a:off x="2579959" y="980096"/>
            <a:ext cx="4361905" cy="3247619"/>
          </a:xfrm>
          <a:prstGeom prst="rect">
            <a:avLst/>
          </a:prstGeom>
        </p:spPr>
      </p:pic>
      <p:sp>
        <p:nvSpPr>
          <p:cNvPr id="4" name="مستطيل 3">
            <a:extLst>
              <a:ext uri="{FF2B5EF4-FFF2-40B4-BE49-F238E27FC236}">
                <a16:creationId xmlns:a16="http://schemas.microsoft.com/office/drawing/2014/main" id="{F789D33C-BA8B-56E3-4A9F-0DF6B346254B}"/>
              </a:ext>
            </a:extLst>
          </p:cNvPr>
          <p:cNvSpPr/>
          <p:nvPr/>
        </p:nvSpPr>
        <p:spPr bwMode="auto">
          <a:xfrm>
            <a:off x="7853984" y="460376"/>
            <a:ext cx="642730" cy="77311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1"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ar-SA" sz="1800" b="0" i="0" u="none" strike="noStrike" cap="none" normalizeH="0" baseline="0">
              <a:ln>
                <a:noFill/>
              </a:ln>
              <a:solidFill>
                <a:schemeClr val="tx1"/>
              </a:solidFill>
              <a:effectLst/>
              <a:latin typeface="Verdana" charset="0"/>
            </a:endParaRPr>
          </a:p>
        </p:txBody>
      </p:sp>
    </p:spTree>
    <p:extLst>
      <p:ext uri="{BB962C8B-B14F-4D97-AF65-F5344CB8AC3E}">
        <p14:creationId xmlns:p14="http://schemas.microsoft.com/office/powerpoint/2010/main" val="37828228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876300" y="182563"/>
            <a:ext cx="7810500" cy="576262"/>
          </a:xfrm>
        </p:spPr>
        <p:txBody>
          <a:bodyPr/>
          <a:lstStyle/>
          <a:p>
            <a:pPr eaLnBrk="1" hangingPunct="1"/>
            <a:r>
              <a:rPr lang="en-US" altLang="en-US"/>
              <a:t>Storage Hierarchy</a:t>
            </a:r>
          </a:p>
        </p:txBody>
      </p:sp>
      <p:sp>
        <p:nvSpPr>
          <p:cNvPr id="39939" name="Rectangle 3"/>
          <p:cNvSpPr>
            <a:spLocks noGrp="1" noChangeArrowheads="1"/>
          </p:cNvSpPr>
          <p:nvPr>
            <p:ph type="body" idx="4294967295"/>
          </p:nvPr>
        </p:nvSpPr>
        <p:spPr>
          <a:xfrm>
            <a:off x="806450" y="1233488"/>
            <a:ext cx="7880350" cy="4530725"/>
          </a:xfrm>
        </p:spPr>
        <p:txBody>
          <a:bodyPr/>
          <a:lstStyle/>
          <a:p>
            <a:r>
              <a:rPr lang="en-US" altLang="en-US" sz="2000" dirty="0"/>
              <a:t>Storage systems organized in hierarchy</a:t>
            </a:r>
          </a:p>
          <a:p>
            <a:pPr lvl="1"/>
            <a:r>
              <a:rPr lang="en-US" altLang="en-US" sz="2000" dirty="0"/>
              <a:t>Speed</a:t>
            </a:r>
          </a:p>
          <a:p>
            <a:pPr lvl="1"/>
            <a:r>
              <a:rPr lang="en-US" altLang="en-US" sz="2000" dirty="0"/>
              <a:t>Cost</a:t>
            </a:r>
          </a:p>
          <a:p>
            <a:pPr lvl="1"/>
            <a:r>
              <a:rPr lang="en-US" altLang="en-US" sz="2000" dirty="0"/>
              <a:t>Volatility</a:t>
            </a:r>
          </a:p>
          <a:p>
            <a:r>
              <a:rPr lang="en-US" altLang="en-US" sz="2000" b="1" dirty="0">
                <a:solidFill>
                  <a:srgbClr val="3366FF"/>
                </a:solidFill>
              </a:rPr>
              <a:t>Caching</a:t>
            </a:r>
            <a:r>
              <a:rPr lang="en-US" altLang="en-US" sz="2000" dirty="0"/>
              <a:t> – copying information into faster storage system; main memory can be viewed as a cache for secondary storage</a:t>
            </a:r>
          </a:p>
          <a:p>
            <a:endParaRPr lang="en-US" altLang="en-US" sz="2000" dirty="0"/>
          </a:p>
          <a:p>
            <a:r>
              <a:rPr lang="en-US" altLang="en-US" sz="2000" b="1" dirty="0">
                <a:solidFill>
                  <a:srgbClr val="3366FF"/>
                </a:solidFill>
              </a:rPr>
              <a:t>Device Driver </a:t>
            </a:r>
            <a:r>
              <a:rPr lang="en-US" altLang="en-US" sz="2000" dirty="0"/>
              <a:t>for each device controller to manage I/O</a:t>
            </a:r>
          </a:p>
          <a:p>
            <a:pPr lvl="1"/>
            <a:r>
              <a:rPr lang="en-US" altLang="en-US" sz="2000" dirty="0"/>
              <a:t>Provides uniform interface between controller and kernel</a:t>
            </a:r>
          </a:p>
        </p:txBody>
      </p:sp>
      <p:sp>
        <p:nvSpPr>
          <p:cNvPr id="2" name="مستطيل 1">
            <a:extLst>
              <a:ext uri="{FF2B5EF4-FFF2-40B4-BE49-F238E27FC236}">
                <a16:creationId xmlns:a16="http://schemas.microsoft.com/office/drawing/2014/main" id="{F7D60CDC-7AAF-595B-C373-5291B1C5E3E7}"/>
              </a:ext>
            </a:extLst>
          </p:cNvPr>
          <p:cNvSpPr/>
          <p:nvPr/>
        </p:nvSpPr>
        <p:spPr bwMode="auto">
          <a:xfrm>
            <a:off x="7853984" y="460376"/>
            <a:ext cx="642730" cy="77311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1"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ar-SA" sz="1800" b="0" i="0" u="none" strike="noStrike" cap="none" normalizeH="0" baseline="0">
              <a:ln>
                <a:noFill/>
              </a:ln>
              <a:solidFill>
                <a:schemeClr val="tx1"/>
              </a:solidFill>
              <a:effectLst/>
              <a:latin typeface="Verdana"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337" y="211552"/>
            <a:ext cx="8229600" cy="576262"/>
          </a:xfrm>
        </p:spPr>
        <p:txBody>
          <a:bodyPr/>
          <a:lstStyle/>
          <a:p>
            <a:r>
              <a:rPr lang="en-US" dirty="0"/>
              <a:t>Text Book</a:t>
            </a:r>
            <a:endParaRPr lang="en-MY" dirty="0"/>
          </a:p>
        </p:txBody>
      </p:sp>
      <p:sp>
        <p:nvSpPr>
          <p:cNvPr id="4" name="Rectangle 3"/>
          <p:cNvSpPr/>
          <p:nvPr/>
        </p:nvSpPr>
        <p:spPr>
          <a:xfrm>
            <a:off x="498336" y="2126470"/>
            <a:ext cx="8529753" cy="1015663"/>
          </a:xfrm>
          <a:prstGeom prst="rect">
            <a:avLst/>
          </a:prstGeom>
        </p:spPr>
        <p:txBody>
          <a:bodyPr wrap="square">
            <a:spAutoFit/>
          </a:bodyPr>
          <a:lstStyle/>
          <a:p>
            <a:pPr marL="342900" indent="-342900">
              <a:buFont typeface="Arial" panose="020B0604020202020204" pitchFamily="34" charset="0"/>
              <a:buChar char="•"/>
            </a:pPr>
            <a:r>
              <a:rPr lang="en-MY" sz="2400" dirty="0"/>
              <a:t>Operating Systems Concepts: Essentials </a:t>
            </a:r>
            <a:r>
              <a:rPr lang="en-MY" sz="2000" dirty="0"/>
              <a:t>- </a:t>
            </a:r>
            <a:r>
              <a:rPr lang="en-MY" dirty="0"/>
              <a:t>10</a:t>
            </a:r>
            <a:r>
              <a:rPr lang="en-MY" baseline="30000" dirty="0"/>
              <a:t>th</a:t>
            </a:r>
            <a:r>
              <a:rPr lang="en-MY" dirty="0"/>
              <a:t> Edition</a:t>
            </a:r>
          </a:p>
          <a:p>
            <a:r>
              <a:rPr lang="en-MY" dirty="0"/>
              <a:t>     By: </a:t>
            </a:r>
            <a:r>
              <a:rPr lang="en-MY" dirty="0" err="1"/>
              <a:t>Silberschatz</a:t>
            </a:r>
            <a:r>
              <a:rPr lang="en-MY" dirty="0"/>
              <a:t>, Galvin, and Gagne</a:t>
            </a:r>
          </a:p>
          <a:p>
            <a:endParaRPr lang="en-MY" dirty="0"/>
          </a:p>
        </p:txBody>
      </p:sp>
      <p:sp>
        <p:nvSpPr>
          <p:cNvPr id="5" name="Rectangle 4"/>
          <p:cNvSpPr/>
          <p:nvPr/>
        </p:nvSpPr>
        <p:spPr>
          <a:xfrm>
            <a:off x="498337" y="3908240"/>
            <a:ext cx="7427842" cy="738664"/>
          </a:xfrm>
          <a:prstGeom prst="rect">
            <a:avLst/>
          </a:prstGeom>
        </p:spPr>
        <p:txBody>
          <a:bodyPr wrap="square">
            <a:spAutoFit/>
          </a:bodyPr>
          <a:lstStyle/>
          <a:p>
            <a:pPr marL="342900" indent="-342900">
              <a:buFont typeface="Arial" panose="020B0604020202020204" pitchFamily="34" charset="0"/>
              <a:buChar char="•"/>
            </a:pPr>
            <a:r>
              <a:rPr lang="en-MY" sz="2400" dirty="0"/>
              <a:t>Modern Operating Systems </a:t>
            </a:r>
            <a:r>
              <a:rPr lang="en-MY" dirty="0"/>
              <a:t>– 4</a:t>
            </a:r>
            <a:r>
              <a:rPr lang="en-MY" baseline="30000" dirty="0"/>
              <a:t>th</a:t>
            </a:r>
            <a:r>
              <a:rPr lang="en-MY" dirty="0"/>
              <a:t>Edition</a:t>
            </a:r>
          </a:p>
          <a:p>
            <a:r>
              <a:rPr lang="en-MY" dirty="0"/>
              <a:t>     By: Tanenbaum, A.S. and </a:t>
            </a:r>
            <a:r>
              <a:rPr lang="en-MY" dirty="0" err="1"/>
              <a:t>Bos</a:t>
            </a:r>
            <a:r>
              <a:rPr lang="en-MY" dirty="0"/>
              <a:t>, H.</a:t>
            </a:r>
          </a:p>
        </p:txBody>
      </p:sp>
    </p:spTree>
    <p:extLst>
      <p:ext uri="{BB962C8B-B14F-4D97-AF65-F5344CB8AC3E}">
        <p14:creationId xmlns:p14="http://schemas.microsoft.com/office/powerpoint/2010/main" val="1071206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457200" y="198438"/>
            <a:ext cx="8229600" cy="576262"/>
          </a:xfrm>
        </p:spPr>
        <p:txBody>
          <a:bodyPr/>
          <a:lstStyle/>
          <a:p>
            <a:pPr eaLnBrk="1" hangingPunct="1"/>
            <a:r>
              <a:rPr lang="en-US" altLang="en-US"/>
              <a:t>Storage-Device Hierarchy</a:t>
            </a:r>
          </a:p>
        </p:txBody>
      </p:sp>
      <p:pic>
        <p:nvPicPr>
          <p:cNvPr id="41987" name="Picture 3" descr="C:\Users\as668\Desktop\1_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5792" y="1443101"/>
            <a:ext cx="5372398" cy="44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4"/>
          <a:stretch>
            <a:fillRect/>
          </a:stretch>
        </p:blipFill>
        <p:spPr>
          <a:xfrm>
            <a:off x="7553739" y="1443101"/>
            <a:ext cx="1076190" cy="4342857"/>
          </a:xfrm>
          <a:prstGeom prst="rect">
            <a:avLst/>
          </a:prstGeom>
        </p:spPr>
      </p:pic>
      <p:sp>
        <p:nvSpPr>
          <p:cNvPr id="3" name="مستطيل 2">
            <a:extLst>
              <a:ext uri="{FF2B5EF4-FFF2-40B4-BE49-F238E27FC236}">
                <a16:creationId xmlns:a16="http://schemas.microsoft.com/office/drawing/2014/main" id="{4A60E7E1-B272-9DC4-9FBF-9B425332783A}"/>
              </a:ext>
            </a:extLst>
          </p:cNvPr>
          <p:cNvSpPr/>
          <p:nvPr/>
        </p:nvSpPr>
        <p:spPr bwMode="auto">
          <a:xfrm>
            <a:off x="7853984" y="460376"/>
            <a:ext cx="642730" cy="77311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1"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ar-SA" sz="1800" b="0" i="0" u="none" strike="noStrike" cap="none" normalizeH="0" baseline="0">
              <a:ln>
                <a:noFill/>
              </a:ln>
              <a:solidFill>
                <a:schemeClr val="tx1"/>
              </a:solidFill>
              <a:effectLst/>
              <a:latin typeface="Verdana"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457200" y="198438"/>
            <a:ext cx="8229600" cy="576262"/>
          </a:xfrm>
        </p:spPr>
        <p:txBody>
          <a:bodyPr/>
          <a:lstStyle/>
          <a:p>
            <a:pPr eaLnBrk="1" hangingPunct="1"/>
            <a:r>
              <a:rPr lang="en-US" altLang="en-US" dirty="0"/>
              <a:t>Caching</a:t>
            </a:r>
          </a:p>
        </p:txBody>
      </p:sp>
      <p:sp>
        <p:nvSpPr>
          <p:cNvPr id="44035" name="Rectangle 3"/>
          <p:cNvSpPr>
            <a:spLocks noGrp="1" noChangeArrowheads="1"/>
          </p:cNvSpPr>
          <p:nvPr>
            <p:ph type="body" idx="4294967295"/>
          </p:nvPr>
        </p:nvSpPr>
        <p:spPr>
          <a:xfrm>
            <a:off x="806450" y="1233488"/>
            <a:ext cx="7880350" cy="4910137"/>
          </a:xfrm>
        </p:spPr>
        <p:txBody>
          <a:bodyPr/>
          <a:lstStyle/>
          <a:p>
            <a:r>
              <a:rPr lang="en-US" altLang="en-US" sz="2000" dirty="0"/>
              <a:t>Important principle, performed at many levels in a computer (in hardware, operating system, software)</a:t>
            </a:r>
            <a:endParaRPr lang="en-US" altLang="en-US" sz="900" dirty="0"/>
          </a:p>
          <a:p>
            <a:r>
              <a:rPr lang="en-US" altLang="en-US" sz="2000" dirty="0"/>
              <a:t>Usually, if information is used, then it copied from slower to faster storage temporarily (ex: from main memory to cache).</a:t>
            </a:r>
            <a:endParaRPr lang="en-US" altLang="en-US" sz="900" dirty="0"/>
          </a:p>
          <a:p>
            <a:pPr marL="0" indent="0">
              <a:buNone/>
            </a:pPr>
            <a:r>
              <a:rPr lang="en-US" altLang="en-US" sz="2000" b="1" dirty="0">
                <a:effectLst>
                  <a:outerShdw blurRad="38100" dist="38100" dir="2700000" algn="tl">
                    <a:srgbClr val="000000">
                      <a:alpha val="43137"/>
                    </a:srgbClr>
                  </a:outerShdw>
                </a:effectLst>
              </a:rPr>
              <a:t>How it works?</a:t>
            </a:r>
          </a:p>
          <a:p>
            <a:r>
              <a:rPr lang="en-US" altLang="en-US" sz="2000" dirty="0"/>
              <a:t>Faster storage (cache) checked first to determine if information is there</a:t>
            </a:r>
          </a:p>
          <a:p>
            <a:pPr lvl="1"/>
            <a:r>
              <a:rPr lang="en-US" altLang="en-US" sz="2000" dirty="0"/>
              <a:t>If it is, information used directly from the cache (fast)</a:t>
            </a:r>
          </a:p>
          <a:p>
            <a:pPr lvl="1"/>
            <a:r>
              <a:rPr lang="en-US" altLang="en-US" sz="2000" dirty="0"/>
              <a:t>If not, data copied to cache and used there</a:t>
            </a:r>
          </a:p>
          <a:p>
            <a:pPr lvl="1"/>
            <a:endParaRPr lang="en-US" altLang="en-US" sz="900" dirty="0"/>
          </a:p>
          <a:p>
            <a:pPr lvl="1"/>
            <a:endParaRPr lang="en-US" altLang="en-US" sz="900" dirty="0"/>
          </a:p>
          <a:p>
            <a:pPr lvl="1"/>
            <a:endParaRPr lang="en-US" altLang="en-US" sz="900" dirty="0"/>
          </a:p>
          <a:p>
            <a:r>
              <a:rPr lang="en-MY" altLang="en-US" sz="2000" dirty="0"/>
              <a:t>Main memory can be viewed as a fast cache for secondary storage (How?)</a:t>
            </a:r>
            <a:endParaRPr lang="en-US" altLang="en-US" sz="2000" dirty="0"/>
          </a:p>
        </p:txBody>
      </p:sp>
      <p:pic>
        <p:nvPicPr>
          <p:cNvPr id="2" name="Picture 1"/>
          <p:cNvPicPr>
            <a:picLocks noChangeAspect="1"/>
          </p:cNvPicPr>
          <p:nvPr/>
        </p:nvPicPr>
        <p:blipFill>
          <a:blip r:embed="rId3"/>
          <a:stretch>
            <a:fillRect/>
          </a:stretch>
        </p:blipFill>
        <p:spPr>
          <a:xfrm>
            <a:off x="3119959" y="5618600"/>
            <a:ext cx="5463810" cy="105004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ChangeArrowheads="1"/>
          </p:cNvSpPr>
          <p:nvPr/>
        </p:nvSpPr>
        <p:spPr bwMode="auto">
          <a:xfrm>
            <a:off x="543060" y="201166"/>
            <a:ext cx="83820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eaLnBrk="1" hangingPunct="1"/>
            <a:r>
              <a:rPr lang="en-US" altLang="en-US" sz="3600" dirty="0">
                <a:solidFill>
                  <a:srgbClr val="006666"/>
                </a:solidFill>
              </a:rPr>
              <a:t>What is an Operating System (1)?</a:t>
            </a:r>
          </a:p>
        </p:txBody>
      </p:sp>
      <p:sp>
        <p:nvSpPr>
          <p:cNvPr id="7172" name="Rectangle 3"/>
          <p:cNvSpPr>
            <a:spLocks noChangeArrowheads="1"/>
          </p:cNvSpPr>
          <p:nvPr/>
        </p:nvSpPr>
        <p:spPr bwMode="auto">
          <a:xfrm>
            <a:off x="681017" y="1204824"/>
            <a:ext cx="7896314" cy="511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2400">
                <a:solidFill>
                  <a:schemeClr val="tx1"/>
                </a:solidFill>
                <a:latin typeface="Times New Roman" panose="02020603050405020304" pitchFamily="18" charset="0"/>
              </a:defRPr>
            </a:lvl1pPr>
            <a:lvl2pPr marL="742950" indent="-190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eaLnBrk="1" hangingPunct="1">
              <a:spcBef>
                <a:spcPct val="20000"/>
              </a:spcBef>
              <a:buFontTx/>
              <a:buChar char="•"/>
            </a:pPr>
            <a:r>
              <a:rPr lang="en-US" altLang="en-US" sz="3200" dirty="0">
                <a:latin typeface="Arial" panose="020B0604020202020204" pitchFamily="34" charset="0"/>
              </a:rPr>
              <a:t>A modern computer consists of:</a:t>
            </a:r>
          </a:p>
          <a:p>
            <a:pPr lvl="1" algn="l" rtl="0" eaLnBrk="1" hangingPunct="1">
              <a:spcBef>
                <a:spcPct val="20000"/>
              </a:spcBef>
              <a:buClr>
                <a:schemeClr val="tx1"/>
              </a:buClr>
              <a:buFont typeface="Wingdings" panose="05000000000000000000" pitchFamily="2" charset="2"/>
              <a:buChar char="Ø"/>
            </a:pPr>
            <a:r>
              <a:rPr lang="en-US" altLang="en-US" sz="2800" dirty="0">
                <a:latin typeface="Arial" panose="020B0604020202020204" pitchFamily="34" charset="0"/>
              </a:rPr>
              <a:t> One or more processors</a:t>
            </a:r>
          </a:p>
          <a:p>
            <a:pPr lvl="1" algn="l" rtl="0" eaLnBrk="1" hangingPunct="1">
              <a:spcBef>
                <a:spcPct val="20000"/>
              </a:spcBef>
              <a:buClr>
                <a:schemeClr val="tx1"/>
              </a:buClr>
              <a:buFont typeface="Wingdings" panose="05000000000000000000" pitchFamily="2" charset="2"/>
              <a:buChar char="Ø"/>
            </a:pPr>
            <a:r>
              <a:rPr lang="en-US" altLang="en-US" sz="2800" dirty="0">
                <a:latin typeface="Arial" panose="020B0604020202020204" pitchFamily="34" charset="0"/>
              </a:rPr>
              <a:t> Main memory</a:t>
            </a:r>
          </a:p>
          <a:p>
            <a:pPr lvl="1" algn="l" rtl="0" eaLnBrk="1" hangingPunct="1">
              <a:spcBef>
                <a:spcPct val="20000"/>
              </a:spcBef>
              <a:buClr>
                <a:schemeClr val="tx1"/>
              </a:buClr>
              <a:buFont typeface="Wingdings" panose="05000000000000000000" pitchFamily="2" charset="2"/>
              <a:buChar char="Ø"/>
            </a:pPr>
            <a:r>
              <a:rPr lang="en-US" altLang="en-US" sz="2800" dirty="0">
                <a:latin typeface="Arial" panose="020B0604020202020204" pitchFamily="34" charset="0"/>
              </a:rPr>
              <a:t> Disks</a:t>
            </a:r>
          </a:p>
          <a:p>
            <a:pPr lvl="1" algn="l" rtl="0" eaLnBrk="1" hangingPunct="1">
              <a:spcBef>
                <a:spcPct val="20000"/>
              </a:spcBef>
              <a:buClr>
                <a:schemeClr val="tx1"/>
              </a:buClr>
              <a:buFont typeface="Wingdings" panose="05000000000000000000" pitchFamily="2" charset="2"/>
              <a:buChar char="Ø"/>
            </a:pPr>
            <a:r>
              <a:rPr lang="en-US" altLang="en-US" sz="2800" dirty="0">
                <a:latin typeface="Arial" panose="020B0604020202020204" pitchFamily="34" charset="0"/>
              </a:rPr>
              <a:t> Printers</a:t>
            </a:r>
          </a:p>
          <a:p>
            <a:pPr lvl="1" algn="l" rtl="0" eaLnBrk="1" hangingPunct="1">
              <a:spcBef>
                <a:spcPct val="20000"/>
              </a:spcBef>
              <a:buClr>
                <a:schemeClr val="tx1"/>
              </a:buClr>
              <a:buFont typeface="Wingdings" panose="05000000000000000000" pitchFamily="2" charset="2"/>
              <a:buChar char="Ø"/>
            </a:pPr>
            <a:r>
              <a:rPr lang="en-US" altLang="en-US" sz="2800" dirty="0">
                <a:latin typeface="Arial" panose="020B0604020202020204" pitchFamily="34" charset="0"/>
              </a:rPr>
              <a:t> Various input/output devices.</a:t>
            </a:r>
          </a:p>
          <a:p>
            <a:pPr algn="l" rtl="0" eaLnBrk="1" hangingPunct="1">
              <a:spcBef>
                <a:spcPct val="20000"/>
              </a:spcBef>
              <a:buClr>
                <a:schemeClr val="tx1"/>
              </a:buClr>
              <a:buFontTx/>
              <a:buChar char="•"/>
            </a:pPr>
            <a:r>
              <a:rPr lang="en-US" altLang="en-US" sz="3200" dirty="0">
                <a:latin typeface="Arial" panose="020B0604020202020204" pitchFamily="34" charset="0"/>
              </a:rPr>
              <a:t>Managing all these varied components requires a layer of software – the </a:t>
            </a:r>
            <a:br>
              <a:rPr lang="en-US" altLang="en-US" sz="3200" dirty="0">
                <a:latin typeface="Arial" panose="020B0604020202020204" pitchFamily="34" charset="0"/>
              </a:rPr>
            </a:br>
            <a:r>
              <a:rPr lang="en-US" altLang="en-US" sz="3200" b="1" dirty="0">
                <a:latin typeface="Arial" panose="020B0604020202020204" pitchFamily="34" charset="0"/>
              </a:rPr>
              <a:t>Operating System (OS).</a:t>
            </a:r>
          </a:p>
        </p:txBody>
      </p:sp>
    </p:spTree>
    <p:extLst>
      <p:ext uri="{BB962C8B-B14F-4D97-AF65-F5344CB8AC3E}">
        <p14:creationId xmlns:p14="http://schemas.microsoft.com/office/powerpoint/2010/main" val="3996181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963613" y="198438"/>
            <a:ext cx="7723187" cy="576262"/>
          </a:xfrm>
        </p:spPr>
        <p:txBody>
          <a:bodyPr/>
          <a:lstStyle/>
          <a:p>
            <a:pPr eaLnBrk="1" hangingPunct="1"/>
            <a:r>
              <a:rPr lang="en-US" altLang="en-US" dirty="0"/>
              <a:t>What is an Operating System (2)?</a:t>
            </a:r>
          </a:p>
        </p:txBody>
      </p:sp>
      <p:sp>
        <p:nvSpPr>
          <p:cNvPr id="11267" name="Rectangle 3"/>
          <p:cNvSpPr>
            <a:spLocks noGrp="1" noChangeArrowheads="1"/>
          </p:cNvSpPr>
          <p:nvPr>
            <p:ph type="body" idx="4294967295"/>
          </p:nvPr>
        </p:nvSpPr>
        <p:spPr>
          <a:xfrm>
            <a:off x="963613" y="1184857"/>
            <a:ext cx="7561664" cy="5267458"/>
          </a:xfrm>
        </p:spPr>
        <p:txBody>
          <a:bodyPr/>
          <a:lstStyle/>
          <a:p>
            <a:pPr algn="just"/>
            <a:r>
              <a:rPr lang="en-GB" altLang="en-US" sz="2400" dirty="0"/>
              <a:t>An operating system (OS) is a software that manages computer hardware and software resources and </a:t>
            </a:r>
            <a:r>
              <a:rPr lang="en-GB" altLang="en-US" sz="2400" u="sng" dirty="0">
                <a:solidFill>
                  <a:srgbClr val="FF0000"/>
                </a:solidFill>
              </a:rPr>
              <a:t>provides</a:t>
            </a:r>
            <a:r>
              <a:rPr lang="en-GB" altLang="en-US" sz="2400" dirty="0"/>
              <a:t> common services for computer programs. </a:t>
            </a:r>
          </a:p>
          <a:p>
            <a:pPr algn="just"/>
            <a:endParaRPr lang="en-GB" altLang="en-US" sz="2400" dirty="0"/>
          </a:p>
          <a:p>
            <a:pPr algn="just"/>
            <a:r>
              <a:rPr lang="en-GB" altLang="en-US" sz="2400" dirty="0"/>
              <a:t>It acts as an </a:t>
            </a:r>
            <a:r>
              <a:rPr lang="en-GB" altLang="en-US" sz="2400" u="sng" dirty="0">
                <a:solidFill>
                  <a:srgbClr val="FF0000"/>
                </a:solidFill>
              </a:rPr>
              <a:t>intermediary</a:t>
            </a:r>
            <a:r>
              <a:rPr lang="en-GB" altLang="en-US" sz="2400" dirty="0"/>
              <a:t> between the computer's hardware and the applications running on it, facilitating the execution of programs and providing a user interface.</a:t>
            </a:r>
            <a:endParaRPr lang="en-US"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963613" y="198438"/>
            <a:ext cx="7723187" cy="576262"/>
          </a:xfrm>
        </p:spPr>
        <p:txBody>
          <a:bodyPr/>
          <a:lstStyle/>
          <a:p>
            <a:pPr eaLnBrk="1" hangingPunct="1"/>
            <a:r>
              <a:rPr lang="en-US" altLang="en-US" dirty="0"/>
              <a:t>What is an Operating System (2)?</a:t>
            </a:r>
          </a:p>
        </p:txBody>
      </p:sp>
      <p:sp>
        <p:nvSpPr>
          <p:cNvPr id="11267" name="Rectangle 3"/>
          <p:cNvSpPr>
            <a:spLocks noGrp="1" noChangeArrowheads="1"/>
          </p:cNvSpPr>
          <p:nvPr>
            <p:ph type="body" idx="4294967295"/>
          </p:nvPr>
        </p:nvSpPr>
        <p:spPr>
          <a:xfrm>
            <a:off x="963613" y="1184857"/>
            <a:ext cx="7561664" cy="5267458"/>
          </a:xfrm>
        </p:spPr>
        <p:txBody>
          <a:bodyPr/>
          <a:lstStyle/>
          <a:p>
            <a:r>
              <a:rPr lang="en-US" altLang="en-US" sz="2400" dirty="0"/>
              <a:t>An OS is a program that acts as an </a:t>
            </a:r>
            <a:r>
              <a:rPr lang="en-US" altLang="en-US" sz="2400" b="1" u="sng" dirty="0"/>
              <a:t>intermediary</a:t>
            </a:r>
            <a:r>
              <a:rPr lang="en-US" altLang="en-US" sz="2400" dirty="0"/>
              <a:t> between a user and the computer hardware.</a:t>
            </a:r>
          </a:p>
          <a:p>
            <a:endParaRPr lang="en-US" altLang="en-US" sz="2400" dirty="0"/>
          </a:p>
          <a:p>
            <a:endParaRPr lang="en-US" altLang="en-US" sz="2400" dirty="0"/>
          </a:p>
          <a:p>
            <a:pPr eaLnBrk="1" hangingPunct="1"/>
            <a:r>
              <a:rPr lang="en-US" altLang="en-US" sz="2400" b="1" dirty="0"/>
              <a:t>OS goals :</a:t>
            </a:r>
          </a:p>
          <a:p>
            <a:pPr lvl="1" eaLnBrk="1" hangingPunct="1"/>
            <a:r>
              <a:rPr lang="en-US" altLang="en-US" sz="2400" dirty="0"/>
              <a:t>Control/execute user/application programs.</a:t>
            </a:r>
          </a:p>
          <a:p>
            <a:pPr lvl="1" eaLnBrk="1" hangingPunct="1"/>
            <a:r>
              <a:rPr lang="en-US" altLang="en-US" sz="2400" dirty="0"/>
              <a:t>Make the computer system convenient to use.</a:t>
            </a:r>
          </a:p>
          <a:p>
            <a:pPr lvl="1" eaLnBrk="1" hangingPunct="1"/>
            <a:r>
              <a:rPr lang="en-US" altLang="en-US" sz="2400" dirty="0"/>
              <a:t>Ease the solving of user problems.</a:t>
            </a:r>
          </a:p>
          <a:p>
            <a:pPr lvl="1" eaLnBrk="1" hangingPunct="1"/>
            <a:r>
              <a:rPr lang="en-US" altLang="en-US" sz="2400" dirty="0"/>
              <a:t>Use the computer hardware in an efficient manner</a:t>
            </a:r>
            <a:endParaRPr lang="en-US" altLang="en-US" sz="3200" dirty="0"/>
          </a:p>
        </p:txBody>
      </p:sp>
    </p:spTree>
    <p:extLst>
      <p:ext uri="{BB962C8B-B14F-4D97-AF65-F5344CB8AC3E}">
        <p14:creationId xmlns:p14="http://schemas.microsoft.com/office/powerpoint/2010/main" val="103830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963613" y="198438"/>
            <a:ext cx="7723187" cy="576262"/>
          </a:xfrm>
        </p:spPr>
        <p:txBody>
          <a:bodyPr/>
          <a:lstStyle/>
          <a:p>
            <a:pPr eaLnBrk="1" hangingPunct="1"/>
            <a:r>
              <a:rPr lang="en-US" altLang="en-US" dirty="0"/>
              <a:t>What is an Operating System (2)?</a:t>
            </a:r>
          </a:p>
        </p:txBody>
      </p:sp>
      <p:sp>
        <p:nvSpPr>
          <p:cNvPr id="11267" name="Rectangle 3"/>
          <p:cNvSpPr>
            <a:spLocks noGrp="1" noChangeArrowheads="1"/>
          </p:cNvSpPr>
          <p:nvPr>
            <p:ph type="body" idx="4294967295"/>
          </p:nvPr>
        </p:nvSpPr>
        <p:spPr>
          <a:xfrm>
            <a:off x="963613" y="1184857"/>
            <a:ext cx="7561664" cy="5267458"/>
          </a:xfrm>
        </p:spPr>
        <p:txBody>
          <a:bodyPr/>
          <a:lstStyle/>
          <a:p>
            <a:r>
              <a:rPr lang="en-US" altLang="en-US" sz="2400" dirty="0"/>
              <a:t>An OS is a program that acts as an </a:t>
            </a:r>
            <a:r>
              <a:rPr lang="en-US" altLang="en-US" sz="2400" b="1" u="sng" dirty="0"/>
              <a:t>intermediary</a:t>
            </a:r>
            <a:r>
              <a:rPr lang="en-US" altLang="en-US" sz="2400" dirty="0"/>
              <a:t> between a user and the computer hardware.</a:t>
            </a:r>
          </a:p>
          <a:p>
            <a:endParaRPr lang="en-US" altLang="en-US" sz="2400" dirty="0"/>
          </a:p>
          <a:p>
            <a:r>
              <a:rPr lang="en-GB" sz="2400" b="0" i="0" dirty="0">
                <a:solidFill>
                  <a:srgbClr val="000000"/>
                </a:solidFill>
                <a:effectLst/>
                <a:latin typeface="-apple-system"/>
              </a:rPr>
              <a:t>Common examples of operating systems include:</a:t>
            </a:r>
          </a:p>
          <a:p>
            <a:pPr lvl="1"/>
            <a:r>
              <a:rPr lang="en-GB" sz="2000" b="0" i="0" dirty="0">
                <a:solidFill>
                  <a:srgbClr val="000000"/>
                </a:solidFill>
                <a:effectLst/>
                <a:latin typeface="-apple-system"/>
              </a:rPr>
              <a:t>Microsoft Windows</a:t>
            </a:r>
          </a:p>
          <a:p>
            <a:pPr lvl="1"/>
            <a:r>
              <a:rPr lang="en-GB" sz="2000" b="0" i="0" dirty="0">
                <a:solidFill>
                  <a:srgbClr val="000000"/>
                </a:solidFill>
                <a:effectLst/>
                <a:latin typeface="-apple-system"/>
              </a:rPr>
              <a:t>macOS</a:t>
            </a:r>
          </a:p>
          <a:p>
            <a:pPr lvl="1"/>
            <a:r>
              <a:rPr lang="en-GB" sz="2000" b="0" i="0" dirty="0">
                <a:solidFill>
                  <a:srgbClr val="000000"/>
                </a:solidFill>
                <a:effectLst/>
                <a:latin typeface="-apple-system"/>
              </a:rPr>
              <a:t>Linux</a:t>
            </a:r>
          </a:p>
          <a:p>
            <a:pPr lvl="1"/>
            <a:r>
              <a:rPr lang="en-AU" sz="2000" dirty="0">
                <a:solidFill>
                  <a:srgbClr val="000000"/>
                </a:solidFill>
                <a:latin typeface="-apple-system"/>
              </a:rPr>
              <a:t>Unix</a:t>
            </a:r>
            <a:endParaRPr lang="en-US" altLang="en-US" sz="2000" dirty="0"/>
          </a:p>
          <a:p>
            <a:pPr lvl="1"/>
            <a:r>
              <a:rPr lang="en-GB" sz="2000" b="0" i="0" dirty="0">
                <a:solidFill>
                  <a:srgbClr val="000000"/>
                </a:solidFill>
                <a:effectLst/>
                <a:latin typeface="-apple-system"/>
              </a:rPr>
              <a:t>Android</a:t>
            </a:r>
          </a:p>
          <a:p>
            <a:pPr lvl="1"/>
            <a:endParaRPr lang="en-GB" sz="2000" b="0" i="0" dirty="0">
              <a:solidFill>
                <a:srgbClr val="000000"/>
              </a:solidFill>
              <a:effectLst/>
              <a:latin typeface="-apple-system"/>
            </a:endParaRPr>
          </a:p>
        </p:txBody>
      </p:sp>
    </p:spTree>
    <p:extLst>
      <p:ext uri="{BB962C8B-B14F-4D97-AF65-F5344CB8AC3E}">
        <p14:creationId xmlns:p14="http://schemas.microsoft.com/office/powerpoint/2010/main" val="511965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041400" y="182563"/>
            <a:ext cx="7645400" cy="576262"/>
          </a:xfrm>
        </p:spPr>
        <p:txBody>
          <a:bodyPr/>
          <a:lstStyle/>
          <a:p>
            <a:pPr eaLnBrk="1" hangingPunct="1"/>
            <a:r>
              <a:rPr lang="en-US" altLang="en-US" dirty="0"/>
              <a:t>Computer System Structure</a:t>
            </a:r>
          </a:p>
        </p:txBody>
      </p:sp>
      <p:sp>
        <p:nvSpPr>
          <p:cNvPr id="13315" name="Rectangle 3"/>
          <p:cNvSpPr>
            <a:spLocks noGrp="1" noChangeArrowheads="1"/>
          </p:cNvSpPr>
          <p:nvPr>
            <p:ph type="body" idx="4294967295"/>
          </p:nvPr>
        </p:nvSpPr>
        <p:spPr>
          <a:xfrm>
            <a:off x="890588" y="1204912"/>
            <a:ext cx="7351712" cy="5045575"/>
          </a:xfrm>
        </p:spPr>
        <p:txBody>
          <a:bodyPr/>
          <a:lstStyle/>
          <a:p>
            <a:r>
              <a:rPr lang="en-US" altLang="en-US" sz="2000" b="1" dirty="0"/>
              <a:t>Computer system </a:t>
            </a:r>
            <a:r>
              <a:rPr lang="en-US" altLang="en-US" sz="2000" dirty="0"/>
              <a:t>can be divided into </a:t>
            </a:r>
            <a:r>
              <a:rPr lang="en-US" altLang="en-US" sz="2000" b="1" u="sng" dirty="0"/>
              <a:t>four</a:t>
            </a:r>
            <a:r>
              <a:rPr lang="en-US" altLang="en-US" sz="2000" dirty="0"/>
              <a:t> components:</a:t>
            </a:r>
          </a:p>
          <a:p>
            <a:pPr lvl="1"/>
            <a:r>
              <a:rPr lang="en-US" altLang="en-US" sz="2000" b="1" u="sng" dirty="0"/>
              <a:t>Hardware</a:t>
            </a:r>
            <a:r>
              <a:rPr lang="en-US" altLang="en-US" sz="2000" dirty="0"/>
              <a:t> – provides basic computing resources</a:t>
            </a:r>
          </a:p>
          <a:p>
            <a:pPr lvl="2"/>
            <a:r>
              <a:rPr lang="en-US" altLang="en-US" sz="2000" dirty="0"/>
              <a:t>CPU, memory, I/O devices</a:t>
            </a:r>
          </a:p>
          <a:p>
            <a:pPr lvl="1"/>
            <a:r>
              <a:rPr lang="en-US" altLang="en-US" sz="2000" b="1" u="sng" dirty="0"/>
              <a:t>Operating system</a:t>
            </a:r>
          </a:p>
          <a:p>
            <a:pPr lvl="2"/>
            <a:r>
              <a:rPr lang="en-US" altLang="en-US" sz="2000" dirty="0"/>
              <a:t>Controls and coordinates use of hardware among various applications and users</a:t>
            </a:r>
          </a:p>
          <a:p>
            <a:pPr lvl="1"/>
            <a:r>
              <a:rPr lang="en-US" altLang="en-US" sz="2000" b="1" u="sng" dirty="0"/>
              <a:t>Application programs </a:t>
            </a:r>
            <a:r>
              <a:rPr lang="en-US" altLang="en-US" sz="2000" dirty="0"/>
              <a:t>– define the ways in which the system resources are used to solve the computing problems of the users</a:t>
            </a:r>
          </a:p>
          <a:p>
            <a:pPr lvl="2"/>
            <a:r>
              <a:rPr lang="en-US" altLang="en-US" sz="2000" dirty="0"/>
              <a:t>Word processors, compilers, web browsers, database systems, video games</a:t>
            </a:r>
          </a:p>
          <a:p>
            <a:pPr lvl="1"/>
            <a:r>
              <a:rPr lang="en-US" altLang="en-US" sz="2000" b="1" u="sng" dirty="0"/>
              <a:t>Users</a:t>
            </a:r>
          </a:p>
          <a:p>
            <a:pPr lvl="2"/>
            <a:r>
              <a:rPr lang="en-US" altLang="en-US" sz="2000" dirty="0"/>
              <a:t>People, machines, other computers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844550" y="120650"/>
            <a:ext cx="8229600" cy="576263"/>
          </a:xfrm>
        </p:spPr>
        <p:txBody>
          <a:bodyPr/>
          <a:lstStyle/>
          <a:p>
            <a:pPr eaLnBrk="1" hangingPunct="1"/>
            <a:r>
              <a:rPr lang="en-US" altLang="en-US" sz="2800" dirty="0"/>
              <a:t>Static View of System Components</a:t>
            </a:r>
          </a:p>
        </p:txBody>
      </p:sp>
      <p:pic>
        <p:nvPicPr>
          <p:cNvPr id="2" name="Picture 1"/>
          <p:cNvPicPr>
            <a:picLocks noChangeAspect="1"/>
          </p:cNvPicPr>
          <p:nvPr/>
        </p:nvPicPr>
        <p:blipFill>
          <a:blip r:embed="rId3"/>
          <a:stretch>
            <a:fillRect/>
          </a:stretch>
        </p:blipFill>
        <p:spPr>
          <a:xfrm>
            <a:off x="2406469" y="1627031"/>
            <a:ext cx="4833480" cy="4473143"/>
          </a:xfrm>
          <a:prstGeom prst="rect">
            <a:avLst/>
          </a:prstGeom>
        </p:spPr>
      </p:pic>
      <p:sp>
        <p:nvSpPr>
          <p:cNvPr id="3" name="Rectangle 2"/>
          <p:cNvSpPr/>
          <p:nvPr/>
        </p:nvSpPr>
        <p:spPr bwMode="auto">
          <a:xfrm>
            <a:off x="3945699" y="4359058"/>
            <a:ext cx="2705622" cy="388306"/>
          </a:xfrm>
          <a:prstGeom prst="rect">
            <a:avLst/>
          </a:prstGeom>
          <a:noFill/>
          <a:ln w="7302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
        <p:nvSpPr>
          <p:cNvPr id="4" name="Rectangle 3"/>
          <p:cNvSpPr/>
          <p:nvPr/>
        </p:nvSpPr>
        <p:spPr>
          <a:xfrm>
            <a:off x="482253" y="912354"/>
            <a:ext cx="8148180"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Arial" panose="020B0604020202020204" pitchFamily="34" charset="0"/>
              </a:rPr>
              <a:t>An operating system is a program that acts as an interface between the user and the computer hardware and controls the execution of all kinds of programs.</a:t>
            </a:r>
            <a:endParaRPr lang="en-US" dirty="0"/>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13219</TotalTime>
  <Words>1814</Words>
  <Application>Microsoft Office PowerPoint</Application>
  <PresentationFormat>On-screen Show (4:3)</PresentationFormat>
  <Paragraphs>204</Paragraphs>
  <Slides>31</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-apple-system</vt:lpstr>
      <vt:lpstr>Arial</vt:lpstr>
      <vt:lpstr>Helvetica</vt:lpstr>
      <vt:lpstr>Monotype Sorts</vt:lpstr>
      <vt:lpstr>Open Sans</vt:lpstr>
      <vt:lpstr>Times New Roman</vt:lpstr>
      <vt:lpstr>Verdana</vt:lpstr>
      <vt:lpstr>Webdings</vt:lpstr>
      <vt:lpstr>Wingdings</vt:lpstr>
      <vt:lpstr>os-8</vt:lpstr>
      <vt:lpstr>PowerPoint Presentation</vt:lpstr>
      <vt:lpstr>Course Description</vt:lpstr>
      <vt:lpstr>Text Book</vt:lpstr>
      <vt:lpstr>PowerPoint Presentation</vt:lpstr>
      <vt:lpstr>What is an Operating System (2)?</vt:lpstr>
      <vt:lpstr>What is an Operating System (2)?</vt:lpstr>
      <vt:lpstr>What is an Operating System (2)?</vt:lpstr>
      <vt:lpstr>Computer System Structure</vt:lpstr>
      <vt:lpstr>Static View of System Components</vt:lpstr>
      <vt:lpstr>What Operating Systems Do</vt:lpstr>
      <vt:lpstr>Operating System Definition</vt:lpstr>
      <vt:lpstr>The OS consists three-main components</vt:lpstr>
      <vt:lpstr>OS Kernel Functions</vt:lpstr>
      <vt:lpstr>Computer Startup</vt:lpstr>
      <vt:lpstr>Types of OS According to users/tasks</vt:lpstr>
      <vt:lpstr>Types of OS</vt:lpstr>
      <vt:lpstr>Time-Sharing Operating Systems</vt:lpstr>
      <vt:lpstr>Real-Time Operating System</vt:lpstr>
      <vt:lpstr>Network Operating System</vt:lpstr>
      <vt:lpstr>Multiprocessor Operating System</vt:lpstr>
      <vt:lpstr>PowerPoint Presentation</vt:lpstr>
      <vt:lpstr>PowerPoint Presentation</vt:lpstr>
      <vt:lpstr>PowerPoint Presentation</vt:lpstr>
      <vt:lpstr>Clustered Systems</vt:lpstr>
      <vt:lpstr>Computer System Organization</vt:lpstr>
      <vt:lpstr>Storage Definitions and Notation Review</vt:lpstr>
      <vt:lpstr>Storage Structure</vt:lpstr>
      <vt:lpstr>Storage Structure</vt:lpstr>
      <vt:lpstr>Storage Hierarchy</vt:lpstr>
      <vt:lpstr>Storage-Device Hierarchy</vt:lpstr>
      <vt:lpstr>Caching</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Administrator</cp:lastModifiedBy>
  <cp:revision>335</cp:revision>
  <cp:lastPrinted>2001-06-14T13:58:17Z</cp:lastPrinted>
  <dcterms:created xsi:type="dcterms:W3CDTF">2011-01-13T23:43:38Z</dcterms:created>
  <dcterms:modified xsi:type="dcterms:W3CDTF">2023-09-02T07:10:20Z</dcterms:modified>
</cp:coreProperties>
</file>