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4" r:id="rId1"/>
  </p:sldMasterIdLst>
  <p:notesMasterIdLst>
    <p:notesMasterId r:id="rId24"/>
  </p:notesMasterIdLst>
  <p:handoutMasterIdLst>
    <p:handoutMasterId r:id="rId25"/>
  </p:handoutMasterIdLst>
  <p:sldIdLst>
    <p:sldId id="412" r:id="rId2"/>
    <p:sldId id="415" r:id="rId3"/>
    <p:sldId id="414" r:id="rId4"/>
    <p:sldId id="420" r:id="rId5"/>
    <p:sldId id="416" r:id="rId6"/>
    <p:sldId id="437" r:id="rId7"/>
    <p:sldId id="436" r:id="rId8"/>
    <p:sldId id="417" r:id="rId9"/>
    <p:sldId id="438" r:id="rId10"/>
    <p:sldId id="418" r:id="rId11"/>
    <p:sldId id="422" r:id="rId12"/>
    <p:sldId id="440" r:id="rId13"/>
    <p:sldId id="439" r:id="rId14"/>
    <p:sldId id="435" r:id="rId15"/>
    <p:sldId id="433" r:id="rId16"/>
    <p:sldId id="423" r:id="rId17"/>
    <p:sldId id="431" r:id="rId18"/>
    <p:sldId id="427" r:id="rId19"/>
    <p:sldId id="441" r:id="rId20"/>
    <p:sldId id="428" r:id="rId21"/>
    <p:sldId id="429" r:id="rId22"/>
    <p:sldId id="442" r:id="rId23"/>
  </p:sldIdLst>
  <p:sldSz cx="9144000" cy="6858000" type="screen4x3"/>
  <p:notesSz cx="7053263" cy="93091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6">
          <p15:clr>
            <a:srgbClr val="A4A3A4"/>
          </p15:clr>
        </p15:guide>
        <p15:guide id="2" pos="4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ECFF"/>
    <a:srgbClr val="FF0000"/>
    <a:srgbClr val="66CCFF"/>
    <a:srgbClr val="CCFFFF"/>
    <a:srgbClr val="F8F8F8"/>
    <a:srgbClr val="EAEAEA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59" autoAdjust="0"/>
    <p:restoredTop sz="95338" autoAdjust="0"/>
  </p:normalViewPr>
  <p:slideViewPr>
    <p:cSldViewPr snapToGrid="0">
      <p:cViewPr varScale="1">
        <p:scale>
          <a:sx n="58" d="100"/>
          <a:sy n="58" d="100"/>
        </p:scale>
        <p:origin x="324" y="72"/>
      </p:cViewPr>
      <p:guideLst>
        <p:guide orient="horz" pos="816"/>
        <p:guide pos="4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91395" cy="443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8565" tIns="44283" rIns="88565" bIns="44283" numCol="1" anchor="ctr" anchorCtr="0" compatLnSpc="1">
            <a:prstTxWarp prst="textNoShape">
              <a:avLst/>
            </a:prstTxWarp>
          </a:bodyPr>
          <a:lstStyle>
            <a:lvl1pPr defTabSz="886202">
              <a:defRPr sz="1100">
                <a:latin typeface="Helvetica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4884" y="1"/>
            <a:ext cx="3091395" cy="443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8565" tIns="44283" rIns="88565" bIns="44283" numCol="1" anchor="ctr" anchorCtr="0" compatLnSpc="1">
            <a:prstTxWarp prst="textNoShape">
              <a:avLst/>
            </a:prstTxWarp>
          </a:bodyPr>
          <a:lstStyle>
            <a:lvl1pPr algn="r" defTabSz="886202">
              <a:defRPr sz="1100">
                <a:latin typeface="Helvetica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78300"/>
            <a:ext cx="3091395" cy="4435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8565" tIns="44283" rIns="88565" bIns="44283" numCol="1" anchor="b" anchorCtr="0" compatLnSpc="1">
            <a:prstTxWarp prst="textNoShape">
              <a:avLst/>
            </a:prstTxWarp>
          </a:bodyPr>
          <a:lstStyle>
            <a:lvl1pPr defTabSz="886202">
              <a:defRPr sz="1100">
                <a:latin typeface="Helvetica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4884" y="8878300"/>
            <a:ext cx="3091395" cy="4435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8565" tIns="44283" rIns="88565" bIns="44283" numCol="1" anchor="b" anchorCtr="0" compatLnSpc="1">
            <a:prstTxWarp prst="textNoShape">
              <a:avLst/>
            </a:prstTxWarp>
          </a:bodyPr>
          <a:lstStyle>
            <a:lvl1pPr algn="r" defTabSz="886202">
              <a:defRPr sz="1100" smtClean="0">
                <a:latin typeface="Helvetica" panose="020B0604020202020204" pitchFamily="34" charset="0"/>
              </a:defRPr>
            </a:lvl1pPr>
          </a:lstStyle>
          <a:p>
            <a:pPr>
              <a:defRPr/>
            </a:pPr>
            <a:fld id="{74FE3550-1998-46EC-86B2-FF9F9A24871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55600" cy="4641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481" tIns="46739" rIns="93481" bIns="46739" numCol="1" anchor="ctr" anchorCtr="0" compatLnSpc="1">
            <a:prstTxWarp prst="textNoShape">
              <a:avLst/>
            </a:prstTxWarp>
          </a:bodyPr>
          <a:lstStyle>
            <a:lvl1pPr defTabSz="934365">
              <a:defRPr sz="1200">
                <a:latin typeface="Times New Roman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97663" y="0"/>
            <a:ext cx="3055600" cy="4641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481" tIns="46739" rIns="93481" bIns="46739" numCol="1" anchor="ctr" anchorCtr="0" compatLnSpc="1">
            <a:prstTxWarp prst="textNoShape">
              <a:avLst/>
            </a:prstTxWarp>
          </a:bodyPr>
          <a:lstStyle>
            <a:lvl1pPr algn="r" defTabSz="934365">
              <a:defRPr sz="1200">
                <a:latin typeface="Times New Roman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00150" y="700088"/>
            <a:ext cx="4654550" cy="34909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0436" y="4422459"/>
            <a:ext cx="5172393" cy="418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481" tIns="46739" rIns="93481" bIns="4673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8844917"/>
            <a:ext cx="3055600" cy="4641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481" tIns="46739" rIns="93481" bIns="46739" numCol="1" anchor="b" anchorCtr="0" compatLnSpc="1">
            <a:prstTxWarp prst="textNoShape">
              <a:avLst/>
            </a:prstTxWarp>
          </a:bodyPr>
          <a:lstStyle>
            <a:lvl1pPr defTabSz="934365">
              <a:defRPr sz="1200">
                <a:latin typeface="Times New Roman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97663" y="8844917"/>
            <a:ext cx="3055600" cy="4641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481" tIns="46739" rIns="93481" bIns="46739" numCol="1" anchor="b" anchorCtr="0" compatLnSpc="1">
            <a:prstTxWarp prst="textNoShape">
              <a:avLst/>
            </a:prstTxWarp>
          </a:bodyPr>
          <a:lstStyle>
            <a:lvl1pPr algn="r" defTabSz="934365">
              <a:defRPr sz="120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ECDFB7B4-92E1-4064-B281-CE008F4784F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436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51345" indent="-288979" defTabSz="93436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55916" indent="-231183" defTabSz="93436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18282" indent="-231183" defTabSz="93436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80649" indent="-231183" defTabSz="93436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43015" indent="-231183" defTabSz="93436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3005381" indent="-231183" defTabSz="93436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67748" indent="-231183" defTabSz="93436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930114" indent="-231183" defTabSz="93436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38F7C1AB-9550-44F3-9A9D-47215D67A097}" type="slidenum">
              <a:rPr lang="en-US" altLang="en-US">
                <a:latin typeface="Times New Roman" panose="02020603050405020304" pitchFamily="18" charset="0"/>
              </a:rPr>
              <a:pPr/>
              <a:t>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9789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436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51345" indent="-288979" defTabSz="93436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55916" indent="-231183" defTabSz="93436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18282" indent="-231183" defTabSz="93436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80649" indent="-231183" defTabSz="93436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43015" indent="-231183" defTabSz="93436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3005381" indent="-231183" defTabSz="93436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67748" indent="-231183" defTabSz="93436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930114" indent="-231183" defTabSz="93436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AE17F1B6-C4B5-4634-A740-87A414738BED}" type="slidenum">
              <a:rPr lang="en-US" altLang="en-US">
                <a:latin typeface="Times New Roman" panose="02020603050405020304" pitchFamily="18" charset="0"/>
              </a:rPr>
              <a:pPr/>
              <a:t>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17857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SA" dirty="0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CDFB7B4-92E1-4064-B281-CE008F4784FC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8412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436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51345" indent="-288979" defTabSz="93436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55916" indent="-231183" defTabSz="93436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18282" indent="-231183" defTabSz="93436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80649" indent="-231183" defTabSz="93436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43015" indent="-231183" defTabSz="93436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3005381" indent="-231183" defTabSz="93436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67748" indent="-231183" defTabSz="93436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930114" indent="-231183" defTabSz="93436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AF0039EF-6FED-4F8F-AFE7-E0AC108BEC4B}" type="slidenum">
              <a:rPr lang="en-US" altLang="en-US">
                <a:latin typeface="Times New Roman" panose="02020603050405020304" pitchFamily="18" charset="0"/>
              </a:rPr>
              <a:pPr/>
              <a:t>16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18871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436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51345" indent="-288979" defTabSz="93436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55916" indent="-231183" defTabSz="93436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18282" indent="-231183" defTabSz="93436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80649" indent="-231183" defTabSz="93436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43015" indent="-231183" defTabSz="93436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3005381" indent="-231183" defTabSz="93436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67748" indent="-231183" defTabSz="93436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930114" indent="-231183" defTabSz="93436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545024EB-C4A3-482B-8951-7401C3E22497}" type="slidenum">
              <a:rPr lang="en-US" altLang="en-US">
                <a:latin typeface="Times New Roman" panose="02020603050405020304" pitchFamily="18" charset="0"/>
              </a:rPr>
              <a:pPr/>
              <a:t>17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04632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436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51345" indent="-288979" defTabSz="93436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55916" indent="-231183" defTabSz="93436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18282" indent="-231183" defTabSz="93436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80649" indent="-231183" defTabSz="93436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43015" indent="-231183" defTabSz="93436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3005381" indent="-231183" defTabSz="93436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67748" indent="-231183" defTabSz="93436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930114" indent="-231183" defTabSz="93436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3AA92C13-28D5-448F-80E1-689C3BA561EB}" type="slidenum">
              <a:rPr lang="en-US" altLang="en-US">
                <a:latin typeface="Times New Roman" panose="02020603050405020304" pitchFamily="18" charset="0"/>
              </a:rPr>
              <a:pPr/>
              <a:t>18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07882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436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51345" indent="-288979" defTabSz="93436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55916" indent="-231183" defTabSz="93436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18282" indent="-231183" defTabSz="93436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80649" indent="-231183" defTabSz="93436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43015" indent="-231183" defTabSz="93436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3005381" indent="-231183" defTabSz="93436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67748" indent="-231183" defTabSz="93436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930114" indent="-231183" defTabSz="93436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3AA92C13-28D5-448F-80E1-689C3BA561EB}" type="slidenum">
              <a:rPr lang="en-US" altLang="en-US">
                <a:latin typeface="Times New Roman" panose="02020603050405020304" pitchFamily="18" charset="0"/>
              </a:rPr>
              <a:pPr/>
              <a:t>19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27524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436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51345" indent="-288979" defTabSz="93436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55916" indent="-231183" defTabSz="93436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18282" indent="-231183" defTabSz="93436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80649" indent="-231183" defTabSz="93436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43015" indent="-231183" defTabSz="93436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3005381" indent="-231183" defTabSz="93436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67748" indent="-231183" defTabSz="93436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930114" indent="-231183" defTabSz="93436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B37E155C-F0E1-452E-B645-962C66C13148}" type="slidenum">
              <a:rPr lang="en-US" altLang="en-US">
                <a:latin typeface="Times New Roman" panose="02020603050405020304" pitchFamily="18" charset="0"/>
              </a:rPr>
              <a:pPr/>
              <a:t>20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56563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436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51345" indent="-288979" defTabSz="93436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55916" indent="-231183" defTabSz="93436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18282" indent="-231183" defTabSz="93436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80649" indent="-231183" defTabSz="93436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43015" indent="-231183" defTabSz="93436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3005381" indent="-231183" defTabSz="93436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67748" indent="-231183" defTabSz="93436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930114" indent="-231183" defTabSz="93436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7DA69C88-6DE0-4DFC-A107-F0E94A9BE9B6}" type="slidenum">
              <a:rPr lang="en-US" altLang="en-US">
                <a:latin typeface="Times New Roman" panose="02020603050405020304" pitchFamily="18" charset="0"/>
              </a:rPr>
              <a:pPr/>
              <a:t>21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60698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>
            <a:grpSpLocks/>
          </p:cNvGrpSpPr>
          <p:nvPr/>
        </p:nvGrpSpPr>
        <p:grpSpPr bwMode="auto">
          <a:xfrm>
            <a:off x="198438" y="2960688"/>
            <a:ext cx="8610600" cy="201612"/>
            <a:chOff x="125" y="1865"/>
            <a:chExt cx="5424" cy="127"/>
          </a:xfrm>
        </p:grpSpPr>
        <p:sp>
          <p:nvSpPr>
            <p:cNvPr id="4" name="Rectangle 4"/>
            <p:cNvSpPr>
              <a:spLocks noChangeArrowheads="1"/>
            </p:cNvSpPr>
            <p:nvPr/>
          </p:nvSpPr>
          <p:spPr bwMode="auto">
            <a:xfrm>
              <a:off x="125" y="1865"/>
              <a:ext cx="1808" cy="127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1933" y="1865"/>
              <a:ext cx="1808" cy="127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3741" y="1865"/>
              <a:ext cx="1808" cy="127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1525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>
              <a:defRPr sz="43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43532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45585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1338" y="277813"/>
            <a:ext cx="2144712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281738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99609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395291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1448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6450" y="1233488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7450" y="1233488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58954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49644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69174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4605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43879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56234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806450" y="1233488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rgbClr val="3366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030" name="Line 6"/>
          <p:cNvSpPr>
            <a:spLocks noChangeShapeType="1"/>
          </p:cNvSpPr>
          <p:nvPr/>
        </p:nvSpPr>
        <p:spPr bwMode="auto">
          <a:xfrm>
            <a:off x="457200" y="860425"/>
            <a:ext cx="8077200" cy="0"/>
          </a:xfrm>
          <a:prstGeom prst="line">
            <a:avLst/>
          </a:prstGeom>
          <a:noFill/>
          <a:ln w="19050">
            <a:solidFill>
              <a:srgbClr val="33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rgbClr val="3366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51561" name="Text Box 9"/>
          <p:cNvSpPr txBox="1">
            <a:spLocks noChangeArrowheads="1"/>
          </p:cNvSpPr>
          <p:nvPr/>
        </p:nvSpPr>
        <p:spPr bwMode="auto">
          <a:xfrm>
            <a:off x="8534400" y="6511925"/>
            <a:ext cx="4445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6699"/>
                </a:solidFill>
                <a:latin typeface="Helvetica" panose="020B0604020202020204" pitchFamily="34" charset="0"/>
              </a:rPr>
              <a:t>2.</a:t>
            </a:r>
            <a:fld id="{E99983C7-342B-4F5E-95DC-4A1EEC211AF8}" type="slidenum">
              <a:rPr lang="en-US" altLang="en-US" sz="1000" b="1" smtClean="0">
                <a:solidFill>
                  <a:srgbClr val="006699"/>
                </a:solidFill>
                <a:latin typeface="Helvetica" panose="020B0604020202020204" pitchFamily="34" charset="0"/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en-US" sz="1000" b="1" dirty="0">
              <a:solidFill>
                <a:srgbClr val="006699"/>
              </a:solidFill>
              <a:latin typeface="Helvetica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7" r:id="rId1"/>
    <p:sldLayoutId id="2147483977" r:id="rId2"/>
    <p:sldLayoutId id="2147483978" r:id="rId3"/>
    <p:sldLayoutId id="2147483979" r:id="rId4"/>
    <p:sldLayoutId id="2147483980" r:id="rId5"/>
    <p:sldLayoutId id="2147483981" r:id="rId6"/>
    <p:sldLayoutId id="2147483982" r:id="rId7"/>
    <p:sldLayoutId id="2147483983" r:id="rId8"/>
    <p:sldLayoutId id="2147483984" r:id="rId9"/>
    <p:sldLayoutId id="2147483985" r:id="rId10"/>
    <p:sldLayoutId id="2147483986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+mj-lt"/>
          <a:ea typeface="MS PGothic" pitchFamily="34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rgbClr val="993300"/>
        </a:buClr>
        <a:buSzPct val="90000"/>
        <a:buFont typeface="Monotype Sorts" pitchFamily="-84" charset="2"/>
        <a:buChar char="n"/>
        <a:defRPr kumimoji="1">
          <a:solidFill>
            <a:schemeClr val="tx1"/>
          </a:solidFill>
          <a:latin typeface="+mn-lt"/>
          <a:ea typeface="MS PGothic" pitchFamily="34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rgbClr val="CC6600"/>
        </a:buClr>
        <a:buSzPct val="80000"/>
        <a:buFont typeface="Monotype Sorts" pitchFamily="-84" charset="2"/>
        <a:buChar char="l"/>
        <a:defRPr kumimoji="1">
          <a:solidFill>
            <a:schemeClr val="tx1"/>
          </a:solidFill>
          <a:latin typeface="+mn-lt"/>
          <a:ea typeface="MS PGothic" pitchFamily="34" charset="-128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009900"/>
        </a:buClr>
        <a:buSzPct val="75000"/>
        <a:buFont typeface="Webdings" panose="05030102010509060703" pitchFamily="18" charset="2"/>
        <a:buChar char="4"/>
        <a:defRPr kumimoji="1">
          <a:solidFill>
            <a:schemeClr val="tx1"/>
          </a:solidFill>
          <a:latin typeface="+mn-lt"/>
          <a:ea typeface="MS PGothic" pitchFamily="34" charset="-128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SzPct val="75000"/>
        <a:buChar char="–"/>
        <a:defRPr kumimoji="1">
          <a:solidFill>
            <a:schemeClr val="tx1"/>
          </a:solidFill>
          <a:latin typeface="+mn-lt"/>
          <a:ea typeface="MS PGothic" pitchFamily="34" charset="-128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MS PGothic" pitchFamily="34" charset="-128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397979" y="1497496"/>
            <a:ext cx="8458200" cy="4174434"/>
          </a:xfrm>
          <a:noFill/>
        </p:spPr>
        <p:txBody>
          <a:bodyPr/>
          <a:lstStyle/>
          <a:p>
            <a:pPr eaLnBrk="1" hangingPunct="1"/>
            <a:r>
              <a:rPr lang="en-US" dirty="0"/>
              <a:t>Operating Systems 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MY" sz="3200" dirty="0"/>
              <a:t>Operating System services</a:t>
            </a:r>
            <a:br>
              <a:rPr lang="en-US" altLang="en-US" dirty="0"/>
            </a:br>
            <a:r>
              <a:rPr lang="en-US" altLang="en-US" dirty="0"/>
              <a:t>Lecture 2</a:t>
            </a:r>
            <a:br>
              <a:rPr lang="en-US" altLang="en-US" dirty="0"/>
            </a:b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960261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74631" y="1053184"/>
            <a:ext cx="8229600" cy="5450647"/>
          </a:xfrm>
        </p:spPr>
        <p:txBody>
          <a:bodyPr/>
          <a:lstStyle/>
          <a:p>
            <a:r>
              <a:rPr lang="en-US" altLang="en-US" sz="2000" dirty="0"/>
              <a:t>Another set of OS functions exists for ensuring the efficient operation of the system itself via resource sharing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altLang="en-US" b="1" dirty="0"/>
              <a:t>1) Resource allocation - </a:t>
            </a:r>
            <a:r>
              <a:rPr lang="en-US" altLang="en-US" dirty="0"/>
              <a:t>Many types of resources -   CPU cycles, main memory, file storage, I/O devices.</a:t>
            </a:r>
          </a:p>
          <a:p>
            <a:pPr marL="457200" lvl="1" indent="0">
              <a:lnSpc>
                <a:spcPct val="90000"/>
              </a:lnSpc>
              <a:buNone/>
            </a:pPr>
            <a:endParaRPr lang="en-US" altLang="en-US" dirty="0"/>
          </a:p>
          <a:p>
            <a:pPr marL="457200" lvl="1" indent="0">
              <a:lnSpc>
                <a:spcPct val="90000"/>
              </a:lnSpc>
              <a:buNone/>
            </a:pPr>
            <a:r>
              <a:rPr lang="en-US" altLang="en-US" b="1" dirty="0"/>
              <a:t>2) Accounting -</a:t>
            </a:r>
            <a:r>
              <a:rPr lang="en-US" altLang="en-US" dirty="0"/>
              <a:t> To keep track of which users use how much and what kinds of computer resources</a:t>
            </a:r>
            <a:r>
              <a:rPr lang="en-MY" altLang="en-US" sz="2000" dirty="0"/>
              <a:t>.</a:t>
            </a:r>
          </a:p>
          <a:p>
            <a:pPr marL="457200" lvl="1" indent="0">
              <a:lnSpc>
                <a:spcPct val="90000"/>
              </a:lnSpc>
              <a:buNone/>
            </a:pPr>
            <a:endParaRPr lang="en-MY" altLang="en-US" sz="2000" dirty="0"/>
          </a:p>
          <a:p>
            <a:pPr marL="457200" lvl="1" indent="0">
              <a:lnSpc>
                <a:spcPct val="90000"/>
              </a:lnSpc>
              <a:buNone/>
            </a:pPr>
            <a:r>
              <a:rPr lang="en-US" altLang="en-US" b="1" dirty="0"/>
              <a:t>3)</a:t>
            </a:r>
            <a:r>
              <a:rPr lang="en-US" altLang="en-US" dirty="0"/>
              <a:t> </a:t>
            </a:r>
            <a:r>
              <a:rPr lang="en-US" altLang="en-US" b="1" dirty="0"/>
              <a:t>Protection and security – </a:t>
            </a:r>
          </a:p>
          <a:p>
            <a:pPr lvl="2">
              <a:lnSpc>
                <a:spcPct val="90000"/>
              </a:lnSpc>
            </a:pPr>
            <a:r>
              <a:rPr lang="en-US" altLang="en-US" b="1" dirty="0"/>
              <a:t>Protection</a:t>
            </a:r>
            <a:r>
              <a:rPr lang="en-US" altLang="en-US" dirty="0"/>
              <a:t> involves ensuring that all access to system resources is controlled</a:t>
            </a:r>
          </a:p>
          <a:p>
            <a:pPr lvl="2">
              <a:lnSpc>
                <a:spcPct val="90000"/>
              </a:lnSpc>
            </a:pPr>
            <a:r>
              <a:rPr lang="en-US" altLang="en-US" b="1" dirty="0"/>
              <a:t>Security</a:t>
            </a:r>
            <a:r>
              <a:rPr lang="en-US" altLang="en-US" dirty="0"/>
              <a:t> of the system from outsiders requires user authentication, extends to defending external I/O devices from invalid access attempts. Usually </a:t>
            </a:r>
            <a:r>
              <a:rPr lang="en-MY" altLang="en-US" dirty="0"/>
              <a:t>by using a password, to gain access to system resources</a:t>
            </a:r>
            <a:endParaRPr lang="en-US" altLang="en-US" dirty="0"/>
          </a:p>
          <a:p>
            <a:pPr marL="457200" lvl="1" indent="0">
              <a:lnSpc>
                <a:spcPct val="90000"/>
              </a:lnSpc>
              <a:buNone/>
            </a:pPr>
            <a:endParaRPr lang="en-US" alt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Operating System services   </a:t>
            </a:r>
            <a:r>
              <a:rPr lang="en-MY" sz="2000" b="0" i="1" dirty="0" err="1">
                <a:solidFill>
                  <a:schemeClr val="bg1">
                    <a:lumMod val="65000"/>
                  </a:schemeClr>
                </a:solidFill>
              </a:rPr>
              <a:t>con’td</a:t>
            </a:r>
            <a:endParaRPr lang="en-MY" b="0" i="1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90946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77619" y="2556859"/>
            <a:ext cx="4315099" cy="872141"/>
          </a:xfrm>
        </p:spPr>
        <p:txBody>
          <a:bodyPr/>
          <a:lstStyle/>
          <a:p>
            <a:pPr algn="just"/>
            <a:r>
              <a:rPr lang="en-US" sz="2000" dirty="0"/>
              <a:t>System call</a:t>
            </a:r>
            <a:r>
              <a:rPr lang="en-GB" sz="2000" dirty="0"/>
              <a:t> provides an interface between user programs and operating systems.</a:t>
            </a:r>
          </a:p>
          <a:p>
            <a:pPr algn="just"/>
            <a:endParaRPr lang="en-US" sz="2000" dirty="0"/>
          </a:p>
          <a:p>
            <a:r>
              <a:rPr lang="en-US" sz="2000" dirty="0"/>
              <a:t>The </a:t>
            </a:r>
            <a:r>
              <a:rPr lang="en-GB" sz="2000" dirty="0">
                <a:latin typeface="+mj-lt"/>
              </a:rPr>
              <a:t>services are provided </a:t>
            </a:r>
            <a:r>
              <a:rPr lang="en-US" sz="2000" dirty="0"/>
              <a:t> via API (Application Programming Interface). </a:t>
            </a:r>
            <a:endParaRPr lang="en-MY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System Calls</a:t>
            </a:r>
          </a:p>
        </p:txBody>
      </p:sp>
      <p:sp>
        <p:nvSpPr>
          <p:cNvPr id="5" name="Rectangle 4"/>
          <p:cNvSpPr/>
          <p:nvPr/>
        </p:nvSpPr>
        <p:spPr>
          <a:xfrm>
            <a:off x="5753924" y="6210855"/>
            <a:ext cx="14157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222222"/>
                </a:solidFill>
                <a:latin typeface="Source Sans Pro"/>
              </a:rPr>
              <a:t>System Call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A66328-B1DB-5659-3984-481CB3B169E8}"/>
              </a:ext>
            </a:extLst>
          </p:cNvPr>
          <p:cNvSpPr txBox="1"/>
          <p:nvPr/>
        </p:nvSpPr>
        <p:spPr>
          <a:xfrm>
            <a:off x="1679329" y="1068631"/>
            <a:ext cx="5987564" cy="97906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lIns="216000" tIns="180000" rIns="252000" bIns="180000">
            <a:spAutoFit/>
          </a:bodyPr>
          <a:lstStyle/>
          <a:p>
            <a:pPr algn="just"/>
            <a:r>
              <a:rPr lang="en-US" sz="2000" dirty="0">
                <a:latin typeface="+mj-lt"/>
              </a:rPr>
              <a:t>A </a:t>
            </a:r>
            <a:r>
              <a:rPr lang="en-GB" sz="2000" dirty="0">
                <a:latin typeface="+mj-lt"/>
              </a:rPr>
              <a:t>system call is a method that allows a </a:t>
            </a:r>
            <a:r>
              <a:rPr lang="en-GB" sz="2000" dirty="0">
                <a:solidFill>
                  <a:srgbClr val="FF0000"/>
                </a:solidFill>
                <a:latin typeface="+mj-lt"/>
              </a:rPr>
              <a:t>program</a:t>
            </a:r>
            <a:r>
              <a:rPr lang="en-GB" sz="2000" dirty="0">
                <a:latin typeface="+mj-lt"/>
              </a:rPr>
              <a:t> to request services from the </a:t>
            </a:r>
            <a:r>
              <a:rPr lang="en-GB" sz="2000" dirty="0">
                <a:solidFill>
                  <a:srgbClr val="FF0000"/>
                </a:solidFill>
                <a:latin typeface="+mj-lt"/>
              </a:rPr>
              <a:t>kernel</a:t>
            </a:r>
            <a:r>
              <a:rPr lang="en-GB" sz="2000" dirty="0">
                <a:latin typeface="+mj-lt"/>
              </a:rPr>
              <a:t>.</a:t>
            </a:r>
            <a:endParaRPr lang="en-MY" sz="2000" dirty="0">
              <a:latin typeface="+mj-lt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0B9BEA6-1BD8-3990-8AC6-AE55DEF8BA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2607" y="2277687"/>
            <a:ext cx="3373792" cy="3611688"/>
          </a:xfrm>
          <a:prstGeom prst="rect">
            <a:avLst/>
          </a:prstGeom>
        </p:spPr>
      </p:pic>
      <p:sp>
        <p:nvSpPr>
          <p:cNvPr id="10" name="Arrow: Left 9">
            <a:extLst>
              <a:ext uri="{FF2B5EF4-FFF2-40B4-BE49-F238E27FC236}">
                <a16:creationId xmlns:a16="http://schemas.microsoft.com/office/drawing/2014/main" id="{0A4B0CFC-900B-0A77-C46B-72C04C36C20F}"/>
              </a:ext>
            </a:extLst>
          </p:cNvPr>
          <p:cNvSpPr/>
          <p:nvPr/>
        </p:nvSpPr>
        <p:spPr bwMode="auto">
          <a:xfrm>
            <a:off x="8166510" y="3419850"/>
            <a:ext cx="599587" cy="576262"/>
          </a:xfrm>
          <a:prstGeom prst="lef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E45AE9D-D06D-19B7-8B65-5F2EE6A539DE}"/>
              </a:ext>
            </a:extLst>
          </p:cNvPr>
          <p:cNvSpPr/>
          <p:nvPr/>
        </p:nvSpPr>
        <p:spPr bwMode="auto">
          <a:xfrm>
            <a:off x="5078437" y="3446582"/>
            <a:ext cx="2978184" cy="521394"/>
          </a:xfrm>
          <a:prstGeom prst="rect">
            <a:avLst/>
          </a:prstGeom>
          <a:solidFill>
            <a:srgbClr val="FF0000"/>
          </a:solidFill>
          <a:ln w="7620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sz="1800" b="1" i="0" u="none" strike="noStrike" cap="none" normalizeH="0" baseline="0" dirty="0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latin typeface="Trebuchet MS" panose="020B0603020202020204" pitchFamily="34" charset="0"/>
              </a:rPr>
              <a:t>System Calls</a:t>
            </a:r>
          </a:p>
        </p:txBody>
      </p:sp>
    </p:spTree>
    <p:extLst>
      <p:ext uri="{BB962C8B-B14F-4D97-AF65-F5344CB8AC3E}">
        <p14:creationId xmlns:p14="http://schemas.microsoft.com/office/powerpoint/2010/main" val="39580251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GB" dirty="0"/>
              <a:t>Workings of a System Call in OS</a:t>
            </a:r>
          </a:p>
        </p:txBody>
      </p:sp>
      <p:sp>
        <p:nvSpPr>
          <p:cNvPr id="5" name="Rectangle 4"/>
          <p:cNvSpPr/>
          <p:nvPr/>
        </p:nvSpPr>
        <p:spPr>
          <a:xfrm>
            <a:off x="3357565" y="6210855"/>
            <a:ext cx="24288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222222"/>
                </a:solidFill>
                <a:latin typeface="Source Sans Pro"/>
              </a:rPr>
              <a:t> steps for System Call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E04E83-DC21-ECF3-76EF-7D2B4807E4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80757"/>
            <a:ext cx="8229600" cy="4530725"/>
          </a:xfrm>
        </p:spPr>
        <p:txBody>
          <a:bodyPr/>
          <a:lstStyle/>
          <a:p>
            <a:r>
              <a:rPr lang="en-GB" b="0" i="0" dirty="0">
                <a:solidFill>
                  <a:srgbClr val="444444"/>
                </a:solidFill>
                <a:effectLst/>
                <a:latin typeface="Georgia" panose="02040502050405020303" pitchFamily="18" charset="0"/>
              </a:rPr>
              <a:t>Following are the steps on how a System Call works:</a:t>
            </a:r>
            <a:br>
              <a:rPr lang="en-GB" dirty="0"/>
            </a:br>
            <a:r>
              <a:rPr lang="en-GB" b="1" i="0" dirty="0">
                <a:solidFill>
                  <a:srgbClr val="444444"/>
                </a:solidFill>
                <a:effectLst/>
                <a:latin typeface="Georgia" panose="02040502050405020303" pitchFamily="18" charset="0"/>
              </a:rPr>
              <a:t>Step 1:</a:t>
            </a:r>
            <a:r>
              <a:rPr lang="en-GB" b="0" i="0" dirty="0">
                <a:solidFill>
                  <a:srgbClr val="444444"/>
                </a:solidFill>
                <a:effectLst/>
                <a:latin typeface="Georgia" panose="02040502050405020303" pitchFamily="18" charset="0"/>
              </a:rPr>
              <a:t> The processor executes a process in the user mode until a system call interrupts it.</a:t>
            </a:r>
            <a:br>
              <a:rPr lang="en-GB" dirty="0"/>
            </a:br>
            <a:r>
              <a:rPr lang="en-GB" b="1" i="0" dirty="0">
                <a:solidFill>
                  <a:srgbClr val="444444"/>
                </a:solidFill>
                <a:effectLst/>
                <a:latin typeface="Georgia" panose="02040502050405020303" pitchFamily="18" charset="0"/>
              </a:rPr>
              <a:t>Step 2:</a:t>
            </a:r>
            <a:r>
              <a:rPr lang="en-GB" b="0" i="0" dirty="0">
                <a:solidFill>
                  <a:srgbClr val="444444"/>
                </a:solidFill>
                <a:effectLst/>
                <a:latin typeface="Georgia" panose="02040502050405020303" pitchFamily="18" charset="0"/>
              </a:rPr>
              <a:t> Then on a priority basis, the system call is executed in the kernel mode.</a:t>
            </a:r>
            <a:br>
              <a:rPr lang="en-GB" dirty="0"/>
            </a:br>
            <a:r>
              <a:rPr lang="en-GB" b="1" i="0" dirty="0">
                <a:solidFill>
                  <a:srgbClr val="444444"/>
                </a:solidFill>
                <a:effectLst/>
                <a:latin typeface="Georgia" panose="02040502050405020303" pitchFamily="18" charset="0"/>
              </a:rPr>
              <a:t>Step 3:</a:t>
            </a:r>
            <a:r>
              <a:rPr lang="en-GB" b="0" i="0" dirty="0">
                <a:solidFill>
                  <a:srgbClr val="444444"/>
                </a:solidFill>
                <a:effectLst/>
                <a:latin typeface="Georgia" panose="02040502050405020303" pitchFamily="18" charset="0"/>
              </a:rPr>
              <a:t> After the completion of system call execution, control returns to user mode.,</a:t>
            </a:r>
            <a:br>
              <a:rPr lang="en-GB" dirty="0"/>
            </a:br>
            <a:r>
              <a:rPr lang="en-GB" b="1" i="0" dirty="0">
                <a:solidFill>
                  <a:srgbClr val="444444"/>
                </a:solidFill>
                <a:effectLst/>
                <a:latin typeface="Georgia" panose="02040502050405020303" pitchFamily="18" charset="0"/>
              </a:rPr>
              <a:t>Step 4:</a:t>
            </a:r>
            <a:r>
              <a:rPr lang="en-GB" b="0" i="0" dirty="0">
                <a:solidFill>
                  <a:srgbClr val="444444"/>
                </a:solidFill>
                <a:effectLst/>
                <a:latin typeface="Georgia" panose="02040502050405020303" pitchFamily="18" charset="0"/>
              </a:rPr>
              <a:t> The execution resumes in Kernel mode.</a:t>
            </a:r>
            <a:endParaRPr lang="en-AU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300ABE2-FD80-8AF2-4C20-637E2729F0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2579" y="3320951"/>
            <a:ext cx="4898841" cy="2889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4708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5A3B8C2-AAA9-0A12-1951-18258B5B57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fontAlgn="base"/>
            <a:r>
              <a:rPr lang="en-GB" sz="2400" dirty="0"/>
              <a:t>Following are the reasons we need system calls: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dirty="0"/>
              <a:t>To read and write from files.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dirty="0"/>
              <a:t>To create or delete files.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dirty="0"/>
              <a:t>To create and manage new processes.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dirty="0"/>
              <a:t>To send and receive packets, through network connections.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dirty="0"/>
              <a:t>To access hardware devices.</a:t>
            </a:r>
          </a:p>
          <a:p>
            <a:endParaRPr lang="en-AU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8EA4F89-BF24-3064-0F95-AF8534520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Need for System Calls</a:t>
            </a:r>
          </a:p>
        </p:txBody>
      </p:sp>
    </p:spTree>
    <p:extLst>
      <p:ext uri="{BB962C8B-B14F-4D97-AF65-F5344CB8AC3E}">
        <p14:creationId xmlns:p14="http://schemas.microsoft.com/office/powerpoint/2010/main" val="25782380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87509" y="1078942"/>
            <a:ext cx="8229600" cy="4530725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US" sz="2400" b="1" dirty="0"/>
              <a:t>How are system calls made?</a:t>
            </a:r>
          </a:p>
          <a:p>
            <a:pPr marL="0" indent="0">
              <a:lnSpc>
                <a:spcPct val="90000"/>
              </a:lnSpc>
              <a:buNone/>
            </a:pPr>
            <a:endParaRPr lang="en-US" sz="2400" b="1" dirty="0"/>
          </a:p>
          <a:p>
            <a:pPr marL="0" indent="0">
              <a:lnSpc>
                <a:spcPct val="90000"/>
              </a:lnSpc>
              <a:buNone/>
            </a:pPr>
            <a:endParaRPr lang="en-US" sz="2400" b="1" dirty="0"/>
          </a:p>
          <a:p>
            <a:pPr marL="0" indent="0">
              <a:lnSpc>
                <a:spcPct val="90000"/>
              </a:lnSpc>
              <a:buNone/>
            </a:pPr>
            <a:endParaRPr lang="en-US" sz="2400" b="1" dirty="0"/>
          </a:p>
          <a:p>
            <a:pPr>
              <a:lnSpc>
                <a:spcPct val="90000"/>
              </a:lnSpc>
            </a:pPr>
            <a:endParaRPr lang="en-US" b="1" dirty="0"/>
          </a:p>
          <a:p>
            <a:pPr>
              <a:lnSpc>
                <a:spcPct val="90000"/>
              </a:lnSpc>
            </a:pPr>
            <a:r>
              <a:rPr lang="en-US" b="1" dirty="0"/>
              <a:t>S</a:t>
            </a:r>
            <a:r>
              <a:rPr lang="en-US" sz="2000" b="1" dirty="0"/>
              <a:t>ystem Calls </a:t>
            </a:r>
            <a:r>
              <a:rPr lang="en-US" altLang="en-US" sz="2000" dirty="0"/>
              <a:t>typically written in a high-level language (C or C++)</a:t>
            </a:r>
            <a:endParaRPr lang="en-US" altLang="en-US" sz="900" dirty="0"/>
          </a:p>
          <a:p>
            <a:pPr>
              <a:lnSpc>
                <a:spcPct val="90000"/>
              </a:lnSpc>
            </a:pPr>
            <a:r>
              <a:rPr lang="en-US" altLang="en-US" sz="2000" dirty="0"/>
              <a:t>Mostly accessed by programs via a high-level </a:t>
            </a:r>
            <a:r>
              <a:rPr lang="en-US" altLang="en-US" sz="2000" b="1" dirty="0">
                <a:solidFill>
                  <a:srgbClr val="3366FF"/>
                </a:solidFill>
              </a:rPr>
              <a:t>Application Programming Interface </a:t>
            </a:r>
            <a:r>
              <a:rPr lang="en-US" altLang="en-US" sz="2000" b="1" dirty="0">
                <a:solidFill>
                  <a:srgbClr val="000000"/>
                </a:solidFill>
              </a:rPr>
              <a:t>(</a:t>
            </a:r>
            <a:r>
              <a:rPr lang="en-US" altLang="en-US" sz="2000" b="1" dirty="0">
                <a:solidFill>
                  <a:srgbClr val="3366FF"/>
                </a:solidFill>
              </a:rPr>
              <a:t>API</a:t>
            </a:r>
            <a:r>
              <a:rPr lang="en-US" altLang="en-US" sz="2000" b="1" dirty="0">
                <a:solidFill>
                  <a:srgbClr val="000000"/>
                </a:solidFill>
              </a:rPr>
              <a:t>)</a:t>
            </a:r>
            <a:r>
              <a:rPr lang="en-US" altLang="en-US" sz="2000" dirty="0">
                <a:solidFill>
                  <a:srgbClr val="3366FF"/>
                </a:solidFill>
              </a:rPr>
              <a:t> </a:t>
            </a:r>
            <a:r>
              <a:rPr lang="en-US" altLang="en-US" sz="2000" dirty="0"/>
              <a:t>rather than direct system call use</a:t>
            </a:r>
            <a:endParaRPr lang="en-US" altLang="en-US" sz="900" dirty="0"/>
          </a:p>
          <a:p>
            <a:pPr>
              <a:lnSpc>
                <a:spcPct val="90000"/>
              </a:lnSpc>
            </a:pPr>
            <a:r>
              <a:rPr lang="en-US" altLang="en-US" sz="2000" dirty="0"/>
              <a:t>Three most common APIs are </a:t>
            </a:r>
            <a:r>
              <a:rPr lang="en-US" altLang="en-US" sz="2000" dirty="0">
                <a:solidFill>
                  <a:srgbClr val="FF0000"/>
                </a:solidFill>
              </a:rPr>
              <a:t>Win32 API </a:t>
            </a:r>
            <a:r>
              <a:rPr lang="en-US" altLang="en-US" sz="2000" dirty="0"/>
              <a:t>for Windows, </a:t>
            </a:r>
            <a:r>
              <a:rPr lang="en-US" altLang="en-US" sz="2000" dirty="0">
                <a:solidFill>
                  <a:srgbClr val="FF0000"/>
                </a:solidFill>
              </a:rPr>
              <a:t>POSIX API </a:t>
            </a:r>
            <a:r>
              <a:rPr lang="en-US" altLang="en-US" sz="2000" dirty="0"/>
              <a:t>for POSIX-based systems (including virtually all versions of UNIX and Linux), and </a:t>
            </a:r>
            <a:r>
              <a:rPr lang="en-US" altLang="en-US" sz="2000" dirty="0">
                <a:solidFill>
                  <a:srgbClr val="FF0000"/>
                </a:solidFill>
              </a:rPr>
              <a:t>Java API </a:t>
            </a:r>
            <a:r>
              <a:rPr lang="en-US" altLang="en-US" sz="2000" dirty="0"/>
              <a:t>for the Java virtual machine (JVM)</a:t>
            </a:r>
          </a:p>
          <a:p>
            <a:endParaRPr lang="en-MY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System Calls</a:t>
            </a:r>
          </a:p>
        </p:txBody>
      </p:sp>
    </p:spTree>
    <p:extLst>
      <p:ext uri="{BB962C8B-B14F-4D97-AF65-F5344CB8AC3E}">
        <p14:creationId xmlns:p14="http://schemas.microsoft.com/office/powerpoint/2010/main" val="31204539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61750" y="963032"/>
            <a:ext cx="8401945" cy="4530725"/>
          </a:xfrm>
        </p:spPr>
        <p:txBody>
          <a:bodyPr/>
          <a:lstStyle/>
          <a:p>
            <a:r>
              <a:rPr lang="en-US" sz="2400" dirty="0"/>
              <a:t>Example, the UNIX </a:t>
            </a:r>
            <a:r>
              <a:rPr lang="en-US" sz="2400" dirty="0" err="1"/>
              <a:t>cp</a:t>
            </a:r>
            <a:r>
              <a:rPr lang="en-US" sz="2400" dirty="0"/>
              <a:t> command:</a:t>
            </a:r>
          </a:p>
          <a:p>
            <a:endParaRPr lang="en-US" sz="2400" dirty="0"/>
          </a:p>
          <a:p>
            <a:endParaRPr lang="en-US" sz="1200" dirty="0"/>
          </a:p>
          <a:p>
            <a:r>
              <a:rPr lang="en-US" sz="2400" dirty="0"/>
              <a:t>This command copies the input file in.txt to the output file out.txt. </a:t>
            </a:r>
          </a:p>
          <a:p>
            <a:r>
              <a:rPr lang="en-US" sz="2400" dirty="0"/>
              <a:t>this approach will require a </a:t>
            </a:r>
            <a:r>
              <a:rPr lang="en-US" sz="2400" dirty="0">
                <a:solidFill>
                  <a:srgbClr val="FF0000"/>
                </a:solidFill>
              </a:rPr>
              <a:t>sequence</a:t>
            </a:r>
            <a:r>
              <a:rPr lang="en-US" sz="2400" dirty="0"/>
              <a:t> of </a:t>
            </a:r>
            <a:r>
              <a:rPr lang="en-US" sz="2400" dirty="0">
                <a:solidFill>
                  <a:srgbClr val="FF0000"/>
                </a:solidFill>
              </a:rPr>
              <a:t>system calls:</a:t>
            </a:r>
          </a:p>
          <a:p>
            <a:pPr lvl="1"/>
            <a:r>
              <a:rPr lang="en-US" sz="2100" dirty="0"/>
              <a:t>first to write a message on the screen </a:t>
            </a:r>
          </a:p>
          <a:p>
            <a:pPr lvl="1"/>
            <a:r>
              <a:rPr lang="en-US" sz="2100" dirty="0"/>
              <a:t>read from the keyboard the characters that define the two files.</a:t>
            </a:r>
          </a:p>
          <a:p>
            <a:pPr lvl="1"/>
            <a:r>
              <a:rPr lang="en-US" sz="2100" dirty="0"/>
              <a:t>open the input file and create and open the output file.</a:t>
            </a:r>
          </a:p>
          <a:p>
            <a:pPr lvl="1"/>
            <a:r>
              <a:rPr lang="en-US" sz="2100" dirty="0"/>
              <a:t>loop that reads from the input file (a system call) and writes to the output file (another system call)</a:t>
            </a:r>
          </a:p>
          <a:p>
            <a:pPr lvl="1"/>
            <a:r>
              <a:rPr lang="en-US" sz="2100" dirty="0"/>
              <a:t>… </a:t>
            </a:r>
            <a:r>
              <a:rPr lang="en-US" sz="2100" dirty="0" err="1"/>
              <a:t>etc</a:t>
            </a:r>
            <a:endParaRPr lang="en-US" sz="21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System Calls - Example</a:t>
            </a:r>
          </a:p>
        </p:txBody>
      </p:sp>
      <p:sp>
        <p:nvSpPr>
          <p:cNvPr id="4" name="Rectangle 3"/>
          <p:cNvSpPr/>
          <p:nvPr/>
        </p:nvSpPr>
        <p:spPr>
          <a:xfrm>
            <a:off x="3453710" y="1531443"/>
            <a:ext cx="26180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solidFill>
                  <a:srgbClr val="0070C0"/>
                </a:solidFill>
              </a:rPr>
              <a:t>cp</a:t>
            </a:r>
            <a:r>
              <a:rPr lang="en-US" sz="2400" dirty="0">
                <a:solidFill>
                  <a:srgbClr val="0070C0"/>
                </a:solidFill>
              </a:rPr>
              <a:t> in.txt out.txt</a:t>
            </a:r>
          </a:p>
        </p:txBody>
      </p:sp>
    </p:spTree>
    <p:extLst>
      <p:ext uri="{BB962C8B-B14F-4D97-AF65-F5344CB8AC3E}">
        <p14:creationId xmlns:p14="http://schemas.microsoft.com/office/powerpoint/2010/main" val="33544106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14313"/>
            <a:ext cx="8229600" cy="576262"/>
          </a:xfrm>
        </p:spPr>
        <p:txBody>
          <a:bodyPr/>
          <a:lstStyle/>
          <a:p>
            <a:pPr eaLnBrk="1" hangingPunct="1"/>
            <a:r>
              <a:rPr lang="en-MY" dirty="0"/>
              <a:t>System Calls - Example</a:t>
            </a:r>
            <a:endParaRPr lang="en-US" altLang="en-US" dirty="0"/>
          </a:p>
        </p:txBody>
      </p:sp>
      <p:sp>
        <p:nvSpPr>
          <p:cNvPr id="1638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806449" y="897636"/>
            <a:ext cx="7880350" cy="4530725"/>
          </a:xfrm>
        </p:spPr>
        <p:txBody>
          <a:bodyPr/>
          <a:lstStyle/>
          <a:p>
            <a:r>
              <a:rPr lang="en-US" altLang="en-US" dirty="0"/>
              <a:t>System call sequence to copy the contents of one file to another file</a:t>
            </a:r>
          </a:p>
        </p:txBody>
      </p:sp>
      <p:sp>
        <p:nvSpPr>
          <p:cNvPr id="16389" name="Line 6"/>
          <p:cNvSpPr>
            <a:spLocks noChangeShapeType="1"/>
          </p:cNvSpPr>
          <p:nvPr/>
        </p:nvSpPr>
        <p:spPr bwMode="auto">
          <a:xfrm>
            <a:off x="7394158" y="2012950"/>
            <a:ext cx="0" cy="4206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MY"/>
          </a:p>
        </p:txBody>
      </p:sp>
      <p:sp>
        <p:nvSpPr>
          <p:cNvPr id="16390" name="Line 7"/>
          <p:cNvSpPr>
            <a:spLocks noChangeShapeType="1"/>
          </p:cNvSpPr>
          <p:nvPr/>
        </p:nvSpPr>
        <p:spPr bwMode="auto">
          <a:xfrm>
            <a:off x="1503363" y="2012950"/>
            <a:ext cx="0" cy="4302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MY"/>
          </a:p>
        </p:txBody>
      </p:sp>
      <p:sp>
        <p:nvSpPr>
          <p:cNvPr id="2" name="Rectangle 1"/>
          <p:cNvSpPr/>
          <p:nvPr/>
        </p:nvSpPr>
        <p:spPr>
          <a:xfrm>
            <a:off x="2440406" y="6263273"/>
            <a:ext cx="51101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MY" dirty="0"/>
              <a:t>Example of how system calls are used</a:t>
            </a:r>
          </a:p>
        </p:txBody>
      </p:sp>
      <p:sp>
        <p:nvSpPr>
          <p:cNvPr id="4" name="Rounded Rectangle 3"/>
          <p:cNvSpPr/>
          <p:nvPr/>
        </p:nvSpPr>
        <p:spPr bwMode="auto">
          <a:xfrm>
            <a:off x="2526631" y="1747989"/>
            <a:ext cx="4211053" cy="4294105"/>
          </a:xfrm>
          <a:prstGeom prst="roundRect">
            <a:avLst>
              <a:gd name="adj" fmla="val 5810"/>
            </a:avLst>
          </a:prstGeom>
          <a:solidFill>
            <a:srgbClr val="CCECFF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MY" sz="1500" b="1" dirty="0">
                <a:latin typeface="Verdana" charset="0"/>
              </a:rPr>
              <a:t>The process …..</a:t>
            </a:r>
          </a:p>
          <a:p>
            <a:r>
              <a:rPr lang="en-MY" sz="1500" b="1" dirty="0">
                <a:latin typeface="Verdana" charset="0"/>
              </a:rPr>
              <a:t>Get </a:t>
            </a:r>
            <a:r>
              <a:rPr lang="en-MY" sz="1500" b="1" u="sng" dirty="0">
                <a:latin typeface="Verdana" charset="0"/>
              </a:rPr>
              <a:t>input</a:t>
            </a:r>
            <a:r>
              <a:rPr lang="en-MY" sz="1500" b="1" dirty="0">
                <a:latin typeface="Verdana" charset="0"/>
              </a:rPr>
              <a:t> file name</a:t>
            </a:r>
          </a:p>
          <a:p>
            <a:r>
              <a:rPr lang="en-MY" sz="1500" b="1" dirty="0">
                <a:latin typeface="Verdana" charset="0"/>
              </a:rPr>
              <a:t>     Write to screen</a:t>
            </a:r>
          </a:p>
          <a:p>
            <a:r>
              <a:rPr lang="en-MY" sz="1500" b="1" dirty="0">
                <a:latin typeface="Verdana" charset="0"/>
              </a:rPr>
              <a:t>     Accept input</a:t>
            </a:r>
          </a:p>
          <a:p>
            <a:r>
              <a:rPr lang="en-MY" sz="1500" b="1" dirty="0">
                <a:latin typeface="Verdana" charset="0"/>
              </a:rPr>
              <a:t>Get </a:t>
            </a:r>
            <a:r>
              <a:rPr lang="en-MY" sz="1500" b="1" u="sng" dirty="0">
                <a:latin typeface="Verdana" charset="0"/>
              </a:rPr>
              <a:t>output</a:t>
            </a:r>
            <a:r>
              <a:rPr lang="en-MY" sz="1500" b="1" dirty="0">
                <a:latin typeface="Verdana" charset="0"/>
              </a:rPr>
              <a:t> file name</a:t>
            </a:r>
          </a:p>
          <a:p>
            <a:r>
              <a:rPr lang="en-MY" sz="1500" b="1" dirty="0">
                <a:latin typeface="Verdana" charset="0"/>
              </a:rPr>
              <a:t>     Write to screen</a:t>
            </a:r>
          </a:p>
          <a:p>
            <a:r>
              <a:rPr lang="en-MY" sz="1500" b="1" dirty="0">
                <a:latin typeface="Verdana" charset="0"/>
              </a:rPr>
              <a:t>     Accept input</a:t>
            </a:r>
          </a:p>
          <a:p>
            <a:r>
              <a:rPr lang="en-MY" sz="1500" b="1" dirty="0">
                <a:latin typeface="Verdana" charset="0"/>
              </a:rPr>
              <a:t>Open the input file</a:t>
            </a:r>
          </a:p>
          <a:p>
            <a:r>
              <a:rPr lang="en-MY" sz="1500" b="1" dirty="0">
                <a:latin typeface="Verdana" charset="0"/>
              </a:rPr>
              <a:t>     if file doesn't exist, abort</a:t>
            </a:r>
          </a:p>
          <a:p>
            <a:r>
              <a:rPr lang="en-MY" sz="1500" b="1" dirty="0">
                <a:latin typeface="Verdana" charset="0"/>
              </a:rPr>
              <a:t>Create output file</a:t>
            </a:r>
          </a:p>
          <a:p>
            <a:r>
              <a:rPr lang="en-MY" sz="1500" b="1" dirty="0">
                <a:latin typeface="Verdana" charset="0"/>
              </a:rPr>
              <a:t>     if file exists, abort</a:t>
            </a:r>
          </a:p>
          <a:p>
            <a:r>
              <a:rPr lang="en-MY" sz="1500" b="1" dirty="0">
                <a:latin typeface="Verdana" charset="0"/>
              </a:rPr>
              <a:t>Loop</a:t>
            </a:r>
          </a:p>
          <a:p>
            <a:r>
              <a:rPr lang="en-MY" sz="1500" b="1" dirty="0">
                <a:latin typeface="Verdana" charset="0"/>
              </a:rPr>
              <a:t>     Read from input file</a:t>
            </a:r>
          </a:p>
          <a:p>
            <a:r>
              <a:rPr lang="en-MY" sz="1500" b="1" dirty="0">
                <a:latin typeface="Verdana" charset="0"/>
              </a:rPr>
              <a:t>     Write to output file</a:t>
            </a:r>
          </a:p>
          <a:p>
            <a:r>
              <a:rPr lang="en-MY" sz="1500" b="1" dirty="0">
                <a:latin typeface="Verdana" charset="0"/>
              </a:rPr>
              <a:t>Until read fails</a:t>
            </a:r>
          </a:p>
          <a:p>
            <a:r>
              <a:rPr lang="en-MY" sz="1500" b="1" dirty="0">
                <a:latin typeface="Verdana" charset="0"/>
              </a:rPr>
              <a:t>Close output file</a:t>
            </a:r>
          </a:p>
          <a:p>
            <a:r>
              <a:rPr lang="en-MY" sz="1500" b="1" dirty="0">
                <a:latin typeface="Verdana" charset="0"/>
              </a:rPr>
              <a:t>Write completion message to screen</a:t>
            </a:r>
          </a:p>
          <a:p>
            <a:r>
              <a:rPr lang="en-MY" sz="1500" b="1" dirty="0">
                <a:latin typeface="Verdana" charset="0"/>
              </a:rPr>
              <a:t>Terminate normally</a:t>
            </a:r>
            <a:endParaRPr kumimoji="0" lang="en-MY" sz="15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936459" y="1389232"/>
            <a:ext cx="1503947" cy="48126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MY" sz="1600" dirty="0">
                <a:latin typeface="Verdana" charset="0"/>
              </a:rPr>
              <a:t>source file </a:t>
            </a:r>
            <a:endParaRPr kumimoji="0" lang="en-MY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6982325" y="1399217"/>
            <a:ext cx="1704474" cy="48126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MY" sz="1600" dirty="0">
                <a:latin typeface="Verdana" charset="0"/>
              </a:rPr>
              <a:t>destination file</a:t>
            </a:r>
            <a:endParaRPr kumimoji="0" lang="en-MY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cxnSp>
        <p:nvCxnSpPr>
          <p:cNvPr id="8" name="Straight Arrow Connector 7"/>
          <p:cNvCxnSpPr>
            <a:stCxn id="6" idx="3"/>
            <a:endCxn id="12" idx="1"/>
          </p:cNvCxnSpPr>
          <p:nvPr/>
        </p:nvCxnSpPr>
        <p:spPr bwMode="auto">
          <a:xfrm>
            <a:off x="2440406" y="1629864"/>
            <a:ext cx="4541919" cy="998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190A260F-40B6-6EF4-06FF-67275DC3BDE5}"/>
              </a:ext>
            </a:extLst>
          </p:cNvPr>
          <p:cNvSpPr/>
          <p:nvPr/>
        </p:nvSpPr>
        <p:spPr bwMode="auto">
          <a:xfrm>
            <a:off x="8013032" y="184150"/>
            <a:ext cx="589547" cy="57626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1071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84150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/>
              <a:t>Standard C Library Example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73163"/>
            <a:ext cx="7642225" cy="5078412"/>
          </a:xfrm>
        </p:spPr>
        <p:txBody>
          <a:bodyPr/>
          <a:lstStyle/>
          <a:p>
            <a:r>
              <a:rPr lang="en-US" altLang="en-US"/>
              <a:t>C program invoking printf() library call, which calls write() system call</a:t>
            </a:r>
          </a:p>
        </p:txBody>
      </p:sp>
      <p:pic>
        <p:nvPicPr>
          <p:cNvPr id="54276" name="Picture 1" descr="Screen Shot 2012-12-01 at 1.12.03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4516" y="1723824"/>
            <a:ext cx="4625891" cy="46769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 bwMode="auto">
          <a:xfrm>
            <a:off x="8013032" y="184150"/>
            <a:ext cx="589547" cy="57626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83044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037BE65-8763-3970-99BE-67D2C1C61B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7764" y="3162744"/>
            <a:ext cx="6574113" cy="3480943"/>
          </a:xfrm>
          <a:prstGeom prst="rect">
            <a:avLst/>
          </a:prstGeom>
        </p:spPr>
      </p:pic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473075" y="21431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Types of System Calls</a:t>
            </a:r>
          </a:p>
        </p:txBody>
      </p:sp>
      <p:sp>
        <p:nvSpPr>
          <p:cNvPr id="44035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770021" y="1102143"/>
            <a:ext cx="8229600" cy="5607750"/>
          </a:xfrm>
        </p:spPr>
        <p:txBody>
          <a:bodyPr/>
          <a:lstStyle/>
          <a:p>
            <a:r>
              <a:rPr lang="en-GB" sz="2400" b="0" i="0" dirty="0">
                <a:effectLst/>
                <a:latin typeface="Source Sans Pro" panose="020B0604020202020204" pitchFamily="34" charset="0"/>
              </a:rPr>
              <a:t>There are mainly 5 types of system calls available. 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altLang="en-US" sz="2000" dirty="0"/>
              <a:t>Process control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altLang="en-US" sz="2000" dirty="0"/>
              <a:t>File management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altLang="en-US" sz="2000" dirty="0"/>
              <a:t>Device management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altLang="en-US" sz="2000" dirty="0"/>
              <a:t>Information maintenance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altLang="en-US" sz="2000" dirty="0"/>
              <a:t>Communications</a:t>
            </a:r>
          </a:p>
          <a:p>
            <a:endParaRPr lang="en-US" altLang="en-US" sz="2400" dirty="0"/>
          </a:p>
          <a:p>
            <a:endParaRPr lang="en-US" altLang="en-US" sz="2400" dirty="0"/>
          </a:p>
          <a:p>
            <a:endParaRPr lang="en-US" altLang="en-US" sz="2400" dirty="0"/>
          </a:p>
          <a:p>
            <a:endParaRPr lang="en-US" altLang="en-US" sz="2400" dirty="0"/>
          </a:p>
          <a:p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2386854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473075" y="21431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Types of System Calls</a:t>
            </a:r>
          </a:p>
        </p:txBody>
      </p:sp>
      <p:sp>
        <p:nvSpPr>
          <p:cNvPr id="44035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770021" y="1102143"/>
            <a:ext cx="8229600" cy="5607750"/>
          </a:xfrm>
        </p:spPr>
        <p:txBody>
          <a:bodyPr/>
          <a:lstStyle/>
          <a:p>
            <a:r>
              <a:rPr lang="en-US" altLang="en-US" sz="2400" dirty="0"/>
              <a:t>Process control</a:t>
            </a:r>
          </a:p>
          <a:p>
            <a:pPr lvl="1"/>
            <a:r>
              <a:rPr lang="en-US" altLang="en-US" sz="2400" dirty="0"/>
              <a:t>create process, terminate process, abort</a:t>
            </a:r>
          </a:p>
          <a:p>
            <a:pPr lvl="1"/>
            <a:r>
              <a:rPr lang="en-US" altLang="en-US" sz="2400" dirty="0"/>
              <a:t>load, execute</a:t>
            </a:r>
          </a:p>
          <a:p>
            <a:pPr lvl="1"/>
            <a:r>
              <a:rPr lang="en-US" altLang="en-US" sz="2400" dirty="0"/>
              <a:t>get process attributes, set process attributes</a:t>
            </a:r>
          </a:p>
          <a:p>
            <a:pPr lvl="1"/>
            <a:r>
              <a:rPr lang="en-US" altLang="en-US" sz="2400" dirty="0"/>
              <a:t>wait for time</a:t>
            </a:r>
          </a:p>
          <a:p>
            <a:pPr lvl="1"/>
            <a:r>
              <a:rPr lang="en-US" altLang="en-US" sz="2400" dirty="0"/>
              <a:t>allocate and free memory</a:t>
            </a:r>
          </a:p>
          <a:p>
            <a:pPr lvl="1"/>
            <a:r>
              <a:rPr lang="en-US" altLang="en-US" sz="2400" dirty="0"/>
              <a:t>Dump memory if error</a:t>
            </a:r>
          </a:p>
          <a:p>
            <a:pPr lvl="1"/>
            <a:r>
              <a:rPr lang="en-US" altLang="en-US" sz="2400" dirty="0"/>
              <a:t>Locks for managing access to shared data between processes</a:t>
            </a:r>
          </a:p>
        </p:txBody>
      </p:sp>
    </p:spTree>
    <p:extLst>
      <p:ext uri="{BB962C8B-B14F-4D97-AF65-F5344CB8AC3E}">
        <p14:creationId xmlns:p14="http://schemas.microsoft.com/office/powerpoint/2010/main" val="1202941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863600" y="127000"/>
            <a:ext cx="7366000" cy="576263"/>
          </a:xfrm>
        </p:spPr>
        <p:txBody>
          <a:bodyPr/>
          <a:lstStyle/>
          <a:p>
            <a:pPr eaLnBrk="1" hangingPunct="1"/>
            <a:r>
              <a:rPr lang="en-US" altLang="en-US" sz="3000" dirty="0"/>
              <a:t>Operating-System Structures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4075" y="1138238"/>
            <a:ext cx="6924951" cy="4530725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2800" b="1" dirty="0"/>
              <a:t>Outlines</a:t>
            </a:r>
          </a:p>
          <a:p>
            <a:r>
              <a:rPr lang="en-US" altLang="en-US" sz="2800" dirty="0"/>
              <a:t>Operating System Services</a:t>
            </a:r>
          </a:p>
          <a:p>
            <a:r>
              <a:rPr lang="en-US" altLang="en-US" sz="2800" dirty="0"/>
              <a:t>User Operating System Interface</a:t>
            </a:r>
          </a:p>
          <a:p>
            <a:r>
              <a:rPr lang="en-US" altLang="en-US" sz="2800" dirty="0"/>
              <a:t>System Calls</a:t>
            </a:r>
          </a:p>
          <a:p>
            <a:r>
              <a:rPr lang="en-US" altLang="en-US" sz="2800" dirty="0"/>
              <a:t>Types of System Calls</a:t>
            </a:r>
          </a:p>
          <a:p>
            <a:r>
              <a:rPr lang="en-US" altLang="en-US" sz="2800" dirty="0"/>
              <a:t>System Programs</a:t>
            </a:r>
          </a:p>
        </p:txBody>
      </p:sp>
    </p:spTree>
    <p:extLst>
      <p:ext uri="{BB962C8B-B14F-4D97-AF65-F5344CB8AC3E}">
        <p14:creationId xmlns:p14="http://schemas.microsoft.com/office/powerpoint/2010/main" val="8427859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98438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/>
              <a:t>Types of System Calls</a:t>
            </a:r>
          </a:p>
        </p:txBody>
      </p:sp>
      <p:sp>
        <p:nvSpPr>
          <p:cNvPr id="46083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 dirty="0"/>
              <a:t>File management</a:t>
            </a:r>
          </a:p>
          <a:p>
            <a:pPr lvl="1"/>
            <a:r>
              <a:rPr lang="en-US" altLang="en-US" sz="2400" dirty="0"/>
              <a:t>create file, delete file</a:t>
            </a:r>
          </a:p>
          <a:p>
            <a:pPr lvl="1"/>
            <a:r>
              <a:rPr lang="en-US" altLang="en-US" sz="2400" dirty="0"/>
              <a:t>open, close file</a:t>
            </a:r>
          </a:p>
          <a:p>
            <a:pPr lvl="1"/>
            <a:r>
              <a:rPr lang="en-US" altLang="en-US" sz="2400" dirty="0"/>
              <a:t>read, write, reposition</a:t>
            </a:r>
          </a:p>
          <a:p>
            <a:pPr lvl="1"/>
            <a:r>
              <a:rPr lang="en-US" altLang="en-US" sz="2400" dirty="0"/>
              <a:t>get and set file attributes</a:t>
            </a:r>
          </a:p>
          <a:p>
            <a:r>
              <a:rPr lang="en-US" altLang="en-US" sz="2400" dirty="0"/>
              <a:t>Device management</a:t>
            </a:r>
          </a:p>
          <a:p>
            <a:pPr lvl="1"/>
            <a:r>
              <a:rPr lang="en-US" altLang="en-US" sz="2400" dirty="0"/>
              <a:t>request device, release device</a:t>
            </a:r>
          </a:p>
          <a:p>
            <a:pPr lvl="1"/>
            <a:r>
              <a:rPr lang="en-US" altLang="en-US" sz="2400" dirty="0"/>
              <a:t>get device attributes, set device attributes</a:t>
            </a:r>
          </a:p>
          <a:p>
            <a:pPr lvl="1"/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9478788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536575" y="198438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/>
              <a:t>Types of System Calls (Cont.)</a:t>
            </a:r>
          </a:p>
        </p:txBody>
      </p:sp>
      <p:sp>
        <p:nvSpPr>
          <p:cNvPr id="48131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806450" y="1233488"/>
            <a:ext cx="7234238" cy="5359817"/>
          </a:xfrm>
        </p:spPr>
        <p:txBody>
          <a:bodyPr/>
          <a:lstStyle/>
          <a:p>
            <a:r>
              <a:rPr lang="en-US" altLang="en-US" sz="2400" dirty="0"/>
              <a:t>Information maintenance</a:t>
            </a:r>
          </a:p>
          <a:p>
            <a:pPr lvl="1"/>
            <a:r>
              <a:rPr lang="en-MY" altLang="en-US" sz="2400" dirty="0"/>
              <a:t>Information about the amount of time that the program execute</a:t>
            </a:r>
          </a:p>
          <a:p>
            <a:pPr lvl="1"/>
            <a:r>
              <a:rPr lang="en-US" altLang="en-US" sz="2400" dirty="0"/>
              <a:t>get and set process attributes</a:t>
            </a:r>
          </a:p>
          <a:p>
            <a:r>
              <a:rPr lang="en-US" altLang="en-US" sz="2400" dirty="0"/>
              <a:t>Communications</a:t>
            </a:r>
          </a:p>
          <a:p>
            <a:pPr lvl="1"/>
            <a:r>
              <a:rPr lang="en-US" altLang="en-US" sz="2400" dirty="0"/>
              <a:t>create, delete communication connection</a:t>
            </a:r>
          </a:p>
          <a:p>
            <a:pPr lvl="1"/>
            <a:r>
              <a:rPr lang="en-MY" altLang="en-US" sz="2400" dirty="0"/>
              <a:t>There are two common models of inter process communication:</a:t>
            </a:r>
          </a:p>
          <a:p>
            <a:pPr lvl="2"/>
            <a:r>
              <a:rPr lang="en-MY" altLang="en-US" sz="2400" dirty="0"/>
              <a:t>1) Message-passing model</a:t>
            </a:r>
          </a:p>
          <a:p>
            <a:pPr lvl="2"/>
            <a:r>
              <a:rPr lang="en-MY" altLang="en-US" sz="2400" dirty="0"/>
              <a:t>2) Shared-memory model</a:t>
            </a:r>
          </a:p>
          <a:p>
            <a:pPr lvl="1"/>
            <a:endParaRPr lang="en-US" altLang="en-US" sz="2400" dirty="0"/>
          </a:p>
          <a:p>
            <a:pPr lvl="1"/>
            <a:endParaRPr lang="en-MY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2889766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9225FFB-17BB-99CD-DC1C-A07528A8B5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6450" y="1716258"/>
            <a:ext cx="8229600" cy="4047955"/>
          </a:xfrm>
        </p:spPr>
        <p:txBody>
          <a:bodyPr/>
          <a:lstStyle/>
          <a:p>
            <a:pPr marL="0" indent="0" algn="ctr">
              <a:buNone/>
            </a:pPr>
            <a:r>
              <a:rPr lang="en-AU" sz="5400" b="1" dirty="0">
                <a:latin typeface="Bradley Hand ITC" panose="03070402050302030203" pitchFamily="66" charset="0"/>
              </a:rPr>
              <a:t>Next Topic</a:t>
            </a:r>
          </a:p>
          <a:p>
            <a:pPr marL="0" indent="0" algn="ctr">
              <a:buNone/>
            </a:pPr>
            <a:endParaRPr lang="en-AU" sz="3200" dirty="0"/>
          </a:p>
          <a:p>
            <a:pPr marL="0" indent="0" algn="ctr">
              <a:buNone/>
            </a:pPr>
            <a:r>
              <a:rPr lang="en-AU" sz="3200" dirty="0"/>
              <a:t>“Processes”</a:t>
            </a:r>
          </a:p>
        </p:txBody>
      </p:sp>
    </p:spTree>
    <p:extLst>
      <p:ext uri="{BB962C8B-B14F-4D97-AF65-F5344CB8AC3E}">
        <p14:creationId xmlns:p14="http://schemas.microsoft.com/office/powerpoint/2010/main" val="2880108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06450" y="1233488"/>
            <a:ext cx="8229600" cy="5155280"/>
          </a:xfrm>
        </p:spPr>
        <p:txBody>
          <a:bodyPr/>
          <a:lstStyle/>
          <a:p>
            <a:r>
              <a:rPr lang="en-MY" sz="2000" dirty="0"/>
              <a:t>An operating system provides the environment within which programs are executed.</a:t>
            </a:r>
          </a:p>
          <a:p>
            <a:r>
              <a:rPr lang="en-MY" sz="2000" dirty="0"/>
              <a:t>Operating System provides services to </a:t>
            </a:r>
            <a:r>
              <a:rPr lang="en-MY" sz="2000" u="sng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programs</a:t>
            </a:r>
            <a:r>
              <a:rPr lang="en-MY" sz="2000" dirty="0"/>
              <a:t> and to the </a:t>
            </a:r>
            <a:r>
              <a:rPr lang="en-MY" sz="2000" u="sng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users</a:t>
            </a:r>
            <a:r>
              <a:rPr lang="en-MY" sz="20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MY" sz="2000" dirty="0"/>
              <a:t>of those programs.</a:t>
            </a:r>
          </a:p>
          <a:p>
            <a:r>
              <a:rPr lang="en-MY" sz="2000" dirty="0"/>
              <a:t>Different operating systems may have different services provided.</a:t>
            </a:r>
          </a:p>
          <a:p>
            <a:r>
              <a:rPr lang="en-MY" sz="2000" dirty="0"/>
              <a:t>Following are a few common services provided by an operating system for </a:t>
            </a:r>
            <a:r>
              <a:rPr lang="en-MY" sz="2000" b="1" dirty="0">
                <a:solidFill>
                  <a:srgbClr val="00B0F0"/>
                </a:solidFill>
              </a:rPr>
              <a:t>users</a:t>
            </a:r>
            <a:r>
              <a:rPr lang="en-MY" sz="2000" dirty="0"/>
              <a:t>: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MY" sz="2000" dirty="0"/>
              <a:t>User interface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MY" sz="2000" dirty="0"/>
              <a:t>Program execution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MY" sz="2000" dirty="0"/>
              <a:t>I/O operations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MY" sz="2000" dirty="0"/>
              <a:t>File-system manipulation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MY" sz="2000" dirty="0"/>
              <a:t>Communications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MY" sz="2000" dirty="0"/>
              <a:t>Error detection</a:t>
            </a:r>
          </a:p>
          <a:p>
            <a:endParaRPr lang="en-MY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Operating-System Structures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584380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 View of Operating System Services</a:t>
            </a:r>
            <a:endParaRPr lang="en-MY" dirty="0"/>
          </a:p>
        </p:txBody>
      </p:sp>
      <p:pic>
        <p:nvPicPr>
          <p:cNvPr id="4" name="Picture 4" descr="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307" y="1143053"/>
            <a:ext cx="7908493" cy="4571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22379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58323" y="1040983"/>
            <a:ext cx="8229600" cy="5564353"/>
          </a:xfrm>
        </p:spPr>
        <p:txBody>
          <a:bodyPr/>
          <a:lstStyle/>
          <a:p>
            <a:pPr marL="57150" indent="0">
              <a:buNone/>
            </a:pPr>
            <a:r>
              <a:rPr lang="en-MY" sz="2000" dirty="0"/>
              <a:t>Common services provided by an operating system for </a:t>
            </a:r>
            <a:r>
              <a:rPr lang="en-MY" sz="2000" b="1" dirty="0">
                <a:solidFill>
                  <a:srgbClr val="00B0F0"/>
                </a:solidFill>
              </a:rPr>
              <a:t>users</a:t>
            </a:r>
            <a:r>
              <a:rPr lang="en-MY" sz="2000" dirty="0"/>
              <a:t>:</a:t>
            </a:r>
            <a:endParaRPr lang="en-US" altLang="en-US" sz="2000" b="1" dirty="0"/>
          </a:p>
          <a:p>
            <a:pPr marL="800100" lvl="1">
              <a:lnSpc>
                <a:spcPct val="200000"/>
              </a:lnSpc>
              <a:buFont typeface="+mj-lt"/>
              <a:buAutoNum type="arabicPeriod"/>
            </a:pPr>
            <a:r>
              <a:rPr lang="en-US" altLang="en-US" b="1" dirty="0"/>
              <a:t>User interface</a:t>
            </a:r>
            <a:endParaRPr lang="en-US" altLang="en-US" sz="900" b="1" dirty="0"/>
          </a:p>
          <a:p>
            <a:pPr lvl="1">
              <a:lnSpc>
                <a:spcPct val="200000"/>
              </a:lnSpc>
              <a:buFont typeface="+mj-lt"/>
              <a:buAutoNum type="arabicPeriod"/>
            </a:pPr>
            <a:r>
              <a:rPr lang="en-US" altLang="en-US" b="1" dirty="0"/>
              <a:t>Program </a:t>
            </a:r>
          </a:p>
          <a:p>
            <a:pPr lvl="1">
              <a:lnSpc>
                <a:spcPct val="200000"/>
              </a:lnSpc>
              <a:buFont typeface="+mj-lt"/>
              <a:buAutoNum type="arabicPeriod"/>
            </a:pPr>
            <a:r>
              <a:rPr lang="en-US" altLang="en-US" b="1" dirty="0"/>
              <a:t>I/O operations</a:t>
            </a:r>
          </a:p>
          <a:p>
            <a:pPr lvl="1">
              <a:lnSpc>
                <a:spcPct val="200000"/>
              </a:lnSpc>
              <a:buFont typeface="+mj-lt"/>
              <a:buAutoNum type="arabicPeriod"/>
            </a:pPr>
            <a:r>
              <a:rPr lang="en-US" altLang="en-US" b="1" dirty="0"/>
              <a:t>File-system manipulation</a:t>
            </a:r>
          </a:p>
          <a:p>
            <a:pPr lvl="1">
              <a:lnSpc>
                <a:spcPct val="200000"/>
              </a:lnSpc>
              <a:buFont typeface="+mj-lt"/>
              <a:buAutoNum type="arabicPeriod"/>
            </a:pPr>
            <a:r>
              <a:rPr lang="en-US" altLang="en-US" b="1" dirty="0"/>
              <a:t>Communications</a:t>
            </a:r>
          </a:p>
          <a:p>
            <a:pPr lvl="1">
              <a:lnSpc>
                <a:spcPct val="200000"/>
              </a:lnSpc>
              <a:buFont typeface="+mj-lt"/>
              <a:buAutoNum type="arabicPeriod"/>
            </a:pPr>
            <a:r>
              <a:rPr lang="en-US" altLang="en-US" b="1" dirty="0"/>
              <a:t>Error detection</a:t>
            </a:r>
            <a:endParaRPr lang="en-MY" alt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Operating System services</a:t>
            </a:r>
          </a:p>
        </p:txBody>
      </p:sp>
    </p:spTree>
    <p:extLst>
      <p:ext uri="{BB962C8B-B14F-4D97-AF65-F5344CB8AC3E}">
        <p14:creationId xmlns:p14="http://schemas.microsoft.com/office/powerpoint/2010/main" val="1505764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58323" y="1040983"/>
            <a:ext cx="8229600" cy="5564353"/>
          </a:xfrm>
        </p:spPr>
        <p:txBody>
          <a:bodyPr/>
          <a:lstStyle/>
          <a:p>
            <a:pPr marL="57150" indent="0">
              <a:buNone/>
            </a:pPr>
            <a:r>
              <a:rPr lang="en-MY" sz="2000" dirty="0"/>
              <a:t>common services provided by an operating system for </a:t>
            </a:r>
            <a:r>
              <a:rPr lang="en-MY" sz="2000" b="1" dirty="0">
                <a:solidFill>
                  <a:srgbClr val="00B0F0"/>
                </a:solidFill>
              </a:rPr>
              <a:t>users</a:t>
            </a:r>
            <a:r>
              <a:rPr lang="en-MY" sz="2000" dirty="0"/>
              <a:t>:</a:t>
            </a:r>
            <a:endParaRPr lang="en-US" altLang="en-US" sz="2000" b="1" dirty="0"/>
          </a:p>
          <a:p>
            <a:pPr marL="400050">
              <a:buFont typeface="+mj-lt"/>
              <a:buAutoNum type="arabicPeriod"/>
            </a:pPr>
            <a:r>
              <a:rPr lang="en-US" altLang="en-US" b="1" dirty="0"/>
              <a:t>User interface </a:t>
            </a:r>
            <a:r>
              <a:rPr lang="en-US" altLang="en-US" dirty="0"/>
              <a:t>- Almost all operating systems have a user interface (</a:t>
            </a:r>
            <a:r>
              <a:rPr lang="en-US" altLang="en-US" b="1" dirty="0">
                <a:solidFill>
                  <a:srgbClr val="3366FF"/>
                </a:solidFill>
              </a:rPr>
              <a:t>UI</a:t>
            </a:r>
            <a:r>
              <a:rPr lang="en-US" altLang="en-US" dirty="0"/>
              <a:t>).</a:t>
            </a:r>
          </a:p>
          <a:p>
            <a:pPr lvl="2"/>
            <a:r>
              <a:rPr lang="en-US" altLang="en-US" dirty="0"/>
              <a:t>Varies between:</a:t>
            </a:r>
          </a:p>
          <a:p>
            <a:pPr lvl="3"/>
            <a:r>
              <a:rPr lang="en-US" altLang="en-US" b="1" dirty="0">
                <a:solidFill>
                  <a:srgbClr val="3366FF"/>
                </a:solidFill>
              </a:rPr>
              <a:t>Graphics User Interface </a:t>
            </a:r>
            <a:r>
              <a:rPr lang="en-US" altLang="en-US" b="1" dirty="0">
                <a:solidFill>
                  <a:srgbClr val="000000"/>
                </a:solidFill>
              </a:rPr>
              <a:t>(</a:t>
            </a:r>
            <a:r>
              <a:rPr lang="en-US" altLang="en-US" b="1" dirty="0">
                <a:solidFill>
                  <a:srgbClr val="3366FF"/>
                </a:solidFill>
              </a:rPr>
              <a:t>GUI</a:t>
            </a:r>
            <a:r>
              <a:rPr lang="en-US" altLang="en-US" b="1" dirty="0">
                <a:solidFill>
                  <a:srgbClr val="000000"/>
                </a:solidFill>
              </a:rPr>
              <a:t>) </a:t>
            </a:r>
            <a:r>
              <a:rPr lang="en-US" altLang="en-US" dirty="0">
                <a:solidFill>
                  <a:srgbClr val="000000"/>
                </a:solidFill>
              </a:rPr>
              <a:t>: </a:t>
            </a:r>
          </a:p>
          <a:p>
            <a:pPr lvl="4"/>
            <a:r>
              <a:rPr lang="en-MY" altLang="en-US" dirty="0">
                <a:solidFill>
                  <a:srgbClr val="000000"/>
                </a:solidFill>
              </a:rPr>
              <a:t>User-friendly desktop metaphor interface</a:t>
            </a:r>
          </a:p>
          <a:p>
            <a:pPr lvl="4"/>
            <a:r>
              <a:rPr lang="en-MY" altLang="en-US" dirty="0">
                <a:solidFill>
                  <a:srgbClr val="000000"/>
                </a:solidFill>
              </a:rPr>
              <a:t>Usually mouse, keyboard, and monitor</a:t>
            </a:r>
          </a:p>
          <a:p>
            <a:pPr lvl="4"/>
            <a:r>
              <a:rPr lang="en-MY" altLang="en-US" dirty="0">
                <a:solidFill>
                  <a:srgbClr val="000000"/>
                </a:solidFill>
              </a:rPr>
              <a:t>Icons represent files, programs, actions, </a:t>
            </a:r>
            <a:r>
              <a:rPr lang="en-MY" altLang="en-US" dirty="0" err="1">
                <a:solidFill>
                  <a:srgbClr val="000000"/>
                </a:solidFill>
              </a:rPr>
              <a:t>etc</a:t>
            </a:r>
            <a:endParaRPr lang="en-MY" altLang="en-US" dirty="0">
              <a:solidFill>
                <a:srgbClr val="000000"/>
              </a:solidFill>
            </a:endParaRPr>
          </a:p>
          <a:p>
            <a:pPr lvl="3"/>
            <a:r>
              <a:rPr lang="en-US" altLang="en-US" b="1" dirty="0">
                <a:solidFill>
                  <a:srgbClr val="3366FF"/>
                </a:solidFill>
              </a:rPr>
              <a:t>Command-Line </a:t>
            </a:r>
            <a:r>
              <a:rPr lang="en-US" altLang="en-US" b="1" dirty="0"/>
              <a:t>(</a:t>
            </a:r>
            <a:r>
              <a:rPr lang="en-US" altLang="en-US" b="1" dirty="0">
                <a:solidFill>
                  <a:srgbClr val="3366FF"/>
                </a:solidFill>
              </a:rPr>
              <a:t>CLI</a:t>
            </a:r>
            <a:r>
              <a:rPr lang="en-US" altLang="en-US" b="1" dirty="0">
                <a:solidFill>
                  <a:srgbClr val="000000"/>
                </a:solidFill>
              </a:rPr>
              <a:t>) : </a:t>
            </a:r>
            <a:r>
              <a:rPr lang="en-US" altLang="en-US" dirty="0">
                <a:solidFill>
                  <a:srgbClr val="000000"/>
                </a:solidFill>
              </a:rPr>
              <a:t>uses text commands</a:t>
            </a:r>
          </a:p>
          <a:p>
            <a:pPr lvl="3"/>
            <a:r>
              <a:rPr lang="en-US" altLang="en-US" b="1" dirty="0">
                <a:solidFill>
                  <a:srgbClr val="3366FF"/>
                </a:solidFill>
              </a:rPr>
              <a:t>Batch Interface: </a:t>
            </a:r>
            <a:r>
              <a:rPr lang="en-MY" altLang="en-US" dirty="0"/>
              <a:t>commands are entered into files, and those files are executed.</a:t>
            </a:r>
          </a:p>
          <a:p>
            <a:pPr>
              <a:buFont typeface="+mj-lt"/>
              <a:buAutoNum type="arabicPeriod"/>
            </a:pPr>
            <a:endParaRPr lang="en-US" altLang="en-US" sz="900" b="1" dirty="0"/>
          </a:p>
          <a:p>
            <a:pPr>
              <a:buFont typeface="+mj-lt"/>
              <a:buAutoNum type="arabicPeriod"/>
            </a:pPr>
            <a:r>
              <a:rPr lang="en-US" altLang="en-US" b="1" dirty="0"/>
              <a:t>Program execution </a:t>
            </a:r>
            <a:r>
              <a:rPr lang="en-US" altLang="en-US" dirty="0"/>
              <a:t>- The system must be able to </a:t>
            </a:r>
            <a:r>
              <a:rPr lang="en-US" altLang="en-US" b="1" dirty="0">
                <a:solidFill>
                  <a:srgbClr val="FF0000"/>
                </a:solidFill>
              </a:rPr>
              <a:t>load</a:t>
            </a:r>
            <a:r>
              <a:rPr lang="en-US" altLang="en-US" dirty="0"/>
              <a:t> a program into memory and to </a:t>
            </a:r>
            <a:r>
              <a:rPr lang="en-US" altLang="en-US" b="1" dirty="0">
                <a:solidFill>
                  <a:srgbClr val="FF0000"/>
                </a:solidFill>
              </a:rPr>
              <a:t>run</a:t>
            </a:r>
            <a:r>
              <a:rPr lang="en-US" altLang="en-US" dirty="0"/>
              <a:t> that program, </a:t>
            </a:r>
            <a:r>
              <a:rPr lang="en-US" altLang="en-US" b="1" dirty="0">
                <a:solidFill>
                  <a:srgbClr val="FF0000"/>
                </a:solidFill>
              </a:rPr>
              <a:t>end</a:t>
            </a:r>
            <a:r>
              <a:rPr lang="en-US" altLang="en-US" dirty="0"/>
              <a:t> execution, either normally or abnormally/</a:t>
            </a:r>
            <a:r>
              <a:rPr lang="en-MY" dirty="0"/>
              <a:t>forcefully</a:t>
            </a:r>
            <a:r>
              <a:rPr lang="en-US" altLang="en-US" dirty="0"/>
              <a:t> (indicating error).</a:t>
            </a:r>
          </a:p>
          <a:p>
            <a:pPr>
              <a:buFont typeface="+mj-lt"/>
              <a:buAutoNum type="arabicPeriod"/>
            </a:pPr>
            <a:endParaRPr lang="en-US" altLang="en-US" sz="1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Operating System services</a:t>
            </a:r>
          </a:p>
        </p:txBody>
      </p:sp>
    </p:spTree>
    <p:extLst>
      <p:ext uri="{BB962C8B-B14F-4D97-AF65-F5344CB8AC3E}">
        <p14:creationId xmlns:p14="http://schemas.microsoft.com/office/powerpoint/2010/main" val="40905252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4AF804F-BDE7-1ED9-2A48-239BB20D9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solidFill>
                  <a:srgbClr val="3366FF"/>
                </a:solidFill>
              </a:rPr>
              <a:t>GUI vs CLI</a:t>
            </a:r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508D5D-7BCF-9E09-7B75-3EFF400888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9" y="1483635"/>
            <a:ext cx="3958569" cy="368624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FF9E0FB-C19D-010A-0EA3-3677D0B49E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8233" y="1546941"/>
            <a:ext cx="3958569" cy="3559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5224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94418" y="1242930"/>
            <a:ext cx="7786874" cy="4998867"/>
          </a:xfrm>
        </p:spPr>
        <p:txBody>
          <a:bodyPr/>
          <a:lstStyle/>
          <a:p>
            <a:pPr marL="0" indent="0" algn="just">
              <a:buNone/>
            </a:pPr>
            <a:r>
              <a:rPr lang="en-US" altLang="en-US" sz="2000" b="1" dirty="0"/>
              <a:t>3. I/O operations </a:t>
            </a:r>
            <a:r>
              <a:rPr lang="en-US" altLang="en-US" sz="2000" dirty="0"/>
              <a:t>-  </a:t>
            </a:r>
          </a:p>
          <a:p>
            <a:pPr lvl="1" algn="just"/>
            <a:r>
              <a:rPr lang="en-GB" sz="2000" dirty="0"/>
              <a:t>An OS controls the communication between the operators and device drivers.</a:t>
            </a:r>
          </a:p>
          <a:p>
            <a:pPr lvl="1" algn="just"/>
            <a:r>
              <a:rPr lang="en-US" altLang="en-US" sz="2000" dirty="0"/>
              <a:t>A running program may require I/O (ex: CD/DVD, Screen). </a:t>
            </a:r>
          </a:p>
          <a:p>
            <a:pPr lvl="1" algn="just"/>
            <a:r>
              <a:rPr lang="en-MY" altLang="en-US" sz="2000" dirty="0"/>
              <a:t>For efficiency and protection, users usually cannot control I/O devices directly.</a:t>
            </a:r>
          </a:p>
          <a:p>
            <a:pPr marL="0" indent="0" algn="just">
              <a:buNone/>
            </a:pPr>
            <a:endParaRPr lang="en-US" altLang="en-US" sz="2000" b="1" dirty="0"/>
          </a:p>
          <a:p>
            <a:pPr marL="0" indent="0" algn="just">
              <a:buNone/>
            </a:pPr>
            <a:r>
              <a:rPr lang="en-US" altLang="en-US" sz="2000" b="1" dirty="0"/>
              <a:t>4. File-system manipulation – </a:t>
            </a:r>
          </a:p>
          <a:p>
            <a:pPr lvl="1" algn="just"/>
            <a:r>
              <a:rPr lang="en-MY" sz="2000" dirty="0"/>
              <a:t>operating system allows users to create and delete files by specific name along with extension, search for a given file and / or list file information. </a:t>
            </a:r>
            <a:endParaRPr lang="en-US" sz="2000" dirty="0"/>
          </a:p>
          <a:p>
            <a:pPr marL="0" indent="0" algn="just">
              <a:buNone/>
            </a:pPr>
            <a:endParaRPr lang="en-US" altLang="en-US" sz="2000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Operating System services   </a:t>
            </a:r>
            <a:r>
              <a:rPr lang="en-MY" sz="2000" b="0" i="1" dirty="0" err="1">
                <a:solidFill>
                  <a:schemeClr val="bg1">
                    <a:lumMod val="65000"/>
                  </a:schemeClr>
                </a:solidFill>
              </a:rPr>
              <a:t>con’td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7501178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94419" y="1510216"/>
            <a:ext cx="7892382" cy="4998867"/>
          </a:xfrm>
        </p:spPr>
        <p:txBody>
          <a:bodyPr/>
          <a:lstStyle/>
          <a:p>
            <a:pPr marL="0" indent="0" algn="just">
              <a:buNone/>
            </a:pPr>
            <a:r>
              <a:rPr lang="en-US" altLang="en-US" sz="2000" b="1" dirty="0"/>
              <a:t>5. Communications</a:t>
            </a:r>
            <a:r>
              <a:rPr lang="en-US" altLang="en-US" sz="2000" dirty="0"/>
              <a:t> – Processes may exchange information, on the same computer or between computers over a network</a:t>
            </a:r>
          </a:p>
          <a:p>
            <a:pPr lvl="2" algn="just"/>
            <a:r>
              <a:rPr lang="en-US" altLang="en-US" sz="2000" dirty="0"/>
              <a:t>Communications may be via </a:t>
            </a:r>
            <a:r>
              <a:rPr lang="en-US" altLang="en-US" sz="2000" b="1" u="sng" dirty="0"/>
              <a:t>shared memory </a:t>
            </a:r>
            <a:r>
              <a:rPr lang="en-US" altLang="en-US" sz="2000" dirty="0"/>
              <a:t>or through </a:t>
            </a:r>
            <a:r>
              <a:rPr lang="en-US" altLang="en-US" sz="2000" b="1" u="sng" dirty="0"/>
              <a:t>message passing </a:t>
            </a:r>
            <a:r>
              <a:rPr lang="en-US" altLang="en-US" sz="2000" dirty="0"/>
              <a:t>(packets moved by the OS)</a:t>
            </a:r>
          </a:p>
          <a:p>
            <a:pPr lvl="2" algn="just"/>
            <a:endParaRPr lang="en-MY" sz="2000" dirty="0"/>
          </a:p>
          <a:p>
            <a:pPr marL="0" indent="0" algn="just">
              <a:buNone/>
            </a:pPr>
            <a:r>
              <a:rPr lang="en-US" sz="2000" dirty="0"/>
              <a:t>6. </a:t>
            </a:r>
            <a:r>
              <a:rPr lang="en-US" altLang="en-US" sz="2000" b="1" dirty="0"/>
              <a:t>Error detection </a:t>
            </a:r>
            <a:r>
              <a:rPr lang="en-US" altLang="en-US" sz="2000" dirty="0"/>
              <a:t>– </a:t>
            </a:r>
            <a:r>
              <a:rPr lang="en-US" sz="2000" dirty="0"/>
              <a:t> </a:t>
            </a:r>
            <a:r>
              <a:rPr lang="en-MY" sz="2000" dirty="0"/>
              <a:t>Errors may occur within CPU, memory hardware, I/O devices and in the user program. For each type of error, the OS takes </a:t>
            </a:r>
            <a:r>
              <a:rPr lang="en-US" sz="2000" dirty="0"/>
              <a:t>right</a:t>
            </a:r>
            <a:r>
              <a:rPr lang="en-MY" sz="2000" dirty="0"/>
              <a:t> action for ensuring correct and consistent computing.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Operating System services   </a:t>
            </a:r>
            <a:r>
              <a:rPr lang="en-MY" sz="2000" b="0" i="1" dirty="0" err="1">
                <a:solidFill>
                  <a:schemeClr val="bg1">
                    <a:lumMod val="65000"/>
                  </a:schemeClr>
                </a:solidFill>
              </a:rPr>
              <a:t>con’td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193644307"/>
      </p:ext>
    </p:extLst>
  </p:cSld>
  <p:clrMapOvr>
    <a:masterClrMapping/>
  </p:clrMapOvr>
</p:sld>
</file>

<file path=ppt/theme/theme1.xml><?xml version="1.0" encoding="utf-8"?>
<a:theme xmlns:a="http://schemas.openxmlformats.org/drawingml/2006/main" name="os-8">
  <a:themeElements>
    <a:clrScheme name="os-8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os-8">
      <a:majorFont>
        <a:latin typeface="Arial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lnDef>
  </a:objectDefaults>
  <a:extraClrSchemeLst>
    <a:extraClrScheme>
      <a:clrScheme name="os-8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OS8</Template>
  <TotalTime>14058</TotalTime>
  <Words>1175</Words>
  <Application>Microsoft Office PowerPoint</Application>
  <PresentationFormat>عرض على الشاشة (4:3)</PresentationFormat>
  <Paragraphs>175</Paragraphs>
  <Slides>22</Slides>
  <Notes>9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10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22</vt:i4>
      </vt:variant>
    </vt:vector>
  </HeadingPairs>
  <TitlesOfParts>
    <vt:vector size="33" baseType="lpstr">
      <vt:lpstr>Arial</vt:lpstr>
      <vt:lpstr>Bradley Hand ITC</vt:lpstr>
      <vt:lpstr>Georgia</vt:lpstr>
      <vt:lpstr>Helvetica</vt:lpstr>
      <vt:lpstr>Monotype Sorts</vt:lpstr>
      <vt:lpstr>Source Sans Pro</vt:lpstr>
      <vt:lpstr>Times New Roman</vt:lpstr>
      <vt:lpstr>Trebuchet MS</vt:lpstr>
      <vt:lpstr>Verdana</vt:lpstr>
      <vt:lpstr>Webdings</vt:lpstr>
      <vt:lpstr>os-8</vt:lpstr>
      <vt:lpstr>Operating Systems    Operating System services Lecture 2 </vt:lpstr>
      <vt:lpstr>Operating-System Structures</vt:lpstr>
      <vt:lpstr>Operating-System Structures</vt:lpstr>
      <vt:lpstr>A View of Operating System Services</vt:lpstr>
      <vt:lpstr>Operating System services</vt:lpstr>
      <vt:lpstr>Operating System services</vt:lpstr>
      <vt:lpstr>GUI vs CLI</vt:lpstr>
      <vt:lpstr>Operating System services   con’td</vt:lpstr>
      <vt:lpstr>Operating System services   con’td</vt:lpstr>
      <vt:lpstr>Operating System services   con’td</vt:lpstr>
      <vt:lpstr>System Calls</vt:lpstr>
      <vt:lpstr>Workings of a System Call in OS</vt:lpstr>
      <vt:lpstr>Need for System Calls</vt:lpstr>
      <vt:lpstr>System Calls</vt:lpstr>
      <vt:lpstr>System Calls - Example</vt:lpstr>
      <vt:lpstr>System Calls - Example</vt:lpstr>
      <vt:lpstr>Standard C Library Example</vt:lpstr>
      <vt:lpstr>Types of System Calls</vt:lpstr>
      <vt:lpstr>Types of System Calls</vt:lpstr>
      <vt:lpstr>Types of System Calls</vt:lpstr>
      <vt:lpstr>Types of System Calls (Cont.)</vt:lpstr>
      <vt:lpstr>عرض تقديمي في PowerPoint</vt:lpstr>
    </vt:vector>
  </TitlesOfParts>
  <Company>Lucent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2.01</dc:title>
  <dc:creator>Lucent End User</dc:creator>
  <cp:lastModifiedBy>ust6</cp:lastModifiedBy>
  <cp:revision>338</cp:revision>
  <cp:lastPrinted>2021-10-06T07:48:11Z</cp:lastPrinted>
  <dcterms:created xsi:type="dcterms:W3CDTF">2011-01-13T23:43:38Z</dcterms:created>
  <dcterms:modified xsi:type="dcterms:W3CDTF">2023-09-16T07:47:16Z</dcterms:modified>
</cp:coreProperties>
</file>