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2"/>
  </p:notesMasterIdLst>
  <p:handoutMasterIdLst>
    <p:handoutMasterId r:id="rId33"/>
  </p:handoutMasterIdLst>
  <p:sldIdLst>
    <p:sldId id="412" r:id="rId2"/>
    <p:sldId id="415" r:id="rId3"/>
    <p:sldId id="490" r:id="rId4"/>
    <p:sldId id="413" r:id="rId5"/>
    <p:sldId id="418" r:id="rId6"/>
    <p:sldId id="478" r:id="rId7"/>
    <p:sldId id="491" r:id="rId8"/>
    <p:sldId id="487" r:id="rId9"/>
    <p:sldId id="477" r:id="rId10"/>
    <p:sldId id="485" r:id="rId11"/>
    <p:sldId id="422" r:id="rId12"/>
    <p:sldId id="489" r:id="rId13"/>
    <p:sldId id="481" r:id="rId14"/>
    <p:sldId id="424" r:id="rId15"/>
    <p:sldId id="492" r:id="rId16"/>
    <p:sldId id="420" r:id="rId17"/>
    <p:sldId id="479" r:id="rId18"/>
    <p:sldId id="426" r:id="rId19"/>
    <p:sldId id="484" r:id="rId20"/>
    <p:sldId id="428" r:id="rId21"/>
    <p:sldId id="433" r:id="rId22"/>
    <p:sldId id="434" r:id="rId23"/>
    <p:sldId id="439" r:id="rId24"/>
    <p:sldId id="440" r:id="rId25"/>
    <p:sldId id="480" r:id="rId26"/>
    <p:sldId id="441" r:id="rId27"/>
    <p:sldId id="442" r:id="rId28"/>
    <p:sldId id="443" r:id="rId29"/>
    <p:sldId id="486" r:id="rId30"/>
    <p:sldId id="488" r:id="rId3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D0"/>
    <a:srgbClr val="1A74D6"/>
    <a:srgbClr val="CCFFFF"/>
    <a:srgbClr val="CCECFF"/>
    <a:srgbClr val="FF0000"/>
    <a:srgbClr val="66CC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74" autoAdjust="0"/>
  </p:normalViewPr>
  <p:slideViewPr>
    <p:cSldViewPr snapToGrid="0">
      <p:cViewPr varScale="1">
        <p:scale>
          <a:sx n="72" d="100"/>
          <a:sy n="72" d="100"/>
        </p:scale>
        <p:origin x="528"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74FE3550-1998-46EC-86B2-FF9F9A24871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ECDFB7B4-92E1-4064-B281-CE008F4784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F7C1AB-9550-44F3-9A9D-47215D67A097}"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97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200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379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57150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12134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90876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0574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943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07065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3681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5393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8744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1382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62914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314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719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68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33110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4066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764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4353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58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60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139529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144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95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964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917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6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387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623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8534400" y="65119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3.</a:t>
            </a:r>
            <a:fld id="{E99983C7-342B-4F5E-95DC-4A1EEC211AF8}"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87"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424483" y="2014331"/>
            <a:ext cx="8458200" cy="4174434"/>
          </a:xfrm>
          <a:noFill/>
        </p:spPr>
        <p:txBody>
          <a:bodyPr/>
          <a:lstStyle/>
          <a:p>
            <a:pPr eaLnBrk="1" hangingPunct="1"/>
            <a:r>
              <a:rPr lang="en-US" dirty="0"/>
              <a:t>Operating Systems </a:t>
            </a:r>
            <a:br>
              <a:rPr lang="en-US" dirty="0"/>
            </a:br>
            <a:br>
              <a:rPr lang="en-US" dirty="0"/>
            </a:br>
            <a:br>
              <a:rPr lang="en-US" dirty="0"/>
            </a:br>
            <a:br>
              <a:rPr lang="en-US" altLang="en-US" dirty="0"/>
            </a:br>
            <a:r>
              <a:rPr lang="en-US" altLang="en-US" dirty="0"/>
              <a:t>Lecture 3</a:t>
            </a:r>
            <a:br>
              <a:rPr lang="en-US" altLang="en-US" dirty="0"/>
            </a:br>
            <a:r>
              <a:rPr lang="en-US" altLang="en-US" dirty="0"/>
              <a:t>Processes</a:t>
            </a:r>
            <a:br>
              <a:rPr lang="en-US" altLang="en-US" dirty="0"/>
            </a:br>
            <a:endParaRPr lang="en-US" altLang="en-US" dirty="0"/>
          </a:p>
        </p:txBody>
      </p:sp>
    </p:spTree>
    <p:extLst>
      <p:ext uri="{BB962C8B-B14F-4D97-AF65-F5344CB8AC3E}">
        <p14:creationId xmlns:p14="http://schemas.microsoft.com/office/powerpoint/2010/main" val="23960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6450" y="1233488"/>
            <a:ext cx="7523358" cy="4530725"/>
          </a:xfrm>
        </p:spPr>
        <p:txBody>
          <a:bodyPr/>
          <a:lstStyle/>
          <a:p>
            <a:pPr algn="just"/>
            <a:r>
              <a:rPr lang="en-US" sz="2400" b="1" dirty="0"/>
              <a:t>Program vs Process</a:t>
            </a:r>
          </a:p>
          <a:p>
            <a:pPr algn="just"/>
            <a:r>
              <a:rPr kumimoji="1" lang="en-US" altLang="en-US" sz="2400" dirty="0">
                <a:latin typeface="+mn-lt"/>
                <a:cs typeface="ＭＳ Ｐゴシック" charset="-128"/>
              </a:rPr>
              <a:t>A computer program is a collection of instructions that performs a specific task when executed by a computer. </a:t>
            </a:r>
          </a:p>
          <a:p>
            <a:pPr algn="just"/>
            <a:r>
              <a:rPr lang="en-US" sz="2400" dirty="0"/>
              <a:t>A process is a program in execution. </a:t>
            </a:r>
          </a:p>
          <a:p>
            <a:pPr algn="just"/>
            <a:r>
              <a:rPr lang="en-US" sz="2400" dirty="0"/>
              <a:t>For example, when we write a program in C or C++ and compile it, the compiler creates binary code. The original code and binary code are both programs. </a:t>
            </a:r>
          </a:p>
          <a:p>
            <a:pPr algn="just"/>
            <a:r>
              <a:rPr lang="en-US" sz="2400" dirty="0"/>
              <a:t>When we actually run the binary code, it becomes a process.</a:t>
            </a:r>
          </a:p>
        </p:txBody>
      </p:sp>
      <p:sp>
        <p:nvSpPr>
          <p:cNvPr id="3" name="Title 2"/>
          <p:cNvSpPr>
            <a:spLocks noGrp="1"/>
          </p:cNvSpPr>
          <p:nvPr>
            <p:ph type="title"/>
          </p:nvPr>
        </p:nvSpPr>
        <p:spPr/>
        <p:txBody>
          <a:bodyPr/>
          <a:lstStyle/>
          <a:p>
            <a:r>
              <a:rPr lang="en-US" dirty="0"/>
              <a:t>Program vs Process</a:t>
            </a:r>
            <a:r>
              <a:rPr lang="en-US" b="0" dirty="0"/>
              <a:t> </a:t>
            </a:r>
            <a:endParaRPr lang="en-US" dirty="0"/>
          </a:p>
        </p:txBody>
      </p:sp>
    </p:spTree>
    <p:extLst>
      <p:ext uri="{BB962C8B-B14F-4D97-AF65-F5344CB8AC3E}">
        <p14:creationId xmlns:p14="http://schemas.microsoft.com/office/powerpoint/2010/main" val="109110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136525"/>
            <a:ext cx="7519987" cy="576263"/>
          </a:xfrm>
        </p:spPr>
        <p:txBody>
          <a:bodyPr/>
          <a:lstStyle/>
          <a:p>
            <a:pPr eaLnBrk="1" hangingPunct="1"/>
            <a:r>
              <a:rPr lang="en-US" altLang="en-US" dirty="0"/>
              <a:t>Process Control Block (PCB)</a:t>
            </a:r>
          </a:p>
        </p:txBody>
      </p:sp>
      <p:pic>
        <p:nvPicPr>
          <p:cNvPr id="112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875" y="1267700"/>
            <a:ext cx="2247393" cy="360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8233" y="1576596"/>
            <a:ext cx="5965090" cy="2862322"/>
          </a:xfrm>
          <a:prstGeom prst="rect">
            <a:avLst/>
          </a:prstGeom>
        </p:spPr>
        <p:txBody>
          <a:bodyPr wrap="square">
            <a:spAutoFit/>
          </a:bodyPr>
          <a:lstStyle/>
          <a:p>
            <a:pPr marL="285750" indent="-285750" algn="just">
              <a:buFont typeface="Arial" panose="020B0604020202020204" pitchFamily="34" charset="0"/>
              <a:buChar char="•"/>
            </a:pPr>
            <a:r>
              <a:rPr lang="en-GB" sz="2000" b="0" i="0" dirty="0">
                <a:effectLst/>
                <a:latin typeface="+mj-lt"/>
              </a:rPr>
              <a:t>Process Control Block (PCB) is a data structure used by a computer operating system to </a:t>
            </a:r>
            <a:r>
              <a:rPr lang="en-GB" sz="2000" b="0" i="0" u="sng" dirty="0">
                <a:solidFill>
                  <a:srgbClr val="FF0000"/>
                </a:solidFill>
                <a:effectLst/>
                <a:latin typeface="+mj-lt"/>
              </a:rPr>
              <a:t>store</a:t>
            </a:r>
            <a:r>
              <a:rPr lang="en-GB" sz="2000" b="0" i="0" dirty="0">
                <a:effectLst/>
                <a:latin typeface="+mj-lt"/>
              </a:rPr>
              <a:t> all the information about a </a:t>
            </a:r>
            <a:r>
              <a:rPr lang="en-GB" sz="2000" dirty="0">
                <a:latin typeface="+mj-lt"/>
              </a:rPr>
              <a:t>running</a:t>
            </a:r>
            <a:r>
              <a:rPr lang="en-GB" sz="2000" b="0" i="0" dirty="0">
                <a:effectLst/>
                <a:latin typeface="+mj-lt"/>
              </a:rPr>
              <a:t> </a:t>
            </a:r>
            <a:r>
              <a:rPr lang="en-GB" sz="2000" b="0" i="0" dirty="0">
                <a:solidFill>
                  <a:srgbClr val="FF0000"/>
                </a:solidFill>
                <a:effectLst/>
                <a:latin typeface="+mj-lt"/>
              </a:rPr>
              <a:t>process</a:t>
            </a:r>
            <a:r>
              <a:rPr lang="en-GB" sz="2000" b="0" i="0" dirty="0">
                <a:effectLst/>
                <a:latin typeface="+mj-lt"/>
              </a:rPr>
              <a:t>.</a:t>
            </a:r>
            <a:endParaRPr lang="en-GB" sz="2000" b="1" i="0" dirty="0">
              <a:effectLst/>
              <a:latin typeface="+mj-lt"/>
            </a:endParaRPr>
          </a:p>
          <a:p>
            <a:pPr marL="285750" indent="-285750" algn="just">
              <a:buFont typeface="Arial" panose="020B0604020202020204" pitchFamily="34" charset="0"/>
              <a:buChar char="•"/>
            </a:pPr>
            <a:endParaRPr lang="en-GB" sz="2000" b="1" dirty="0">
              <a:latin typeface="+mj-lt"/>
            </a:endParaRPr>
          </a:p>
          <a:p>
            <a:pPr marL="285750" indent="-285750" algn="just">
              <a:buFont typeface="Arial" panose="020B0604020202020204" pitchFamily="34" charset="0"/>
              <a:buChar char="•"/>
            </a:pPr>
            <a:r>
              <a:rPr lang="en-GB" sz="2000" dirty="0">
                <a:latin typeface="+mj-lt"/>
              </a:rPr>
              <a:t>Each process in the system has its </a:t>
            </a:r>
            <a:r>
              <a:rPr lang="en-GB" sz="2000" u="sng" dirty="0">
                <a:solidFill>
                  <a:srgbClr val="FF0000"/>
                </a:solidFill>
                <a:latin typeface="+mj-lt"/>
              </a:rPr>
              <a:t>own</a:t>
            </a:r>
            <a:r>
              <a:rPr lang="en-GB" sz="2000" dirty="0">
                <a:latin typeface="+mj-lt"/>
              </a:rPr>
              <a:t> PCB, which is created and maintained by the operating system.</a:t>
            </a:r>
          </a:p>
          <a:p>
            <a:pPr marL="285750" indent="-285750" algn="just">
              <a:buFont typeface="Arial" panose="020B0604020202020204" pitchFamily="34" charset="0"/>
              <a:buChar char="•"/>
            </a:pPr>
            <a:endParaRPr lang="en-GB" sz="2000" dirty="0">
              <a:solidFill>
                <a:srgbClr val="000000"/>
              </a:solidFill>
              <a:latin typeface="-apple-system"/>
            </a:endParaRPr>
          </a:p>
          <a:p>
            <a:pPr marL="285750" indent="-285750" algn="just">
              <a:buFont typeface="Arial" panose="020B0604020202020204" pitchFamily="34" charset="0"/>
              <a:buChar char="•"/>
            </a:pPr>
            <a:r>
              <a:rPr lang="en-MY" sz="2000" b="1" dirty="0">
                <a:latin typeface="+mj-lt"/>
              </a:rPr>
              <a:t>PCB </a:t>
            </a:r>
            <a:r>
              <a:rPr lang="en-MY" sz="2000" dirty="0">
                <a:latin typeface="+mj-lt"/>
              </a:rPr>
              <a:t>also called a </a:t>
            </a:r>
            <a:r>
              <a:rPr lang="en-MY" sz="2000" b="1" dirty="0">
                <a:latin typeface="+mj-lt"/>
              </a:rPr>
              <a:t>task control block</a:t>
            </a:r>
            <a:r>
              <a:rPr lang="en-MY" sz="2000" dirty="0">
                <a:latin typeface="+mj-lt"/>
              </a:rPr>
              <a:t>.</a:t>
            </a:r>
          </a:p>
        </p:txBody>
      </p:sp>
      <p:sp>
        <p:nvSpPr>
          <p:cNvPr id="3" name="Rectangle 2"/>
          <p:cNvSpPr/>
          <p:nvPr/>
        </p:nvSpPr>
        <p:spPr>
          <a:xfrm>
            <a:off x="7094000" y="5005525"/>
            <a:ext cx="1422465" cy="430887"/>
          </a:xfrm>
          <a:prstGeom prst="rect">
            <a:avLst/>
          </a:prstGeom>
        </p:spPr>
        <p:txBody>
          <a:bodyPr wrap="square">
            <a:spAutoFit/>
          </a:bodyPr>
          <a:lstStyle/>
          <a:p>
            <a:pPr algn="ctr"/>
            <a:r>
              <a:rPr lang="en-MY" sz="1100" b="1" dirty="0"/>
              <a:t>Process control block (PCB)</a:t>
            </a:r>
          </a:p>
        </p:txBody>
      </p:sp>
      <p:sp>
        <p:nvSpPr>
          <p:cNvPr id="6" name="Rectangle 5">
            <a:extLst>
              <a:ext uri="{FF2B5EF4-FFF2-40B4-BE49-F238E27FC236}">
                <a16:creationId xmlns:a16="http://schemas.microsoft.com/office/drawing/2014/main" id="{4851F5EF-8BC1-5D8C-9E21-8E37074F450D}"/>
              </a:ext>
            </a:extLst>
          </p:cNvPr>
          <p:cNvSpPr/>
          <p:nvPr/>
        </p:nvSpPr>
        <p:spPr>
          <a:xfrm>
            <a:off x="588919" y="5872913"/>
            <a:ext cx="8097881" cy="584775"/>
          </a:xfrm>
          <a:prstGeom prst="rect">
            <a:avLst/>
          </a:prstGeom>
        </p:spPr>
        <p:txBody>
          <a:bodyPr wrap="square">
            <a:spAutoFit/>
          </a:bodyPr>
          <a:lstStyle/>
          <a:p>
            <a:r>
              <a:rPr lang="en-US" sz="1600" b="1" dirty="0">
                <a:solidFill>
                  <a:srgbClr val="FF0000"/>
                </a:solidFill>
                <a:latin typeface="Arial" panose="020B0604020202020204" pitchFamily="34" charset="0"/>
              </a:rPr>
              <a:t>Note: </a:t>
            </a:r>
            <a:r>
              <a:rPr lang="en-US" sz="1600" dirty="0">
                <a:solidFill>
                  <a:srgbClr val="000000"/>
                </a:solidFill>
                <a:latin typeface="Arial" panose="020B0604020202020204" pitchFamily="34" charset="0"/>
              </a:rPr>
              <a:t>The architecture of a PCB is completely dependent on Operating System and may contain different information in different operating systems</a:t>
            </a:r>
            <a:endParaRPr lang="en-US" sz="1600" dirty="0"/>
          </a:p>
        </p:txBody>
      </p:sp>
    </p:spTree>
    <p:extLst>
      <p:ext uri="{BB962C8B-B14F-4D97-AF65-F5344CB8AC3E}">
        <p14:creationId xmlns:p14="http://schemas.microsoft.com/office/powerpoint/2010/main" val="146362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136525"/>
            <a:ext cx="7519987" cy="576263"/>
          </a:xfrm>
        </p:spPr>
        <p:txBody>
          <a:bodyPr/>
          <a:lstStyle/>
          <a:p>
            <a:pPr eaLnBrk="1" hangingPunct="1"/>
            <a:r>
              <a:rPr lang="en-US" altLang="en-US" dirty="0"/>
              <a:t>Process Control Block (PCB)</a:t>
            </a:r>
          </a:p>
        </p:txBody>
      </p:sp>
      <p:sp>
        <p:nvSpPr>
          <p:cNvPr id="11267" name="Rectangle 3"/>
          <p:cNvSpPr>
            <a:spLocks noGrp="1" noChangeArrowheads="1"/>
          </p:cNvSpPr>
          <p:nvPr>
            <p:ph type="body" idx="1"/>
          </p:nvPr>
        </p:nvSpPr>
        <p:spPr>
          <a:xfrm>
            <a:off x="496521" y="1124127"/>
            <a:ext cx="8190279" cy="4609745"/>
          </a:xfrm>
        </p:spPr>
        <p:txBody>
          <a:bodyPr/>
          <a:lstStyle/>
          <a:p>
            <a:pPr marL="0" indent="0" algn="just">
              <a:spcBef>
                <a:spcPts val="1800"/>
              </a:spcBef>
              <a:buNone/>
            </a:pPr>
            <a:r>
              <a:rPr lang="en-MY" altLang="en-US" b="1" dirty="0"/>
              <a:t>PCB Contains </a:t>
            </a:r>
            <a:r>
              <a:rPr lang="en-US" altLang="en-US" b="1" dirty="0"/>
              <a:t>:</a:t>
            </a:r>
          </a:p>
          <a:p>
            <a:pPr algn="just">
              <a:spcBef>
                <a:spcPts val="1800"/>
              </a:spcBef>
            </a:pPr>
            <a:r>
              <a:rPr lang="en-US" altLang="en-US" b="1" dirty="0">
                <a:solidFill>
                  <a:srgbClr val="1A74D6"/>
                </a:solidFill>
              </a:rPr>
              <a:t>Process state </a:t>
            </a:r>
            <a:r>
              <a:rPr lang="en-US" altLang="en-US" dirty="0"/>
              <a:t>– </a:t>
            </a:r>
            <a:r>
              <a:rPr lang="en-US" dirty="0"/>
              <a:t>The current state of the process i.e., whether it is ready, running, waiting, or whatever.</a:t>
            </a:r>
          </a:p>
          <a:p>
            <a:pPr algn="just">
              <a:spcBef>
                <a:spcPts val="1800"/>
              </a:spcBef>
            </a:pPr>
            <a:r>
              <a:rPr lang="en-US" altLang="en-US" b="1" dirty="0">
                <a:solidFill>
                  <a:srgbClr val="1A74D6"/>
                </a:solidFill>
              </a:rPr>
              <a:t>Program counter </a:t>
            </a:r>
            <a:r>
              <a:rPr lang="en-US" altLang="en-US" dirty="0"/>
              <a:t>– the address of the next instruction to be executed for this process.</a:t>
            </a:r>
          </a:p>
          <a:p>
            <a:pPr>
              <a:spcBef>
                <a:spcPts val="1800"/>
              </a:spcBef>
            </a:pPr>
            <a:r>
              <a:rPr lang="en-US" b="1" dirty="0">
                <a:solidFill>
                  <a:srgbClr val="1A74D6"/>
                </a:solidFill>
              </a:rPr>
              <a:t>Process ID- </a:t>
            </a:r>
            <a:r>
              <a:rPr lang="en-US" dirty="0"/>
              <a:t>Unique identification for each of the process in the operating system, and also the parent process ID is stored.</a:t>
            </a:r>
          </a:p>
          <a:p>
            <a:pPr algn="just">
              <a:spcBef>
                <a:spcPts val="1800"/>
              </a:spcBef>
            </a:pPr>
            <a:r>
              <a:rPr lang="en-US" altLang="en-US" b="1" dirty="0">
                <a:solidFill>
                  <a:srgbClr val="1A74D6"/>
                </a:solidFill>
              </a:rPr>
              <a:t>CPU registers - </a:t>
            </a:r>
            <a:r>
              <a:rPr lang="en-US" dirty="0"/>
              <a:t>it needed to be saved and restored when swapping processes in and out of the CPU.</a:t>
            </a:r>
            <a:endParaRPr lang="en-US" altLang="en-US" dirty="0"/>
          </a:p>
          <a:p>
            <a:pPr algn="just">
              <a:spcBef>
                <a:spcPts val="1800"/>
              </a:spcBef>
            </a:pPr>
            <a:r>
              <a:rPr lang="en-US" altLang="en-US" b="1" dirty="0">
                <a:solidFill>
                  <a:srgbClr val="1A74D6"/>
                </a:solidFill>
              </a:rPr>
              <a:t>CPU scheduling information- </a:t>
            </a:r>
            <a:r>
              <a:rPr lang="en-US" altLang="en-US" dirty="0"/>
              <a:t>priorities, scheduling queue pointers</a:t>
            </a:r>
          </a:p>
          <a:p>
            <a:pPr algn="just">
              <a:spcBef>
                <a:spcPts val="1800"/>
              </a:spcBef>
            </a:pPr>
            <a:r>
              <a:rPr lang="en-US" altLang="en-US" b="1" dirty="0">
                <a:solidFill>
                  <a:srgbClr val="1A74D6"/>
                </a:solidFill>
              </a:rPr>
              <a:t>Memory-management information </a:t>
            </a:r>
            <a:r>
              <a:rPr lang="en-US" altLang="en-US" dirty="0"/>
              <a:t>– memory allocated to the process</a:t>
            </a:r>
          </a:p>
          <a:p>
            <a:pPr algn="just">
              <a:spcBef>
                <a:spcPts val="1800"/>
              </a:spcBef>
            </a:pPr>
            <a:r>
              <a:rPr lang="en-US" altLang="en-US" b="1" dirty="0">
                <a:solidFill>
                  <a:srgbClr val="1A74D6"/>
                </a:solidFill>
              </a:rPr>
              <a:t>I/O status information </a:t>
            </a:r>
            <a:r>
              <a:rPr lang="en-US" altLang="en-US" dirty="0"/>
              <a:t>– I/O devices allocated to process, list of open files</a:t>
            </a:r>
          </a:p>
        </p:txBody>
      </p:sp>
    </p:spTree>
    <p:extLst>
      <p:ext uri="{BB962C8B-B14F-4D97-AF65-F5344CB8AC3E}">
        <p14:creationId xmlns:p14="http://schemas.microsoft.com/office/powerpoint/2010/main" val="85824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96927" y="995927"/>
            <a:ext cx="7701570" cy="4226622"/>
          </a:xfrm>
          <a:prstGeom prst="rect">
            <a:avLst/>
          </a:prstGeom>
          <a:ln>
            <a:solidFill>
              <a:schemeClr val="tx1"/>
            </a:solidFill>
          </a:ln>
        </p:spPr>
      </p:pic>
      <p:sp>
        <p:nvSpPr>
          <p:cNvPr id="3" name="Title 2"/>
          <p:cNvSpPr>
            <a:spLocks noGrp="1"/>
          </p:cNvSpPr>
          <p:nvPr>
            <p:ph type="title"/>
          </p:nvPr>
        </p:nvSpPr>
        <p:spPr>
          <a:xfrm>
            <a:off x="482600" y="328613"/>
            <a:ext cx="8229600" cy="576262"/>
          </a:xfrm>
        </p:spPr>
        <p:txBody>
          <a:bodyPr/>
          <a:lstStyle/>
          <a:p>
            <a:r>
              <a:rPr lang="en-US" altLang="en-US" dirty="0"/>
              <a:t>Process Control Block (PCB)</a:t>
            </a:r>
            <a:endParaRPr lang="en-US" dirty="0"/>
          </a:p>
        </p:txBody>
      </p:sp>
      <p:sp>
        <p:nvSpPr>
          <p:cNvPr id="5" name="Rounded Rectangle 4"/>
          <p:cNvSpPr/>
          <p:nvPr/>
        </p:nvSpPr>
        <p:spPr bwMode="auto">
          <a:xfrm>
            <a:off x="1538921" y="1378141"/>
            <a:ext cx="1120497" cy="1321708"/>
          </a:xfrm>
          <a:prstGeom prst="roundRect">
            <a:avLst/>
          </a:prstGeom>
          <a:noFill/>
          <a:ln w="603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39614808"/>
              </p:ext>
            </p:extLst>
          </p:nvPr>
        </p:nvGraphicFramePr>
        <p:xfrm>
          <a:off x="1689594" y="1443071"/>
          <a:ext cx="823914" cy="1219200"/>
        </p:xfrm>
        <a:graphic>
          <a:graphicData uri="http://schemas.openxmlformats.org/drawingml/2006/table">
            <a:tbl>
              <a:tblPr firstRow="1" bandRow="1">
                <a:tableStyleId>{5940675A-B579-460E-94D1-54222C63F5DA}</a:tableStyleId>
              </a:tblPr>
              <a:tblGrid>
                <a:gridCol w="823914">
                  <a:extLst>
                    <a:ext uri="{9D8B030D-6E8A-4147-A177-3AD203B41FA5}">
                      <a16:colId xmlns:a16="http://schemas.microsoft.com/office/drawing/2014/main" val="1374498197"/>
                    </a:ext>
                  </a:extLst>
                </a:gridCol>
              </a:tblGrid>
              <a:tr h="256414">
                <a:tc>
                  <a:txBody>
                    <a:bodyPr/>
                    <a:lstStyle/>
                    <a:p>
                      <a:pPr algn="ctr"/>
                      <a:r>
                        <a:rPr lang="en-US" sz="1400" b="1" dirty="0"/>
                        <a:t>stack</a:t>
                      </a:r>
                    </a:p>
                  </a:txBody>
                  <a:tcPr/>
                </a:tc>
                <a:extLst>
                  <a:ext uri="{0D108BD9-81ED-4DB2-BD59-A6C34878D82A}">
                    <a16:rowId xmlns:a16="http://schemas.microsoft.com/office/drawing/2014/main" val="2362265263"/>
                  </a:ext>
                </a:extLst>
              </a:tr>
              <a:tr h="256414">
                <a:tc>
                  <a:txBody>
                    <a:bodyPr/>
                    <a:lstStyle/>
                    <a:p>
                      <a:pPr algn="ctr"/>
                      <a:endParaRPr lang="en-US" sz="1400" b="1" dirty="0"/>
                    </a:p>
                  </a:txBody>
                  <a:tcPr/>
                </a:tc>
                <a:extLst>
                  <a:ext uri="{0D108BD9-81ED-4DB2-BD59-A6C34878D82A}">
                    <a16:rowId xmlns:a16="http://schemas.microsoft.com/office/drawing/2014/main" val="4177324677"/>
                  </a:ext>
                </a:extLst>
              </a:tr>
              <a:tr h="256414">
                <a:tc>
                  <a:txBody>
                    <a:bodyPr/>
                    <a:lstStyle/>
                    <a:p>
                      <a:pPr algn="ctr"/>
                      <a:r>
                        <a:rPr lang="en-US" sz="1400" b="1" dirty="0"/>
                        <a:t>data</a:t>
                      </a:r>
                    </a:p>
                  </a:txBody>
                  <a:tcPr/>
                </a:tc>
                <a:extLst>
                  <a:ext uri="{0D108BD9-81ED-4DB2-BD59-A6C34878D82A}">
                    <a16:rowId xmlns:a16="http://schemas.microsoft.com/office/drawing/2014/main" val="2685869356"/>
                  </a:ext>
                </a:extLst>
              </a:tr>
              <a:tr h="256414">
                <a:tc>
                  <a:txBody>
                    <a:bodyPr/>
                    <a:lstStyle/>
                    <a:p>
                      <a:pPr algn="ctr"/>
                      <a:r>
                        <a:rPr lang="en-US" sz="1400" b="1" dirty="0"/>
                        <a:t>text</a:t>
                      </a:r>
                    </a:p>
                  </a:txBody>
                  <a:tcPr/>
                </a:tc>
                <a:extLst>
                  <a:ext uri="{0D108BD9-81ED-4DB2-BD59-A6C34878D82A}">
                    <a16:rowId xmlns:a16="http://schemas.microsoft.com/office/drawing/2014/main" val="3841286958"/>
                  </a:ext>
                </a:extLst>
              </a:tr>
            </a:tbl>
          </a:graphicData>
        </a:graphic>
      </p:graphicFrame>
      <p:sp>
        <p:nvSpPr>
          <p:cNvPr id="8" name="Rounded Rectangle 7"/>
          <p:cNvSpPr/>
          <p:nvPr/>
        </p:nvSpPr>
        <p:spPr bwMode="auto">
          <a:xfrm>
            <a:off x="2010408" y="3146816"/>
            <a:ext cx="649010" cy="673807"/>
          </a:xfrm>
          <a:prstGeom prst="round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cxnSp>
        <p:nvCxnSpPr>
          <p:cNvPr id="12" name="Straight Arrow Connector 11"/>
          <p:cNvCxnSpPr/>
          <p:nvPr/>
        </p:nvCxnSpPr>
        <p:spPr bwMode="auto">
          <a:xfrm flipH="1">
            <a:off x="2530992" y="3613245"/>
            <a:ext cx="510380" cy="4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a:off x="2588260" y="3299738"/>
            <a:ext cx="489228" cy="12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ectangle 1"/>
          <p:cNvSpPr/>
          <p:nvPr/>
        </p:nvSpPr>
        <p:spPr>
          <a:xfrm>
            <a:off x="1148828" y="5669516"/>
            <a:ext cx="7563372" cy="584775"/>
          </a:xfrm>
          <a:prstGeom prst="rect">
            <a:avLst/>
          </a:prstGeom>
        </p:spPr>
        <p:txBody>
          <a:bodyPr wrap="square">
            <a:spAutoFit/>
          </a:bodyPr>
          <a:lstStyle/>
          <a:p>
            <a:pPr algn="just"/>
            <a:r>
              <a:rPr lang="en-US" sz="1600" dirty="0">
                <a:solidFill>
                  <a:srgbClr val="FF0000"/>
                </a:solidFill>
                <a:latin typeface="Arial" panose="020B0604020202020204" pitchFamily="34" charset="0"/>
              </a:rPr>
              <a:t>Note: </a:t>
            </a:r>
            <a:r>
              <a:rPr lang="en-US" sz="1600" dirty="0">
                <a:solidFill>
                  <a:srgbClr val="000000"/>
                </a:solidFill>
                <a:latin typeface="Arial" panose="020B0604020202020204" pitchFamily="34" charset="0"/>
              </a:rPr>
              <a:t>The PCB is maintained for a process throughout its lifetime, and is deleted once the process terminates.</a:t>
            </a:r>
            <a:endParaRPr lang="en-US" sz="1600" dirty="0"/>
          </a:p>
        </p:txBody>
      </p:sp>
    </p:spTree>
    <p:extLst>
      <p:ext uri="{BB962C8B-B14F-4D97-AF65-F5344CB8AC3E}">
        <p14:creationId xmlns:p14="http://schemas.microsoft.com/office/powerpoint/2010/main" val="323619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41400" y="136525"/>
            <a:ext cx="7645400" cy="576263"/>
          </a:xfrm>
        </p:spPr>
        <p:txBody>
          <a:bodyPr/>
          <a:lstStyle/>
          <a:p>
            <a:pPr eaLnBrk="1" hangingPunct="1"/>
            <a:r>
              <a:rPr lang="en-US" altLang="en-US" dirty="0"/>
              <a:t>Threads</a:t>
            </a:r>
          </a:p>
        </p:txBody>
      </p:sp>
      <p:sp>
        <p:nvSpPr>
          <p:cNvPr id="13315" name="Rectangle 3"/>
          <p:cNvSpPr>
            <a:spLocks noGrp="1" noChangeArrowheads="1"/>
          </p:cNvSpPr>
          <p:nvPr>
            <p:ph type="body" idx="1"/>
          </p:nvPr>
        </p:nvSpPr>
        <p:spPr>
          <a:xfrm>
            <a:off x="987425" y="1093788"/>
            <a:ext cx="7467462" cy="3983037"/>
          </a:xfrm>
        </p:spPr>
        <p:txBody>
          <a:bodyPr/>
          <a:lstStyle/>
          <a:p>
            <a:r>
              <a:rPr lang="en-US" altLang="en-US" sz="2400" dirty="0"/>
              <a:t>Process has a thread of execution.</a:t>
            </a:r>
          </a:p>
          <a:p>
            <a:r>
              <a:rPr lang="en-GB" sz="2400" b="0" i="0" dirty="0">
                <a:solidFill>
                  <a:srgbClr val="202124"/>
                </a:solidFill>
                <a:effectLst/>
                <a:latin typeface="arial" panose="020B0604020202020204" pitchFamily="34" charset="0"/>
              </a:rPr>
              <a:t>A thread is </a:t>
            </a:r>
            <a:r>
              <a:rPr lang="en-GB" sz="2400" b="1" i="0" dirty="0">
                <a:solidFill>
                  <a:srgbClr val="202124"/>
                </a:solidFill>
                <a:effectLst/>
                <a:latin typeface="arial" panose="020B0604020202020204" pitchFamily="34" charset="0"/>
              </a:rPr>
              <a:t>a single sequential flow of execution of tasks of a process.</a:t>
            </a:r>
            <a:endParaRPr lang="en-US" altLang="en-US" sz="2400" dirty="0"/>
          </a:p>
          <a:p>
            <a:r>
              <a:rPr lang="en-US" altLang="en-US" sz="2400" dirty="0"/>
              <a:t>Consider having multiple program counters per process</a:t>
            </a:r>
          </a:p>
          <a:p>
            <a:pPr lvl="1"/>
            <a:r>
              <a:rPr lang="en-US" altLang="en-US" sz="2400" dirty="0"/>
              <a:t>Multiple locations can execute at once</a:t>
            </a:r>
          </a:p>
          <a:p>
            <a:pPr lvl="2"/>
            <a:r>
              <a:rPr lang="en-US" altLang="en-US" sz="2400" dirty="0"/>
              <a:t>Multiple threads of control -&gt; </a:t>
            </a:r>
            <a:r>
              <a:rPr lang="en-US" altLang="en-US" sz="2400" b="1" dirty="0">
                <a:solidFill>
                  <a:srgbClr val="3366FF"/>
                </a:solidFill>
              </a:rPr>
              <a:t>threads</a:t>
            </a:r>
          </a:p>
          <a:p>
            <a:pPr lvl="2"/>
            <a:endParaRPr lang="en-US" altLang="en-US" sz="2400" b="1" dirty="0">
              <a:solidFill>
                <a:srgbClr val="3366FF"/>
              </a:solidFill>
            </a:endParaRPr>
          </a:p>
          <a:p>
            <a:r>
              <a:rPr lang="en-MY" altLang="en-US" sz="2400" dirty="0"/>
              <a:t>The information of Threads is needed to start, or restart, a process. </a:t>
            </a:r>
          </a:p>
          <a:p>
            <a:r>
              <a:rPr lang="en-US" altLang="en-US" sz="2000" dirty="0"/>
              <a:t>The information is stored in - </a:t>
            </a:r>
            <a:r>
              <a:rPr lang="en-MY" sz="2400" dirty="0">
                <a:solidFill>
                  <a:srgbClr val="0070C0"/>
                </a:solidFill>
              </a:rPr>
              <a:t>process control block (PCB) </a:t>
            </a:r>
            <a:endParaRPr lang="en-US" altLang="en-US" sz="2000" dirty="0"/>
          </a:p>
        </p:txBody>
      </p:sp>
    </p:spTree>
    <p:extLst>
      <p:ext uri="{BB962C8B-B14F-4D97-AF65-F5344CB8AC3E}">
        <p14:creationId xmlns:p14="http://schemas.microsoft.com/office/powerpoint/2010/main" val="252750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41400" y="136525"/>
            <a:ext cx="7645400" cy="576263"/>
          </a:xfrm>
        </p:spPr>
        <p:txBody>
          <a:bodyPr/>
          <a:lstStyle/>
          <a:p>
            <a:pPr eaLnBrk="1" hangingPunct="1"/>
            <a:r>
              <a:rPr lang="en-US" altLang="en-US" dirty="0"/>
              <a:t>Threads</a:t>
            </a:r>
          </a:p>
        </p:txBody>
      </p:sp>
      <p:sp>
        <p:nvSpPr>
          <p:cNvPr id="13315" name="Rectangle 3"/>
          <p:cNvSpPr>
            <a:spLocks noGrp="1" noChangeArrowheads="1"/>
          </p:cNvSpPr>
          <p:nvPr>
            <p:ph type="body" idx="1"/>
          </p:nvPr>
        </p:nvSpPr>
        <p:spPr>
          <a:xfrm>
            <a:off x="987425" y="1093788"/>
            <a:ext cx="7467462" cy="3983037"/>
          </a:xfrm>
        </p:spPr>
        <p:txBody>
          <a:bodyPr/>
          <a:lstStyle/>
          <a:p>
            <a:r>
              <a:rPr lang="en-GB" sz="2400" b="0" i="0" dirty="0">
                <a:solidFill>
                  <a:srgbClr val="000000"/>
                </a:solidFill>
                <a:effectLst/>
                <a:latin typeface="-apple-system"/>
              </a:rPr>
              <a:t>Threads within a process can be thought of as parallel paths of execution. </a:t>
            </a:r>
          </a:p>
          <a:p>
            <a:r>
              <a:rPr lang="en-GB" sz="2400" b="0" i="0" dirty="0">
                <a:solidFill>
                  <a:srgbClr val="000000"/>
                </a:solidFill>
                <a:effectLst/>
                <a:latin typeface="-apple-system"/>
              </a:rPr>
              <a:t>They can execute different parts of the program simultaneously, performing multiple tasks concurrently.</a:t>
            </a:r>
            <a:endParaRPr lang="en-US" altLang="en-US" sz="2400" dirty="0"/>
          </a:p>
        </p:txBody>
      </p:sp>
    </p:spTree>
    <p:extLst>
      <p:ext uri="{BB962C8B-B14F-4D97-AF65-F5344CB8AC3E}">
        <p14:creationId xmlns:p14="http://schemas.microsoft.com/office/powerpoint/2010/main" val="259593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60488" y="182563"/>
            <a:ext cx="6988382" cy="576262"/>
          </a:xfrm>
        </p:spPr>
        <p:txBody>
          <a:bodyPr/>
          <a:lstStyle/>
          <a:p>
            <a:pPr eaLnBrk="1" hangingPunct="1"/>
            <a:r>
              <a:rPr lang="en-US" altLang="en-US" dirty="0"/>
              <a:t>Process State (</a:t>
            </a:r>
            <a:r>
              <a:rPr lang="en-MY" b="0" dirty="0">
                <a:solidFill>
                  <a:srgbClr val="C00000"/>
                </a:solidFill>
              </a:rPr>
              <a:t>Process Life Cycle</a:t>
            </a:r>
            <a:r>
              <a:rPr lang="en-MY" b="0" dirty="0"/>
              <a:t>)</a:t>
            </a:r>
            <a:endParaRPr lang="en-US" altLang="en-US" dirty="0"/>
          </a:p>
        </p:txBody>
      </p:sp>
      <p:sp>
        <p:nvSpPr>
          <p:cNvPr id="9219" name="Rectangle 3"/>
          <p:cNvSpPr>
            <a:spLocks noGrp="1" noChangeArrowheads="1"/>
          </p:cNvSpPr>
          <p:nvPr>
            <p:ph type="body" idx="1"/>
          </p:nvPr>
        </p:nvSpPr>
        <p:spPr>
          <a:xfrm>
            <a:off x="213915" y="1044852"/>
            <a:ext cx="8654511" cy="2542061"/>
          </a:xfrm>
        </p:spPr>
        <p:txBody>
          <a:bodyPr/>
          <a:lstStyle/>
          <a:p>
            <a:pPr algn="justLow"/>
            <a:r>
              <a:rPr lang="en-US" altLang="en-US" sz="1900" dirty="0"/>
              <a:t>As a process executes, it changes </a:t>
            </a:r>
            <a:r>
              <a:rPr lang="en-US" altLang="en-US" sz="1900" b="1" dirty="0">
                <a:solidFill>
                  <a:srgbClr val="3366FF"/>
                </a:solidFill>
              </a:rPr>
              <a:t>state</a:t>
            </a:r>
          </a:p>
          <a:p>
            <a:pPr lvl="1" algn="justLow"/>
            <a:r>
              <a:rPr lang="en-US" altLang="en-US" sz="1900" b="1" dirty="0">
                <a:solidFill>
                  <a:srgbClr val="0045D0"/>
                </a:solidFill>
              </a:rPr>
              <a:t>new</a:t>
            </a:r>
            <a:r>
              <a:rPr lang="en-US" altLang="en-US" sz="1900" dirty="0"/>
              <a:t>:  The process is being created</a:t>
            </a:r>
          </a:p>
          <a:p>
            <a:pPr lvl="1" algn="justLow"/>
            <a:r>
              <a:rPr lang="en-US" altLang="en-US" sz="1900" b="1" dirty="0">
                <a:solidFill>
                  <a:srgbClr val="0045D0"/>
                </a:solidFill>
              </a:rPr>
              <a:t>ready</a:t>
            </a:r>
            <a:r>
              <a:rPr lang="en-US" altLang="en-US" sz="1900" dirty="0"/>
              <a:t>:  The process is waiting to be assigned to a processor</a:t>
            </a:r>
          </a:p>
          <a:p>
            <a:pPr lvl="1" algn="justLow"/>
            <a:r>
              <a:rPr lang="en-US" altLang="en-US" sz="1900" b="1" dirty="0">
                <a:solidFill>
                  <a:srgbClr val="0045D0"/>
                </a:solidFill>
              </a:rPr>
              <a:t>running</a:t>
            </a:r>
            <a:r>
              <a:rPr lang="en-US" altLang="en-US" sz="1900" dirty="0"/>
              <a:t>:  Instructions are being executed by  CPU.</a:t>
            </a:r>
          </a:p>
          <a:p>
            <a:pPr lvl="1" algn="justLow"/>
            <a:r>
              <a:rPr lang="en-US" altLang="en-US" sz="1900" b="1" dirty="0">
                <a:solidFill>
                  <a:srgbClr val="0045D0"/>
                </a:solidFill>
              </a:rPr>
              <a:t>waiting</a:t>
            </a:r>
            <a:r>
              <a:rPr lang="en-US" altLang="en-US" sz="1900" dirty="0"/>
              <a:t>: </a:t>
            </a:r>
            <a:r>
              <a:rPr lang="en-US" sz="1900" dirty="0"/>
              <a:t>Process moves into the waiting state if it needs to wait for a resource, such as waiting for user input, or waiting for a file to become available.</a:t>
            </a:r>
            <a:endParaRPr lang="en-US" altLang="en-US" sz="1900" dirty="0"/>
          </a:p>
          <a:p>
            <a:pPr lvl="1" algn="justLow"/>
            <a:r>
              <a:rPr lang="en-US" altLang="en-US" sz="1900" b="1" dirty="0">
                <a:solidFill>
                  <a:srgbClr val="0045D0"/>
                </a:solidFill>
              </a:rPr>
              <a:t>terminated</a:t>
            </a:r>
            <a:r>
              <a:rPr lang="en-US" altLang="en-US" sz="1900" dirty="0"/>
              <a:t>:  The process has finished execution.</a:t>
            </a:r>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309" y="4158641"/>
            <a:ext cx="5377261" cy="214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692879" y="6303114"/>
            <a:ext cx="3122137" cy="369332"/>
          </a:xfrm>
          <a:prstGeom prst="rect">
            <a:avLst/>
          </a:prstGeom>
        </p:spPr>
        <p:txBody>
          <a:bodyPr wrap="none">
            <a:spAutoFit/>
          </a:bodyPr>
          <a:lstStyle/>
          <a:p>
            <a:r>
              <a:rPr lang="en-US" altLang="en-US" dirty="0"/>
              <a:t>Diagram of Process State</a:t>
            </a:r>
            <a:endParaRPr lang="en-MY" dirty="0"/>
          </a:p>
        </p:txBody>
      </p:sp>
    </p:spTree>
    <p:extLst>
      <p:ext uri="{BB962C8B-B14F-4D97-AF65-F5344CB8AC3E}">
        <p14:creationId xmlns:p14="http://schemas.microsoft.com/office/powerpoint/2010/main" val="561339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60488" y="182563"/>
            <a:ext cx="6988382" cy="576262"/>
          </a:xfrm>
        </p:spPr>
        <p:txBody>
          <a:bodyPr/>
          <a:lstStyle/>
          <a:p>
            <a:pPr eaLnBrk="1" hangingPunct="1"/>
            <a:r>
              <a:rPr lang="en-US" altLang="en-US" dirty="0"/>
              <a:t>Queues for process management</a:t>
            </a:r>
          </a:p>
        </p:txBody>
      </p:sp>
      <p:pic>
        <p:nvPicPr>
          <p:cNvPr id="3" name="Picture 2"/>
          <p:cNvPicPr>
            <a:picLocks noChangeAspect="1"/>
          </p:cNvPicPr>
          <p:nvPr/>
        </p:nvPicPr>
        <p:blipFill>
          <a:blip r:embed="rId3"/>
          <a:stretch>
            <a:fillRect/>
          </a:stretch>
        </p:blipFill>
        <p:spPr>
          <a:xfrm>
            <a:off x="839124" y="1326889"/>
            <a:ext cx="7629525" cy="3876675"/>
          </a:xfrm>
          <a:prstGeom prst="rect">
            <a:avLst/>
          </a:prstGeom>
        </p:spPr>
      </p:pic>
      <p:sp>
        <p:nvSpPr>
          <p:cNvPr id="5" name="Rectangle 4"/>
          <p:cNvSpPr/>
          <p:nvPr/>
        </p:nvSpPr>
        <p:spPr>
          <a:xfrm>
            <a:off x="839124" y="5528327"/>
            <a:ext cx="7629525" cy="923330"/>
          </a:xfrm>
          <a:prstGeom prst="rect">
            <a:avLst/>
          </a:prstGeom>
        </p:spPr>
        <p:txBody>
          <a:bodyPr wrap="square">
            <a:spAutoFit/>
          </a:bodyPr>
          <a:lstStyle/>
          <a:p>
            <a:r>
              <a:rPr lang="en-US" dirty="0"/>
              <a:t>In a single-CPU system, only ONE process may be in running state; many processes may be in ready and blocked/waiting states</a:t>
            </a:r>
          </a:p>
        </p:txBody>
      </p:sp>
    </p:spTree>
    <p:extLst>
      <p:ext uri="{BB962C8B-B14F-4D97-AF65-F5344CB8AC3E}">
        <p14:creationId xmlns:p14="http://schemas.microsoft.com/office/powerpoint/2010/main" val="369669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1400" y="136525"/>
            <a:ext cx="7645400" cy="576263"/>
          </a:xfrm>
        </p:spPr>
        <p:txBody>
          <a:bodyPr/>
          <a:lstStyle/>
          <a:p>
            <a:pPr eaLnBrk="1" hangingPunct="1"/>
            <a:r>
              <a:rPr lang="en-US" altLang="en-US"/>
              <a:t>Process Scheduling</a:t>
            </a:r>
          </a:p>
        </p:txBody>
      </p:sp>
      <p:sp>
        <p:nvSpPr>
          <p:cNvPr id="15363" name="Rectangle 3"/>
          <p:cNvSpPr>
            <a:spLocks noGrp="1" noChangeArrowheads="1"/>
          </p:cNvSpPr>
          <p:nvPr>
            <p:ph type="body" idx="1"/>
          </p:nvPr>
        </p:nvSpPr>
        <p:spPr>
          <a:xfrm>
            <a:off x="462057" y="1154938"/>
            <a:ext cx="8408987" cy="5351671"/>
          </a:xfrm>
        </p:spPr>
        <p:txBody>
          <a:bodyPr/>
          <a:lstStyle/>
          <a:p>
            <a:pPr algn="just"/>
            <a:r>
              <a:rPr lang="en-MY" altLang="en-US" sz="2000" dirty="0"/>
              <a:t>The objective of multiprogramming is to have some process running at all times, to maximize CPU utilization. </a:t>
            </a:r>
          </a:p>
          <a:p>
            <a:pPr algn="just"/>
            <a:r>
              <a:rPr lang="en-US" altLang="en-US" sz="2000" dirty="0"/>
              <a:t>Maximize CPU use, quickly switch processes onto CPU for time sharing</a:t>
            </a:r>
          </a:p>
          <a:p>
            <a:pPr algn="just"/>
            <a:r>
              <a:rPr lang="en-US" altLang="en-US" sz="2000" b="1" dirty="0">
                <a:solidFill>
                  <a:srgbClr val="3366FF"/>
                </a:solidFill>
              </a:rPr>
              <a:t>Process scheduler </a:t>
            </a:r>
            <a:r>
              <a:rPr lang="en-US" altLang="en-US" sz="2000" dirty="0"/>
              <a:t>selects among available processes for next execution on CPU</a:t>
            </a:r>
          </a:p>
          <a:p>
            <a:pPr marL="0" indent="0" algn="just">
              <a:buNone/>
            </a:pPr>
            <a:r>
              <a:rPr lang="en-US" altLang="en-US" sz="2000" b="1" dirty="0"/>
              <a:t>Process Scheduling Queues </a:t>
            </a:r>
          </a:p>
          <a:p>
            <a:pPr lvl="1" algn="just"/>
            <a:r>
              <a:rPr lang="en-MY" altLang="en-US" sz="2000" b="1" dirty="0">
                <a:solidFill>
                  <a:srgbClr val="3366FF"/>
                </a:solidFill>
              </a:rPr>
              <a:t>Job queue </a:t>
            </a:r>
            <a:r>
              <a:rPr lang="en-MY" altLang="en-US" sz="2000" dirty="0"/>
              <a:t>– set of all processes in the system </a:t>
            </a:r>
          </a:p>
          <a:p>
            <a:pPr lvl="1" algn="just"/>
            <a:r>
              <a:rPr lang="en-US" altLang="en-US" sz="2000" b="1" dirty="0">
                <a:solidFill>
                  <a:srgbClr val="3366FF"/>
                </a:solidFill>
              </a:rPr>
              <a:t>Ready queue </a:t>
            </a:r>
            <a:r>
              <a:rPr lang="en-US" altLang="en-US" sz="2000" dirty="0"/>
              <a:t>– </a:t>
            </a:r>
            <a:r>
              <a:rPr lang="en-MY" altLang="en-US" sz="2000" dirty="0"/>
              <a:t>A new process is initially put in the ready queue. </a:t>
            </a:r>
            <a:r>
              <a:rPr lang="en-US" altLang="en-US" sz="2000" dirty="0"/>
              <a:t>The processes residing in main memory, ready and waiting to execute on CPU.</a:t>
            </a:r>
          </a:p>
          <a:p>
            <a:pPr lvl="1" algn="just"/>
            <a:r>
              <a:rPr lang="en-US" altLang="en-US" sz="2000" b="1" dirty="0">
                <a:solidFill>
                  <a:srgbClr val="3366FF"/>
                </a:solidFill>
              </a:rPr>
              <a:t>Device queues </a:t>
            </a:r>
            <a:r>
              <a:rPr lang="en-US" altLang="en-US" sz="2000" dirty="0"/>
              <a:t>– set of processes waiting for an I/O device</a:t>
            </a:r>
          </a:p>
        </p:txBody>
      </p:sp>
    </p:spTree>
    <p:extLst>
      <p:ext uri="{BB962C8B-B14F-4D97-AF65-F5344CB8AC3E}">
        <p14:creationId xmlns:p14="http://schemas.microsoft.com/office/powerpoint/2010/main" val="32040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0649"/>
            <a:ext cx="8229600" cy="4530725"/>
          </a:xfrm>
        </p:spPr>
        <p:txBody>
          <a:bodyPr/>
          <a:lstStyle/>
          <a:p>
            <a:pPr algn="just"/>
            <a:endParaRPr lang="en-US" sz="2000" b="1" dirty="0">
              <a:latin typeface="+mj-lt"/>
            </a:endParaRPr>
          </a:p>
          <a:p>
            <a:pPr algn="just"/>
            <a:r>
              <a:rPr lang="en-US" sz="2000" b="1" dirty="0">
                <a:latin typeface="+mj-lt"/>
              </a:rPr>
              <a:t>Context Switch: </a:t>
            </a:r>
            <a:r>
              <a:rPr lang="en-GB" sz="2000" b="1" dirty="0">
                <a:latin typeface="+mj-lt"/>
              </a:rPr>
              <a:t>switching of the CPU from one process or task to another.</a:t>
            </a:r>
          </a:p>
          <a:p>
            <a:pPr algn="just"/>
            <a:endParaRPr lang="en-GB" sz="2000" b="1" dirty="0">
              <a:latin typeface="+mj-lt"/>
            </a:endParaRPr>
          </a:p>
          <a:p>
            <a:pPr algn="just"/>
            <a:r>
              <a:rPr lang="en-US" sz="2000" dirty="0">
                <a:latin typeface="+mj-lt"/>
              </a:rPr>
              <a:t>A context switch is the mechanism to store and restore the state or context of a CPU in Process Control block.</a:t>
            </a:r>
          </a:p>
          <a:p>
            <a:pPr lvl="1" algn="just"/>
            <a:r>
              <a:rPr lang="en-US" sz="1900" dirty="0">
                <a:latin typeface="+mj-lt"/>
              </a:rPr>
              <a:t> so that a process execution can be resumed from the same point at a later time.</a:t>
            </a:r>
          </a:p>
          <a:p>
            <a:pPr lvl="1" algn="just"/>
            <a:endParaRPr lang="en-US" sz="1900" dirty="0">
              <a:latin typeface="+mj-lt"/>
            </a:endParaRPr>
          </a:p>
          <a:p>
            <a:pPr algn="just"/>
            <a:r>
              <a:rPr lang="en-US" sz="1900" dirty="0">
                <a:latin typeface="+mj-lt"/>
              </a:rPr>
              <a:t>When the scheduler switches the CPU from executing one process to execute another, the state from the current running process is stored into the process control block. After this, the state for the process to run next is loaded from its own PCB and used to set the PC, registers, etc. At that point, the second process can start executing.</a:t>
            </a:r>
          </a:p>
          <a:p>
            <a:pPr algn="just"/>
            <a:endParaRPr lang="en-US" sz="1900" dirty="0">
              <a:latin typeface="+mj-lt"/>
            </a:endParaRPr>
          </a:p>
          <a:p>
            <a:pPr algn="just"/>
            <a:endParaRPr lang="en-US" sz="1900" dirty="0">
              <a:latin typeface="+mj-lt"/>
            </a:endParaRPr>
          </a:p>
        </p:txBody>
      </p:sp>
      <p:sp>
        <p:nvSpPr>
          <p:cNvPr id="3" name="Title 2"/>
          <p:cNvSpPr>
            <a:spLocks noGrp="1"/>
          </p:cNvSpPr>
          <p:nvPr>
            <p:ph type="title"/>
          </p:nvPr>
        </p:nvSpPr>
        <p:spPr/>
        <p:txBody>
          <a:bodyPr/>
          <a:lstStyle/>
          <a:p>
            <a:r>
              <a:rPr lang="en-US" b="0" dirty="0"/>
              <a:t>Context Switch</a:t>
            </a:r>
            <a:endParaRPr lang="en-US" dirty="0"/>
          </a:p>
        </p:txBody>
      </p:sp>
    </p:spTree>
    <p:extLst>
      <p:ext uri="{BB962C8B-B14F-4D97-AF65-F5344CB8AC3E}">
        <p14:creationId xmlns:p14="http://schemas.microsoft.com/office/powerpoint/2010/main" val="422409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44650" y="182563"/>
            <a:ext cx="6380163" cy="576262"/>
          </a:xfrm>
        </p:spPr>
        <p:txBody>
          <a:bodyPr/>
          <a:lstStyle/>
          <a:p>
            <a:pPr eaLnBrk="1" hangingPunct="1"/>
            <a:r>
              <a:rPr lang="en-US" altLang="en-US" dirty="0"/>
              <a:t>Processes</a:t>
            </a:r>
          </a:p>
        </p:txBody>
      </p:sp>
      <p:sp>
        <p:nvSpPr>
          <p:cNvPr id="4099" name="Rectangle 3"/>
          <p:cNvSpPr>
            <a:spLocks noGrp="1" noChangeArrowheads="1"/>
          </p:cNvSpPr>
          <p:nvPr>
            <p:ph type="body" idx="1"/>
          </p:nvPr>
        </p:nvSpPr>
        <p:spPr>
          <a:xfrm>
            <a:off x="806450" y="1120775"/>
            <a:ext cx="7370763" cy="3822700"/>
          </a:xfrm>
        </p:spPr>
        <p:txBody>
          <a:bodyPr/>
          <a:lstStyle/>
          <a:p>
            <a:pPr marL="0" indent="0">
              <a:buNone/>
            </a:pPr>
            <a:r>
              <a:rPr lang="en-US" altLang="en-US" sz="2800" b="1" dirty="0"/>
              <a:t>Outlines</a:t>
            </a:r>
          </a:p>
          <a:p>
            <a:pPr marL="0" indent="0">
              <a:buNone/>
            </a:pPr>
            <a:endParaRPr lang="en-US" altLang="en-US" sz="2400" b="1" dirty="0"/>
          </a:p>
          <a:p>
            <a:pPr>
              <a:lnSpc>
                <a:spcPct val="200000"/>
              </a:lnSpc>
            </a:pPr>
            <a:r>
              <a:rPr lang="en-US" altLang="en-US" sz="2400" dirty="0"/>
              <a:t>Process Concept</a:t>
            </a:r>
          </a:p>
          <a:p>
            <a:pPr>
              <a:lnSpc>
                <a:spcPct val="200000"/>
              </a:lnSpc>
            </a:pPr>
            <a:r>
              <a:rPr lang="en-US" altLang="en-US" sz="2400" dirty="0"/>
              <a:t>Process Scheduling</a:t>
            </a:r>
          </a:p>
          <a:p>
            <a:pPr>
              <a:lnSpc>
                <a:spcPct val="200000"/>
              </a:lnSpc>
            </a:pPr>
            <a:r>
              <a:rPr lang="en-US" sz="2400" dirty="0"/>
              <a:t>Process Management</a:t>
            </a:r>
          </a:p>
          <a:p>
            <a:pPr>
              <a:lnSpc>
                <a:spcPct val="200000"/>
              </a:lnSpc>
            </a:pPr>
            <a:r>
              <a:rPr lang="en-US" altLang="en-US" sz="2400" dirty="0"/>
              <a:t>Communication</a:t>
            </a:r>
          </a:p>
        </p:txBody>
      </p:sp>
    </p:spTree>
    <p:extLst>
      <p:ext uri="{BB962C8B-B14F-4D97-AF65-F5344CB8AC3E}">
        <p14:creationId xmlns:p14="http://schemas.microsoft.com/office/powerpoint/2010/main" val="232913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73708" y="206842"/>
            <a:ext cx="8229600" cy="576263"/>
          </a:xfrm>
        </p:spPr>
        <p:txBody>
          <a:bodyPr/>
          <a:lstStyle/>
          <a:p>
            <a:pPr eaLnBrk="1" hangingPunct="1"/>
            <a:r>
              <a:rPr lang="en-US" sz="2800" b="0" dirty="0"/>
              <a:t>Context Switch</a:t>
            </a:r>
            <a:endParaRPr lang="en-US" altLang="en-US" sz="2800" dirty="0"/>
          </a:p>
        </p:txBody>
      </p:sp>
      <p:pic>
        <p:nvPicPr>
          <p:cNvPr id="1741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286" y="1249458"/>
            <a:ext cx="5624443" cy="324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847794" y="4964459"/>
            <a:ext cx="7832725" cy="1595368"/>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endParaRPr lang="en-US" altLang="en-US" b="1" kern="0" dirty="0">
              <a:solidFill>
                <a:srgbClr val="3366FF"/>
              </a:solidFill>
            </a:endParaRPr>
          </a:p>
        </p:txBody>
      </p:sp>
      <p:sp>
        <p:nvSpPr>
          <p:cNvPr id="2" name="Rectangle 1"/>
          <p:cNvSpPr/>
          <p:nvPr/>
        </p:nvSpPr>
        <p:spPr>
          <a:xfrm>
            <a:off x="1746547" y="4779793"/>
            <a:ext cx="5650906" cy="369332"/>
          </a:xfrm>
          <a:prstGeom prst="rect">
            <a:avLst/>
          </a:prstGeom>
        </p:spPr>
        <p:txBody>
          <a:bodyPr wrap="none">
            <a:spAutoFit/>
          </a:bodyPr>
          <a:lstStyle/>
          <a:p>
            <a:r>
              <a:rPr lang="en-GB" sz="1800" dirty="0"/>
              <a:t>the most common reasons for a context switch</a:t>
            </a:r>
            <a:endParaRPr lang="en-US" dirty="0"/>
          </a:p>
        </p:txBody>
      </p:sp>
    </p:spTree>
    <p:extLst>
      <p:ext uri="{BB962C8B-B14F-4D97-AF65-F5344CB8AC3E}">
        <p14:creationId xmlns:p14="http://schemas.microsoft.com/office/powerpoint/2010/main" val="381593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98438"/>
            <a:ext cx="8229600" cy="576262"/>
          </a:xfrm>
        </p:spPr>
        <p:txBody>
          <a:bodyPr/>
          <a:lstStyle/>
          <a:p>
            <a:r>
              <a:rPr lang="en-US" dirty="0"/>
              <a:t>Process Management</a:t>
            </a:r>
            <a:endParaRPr lang="en-US" altLang="en-US" dirty="0"/>
          </a:p>
        </p:txBody>
      </p:sp>
      <p:sp>
        <p:nvSpPr>
          <p:cNvPr id="22531" name="Rectangle 3"/>
          <p:cNvSpPr>
            <a:spLocks noGrp="1" noChangeArrowheads="1"/>
          </p:cNvSpPr>
          <p:nvPr>
            <p:ph type="body" idx="1"/>
          </p:nvPr>
        </p:nvSpPr>
        <p:spPr>
          <a:xfrm>
            <a:off x="806450" y="1233488"/>
            <a:ext cx="7480300" cy="4448175"/>
          </a:xfrm>
        </p:spPr>
        <p:txBody>
          <a:bodyPr/>
          <a:lstStyle/>
          <a:p>
            <a:r>
              <a:rPr lang="en-US" sz="2400" dirty="0"/>
              <a:t>Process management involves various tasks like:</a:t>
            </a:r>
          </a:p>
          <a:p>
            <a:pPr lvl="1">
              <a:lnSpc>
                <a:spcPct val="150000"/>
              </a:lnSpc>
              <a:spcAft>
                <a:spcPts val="600"/>
              </a:spcAft>
              <a:buFont typeface="Wingdings" panose="05000000000000000000" pitchFamily="2" charset="2"/>
              <a:buChar char="Ø"/>
            </a:pPr>
            <a:r>
              <a:rPr lang="en-US" sz="2400" b="1" dirty="0">
                <a:solidFill>
                  <a:srgbClr val="0045D0"/>
                </a:solidFill>
              </a:rPr>
              <a:t>Creation of processes</a:t>
            </a:r>
          </a:p>
          <a:p>
            <a:pPr lvl="1">
              <a:lnSpc>
                <a:spcPct val="150000"/>
              </a:lnSpc>
              <a:spcAft>
                <a:spcPts val="600"/>
              </a:spcAft>
              <a:buFont typeface="Wingdings" panose="05000000000000000000" pitchFamily="2" charset="2"/>
              <a:buChar char="Ø"/>
            </a:pPr>
            <a:r>
              <a:rPr lang="en-US" sz="2400" b="1" dirty="0">
                <a:solidFill>
                  <a:srgbClr val="0045D0"/>
                </a:solidFill>
              </a:rPr>
              <a:t>Scheduling of process</a:t>
            </a:r>
          </a:p>
          <a:p>
            <a:pPr lvl="1">
              <a:lnSpc>
                <a:spcPct val="150000"/>
              </a:lnSpc>
              <a:spcAft>
                <a:spcPts val="600"/>
              </a:spcAft>
              <a:buFont typeface="Wingdings" panose="05000000000000000000" pitchFamily="2" charset="2"/>
              <a:buChar char="Ø"/>
            </a:pPr>
            <a:r>
              <a:rPr lang="en-US" sz="2400" b="1" dirty="0">
                <a:solidFill>
                  <a:srgbClr val="0045D0"/>
                </a:solidFill>
              </a:rPr>
              <a:t>Termination of processes</a:t>
            </a:r>
          </a:p>
          <a:p>
            <a:pPr lvl="1">
              <a:lnSpc>
                <a:spcPct val="150000"/>
              </a:lnSpc>
              <a:spcAft>
                <a:spcPts val="600"/>
              </a:spcAft>
              <a:buFont typeface="Wingdings" panose="05000000000000000000" pitchFamily="2" charset="2"/>
              <a:buChar char="Ø"/>
            </a:pPr>
            <a:r>
              <a:rPr lang="en-US" sz="2400" b="1" dirty="0">
                <a:solidFill>
                  <a:srgbClr val="0045D0"/>
                </a:solidFill>
              </a:rPr>
              <a:t>Dead lock</a:t>
            </a:r>
            <a:endParaRPr lang="en-US" altLang="en-US" sz="2400" b="1" dirty="0">
              <a:solidFill>
                <a:srgbClr val="0045D0"/>
              </a:solidFill>
            </a:endParaRPr>
          </a:p>
        </p:txBody>
      </p:sp>
    </p:spTree>
    <p:extLst>
      <p:ext uri="{BB962C8B-B14F-4D97-AF65-F5344CB8AC3E}">
        <p14:creationId xmlns:p14="http://schemas.microsoft.com/office/powerpoint/2010/main" val="3199112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98438"/>
            <a:ext cx="8229600" cy="576262"/>
          </a:xfrm>
        </p:spPr>
        <p:txBody>
          <a:bodyPr/>
          <a:lstStyle/>
          <a:p>
            <a:pPr eaLnBrk="1" hangingPunct="1"/>
            <a:r>
              <a:rPr lang="en-US" altLang="en-US" dirty="0"/>
              <a:t>Process Creation</a:t>
            </a:r>
          </a:p>
        </p:txBody>
      </p:sp>
      <p:sp>
        <p:nvSpPr>
          <p:cNvPr id="23555" name="Rectangle 3"/>
          <p:cNvSpPr>
            <a:spLocks noGrp="1" noChangeArrowheads="1"/>
          </p:cNvSpPr>
          <p:nvPr>
            <p:ph type="body" idx="1"/>
          </p:nvPr>
        </p:nvSpPr>
        <p:spPr>
          <a:xfrm>
            <a:off x="854074" y="974637"/>
            <a:ext cx="7832726" cy="5076825"/>
          </a:xfrm>
        </p:spPr>
        <p:txBody>
          <a:bodyPr/>
          <a:lstStyle/>
          <a:p>
            <a:r>
              <a:rPr lang="en-US" altLang="en-US" sz="2000" b="1" dirty="0">
                <a:solidFill>
                  <a:srgbClr val="3366FF"/>
                </a:solidFill>
              </a:rPr>
              <a:t>Parent</a:t>
            </a:r>
            <a:r>
              <a:rPr lang="en-US" altLang="en-US" sz="2000" b="1" dirty="0"/>
              <a:t> </a:t>
            </a:r>
            <a:r>
              <a:rPr lang="en-US" altLang="en-US" sz="2000" dirty="0"/>
              <a:t>process create </a:t>
            </a:r>
            <a:r>
              <a:rPr lang="en-US" altLang="en-US" sz="2000" b="1" dirty="0">
                <a:solidFill>
                  <a:srgbClr val="3366FF"/>
                </a:solidFill>
              </a:rPr>
              <a:t>children</a:t>
            </a:r>
            <a:r>
              <a:rPr lang="en-US" altLang="en-US" sz="2000" b="1" dirty="0"/>
              <a:t> </a:t>
            </a:r>
            <a:r>
              <a:rPr lang="en-US" altLang="en-US" sz="2000" dirty="0"/>
              <a:t>processes, which, in turn create other processes, forming a </a:t>
            </a:r>
            <a:r>
              <a:rPr lang="en-US" altLang="en-US" sz="2000" b="1" dirty="0">
                <a:solidFill>
                  <a:srgbClr val="3366FF"/>
                </a:solidFill>
              </a:rPr>
              <a:t>tree</a:t>
            </a:r>
            <a:r>
              <a:rPr lang="en-US" altLang="en-US" sz="2000" dirty="0"/>
              <a:t> of processes.</a:t>
            </a:r>
          </a:p>
          <a:p>
            <a:pPr lvl="1"/>
            <a:r>
              <a:rPr lang="en-US" dirty="0"/>
              <a:t>Process creation is achieved through the </a:t>
            </a:r>
            <a:r>
              <a:rPr lang="en-US" b="1" dirty="0"/>
              <a:t>fork() system call</a:t>
            </a:r>
            <a:r>
              <a:rPr lang="en-US" dirty="0"/>
              <a:t>.</a:t>
            </a:r>
            <a:endParaRPr lang="en-US" altLang="en-US" dirty="0"/>
          </a:p>
          <a:p>
            <a:r>
              <a:rPr lang="en-US" altLang="en-US" sz="2000" dirty="0"/>
              <a:t>Generally, process identified and managed via a</a:t>
            </a:r>
            <a:r>
              <a:rPr lang="en-US" altLang="en-US" sz="2000" b="1" dirty="0"/>
              <a:t> </a:t>
            </a:r>
            <a:r>
              <a:rPr lang="en-US" altLang="en-US" sz="2000" b="1" dirty="0">
                <a:solidFill>
                  <a:srgbClr val="3366FF"/>
                </a:solidFill>
              </a:rPr>
              <a:t>process identifier </a:t>
            </a:r>
            <a:r>
              <a:rPr lang="en-US" altLang="en-US" sz="2000" dirty="0"/>
              <a:t>(</a:t>
            </a:r>
            <a:r>
              <a:rPr lang="en-US" altLang="en-US" sz="2000" b="1" dirty="0" err="1">
                <a:solidFill>
                  <a:srgbClr val="3366FF"/>
                </a:solidFill>
              </a:rPr>
              <a:t>pid</a:t>
            </a:r>
            <a:r>
              <a:rPr lang="en-US" altLang="en-US" sz="2000" dirty="0"/>
              <a:t>)</a:t>
            </a:r>
            <a:endParaRPr lang="en-US" altLang="en-US" sz="900" dirty="0"/>
          </a:p>
          <a:p>
            <a:r>
              <a:rPr lang="en-US" altLang="en-US" sz="2000" dirty="0"/>
              <a:t>Execution options</a:t>
            </a:r>
          </a:p>
          <a:p>
            <a:pPr lvl="1"/>
            <a:r>
              <a:rPr lang="en-US" altLang="en-US" sz="2000" dirty="0"/>
              <a:t>Parent and children execute concurrently</a:t>
            </a:r>
          </a:p>
          <a:p>
            <a:pPr lvl="1"/>
            <a:r>
              <a:rPr lang="en-US" altLang="en-US" sz="2000" dirty="0"/>
              <a:t>Parent </a:t>
            </a:r>
            <a:r>
              <a:rPr lang="en-US" altLang="en-US" sz="2000" u="sng" dirty="0"/>
              <a:t>waits</a:t>
            </a:r>
            <a:r>
              <a:rPr lang="en-US" altLang="en-US" sz="2000" dirty="0"/>
              <a:t> until children terminate</a:t>
            </a:r>
          </a:p>
          <a:p>
            <a:pPr>
              <a:buFont typeface="Monotype Sorts" pitchFamily="-84" charset="2"/>
              <a:buNone/>
            </a:pPr>
            <a:endParaRPr lang="en-US" altLang="en-US" dirty="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8460" y="4289058"/>
            <a:ext cx="5606635" cy="24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745388" y="6051462"/>
            <a:ext cx="2435154" cy="646331"/>
          </a:xfrm>
          <a:prstGeom prst="rect">
            <a:avLst/>
          </a:prstGeom>
        </p:spPr>
        <p:txBody>
          <a:bodyPr wrap="none">
            <a:spAutoFit/>
          </a:bodyPr>
          <a:lstStyle/>
          <a:p>
            <a:pPr algn="ctr"/>
            <a:r>
              <a:rPr lang="en-US" altLang="en-US" dirty="0"/>
              <a:t>A Tree of Processes</a:t>
            </a:r>
          </a:p>
          <a:p>
            <a:pPr algn="ctr"/>
            <a:r>
              <a:rPr lang="en-US" altLang="en-US" dirty="0"/>
              <a:t> in Linux</a:t>
            </a:r>
            <a:endParaRPr lang="en-MY" dirty="0"/>
          </a:p>
        </p:txBody>
      </p:sp>
      <p:sp>
        <p:nvSpPr>
          <p:cNvPr id="3" name="Rectangle 2">
            <a:extLst>
              <a:ext uri="{FF2B5EF4-FFF2-40B4-BE49-F238E27FC236}">
                <a16:creationId xmlns:a16="http://schemas.microsoft.com/office/drawing/2014/main" id="{AEB7B4A7-A33D-656D-4A9C-9149E5867B66}"/>
              </a:ext>
            </a:extLst>
          </p:cNvPr>
          <p:cNvSpPr/>
          <p:nvPr/>
        </p:nvSpPr>
        <p:spPr bwMode="auto">
          <a:xfrm>
            <a:off x="8108881" y="233387"/>
            <a:ext cx="591171" cy="42752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355831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8438"/>
            <a:ext cx="8229600" cy="576262"/>
          </a:xfrm>
        </p:spPr>
        <p:txBody>
          <a:bodyPr/>
          <a:lstStyle/>
          <a:p>
            <a:pPr eaLnBrk="1" hangingPunct="1"/>
            <a:r>
              <a:rPr lang="en-US" altLang="en-US"/>
              <a:t>Process Termination</a:t>
            </a:r>
          </a:p>
        </p:txBody>
      </p:sp>
      <p:sp>
        <p:nvSpPr>
          <p:cNvPr id="28675" name="Rectangle 3"/>
          <p:cNvSpPr>
            <a:spLocks noGrp="1" noChangeArrowheads="1"/>
          </p:cNvSpPr>
          <p:nvPr>
            <p:ph type="body" idx="1"/>
          </p:nvPr>
        </p:nvSpPr>
        <p:spPr>
          <a:xfrm>
            <a:off x="457199" y="1130101"/>
            <a:ext cx="8423753" cy="4530725"/>
          </a:xfrm>
        </p:spPr>
        <p:txBody>
          <a:bodyPr/>
          <a:lstStyle/>
          <a:p>
            <a:pPr algn="just">
              <a:spcAft>
                <a:spcPts val="600"/>
              </a:spcAft>
            </a:pPr>
            <a:r>
              <a:rPr lang="en-US" altLang="en-US" sz="2200" dirty="0"/>
              <a:t>Process executes last statement and then asks the operating system to delete it using the </a:t>
            </a:r>
            <a:r>
              <a:rPr lang="en-US" altLang="en-US" sz="2200" b="1" dirty="0">
                <a:solidFill>
                  <a:srgbClr val="000000"/>
                </a:solidFill>
                <a:latin typeface="Courier New" panose="02070309020205020404" pitchFamily="49" charset="0"/>
                <a:cs typeface="Courier New" panose="02070309020205020404" pitchFamily="49" charset="0"/>
              </a:rPr>
              <a:t>exit()</a:t>
            </a:r>
            <a:r>
              <a:rPr lang="en-US" altLang="en-US" sz="2200" dirty="0">
                <a:cs typeface="Courier New" panose="02070309020205020404" pitchFamily="49" charset="0"/>
              </a:rPr>
              <a:t> system call.</a:t>
            </a:r>
            <a:endParaRPr lang="en-US" altLang="en-US" sz="2200" dirty="0"/>
          </a:p>
          <a:p>
            <a:pPr algn="just">
              <a:spcAft>
                <a:spcPts val="600"/>
              </a:spcAft>
            </a:pPr>
            <a:r>
              <a:rPr lang="en-US" altLang="en-US" sz="2200" dirty="0"/>
              <a:t>Parent may terminate the execution of children processes  using the </a:t>
            </a:r>
            <a:r>
              <a:rPr lang="en-US" altLang="en-US" sz="2200" b="1" dirty="0">
                <a:solidFill>
                  <a:srgbClr val="000000"/>
                </a:solidFill>
                <a:latin typeface="Courier New" panose="02070309020205020404" pitchFamily="49" charset="0"/>
                <a:cs typeface="Courier New" panose="02070309020205020404" pitchFamily="49" charset="0"/>
              </a:rPr>
              <a:t>abort()</a:t>
            </a:r>
            <a:r>
              <a:rPr lang="en-US" altLang="en-US" sz="2200" dirty="0">
                <a:cs typeface="Courier New" panose="02070309020205020404" pitchFamily="49" charset="0"/>
              </a:rPr>
              <a:t> system call.  Some reasons for doing that:</a:t>
            </a:r>
            <a:endParaRPr lang="en-US" altLang="en-US" sz="2200" dirty="0"/>
          </a:p>
          <a:p>
            <a:pPr lvl="1" algn="just">
              <a:spcAft>
                <a:spcPts val="600"/>
              </a:spcAft>
            </a:pPr>
            <a:r>
              <a:rPr lang="en-US" altLang="en-US" sz="2200" dirty="0"/>
              <a:t>Child has exceeded allocated resources.</a:t>
            </a:r>
          </a:p>
          <a:p>
            <a:pPr lvl="2" algn="just">
              <a:spcAft>
                <a:spcPts val="600"/>
              </a:spcAft>
            </a:pPr>
            <a:r>
              <a:rPr lang="en-US" sz="2000" dirty="0"/>
              <a:t>For example - A process can be terminated for trying to write into a read only file.</a:t>
            </a:r>
            <a:endParaRPr lang="en-US" altLang="en-US" sz="2000" dirty="0"/>
          </a:p>
          <a:p>
            <a:pPr lvl="1" algn="just">
              <a:spcAft>
                <a:spcPts val="600"/>
              </a:spcAft>
            </a:pPr>
            <a:r>
              <a:rPr lang="en-US" altLang="en-US" sz="2200" dirty="0"/>
              <a:t>Task assigned to child is no longer required</a:t>
            </a:r>
          </a:p>
          <a:p>
            <a:pPr lvl="1" algn="just">
              <a:spcAft>
                <a:spcPts val="600"/>
              </a:spcAft>
            </a:pPr>
            <a:r>
              <a:rPr lang="en-US" altLang="en-US" sz="2200" dirty="0"/>
              <a:t>The parent is exiting and the operating systems does not allow  a child to continue if its parent terminates</a:t>
            </a:r>
          </a:p>
        </p:txBody>
      </p:sp>
      <p:sp>
        <p:nvSpPr>
          <p:cNvPr id="2" name="Rectangle 1">
            <a:extLst>
              <a:ext uri="{FF2B5EF4-FFF2-40B4-BE49-F238E27FC236}">
                <a16:creationId xmlns:a16="http://schemas.microsoft.com/office/drawing/2014/main" id="{AEB7B4A7-A33D-656D-4A9C-9149E5867B66}"/>
              </a:ext>
            </a:extLst>
          </p:cNvPr>
          <p:cNvSpPr/>
          <p:nvPr/>
        </p:nvSpPr>
        <p:spPr bwMode="auto">
          <a:xfrm>
            <a:off x="7996238" y="331304"/>
            <a:ext cx="591171" cy="42752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853744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82563"/>
            <a:ext cx="8229600" cy="576262"/>
          </a:xfrm>
        </p:spPr>
        <p:txBody>
          <a:bodyPr/>
          <a:lstStyle/>
          <a:p>
            <a:pPr eaLnBrk="1" hangingPunct="1"/>
            <a:r>
              <a:rPr lang="en-US" altLang="en-US" dirty="0"/>
              <a:t>Process Termination</a:t>
            </a:r>
          </a:p>
        </p:txBody>
      </p:sp>
      <p:sp>
        <p:nvSpPr>
          <p:cNvPr id="29699" name="Rectangle 3"/>
          <p:cNvSpPr>
            <a:spLocks noGrp="1" noChangeArrowheads="1"/>
          </p:cNvSpPr>
          <p:nvPr>
            <p:ph type="body" idx="1"/>
          </p:nvPr>
        </p:nvSpPr>
        <p:spPr>
          <a:xfrm>
            <a:off x="457199" y="1068946"/>
            <a:ext cx="8467859" cy="5331854"/>
          </a:xfrm>
        </p:spPr>
        <p:txBody>
          <a:bodyPr/>
          <a:lstStyle/>
          <a:p>
            <a:pPr lvl="1"/>
            <a:endParaRPr lang="en-US" altLang="en-US" sz="800" dirty="0"/>
          </a:p>
          <a:p>
            <a:r>
              <a:rPr lang="en-US" altLang="en-US" sz="2400" dirty="0"/>
              <a:t>Some operating systems do not allow child to exists if its parent has terminated.  If a process terminates, then all its children must also be terminated.</a:t>
            </a:r>
          </a:p>
          <a:p>
            <a:pPr lvl="1"/>
            <a:r>
              <a:rPr lang="en-US" altLang="en-US" sz="2400" dirty="0"/>
              <a:t>It called </a:t>
            </a:r>
            <a:r>
              <a:rPr lang="en-US" altLang="en-US" sz="2400" b="1" dirty="0">
                <a:solidFill>
                  <a:srgbClr val="1A74D6"/>
                </a:solidFill>
              </a:rPr>
              <a:t>“cascading termination”</a:t>
            </a:r>
            <a:r>
              <a:rPr lang="en-US" altLang="en-US" sz="2400" b="1" dirty="0"/>
              <a:t>.  </a:t>
            </a:r>
          </a:p>
          <a:p>
            <a:pPr lvl="1"/>
            <a:r>
              <a:rPr lang="en-US" altLang="en-US" sz="2400" dirty="0"/>
              <a:t>The termination is done by the operating system</a:t>
            </a:r>
            <a:r>
              <a:rPr lang="en-US" altLang="en-US" dirty="0"/>
              <a:t>.</a:t>
            </a:r>
            <a:endParaRPr lang="en-US" altLang="en-US" b="1" dirty="0"/>
          </a:p>
        </p:txBody>
      </p:sp>
      <p:sp>
        <p:nvSpPr>
          <p:cNvPr id="2" name="Rectangle 1">
            <a:extLst>
              <a:ext uri="{FF2B5EF4-FFF2-40B4-BE49-F238E27FC236}">
                <a16:creationId xmlns:a16="http://schemas.microsoft.com/office/drawing/2014/main" id="{1B85224F-5816-53D8-1D71-B3A0F903EDE6}"/>
              </a:ext>
            </a:extLst>
          </p:cNvPr>
          <p:cNvSpPr/>
          <p:nvPr/>
        </p:nvSpPr>
        <p:spPr bwMode="auto">
          <a:xfrm>
            <a:off x="7996238" y="331304"/>
            <a:ext cx="591171" cy="42752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66393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82563"/>
            <a:ext cx="8229600" cy="576262"/>
          </a:xfrm>
        </p:spPr>
        <p:txBody>
          <a:bodyPr/>
          <a:lstStyle/>
          <a:p>
            <a:pPr eaLnBrk="1" hangingPunct="1"/>
            <a:r>
              <a:rPr lang="en-US" altLang="en-US" dirty="0"/>
              <a:t>Process Termination</a:t>
            </a:r>
          </a:p>
        </p:txBody>
      </p:sp>
      <p:sp>
        <p:nvSpPr>
          <p:cNvPr id="29699" name="Rectangle 3"/>
          <p:cNvSpPr>
            <a:spLocks noGrp="1" noChangeArrowheads="1"/>
          </p:cNvSpPr>
          <p:nvPr>
            <p:ph type="body" idx="1"/>
          </p:nvPr>
        </p:nvSpPr>
        <p:spPr>
          <a:xfrm>
            <a:off x="457199" y="978593"/>
            <a:ext cx="8467859" cy="5422207"/>
          </a:xfrm>
        </p:spPr>
        <p:txBody>
          <a:bodyPr/>
          <a:lstStyle/>
          <a:p>
            <a:r>
              <a:rPr lang="en-US" altLang="en-US" sz="2400" dirty="0"/>
              <a:t>A parent process may wait for the termination of a child process by using the </a:t>
            </a:r>
            <a:r>
              <a:rPr lang="en-US" altLang="en-US" sz="2400" dirty="0">
                <a:solidFill>
                  <a:srgbClr val="FF0000"/>
                </a:solidFill>
              </a:rPr>
              <a:t>wait() </a:t>
            </a:r>
            <a:r>
              <a:rPr lang="en-US" altLang="en-US" sz="2400" dirty="0"/>
              <a:t>system call.</a:t>
            </a:r>
            <a:endParaRPr lang="ar-SA" altLang="en-US" sz="2400" dirty="0"/>
          </a:p>
          <a:p>
            <a:pPr lvl="1"/>
            <a:r>
              <a:rPr lang="en-US" altLang="en-US" sz="2400" dirty="0">
                <a:solidFill>
                  <a:srgbClr val="FF0000"/>
                </a:solidFill>
              </a:rPr>
              <a:t>Zombie state</a:t>
            </a:r>
            <a:r>
              <a:rPr lang="en-US" altLang="en-US" sz="2400" dirty="0"/>
              <a:t>: If a process exits and its parent has not yet </a:t>
            </a:r>
            <a:r>
              <a:rPr lang="en-US" altLang="en-US" sz="2400" b="1" u="sng" dirty="0">
                <a:solidFill>
                  <a:srgbClr val="0045D0"/>
                </a:solidFill>
              </a:rPr>
              <a:t>waited</a:t>
            </a:r>
            <a:r>
              <a:rPr lang="en-US" altLang="en-US" sz="2400" dirty="0"/>
              <a:t> for it, the process enters a </a:t>
            </a:r>
            <a:r>
              <a:rPr lang="en-US" altLang="en-US" sz="2400" dirty="0">
                <a:cs typeface="ＭＳ Ｐゴシック" charset="-128"/>
              </a:rPr>
              <a:t>kind of suspended state called the zombie state—the living dead. When the parent finally waits for it, the process terminates.</a:t>
            </a:r>
          </a:p>
          <a:p>
            <a:pPr lvl="1"/>
            <a:endParaRPr lang="en-US" altLang="en-US" sz="1050" dirty="0">
              <a:cs typeface="ＭＳ Ｐゴシック" charset="-128"/>
            </a:endParaRPr>
          </a:p>
          <a:p>
            <a:r>
              <a:rPr lang="en-US" altLang="en-US" sz="2400" dirty="0"/>
              <a:t>if a parent did not invoke wait() and instead terminated, thereby leaving its child processes as </a:t>
            </a:r>
            <a:r>
              <a:rPr lang="en-US" altLang="en-US" sz="2400" u="sng" dirty="0">
                <a:solidFill>
                  <a:srgbClr val="FF0000"/>
                </a:solidFill>
              </a:rPr>
              <a:t>orphans.</a:t>
            </a:r>
          </a:p>
          <a:p>
            <a:pPr lvl="1"/>
            <a:r>
              <a:rPr lang="en-US" altLang="en-US" sz="2400" dirty="0"/>
              <a:t>UNIX systems addressed this scenario by assigning the process as the new parent to orphan processes then it invokes wait() to release it.</a:t>
            </a:r>
          </a:p>
        </p:txBody>
      </p:sp>
    </p:spTree>
    <p:extLst>
      <p:ext uri="{BB962C8B-B14F-4D97-AF65-F5344CB8AC3E}">
        <p14:creationId xmlns:p14="http://schemas.microsoft.com/office/powerpoint/2010/main" val="1426076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73720" y="130950"/>
            <a:ext cx="7997825" cy="576262"/>
          </a:xfrm>
        </p:spPr>
        <p:txBody>
          <a:bodyPr/>
          <a:lstStyle/>
          <a:p>
            <a:r>
              <a:rPr lang="en-US" altLang="en-US" sz="2800" dirty="0" err="1"/>
              <a:t>Multiprocess</a:t>
            </a:r>
            <a:r>
              <a:rPr lang="en-US" altLang="en-US" sz="2800" dirty="0"/>
              <a:t> Architecture – Chrome Browser</a:t>
            </a:r>
          </a:p>
        </p:txBody>
      </p:sp>
      <p:sp>
        <p:nvSpPr>
          <p:cNvPr id="30723" name="Content Placeholder 2"/>
          <p:cNvSpPr>
            <a:spLocks noGrp="1"/>
          </p:cNvSpPr>
          <p:nvPr>
            <p:ph idx="1"/>
          </p:nvPr>
        </p:nvSpPr>
        <p:spPr>
          <a:xfrm>
            <a:off x="806450" y="1233488"/>
            <a:ext cx="7512050" cy="4530725"/>
          </a:xfrm>
        </p:spPr>
        <p:txBody>
          <a:bodyPr/>
          <a:lstStyle/>
          <a:p>
            <a:r>
              <a:rPr lang="en-US" altLang="en-US" dirty="0"/>
              <a:t>Many web browsers ran as single process (some still do)</a:t>
            </a:r>
          </a:p>
          <a:p>
            <a:pPr lvl="1"/>
            <a:r>
              <a:rPr lang="en-US" altLang="en-US" dirty="0"/>
              <a:t>If one web site causes trouble, entire browser can hang or crash</a:t>
            </a:r>
          </a:p>
          <a:p>
            <a:r>
              <a:rPr lang="en-US" altLang="en-US" dirty="0"/>
              <a:t>Google Chrome Browser is </a:t>
            </a:r>
            <a:r>
              <a:rPr lang="en-US" altLang="en-US" dirty="0" err="1"/>
              <a:t>multiprocess</a:t>
            </a:r>
            <a:r>
              <a:rPr lang="en-US" altLang="en-US" dirty="0"/>
              <a:t> with 3 different types of processes: </a:t>
            </a:r>
          </a:p>
          <a:p>
            <a:pPr lvl="1"/>
            <a:r>
              <a:rPr lang="en-US" altLang="en-US" b="1" dirty="0">
                <a:solidFill>
                  <a:srgbClr val="3366FF"/>
                </a:solidFill>
              </a:rPr>
              <a:t>Browser</a:t>
            </a:r>
            <a:r>
              <a:rPr lang="en-US" altLang="en-US" dirty="0"/>
              <a:t> process manages user interface, disk and network I/O</a:t>
            </a:r>
          </a:p>
          <a:p>
            <a:pPr lvl="1"/>
            <a:r>
              <a:rPr lang="en-US" altLang="en-US" b="1" dirty="0">
                <a:solidFill>
                  <a:srgbClr val="3366FF"/>
                </a:solidFill>
              </a:rPr>
              <a:t>Renderer</a:t>
            </a:r>
            <a:r>
              <a:rPr lang="en-US" altLang="en-US" dirty="0"/>
              <a:t> process renders web pages, deals with HTML, </a:t>
            </a:r>
            <a:r>
              <a:rPr lang="en-US" altLang="en-US" dirty="0" err="1"/>
              <a:t>Javascript</a:t>
            </a:r>
            <a:r>
              <a:rPr lang="en-US" altLang="en-US" dirty="0"/>
              <a:t>. A new renderer created for each website opened</a:t>
            </a:r>
          </a:p>
          <a:p>
            <a:pPr lvl="1"/>
            <a:r>
              <a:rPr lang="en-US" altLang="en-US" b="1" dirty="0">
                <a:solidFill>
                  <a:srgbClr val="3366FF"/>
                </a:solidFill>
              </a:rPr>
              <a:t>Plug-in </a:t>
            </a:r>
            <a:r>
              <a:rPr lang="en-US" altLang="en-US" dirty="0"/>
              <a:t>: </a:t>
            </a:r>
            <a:r>
              <a:rPr lang="en-MY" altLang="en-US" dirty="0"/>
              <a:t>(such as Flash or QuickTime) </a:t>
            </a:r>
            <a:endParaRPr lang="en-US" altLang="en-US" dirty="0"/>
          </a:p>
          <a:p>
            <a:pPr lvl="1"/>
            <a:endParaRPr lang="en-US" altLang="en-US" dirty="0"/>
          </a:p>
          <a:p>
            <a:pPr lvl="1"/>
            <a:endParaRPr lang="en-US" altLang="en-US" dirty="0"/>
          </a:p>
          <a:p>
            <a:pPr lvl="1"/>
            <a:endParaRPr lang="en-US" altLang="en-US" dirty="0"/>
          </a:p>
        </p:txBody>
      </p:sp>
      <p:pic>
        <p:nvPicPr>
          <p:cNvPr id="30724" name="Picture 1" descr="in-3_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7140" y="4989080"/>
            <a:ext cx="8530984" cy="154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51948" y="4303475"/>
            <a:ext cx="7441371" cy="646331"/>
          </a:xfrm>
          <a:prstGeom prst="rect">
            <a:avLst/>
          </a:prstGeom>
        </p:spPr>
        <p:txBody>
          <a:bodyPr wrap="square">
            <a:spAutoFit/>
          </a:bodyPr>
          <a:lstStyle/>
          <a:p>
            <a:r>
              <a:rPr lang="en-MY" sz="1600" b="1" dirty="0">
                <a:solidFill>
                  <a:srgbClr val="FF0000"/>
                </a:solidFill>
              </a:rPr>
              <a:t> Note: </a:t>
            </a:r>
            <a:r>
              <a:rPr kumimoji="1" lang="en-MY" dirty="0">
                <a:latin typeface="+mn-lt"/>
              </a:rPr>
              <a:t>If one website crashes, only its renderer process is affected (the advantage of </a:t>
            </a:r>
            <a:r>
              <a:rPr kumimoji="1" lang="en-US" altLang="en-US" dirty="0" err="1">
                <a:latin typeface="+mn-lt"/>
              </a:rPr>
              <a:t>Multiprocess</a:t>
            </a:r>
            <a:r>
              <a:rPr kumimoji="1" lang="en-MY" dirty="0">
                <a:latin typeface="+mn-lt"/>
              </a:rPr>
              <a:t>)</a:t>
            </a:r>
          </a:p>
        </p:txBody>
      </p:sp>
      <p:sp>
        <p:nvSpPr>
          <p:cNvPr id="3" name="Rectangle 2">
            <a:extLst>
              <a:ext uri="{FF2B5EF4-FFF2-40B4-BE49-F238E27FC236}">
                <a16:creationId xmlns:a16="http://schemas.microsoft.com/office/drawing/2014/main" id="{1FF057A5-C4ED-E510-151D-7425D8DF2979}"/>
              </a:ext>
            </a:extLst>
          </p:cNvPr>
          <p:cNvSpPr/>
          <p:nvPr/>
        </p:nvSpPr>
        <p:spPr bwMode="auto">
          <a:xfrm>
            <a:off x="8607425" y="178932"/>
            <a:ext cx="353045" cy="28523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778212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82663" y="168275"/>
            <a:ext cx="7704137" cy="576263"/>
          </a:xfrm>
        </p:spPr>
        <p:txBody>
          <a:bodyPr/>
          <a:lstStyle/>
          <a:p>
            <a:r>
              <a:rPr lang="en-US" altLang="en-US" dirty="0" err="1"/>
              <a:t>Interprocess</a:t>
            </a:r>
            <a:r>
              <a:rPr lang="en-US" altLang="en-US" dirty="0"/>
              <a:t> Communication</a:t>
            </a:r>
          </a:p>
        </p:txBody>
      </p:sp>
      <p:sp>
        <p:nvSpPr>
          <p:cNvPr id="31747" name="Content Placeholder 2"/>
          <p:cNvSpPr>
            <a:spLocks noGrp="1"/>
          </p:cNvSpPr>
          <p:nvPr>
            <p:ph idx="1"/>
          </p:nvPr>
        </p:nvSpPr>
        <p:spPr>
          <a:xfrm>
            <a:off x="503688" y="908454"/>
            <a:ext cx="8485766" cy="4530725"/>
          </a:xfrm>
        </p:spPr>
        <p:txBody>
          <a:bodyPr/>
          <a:lstStyle/>
          <a:p>
            <a:r>
              <a:rPr lang="en-US" altLang="en-US" sz="2400" dirty="0"/>
              <a:t>Processes within a system may be </a:t>
            </a:r>
            <a:r>
              <a:rPr lang="en-US" altLang="en-US" sz="2400" b="1" i="1" dirty="0"/>
              <a:t>independent</a:t>
            </a:r>
            <a:r>
              <a:rPr lang="en-US" altLang="en-US" sz="2400" b="1" dirty="0"/>
              <a:t> </a:t>
            </a:r>
            <a:r>
              <a:rPr lang="en-US" altLang="en-US" sz="2400" dirty="0"/>
              <a:t>or </a:t>
            </a:r>
            <a:r>
              <a:rPr lang="en-US" altLang="en-US" sz="2400" b="1" i="1" dirty="0"/>
              <a:t>cooperating</a:t>
            </a:r>
          </a:p>
          <a:p>
            <a:r>
              <a:rPr lang="en-US" altLang="en-US" sz="2400" dirty="0"/>
              <a:t>Cooperating process can affect or be affected by other processes, including sharing data</a:t>
            </a:r>
          </a:p>
          <a:p>
            <a:r>
              <a:rPr lang="en-US" altLang="en-US" sz="2400" dirty="0"/>
              <a:t>Reasons for cooperating processes:</a:t>
            </a:r>
          </a:p>
          <a:p>
            <a:pPr lvl="1"/>
            <a:r>
              <a:rPr lang="en-US" altLang="en-US" sz="2400" dirty="0"/>
              <a:t>Information sharing</a:t>
            </a:r>
          </a:p>
          <a:p>
            <a:pPr lvl="1"/>
            <a:r>
              <a:rPr lang="en-US" altLang="en-US" sz="2400" dirty="0"/>
              <a:t>Computation speedup</a:t>
            </a:r>
          </a:p>
          <a:p>
            <a:r>
              <a:rPr lang="en-US" altLang="en-US" sz="2400" dirty="0"/>
              <a:t>Cooperating processes need </a:t>
            </a:r>
            <a:r>
              <a:rPr lang="en-US" altLang="en-US" sz="2400" b="1" dirty="0" err="1">
                <a:solidFill>
                  <a:srgbClr val="3366FF"/>
                </a:solidFill>
              </a:rPr>
              <a:t>interprocess</a:t>
            </a:r>
            <a:r>
              <a:rPr lang="en-US" altLang="en-US" sz="2400" b="1" dirty="0">
                <a:solidFill>
                  <a:srgbClr val="3366FF"/>
                </a:solidFill>
              </a:rPr>
              <a:t> communication </a:t>
            </a:r>
            <a:r>
              <a:rPr lang="en-US" altLang="en-US" sz="2400" dirty="0"/>
              <a:t>(</a:t>
            </a:r>
            <a:r>
              <a:rPr lang="en-US" altLang="en-US" sz="2400" b="1" dirty="0">
                <a:solidFill>
                  <a:srgbClr val="3366FF"/>
                </a:solidFill>
              </a:rPr>
              <a:t>IPC</a:t>
            </a:r>
            <a:r>
              <a:rPr lang="en-US" altLang="en-US" sz="2400" dirty="0"/>
              <a:t>)</a:t>
            </a:r>
          </a:p>
          <a:p>
            <a:r>
              <a:rPr lang="en-US" altLang="en-US" sz="2400" dirty="0"/>
              <a:t>Two models of IPC</a:t>
            </a:r>
          </a:p>
          <a:p>
            <a:pPr marL="914400" lvl="1" indent="-457200">
              <a:buFont typeface="+mj-lt"/>
              <a:buAutoNum type="arabicParenR"/>
            </a:pPr>
            <a:r>
              <a:rPr lang="en-US" altLang="en-US" sz="2400" b="1" dirty="0">
                <a:solidFill>
                  <a:srgbClr val="3366FF"/>
                </a:solidFill>
              </a:rPr>
              <a:t>Shared memory</a:t>
            </a:r>
          </a:p>
          <a:p>
            <a:pPr marL="914400" lvl="1" indent="-457200">
              <a:buFont typeface="+mj-lt"/>
              <a:buAutoNum type="arabicParenR"/>
            </a:pPr>
            <a:r>
              <a:rPr lang="en-US" altLang="en-US" sz="2400" b="1" dirty="0">
                <a:solidFill>
                  <a:srgbClr val="3366FF"/>
                </a:solidFill>
              </a:rPr>
              <a:t>Message passing</a:t>
            </a:r>
          </a:p>
          <a:p>
            <a:pPr lvl="1"/>
            <a:endParaRPr lang="en-US" altLang="en-US" sz="2000" dirty="0"/>
          </a:p>
        </p:txBody>
      </p:sp>
      <p:sp>
        <p:nvSpPr>
          <p:cNvPr id="3" name="Rectangle 2">
            <a:extLst>
              <a:ext uri="{FF2B5EF4-FFF2-40B4-BE49-F238E27FC236}">
                <a16:creationId xmlns:a16="http://schemas.microsoft.com/office/drawing/2014/main" id="{F430C045-69D9-205A-1E46-B76609FCC4C8}"/>
              </a:ext>
            </a:extLst>
          </p:cNvPr>
          <p:cNvSpPr/>
          <p:nvPr/>
        </p:nvSpPr>
        <p:spPr bwMode="auto">
          <a:xfrm>
            <a:off x="7996238" y="331304"/>
            <a:ext cx="591171" cy="42752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35079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82563"/>
            <a:ext cx="8229600" cy="576262"/>
          </a:xfrm>
        </p:spPr>
        <p:txBody>
          <a:bodyPr/>
          <a:lstStyle/>
          <a:p>
            <a:pPr eaLnBrk="1" hangingPunct="1"/>
            <a:r>
              <a:rPr lang="en-US" altLang="en-US"/>
              <a:t>Communications Models </a:t>
            </a:r>
          </a:p>
        </p:txBody>
      </p:sp>
      <p:pic>
        <p:nvPicPr>
          <p:cNvPr id="32771" name="Picture 1" descr="3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9744" y="1420814"/>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3"/>
          <p:cNvSpPr>
            <a:spLocks noChangeArrowheads="1"/>
          </p:cNvSpPr>
          <p:nvPr/>
        </p:nvSpPr>
        <p:spPr bwMode="auto">
          <a:xfrm>
            <a:off x="1624013" y="6036091"/>
            <a:ext cx="637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b="1" dirty="0">
                <a:solidFill>
                  <a:srgbClr val="000000"/>
                </a:solidFill>
                <a:latin typeface="Courier New" panose="02070309020205020404" pitchFamily="49" charset="0"/>
                <a:cs typeface="Courier New" panose="02070309020205020404" pitchFamily="49" charset="0"/>
              </a:rPr>
              <a:t>(a) Message passing       (b) shared memory</a:t>
            </a:r>
            <a:r>
              <a:rPr lang="en-US" altLang="en-US" b="1" dirty="0">
                <a:cs typeface="Courier New" panose="02070309020205020404" pitchFamily="49" charset="0"/>
              </a:rPr>
              <a:t> </a:t>
            </a:r>
          </a:p>
        </p:txBody>
      </p:sp>
      <p:sp>
        <p:nvSpPr>
          <p:cNvPr id="2" name="Rectangle 1">
            <a:extLst>
              <a:ext uri="{FF2B5EF4-FFF2-40B4-BE49-F238E27FC236}">
                <a16:creationId xmlns:a16="http://schemas.microsoft.com/office/drawing/2014/main" id="{5CA19D66-DBAF-2866-9F49-39C7C279BEA1}"/>
              </a:ext>
            </a:extLst>
          </p:cNvPr>
          <p:cNvSpPr/>
          <p:nvPr/>
        </p:nvSpPr>
        <p:spPr bwMode="auto">
          <a:xfrm>
            <a:off x="7996238" y="331304"/>
            <a:ext cx="591171" cy="42752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69427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0545"/>
            <a:ext cx="8229600" cy="4530725"/>
          </a:xfrm>
        </p:spPr>
        <p:txBody>
          <a:bodyPr/>
          <a:lstStyle/>
          <a:p>
            <a:r>
              <a:rPr lang="en-US" sz="2000" dirty="0"/>
              <a:t>What do you mean by a process?</a:t>
            </a:r>
          </a:p>
          <a:p>
            <a:r>
              <a:rPr lang="en-US" sz="2000" dirty="0"/>
              <a:t>What does a process look like in memory? </a:t>
            </a:r>
          </a:p>
          <a:p>
            <a:r>
              <a:rPr lang="en-US" sz="2000" dirty="0"/>
              <a:t>What are the different states of a process?</a:t>
            </a:r>
          </a:p>
          <a:p>
            <a:r>
              <a:rPr lang="en-US" sz="2000" dirty="0"/>
              <a:t>What is the difference between process and program?</a:t>
            </a:r>
          </a:p>
          <a:p>
            <a:r>
              <a:rPr lang="en-US" sz="2000" dirty="0"/>
              <a:t>What are the main reasons for process termination?</a:t>
            </a:r>
          </a:p>
          <a:p>
            <a:r>
              <a:rPr lang="en-US" sz="2000" dirty="0"/>
              <a:t>What is cascading termination?</a:t>
            </a:r>
          </a:p>
          <a:p>
            <a:r>
              <a:rPr lang="en-GB" sz="2000" dirty="0"/>
              <a:t>What are the most common reasons for a context switch?</a:t>
            </a:r>
          </a:p>
          <a:p>
            <a:r>
              <a:rPr lang="en-GB" sz="2000" dirty="0"/>
              <a:t>What is the purpose of the stack in the process memory?</a:t>
            </a:r>
          </a:p>
          <a:p>
            <a:endParaRPr lang="en-US" sz="2000" dirty="0"/>
          </a:p>
          <a:p>
            <a:endParaRPr lang="en-US" sz="2000" dirty="0"/>
          </a:p>
        </p:txBody>
      </p:sp>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345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68061C-6400-A44A-4AE4-140DC9000F32}"/>
              </a:ext>
            </a:extLst>
          </p:cNvPr>
          <p:cNvSpPr>
            <a:spLocks noGrp="1"/>
          </p:cNvSpPr>
          <p:nvPr>
            <p:ph idx="1"/>
          </p:nvPr>
        </p:nvSpPr>
        <p:spPr>
          <a:xfrm>
            <a:off x="806450" y="1233488"/>
            <a:ext cx="7621933" cy="4530725"/>
          </a:xfrm>
        </p:spPr>
        <p:txBody>
          <a:bodyPr/>
          <a:lstStyle/>
          <a:p>
            <a:pPr algn="just"/>
            <a:r>
              <a:rPr lang="en-GB" sz="2400" b="0" i="0" dirty="0">
                <a:solidFill>
                  <a:srgbClr val="000000"/>
                </a:solidFill>
                <a:effectLst/>
                <a:latin typeface="-apple-system"/>
              </a:rPr>
              <a:t>A </a:t>
            </a:r>
            <a:r>
              <a:rPr lang="en-GB" sz="2400" b="1" i="0" dirty="0">
                <a:solidFill>
                  <a:srgbClr val="FF0000"/>
                </a:solidFill>
                <a:effectLst/>
                <a:latin typeface="-apple-system"/>
              </a:rPr>
              <a:t>program</a:t>
            </a:r>
            <a:r>
              <a:rPr lang="en-GB" sz="2400" b="0" i="0" dirty="0">
                <a:solidFill>
                  <a:srgbClr val="000000"/>
                </a:solidFill>
                <a:effectLst/>
                <a:latin typeface="-apple-system"/>
              </a:rPr>
              <a:t> is a set of instructions or code stored in a file, typically on disk. It represents a </a:t>
            </a:r>
            <a:r>
              <a:rPr lang="en-GB" sz="2400" b="0" i="0" u="sng" dirty="0">
                <a:solidFill>
                  <a:srgbClr val="FF0000"/>
                </a:solidFill>
                <a:effectLst/>
                <a:latin typeface="-apple-system"/>
              </a:rPr>
              <a:t>passive</a:t>
            </a:r>
            <a:r>
              <a:rPr lang="en-GB" sz="2400" b="0" i="0" dirty="0">
                <a:solidFill>
                  <a:srgbClr val="FF0000"/>
                </a:solidFill>
                <a:effectLst/>
                <a:latin typeface="-apple-system"/>
              </a:rPr>
              <a:t> entity </a:t>
            </a:r>
            <a:r>
              <a:rPr lang="en-GB" sz="2400" b="0" i="0" dirty="0">
                <a:solidFill>
                  <a:srgbClr val="000000"/>
                </a:solidFill>
                <a:effectLst/>
                <a:latin typeface="-apple-system"/>
              </a:rPr>
              <a:t>in the sense that it is a static representation of the software</a:t>
            </a:r>
            <a:r>
              <a:rPr lang="en-GB" b="0" i="0" dirty="0">
                <a:solidFill>
                  <a:srgbClr val="000000"/>
                </a:solidFill>
                <a:effectLst/>
                <a:latin typeface="-apple-system"/>
              </a:rPr>
              <a:t>.</a:t>
            </a:r>
          </a:p>
          <a:p>
            <a:pPr algn="just"/>
            <a:endParaRPr lang="en-GB" dirty="0">
              <a:solidFill>
                <a:srgbClr val="000000"/>
              </a:solidFill>
              <a:latin typeface="-apple-system"/>
            </a:endParaRPr>
          </a:p>
          <a:p>
            <a:pPr algn="just"/>
            <a:r>
              <a:rPr lang="en-GB" sz="2400" b="0" i="0" dirty="0">
                <a:solidFill>
                  <a:srgbClr val="000000"/>
                </a:solidFill>
                <a:effectLst/>
                <a:latin typeface="-apple-system"/>
              </a:rPr>
              <a:t>On the other hand, a </a:t>
            </a:r>
            <a:r>
              <a:rPr lang="en-GB" sz="2400" b="1" i="0" dirty="0">
                <a:solidFill>
                  <a:srgbClr val="FF0000"/>
                </a:solidFill>
                <a:effectLst/>
                <a:latin typeface="-apple-system"/>
              </a:rPr>
              <a:t>process</a:t>
            </a:r>
            <a:r>
              <a:rPr lang="en-GB" sz="2400" b="0" i="0" dirty="0">
                <a:solidFill>
                  <a:srgbClr val="000000"/>
                </a:solidFill>
                <a:effectLst/>
                <a:latin typeface="-apple-system"/>
              </a:rPr>
              <a:t> is an </a:t>
            </a:r>
            <a:r>
              <a:rPr lang="en-GB" sz="2400" b="0" i="0" u="sng" dirty="0">
                <a:solidFill>
                  <a:srgbClr val="FF0000"/>
                </a:solidFill>
                <a:effectLst/>
                <a:latin typeface="-apple-system"/>
              </a:rPr>
              <a:t>active</a:t>
            </a:r>
            <a:r>
              <a:rPr lang="en-GB" sz="2400" b="0" i="0" dirty="0">
                <a:solidFill>
                  <a:srgbClr val="000000"/>
                </a:solidFill>
                <a:effectLst/>
                <a:latin typeface="-apple-system"/>
              </a:rPr>
              <a:t> instance of a program that is being executed by the operating system.</a:t>
            </a:r>
            <a:endParaRPr lang="en-AU" sz="2400" dirty="0"/>
          </a:p>
        </p:txBody>
      </p:sp>
      <p:sp>
        <p:nvSpPr>
          <p:cNvPr id="3" name="Title 2">
            <a:extLst>
              <a:ext uri="{FF2B5EF4-FFF2-40B4-BE49-F238E27FC236}">
                <a16:creationId xmlns:a16="http://schemas.microsoft.com/office/drawing/2014/main" id="{E119A4E4-4397-8540-71A0-42BE3009C7D4}"/>
              </a:ext>
            </a:extLst>
          </p:cNvPr>
          <p:cNvSpPr>
            <a:spLocks noGrp="1"/>
          </p:cNvSpPr>
          <p:nvPr>
            <p:ph type="title"/>
          </p:nvPr>
        </p:nvSpPr>
        <p:spPr/>
        <p:txBody>
          <a:bodyPr/>
          <a:lstStyle/>
          <a:p>
            <a:r>
              <a:rPr lang="en-US" altLang="en-US" dirty="0"/>
              <a:t>Introduction to Process</a:t>
            </a:r>
            <a:endParaRPr lang="en-AU" dirty="0"/>
          </a:p>
        </p:txBody>
      </p:sp>
    </p:spTree>
    <p:extLst>
      <p:ext uri="{BB962C8B-B14F-4D97-AF65-F5344CB8AC3E}">
        <p14:creationId xmlns:p14="http://schemas.microsoft.com/office/powerpoint/2010/main" val="587008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6242" y="1258540"/>
            <a:ext cx="7874087" cy="4530725"/>
          </a:xfrm>
        </p:spPr>
        <p:txBody>
          <a:bodyPr/>
          <a:lstStyle/>
          <a:p>
            <a:r>
              <a:rPr lang="en-US" sz="2000" dirty="0"/>
              <a:t>What are the advantages of a multiprocessor system?</a:t>
            </a:r>
          </a:p>
          <a:p>
            <a:r>
              <a:rPr lang="en-US" sz="2000" dirty="0"/>
              <a:t>What is kernel?</a:t>
            </a:r>
          </a:p>
          <a:p>
            <a:r>
              <a:rPr lang="en-US" sz="2000" dirty="0"/>
              <a:t>What are real-time systems?</a:t>
            </a:r>
          </a:p>
          <a:p>
            <a:endParaRPr lang="en-US" sz="2000" dirty="0"/>
          </a:p>
        </p:txBody>
      </p:sp>
      <p:sp>
        <p:nvSpPr>
          <p:cNvPr id="3" name="Title 2"/>
          <p:cNvSpPr>
            <a:spLocks noGrp="1"/>
          </p:cNvSpPr>
          <p:nvPr>
            <p:ph type="title"/>
          </p:nvPr>
        </p:nvSpPr>
        <p:spPr/>
        <p:txBody>
          <a:bodyPr/>
          <a:lstStyle/>
          <a:p>
            <a:r>
              <a:rPr lang="en-US" dirty="0"/>
              <a:t>More Question</a:t>
            </a:r>
          </a:p>
        </p:txBody>
      </p:sp>
    </p:spTree>
    <p:extLst>
      <p:ext uri="{BB962C8B-B14F-4D97-AF65-F5344CB8AC3E}">
        <p14:creationId xmlns:p14="http://schemas.microsoft.com/office/powerpoint/2010/main" val="139522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0060" y="1524001"/>
            <a:ext cx="7303880" cy="1454426"/>
          </a:xfrm>
        </p:spPr>
        <p:txBody>
          <a:bodyPr/>
          <a:lstStyle/>
          <a:p>
            <a:pPr lvl="1"/>
            <a:r>
              <a:rPr lang="en-GB" sz="2400" b="0" i="0" dirty="0">
                <a:solidFill>
                  <a:srgbClr val="000000"/>
                </a:solidFill>
                <a:effectLst/>
                <a:latin typeface="-apple-system"/>
              </a:rPr>
              <a:t>A process can be defined as an instance of a program that is currently being executed by the operating system. </a:t>
            </a:r>
            <a:endParaRPr lang="en-US" altLang="en-US" sz="2400" dirty="0">
              <a:cs typeface="ＭＳ Ｐゴシック" charset="-128"/>
            </a:endParaRPr>
          </a:p>
        </p:txBody>
      </p:sp>
      <p:sp>
        <p:nvSpPr>
          <p:cNvPr id="3" name="Title 2"/>
          <p:cNvSpPr>
            <a:spLocks noGrp="1"/>
          </p:cNvSpPr>
          <p:nvPr>
            <p:ph type="title"/>
          </p:nvPr>
        </p:nvSpPr>
        <p:spPr/>
        <p:txBody>
          <a:bodyPr/>
          <a:lstStyle/>
          <a:p>
            <a:r>
              <a:rPr lang="en-US" altLang="en-US" dirty="0"/>
              <a:t>Introduction to Process</a:t>
            </a:r>
            <a:endParaRPr lang="en-MY" dirty="0"/>
          </a:p>
        </p:txBody>
      </p:sp>
    </p:spTree>
    <p:extLst>
      <p:ext uri="{BB962C8B-B14F-4D97-AF65-F5344CB8AC3E}">
        <p14:creationId xmlns:p14="http://schemas.microsoft.com/office/powerpoint/2010/main" val="100104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76388" y="155575"/>
            <a:ext cx="6107112" cy="576263"/>
          </a:xfrm>
        </p:spPr>
        <p:txBody>
          <a:bodyPr/>
          <a:lstStyle/>
          <a:p>
            <a:pPr eaLnBrk="1" hangingPunct="1"/>
            <a:r>
              <a:rPr lang="en-US" altLang="en-US"/>
              <a:t>Process Concept (Cont.)</a:t>
            </a:r>
          </a:p>
        </p:txBody>
      </p:sp>
      <p:sp>
        <p:nvSpPr>
          <p:cNvPr id="7171" name="Rectangle 3"/>
          <p:cNvSpPr>
            <a:spLocks noGrp="1" noChangeArrowheads="1"/>
          </p:cNvSpPr>
          <p:nvPr>
            <p:ph type="body" idx="1"/>
          </p:nvPr>
        </p:nvSpPr>
        <p:spPr>
          <a:xfrm>
            <a:off x="677731" y="1041400"/>
            <a:ext cx="8003689" cy="4786313"/>
          </a:xfrm>
        </p:spPr>
        <p:txBody>
          <a:bodyPr/>
          <a:lstStyle/>
          <a:p>
            <a:pPr algn="just">
              <a:spcBef>
                <a:spcPts val="600"/>
              </a:spcBef>
            </a:pPr>
            <a:r>
              <a:rPr lang="en-US" sz="2400" dirty="0"/>
              <a:t>The OS helps you to </a:t>
            </a:r>
            <a:r>
              <a:rPr lang="en-US" sz="2400" b="1" dirty="0"/>
              <a:t>create</a:t>
            </a:r>
            <a:r>
              <a:rPr lang="en-US" sz="2400" dirty="0"/>
              <a:t>, </a:t>
            </a:r>
            <a:r>
              <a:rPr lang="en-US" sz="2400" b="1" dirty="0"/>
              <a:t>schedule</a:t>
            </a:r>
            <a:r>
              <a:rPr lang="en-US" sz="2400" dirty="0"/>
              <a:t>, and </a:t>
            </a:r>
            <a:r>
              <a:rPr lang="en-US" sz="2400" b="1" dirty="0"/>
              <a:t>terminates</a:t>
            </a:r>
            <a:r>
              <a:rPr lang="en-US" sz="2400" dirty="0"/>
              <a:t> the processes which is used by CPU.</a:t>
            </a:r>
          </a:p>
          <a:p>
            <a:pPr algn="just">
              <a:spcBef>
                <a:spcPts val="600"/>
              </a:spcBef>
            </a:pPr>
            <a:endParaRPr lang="en-US" altLang="en-US" sz="2400" dirty="0"/>
          </a:p>
          <a:p>
            <a:pPr algn="just">
              <a:spcBef>
                <a:spcPts val="600"/>
              </a:spcBef>
            </a:pPr>
            <a:r>
              <a:rPr lang="en-US" altLang="en-US" sz="2400" dirty="0"/>
              <a:t>Program becomes process when </a:t>
            </a:r>
            <a:r>
              <a:rPr lang="en-US" altLang="en-US" sz="2400" b="1" u="sng" dirty="0">
                <a:solidFill>
                  <a:srgbClr val="0045D0"/>
                </a:solidFill>
              </a:rPr>
              <a:t>executable</a:t>
            </a:r>
            <a:r>
              <a:rPr lang="en-US" altLang="en-US" sz="2400" dirty="0"/>
              <a:t> file loaded into memory.</a:t>
            </a:r>
          </a:p>
          <a:p>
            <a:pPr algn="just">
              <a:spcBef>
                <a:spcPts val="600"/>
              </a:spcBef>
            </a:pPr>
            <a:endParaRPr lang="en-US" altLang="en-US" sz="2400" dirty="0"/>
          </a:p>
          <a:p>
            <a:pPr algn="just">
              <a:spcBef>
                <a:spcPts val="600"/>
              </a:spcBef>
            </a:pPr>
            <a:r>
              <a:rPr lang="en-US" altLang="en-US" sz="2400" dirty="0"/>
              <a:t>Execution of program started via GUI mouse clicks, command line entry of its name, </a:t>
            </a:r>
            <a:r>
              <a:rPr lang="en-US" altLang="en-US" sz="2400" dirty="0" err="1"/>
              <a:t>etc</a:t>
            </a:r>
            <a:endParaRPr lang="en-US" altLang="en-US" sz="2400" dirty="0"/>
          </a:p>
          <a:p>
            <a:pPr algn="just">
              <a:spcBef>
                <a:spcPts val="600"/>
              </a:spcBef>
            </a:pPr>
            <a:endParaRPr lang="en-US" altLang="en-US" sz="2400" dirty="0"/>
          </a:p>
          <a:p>
            <a:pPr algn="just">
              <a:spcBef>
                <a:spcPts val="600"/>
              </a:spcBef>
            </a:pPr>
            <a:r>
              <a:rPr lang="en-US" altLang="en-US" sz="2400" dirty="0"/>
              <a:t>One program can be several processes</a:t>
            </a:r>
          </a:p>
          <a:p>
            <a:pPr lvl="1" algn="just">
              <a:spcBef>
                <a:spcPts val="600"/>
              </a:spcBef>
            </a:pPr>
            <a:r>
              <a:rPr lang="en-US" altLang="en-US" sz="2400" dirty="0"/>
              <a:t>Consider multiple users executing the same program</a:t>
            </a:r>
          </a:p>
          <a:p>
            <a:pPr algn="just">
              <a:lnSpc>
                <a:spcPct val="90000"/>
              </a:lnSpc>
              <a:spcBef>
                <a:spcPts val="600"/>
              </a:spcBef>
            </a:pPr>
            <a:endParaRPr lang="en-US" altLang="en-US" sz="2400" dirty="0"/>
          </a:p>
          <a:p>
            <a:pPr algn="just">
              <a:lnSpc>
                <a:spcPct val="90000"/>
              </a:lnSpc>
              <a:spcBef>
                <a:spcPts val="600"/>
              </a:spcBef>
              <a:buFont typeface="Monotype Sorts" pitchFamily="-84" charset="2"/>
              <a:buNone/>
            </a:pPr>
            <a:endParaRPr lang="en-US" altLang="en-US" sz="2400" dirty="0"/>
          </a:p>
        </p:txBody>
      </p:sp>
    </p:spTree>
    <p:extLst>
      <p:ext uri="{BB962C8B-B14F-4D97-AF65-F5344CB8AC3E}">
        <p14:creationId xmlns:p14="http://schemas.microsoft.com/office/powerpoint/2010/main" val="366957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Typically system has many processes, some user, some operating system running concurrently on one or more CPUs</a:t>
            </a:r>
          </a:p>
          <a:p>
            <a:r>
              <a:rPr lang="en-US" altLang="en-US" sz="2400" dirty="0"/>
              <a:t>Single-threaded process has one </a:t>
            </a:r>
            <a:r>
              <a:rPr lang="en-US" altLang="en-US" sz="2400" b="1" dirty="0">
                <a:solidFill>
                  <a:srgbClr val="1A74D6"/>
                </a:solidFill>
              </a:rPr>
              <a:t>program counter</a:t>
            </a:r>
            <a:r>
              <a:rPr lang="en-US" altLang="en-US" sz="2800" b="1" dirty="0">
                <a:solidFill>
                  <a:srgbClr val="1A74D6"/>
                </a:solidFill>
              </a:rPr>
              <a:t> </a:t>
            </a:r>
            <a:r>
              <a:rPr lang="en-US" altLang="en-US" sz="2400" dirty="0"/>
              <a:t>specifying location of next instruction to execute</a:t>
            </a:r>
          </a:p>
          <a:p>
            <a:pPr lvl="1"/>
            <a:r>
              <a:rPr lang="en-US" altLang="en-US" sz="2400" dirty="0"/>
              <a:t>Process executes instructions sequentially, one at a time, until completion</a:t>
            </a:r>
          </a:p>
          <a:p>
            <a:r>
              <a:rPr lang="en-US" altLang="en-US" sz="2400" dirty="0"/>
              <a:t>Multi-threaded process has one program counter </a:t>
            </a:r>
            <a:r>
              <a:rPr lang="en-US" altLang="en-US" sz="2400" b="1" dirty="0">
                <a:solidFill>
                  <a:srgbClr val="0045D0"/>
                </a:solidFill>
              </a:rPr>
              <a:t>per thread</a:t>
            </a:r>
          </a:p>
          <a:p>
            <a:endParaRPr lang="en-MY" sz="2400" dirty="0"/>
          </a:p>
        </p:txBody>
      </p:sp>
      <p:sp>
        <p:nvSpPr>
          <p:cNvPr id="3" name="Title 2"/>
          <p:cNvSpPr>
            <a:spLocks noGrp="1"/>
          </p:cNvSpPr>
          <p:nvPr>
            <p:ph type="title"/>
          </p:nvPr>
        </p:nvSpPr>
        <p:spPr/>
        <p:txBody>
          <a:bodyPr/>
          <a:lstStyle/>
          <a:p>
            <a:r>
              <a:rPr lang="en-US" altLang="en-US" dirty="0"/>
              <a:t>Introduction to Process</a:t>
            </a:r>
            <a:endParaRPr lang="en-MY" dirty="0"/>
          </a:p>
        </p:txBody>
      </p:sp>
    </p:spTree>
    <p:extLst>
      <p:ext uri="{BB962C8B-B14F-4D97-AF65-F5344CB8AC3E}">
        <p14:creationId xmlns:p14="http://schemas.microsoft.com/office/powerpoint/2010/main" val="141658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22B052-E3F2-2EA0-9227-550599C75EEA}"/>
              </a:ext>
            </a:extLst>
          </p:cNvPr>
          <p:cNvSpPr>
            <a:spLocks noGrp="1"/>
          </p:cNvSpPr>
          <p:nvPr>
            <p:ph idx="1"/>
          </p:nvPr>
        </p:nvSpPr>
        <p:spPr>
          <a:xfrm>
            <a:off x="457199" y="1163637"/>
            <a:ext cx="5400262" cy="4530725"/>
          </a:xfrm>
        </p:spPr>
        <p:txBody>
          <a:bodyPr/>
          <a:lstStyle/>
          <a:p>
            <a:pPr algn="just"/>
            <a:r>
              <a:rPr lang="en-GB" sz="2400" b="0" i="0" dirty="0">
                <a:solidFill>
                  <a:srgbClr val="000000"/>
                </a:solidFill>
                <a:effectLst/>
                <a:latin typeface="-apple-system"/>
              </a:rPr>
              <a:t>When a process is executed by the operating system, it is </a:t>
            </a:r>
            <a:r>
              <a:rPr lang="en-GB" sz="2400" b="0" i="0" u="sng" dirty="0">
                <a:solidFill>
                  <a:srgbClr val="FF0000"/>
                </a:solidFill>
                <a:effectLst/>
                <a:latin typeface="-apple-system"/>
              </a:rPr>
              <a:t>loaded</a:t>
            </a:r>
            <a:r>
              <a:rPr lang="en-GB" sz="2400" b="0" i="0" dirty="0">
                <a:solidFill>
                  <a:srgbClr val="000000"/>
                </a:solidFill>
                <a:effectLst/>
                <a:latin typeface="-apple-system"/>
              </a:rPr>
              <a:t> into the computer's memory (RAM).</a:t>
            </a:r>
          </a:p>
          <a:p>
            <a:pPr algn="just"/>
            <a:r>
              <a:rPr lang="en-GB" sz="2400" b="0" i="0" dirty="0">
                <a:solidFill>
                  <a:srgbClr val="000000"/>
                </a:solidFill>
                <a:effectLst/>
                <a:latin typeface="-apple-system"/>
              </a:rPr>
              <a:t>The memory space allocated to a process is referred to as its "</a:t>
            </a:r>
            <a:r>
              <a:rPr lang="en-GB" sz="2400" b="0" i="0" dirty="0">
                <a:solidFill>
                  <a:srgbClr val="FF0000"/>
                </a:solidFill>
                <a:effectLst/>
                <a:latin typeface="-apple-system"/>
              </a:rPr>
              <a:t>process memory</a:t>
            </a:r>
            <a:r>
              <a:rPr lang="en-GB" sz="2400" b="0" i="0" dirty="0">
                <a:solidFill>
                  <a:srgbClr val="000000"/>
                </a:solidFill>
                <a:effectLst/>
                <a:latin typeface="-apple-system"/>
              </a:rPr>
              <a:t>" or "</a:t>
            </a:r>
            <a:r>
              <a:rPr lang="en-GB" sz="2400" b="0" i="0" dirty="0">
                <a:solidFill>
                  <a:srgbClr val="FF0000"/>
                </a:solidFill>
                <a:effectLst/>
                <a:latin typeface="-apple-system"/>
              </a:rPr>
              <a:t>address space</a:t>
            </a:r>
            <a:r>
              <a:rPr lang="en-GB" sz="2400" b="0" i="0" dirty="0">
                <a:solidFill>
                  <a:srgbClr val="000000"/>
                </a:solidFill>
                <a:effectLst/>
                <a:latin typeface="-apple-system"/>
              </a:rPr>
              <a:t>.“</a:t>
            </a:r>
          </a:p>
          <a:p>
            <a:pPr algn="just"/>
            <a:endParaRPr lang="en-GB" sz="2400" dirty="0">
              <a:solidFill>
                <a:srgbClr val="000000"/>
              </a:solidFill>
              <a:latin typeface="-apple-system"/>
            </a:endParaRPr>
          </a:p>
          <a:p>
            <a:pPr algn="just"/>
            <a:r>
              <a:rPr lang="en-GB" sz="2400" b="0" i="0" dirty="0">
                <a:solidFill>
                  <a:srgbClr val="000000"/>
                </a:solidFill>
                <a:effectLst/>
                <a:latin typeface="-apple-system"/>
              </a:rPr>
              <a:t>The process memory typically consists of several sections, including:</a:t>
            </a:r>
          </a:p>
          <a:p>
            <a:pPr lvl="1" algn="just">
              <a:spcBef>
                <a:spcPts val="0"/>
              </a:spcBef>
            </a:pPr>
            <a:r>
              <a:rPr lang="en-GB" sz="2400" b="1" dirty="0">
                <a:solidFill>
                  <a:srgbClr val="002060"/>
                </a:solidFill>
                <a:latin typeface="-apple-system"/>
              </a:rPr>
              <a:t>Stack</a:t>
            </a:r>
          </a:p>
          <a:p>
            <a:pPr lvl="1" algn="just">
              <a:spcBef>
                <a:spcPts val="0"/>
              </a:spcBef>
            </a:pPr>
            <a:r>
              <a:rPr lang="en-GB" sz="2400" b="1" dirty="0">
                <a:solidFill>
                  <a:srgbClr val="002060"/>
                </a:solidFill>
                <a:latin typeface="-apple-system"/>
              </a:rPr>
              <a:t>Heap</a:t>
            </a:r>
          </a:p>
          <a:p>
            <a:pPr lvl="1" algn="just">
              <a:spcBef>
                <a:spcPts val="0"/>
              </a:spcBef>
            </a:pPr>
            <a:r>
              <a:rPr lang="en-GB" sz="2400" b="1" dirty="0">
                <a:solidFill>
                  <a:srgbClr val="002060"/>
                </a:solidFill>
                <a:latin typeface="-apple-system"/>
              </a:rPr>
              <a:t>Data</a:t>
            </a:r>
          </a:p>
          <a:p>
            <a:pPr lvl="1" algn="just">
              <a:spcBef>
                <a:spcPts val="0"/>
              </a:spcBef>
            </a:pPr>
            <a:r>
              <a:rPr lang="en-GB" sz="2400" b="1" dirty="0">
                <a:solidFill>
                  <a:srgbClr val="002060"/>
                </a:solidFill>
                <a:latin typeface="-apple-system"/>
              </a:rPr>
              <a:t>Text</a:t>
            </a:r>
            <a:endParaRPr lang="en-AU" sz="2400" b="1" dirty="0">
              <a:solidFill>
                <a:srgbClr val="002060"/>
              </a:solidFill>
            </a:endParaRPr>
          </a:p>
        </p:txBody>
      </p:sp>
      <p:sp>
        <p:nvSpPr>
          <p:cNvPr id="3" name="Title 2">
            <a:extLst>
              <a:ext uri="{FF2B5EF4-FFF2-40B4-BE49-F238E27FC236}">
                <a16:creationId xmlns:a16="http://schemas.microsoft.com/office/drawing/2014/main" id="{3436A054-912E-8D47-E95E-D89B84A1E961}"/>
              </a:ext>
            </a:extLst>
          </p:cNvPr>
          <p:cNvSpPr>
            <a:spLocks noGrp="1"/>
          </p:cNvSpPr>
          <p:nvPr>
            <p:ph type="title"/>
          </p:nvPr>
        </p:nvSpPr>
        <p:spPr/>
        <p:txBody>
          <a:bodyPr/>
          <a:lstStyle/>
          <a:p>
            <a:r>
              <a:rPr lang="en-US" altLang="en-US" dirty="0"/>
              <a:t>Process in Memory</a:t>
            </a:r>
            <a:endParaRPr lang="en-AU" dirty="0"/>
          </a:p>
        </p:txBody>
      </p:sp>
      <p:pic>
        <p:nvPicPr>
          <p:cNvPr id="4" name="Picture 4">
            <a:extLst>
              <a:ext uri="{FF2B5EF4-FFF2-40B4-BE49-F238E27FC236}">
                <a16:creationId xmlns:a16="http://schemas.microsoft.com/office/drawing/2014/main" id="{A274A08F-70BF-D129-6DA7-65CA120D6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890" y="1163637"/>
            <a:ext cx="2641910" cy="41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65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0301" y="161163"/>
            <a:ext cx="7007128" cy="576262"/>
          </a:xfrm>
        </p:spPr>
        <p:txBody>
          <a:bodyPr/>
          <a:lstStyle/>
          <a:p>
            <a:pPr eaLnBrk="1" hangingPunct="1"/>
            <a:r>
              <a:rPr lang="en-US" altLang="en-US" dirty="0"/>
              <a:t>Process in Memory</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460" y="977980"/>
            <a:ext cx="2050586" cy="323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460998" y="4323884"/>
            <a:ext cx="1433572" cy="523220"/>
          </a:xfrm>
          <a:prstGeom prst="rect">
            <a:avLst/>
          </a:prstGeom>
        </p:spPr>
        <p:txBody>
          <a:bodyPr wrap="square">
            <a:spAutoFit/>
          </a:bodyPr>
          <a:lstStyle/>
          <a:p>
            <a:pPr algn="ctr"/>
            <a:r>
              <a:rPr lang="en-MY" sz="1400" b="1" dirty="0"/>
              <a:t>Process in Memory</a:t>
            </a:r>
          </a:p>
        </p:txBody>
      </p:sp>
      <p:sp>
        <p:nvSpPr>
          <p:cNvPr id="3" name="Rectangle 2"/>
          <p:cNvSpPr/>
          <p:nvPr/>
        </p:nvSpPr>
        <p:spPr>
          <a:xfrm>
            <a:off x="487816" y="6080489"/>
            <a:ext cx="7308378" cy="338554"/>
          </a:xfrm>
          <a:prstGeom prst="rect">
            <a:avLst/>
          </a:prstGeom>
        </p:spPr>
        <p:txBody>
          <a:bodyPr wrap="square">
            <a:spAutoFit/>
          </a:bodyPr>
          <a:lstStyle/>
          <a:p>
            <a:r>
              <a:rPr lang="en-US" sz="1600" dirty="0">
                <a:solidFill>
                  <a:srgbClr val="FF0000"/>
                </a:solidFill>
              </a:rPr>
              <a:t>Note: a process needs this memory content to run</a:t>
            </a:r>
          </a:p>
        </p:txBody>
      </p:sp>
      <p:graphicFrame>
        <p:nvGraphicFramePr>
          <p:cNvPr id="5" name="Table 4"/>
          <p:cNvGraphicFramePr>
            <a:graphicFrameLocks noGrp="1"/>
          </p:cNvGraphicFramePr>
          <p:nvPr>
            <p:extLst>
              <p:ext uri="{D42A27DB-BD31-4B8C-83A1-F6EECF244321}">
                <p14:modId xmlns:p14="http://schemas.microsoft.com/office/powerpoint/2010/main" val="2700879977"/>
              </p:ext>
            </p:extLst>
          </p:nvPr>
        </p:nvGraphicFramePr>
        <p:xfrm>
          <a:off x="544385" y="1706501"/>
          <a:ext cx="6414075" cy="4253409"/>
        </p:xfrm>
        <a:graphic>
          <a:graphicData uri="http://schemas.openxmlformats.org/drawingml/2006/table">
            <a:tbl>
              <a:tblPr>
                <a:tableStyleId>{17292A2E-F333-43FB-9621-5CBBE7FDCDCB}</a:tableStyleId>
              </a:tblPr>
              <a:tblGrid>
                <a:gridCol w="497370">
                  <a:extLst>
                    <a:ext uri="{9D8B030D-6E8A-4147-A177-3AD203B41FA5}">
                      <a16:colId xmlns:a16="http://schemas.microsoft.com/office/drawing/2014/main" val="4255208071"/>
                    </a:ext>
                  </a:extLst>
                </a:gridCol>
                <a:gridCol w="5916705">
                  <a:extLst>
                    <a:ext uri="{9D8B030D-6E8A-4147-A177-3AD203B41FA5}">
                      <a16:colId xmlns:a16="http://schemas.microsoft.com/office/drawing/2014/main" val="2222227018"/>
                    </a:ext>
                  </a:extLst>
                </a:gridCol>
              </a:tblGrid>
              <a:tr h="492921">
                <a:tc>
                  <a:txBody>
                    <a:bodyPr/>
                    <a:lstStyle/>
                    <a:p>
                      <a:pPr fontAlgn="t"/>
                      <a:r>
                        <a:rPr lang="en-US" sz="1500" dirty="0">
                          <a:effectLst/>
                        </a:rPr>
                        <a:t>S.N.</a:t>
                      </a:r>
                    </a:p>
                  </a:txBody>
                  <a:tcPr marL="63634" marR="63634" marT="63634" marB="63634">
                    <a:solidFill>
                      <a:schemeClr val="bg1">
                        <a:lumMod val="85000"/>
                      </a:schemeClr>
                    </a:solidFill>
                  </a:tcPr>
                </a:tc>
                <a:tc>
                  <a:txBody>
                    <a:bodyPr/>
                    <a:lstStyle/>
                    <a:p>
                      <a:pPr algn="ctr" fontAlgn="t"/>
                      <a:r>
                        <a:rPr lang="en-US" sz="1500" dirty="0">
                          <a:effectLst/>
                        </a:rPr>
                        <a:t>Component &amp; Description</a:t>
                      </a:r>
                    </a:p>
                  </a:txBody>
                  <a:tcPr marL="63634" marR="63634" marT="63634" marB="63634">
                    <a:solidFill>
                      <a:schemeClr val="bg1">
                        <a:lumMod val="85000"/>
                      </a:schemeClr>
                    </a:solidFill>
                  </a:tcPr>
                </a:tc>
                <a:extLst>
                  <a:ext uri="{0D108BD9-81ED-4DB2-BD59-A6C34878D82A}">
                    <a16:rowId xmlns:a16="http://schemas.microsoft.com/office/drawing/2014/main" val="1945698010"/>
                  </a:ext>
                </a:extLst>
              </a:tr>
              <a:tr h="1043594">
                <a:tc>
                  <a:txBody>
                    <a:bodyPr/>
                    <a:lstStyle/>
                    <a:p>
                      <a:pPr algn="ctr" fontAlgn="t"/>
                      <a:r>
                        <a:rPr lang="en-US" sz="1500" b="1" dirty="0">
                          <a:effectLst/>
                        </a:rPr>
                        <a:t>1</a:t>
                      </a:r>
                    </a:p>
                  </a:txBody>
                  <a:tcPr marL="63634" marR="63634" marT="63634" marB="63634" anchor="ctr">
                    <a:solidFill>
                      <a:schemeClr val="bg1">
                        <a:lumMod val="85000"/>
                      </a:schemeClr>
                    </a:solidFill>
                  </a:tcPr>
                </a:tc>
                <a:tc>
                  <a:txBody>
                    <a:bodyPr/>
                    <a:lstStyle/>
                    <a:p>
                      <a:pPr marL="0" algn="just" defTabSz="457200" rtl="0" eaLnBrk="1" fontAlgn="t" latinLnBrk="0" hangingPunct="1"/>
                      <a:r>
                        <a:rPr lang="en-US" sz="1600" b="1" kern="1200" dirty="0">
                          <a:solidFill>
                            <a:srgbClr val="0045D0"/>
                          </a:solidFill>
                        </a:rPr>
                        <a:t>Stack </a:t>
                      </a:r>
                      <a:r>
                        <a:rPr lang="en-US" altLang="en-US" sz="1600" b="1" kern="1200" dirty="0">
                          <a:solidFill>
                            <a:srgbClr val="0045D0"/>
                          </a:solidFill>
                        </a:rPr>
                        <a:t>section</a:t>
                      </a:r>
                      <a:endParaRPr lang="en-US" sz="1600" b="1" kern="1200" dirty="0">
                        <a:solidFill>
                          <a:srgbClr val="0045D0"/>
                        </a:solidFill>
                      </a:endParaRPr>
                    </a:p>
                    <a:p>
                      <a:pPr algn="just" fontAlgn="t"/>
                      <a:r>
                        <a:rPr lang="en-US" sz="1500" dirty="0">
                          <a:solidFill>
                            <a:srgbClr val="000000"/>
                          </a:solidFill>
                          <a:effectLst/>
                        </a:rPr>
                        <a:t>The process Stack contains the temporary data such as method/function parameters, return address and local variables.</a:t>
                      </a:r>
                    </a:p>
                  </a:txBody>
                  <a:tcPr marL="63634" marR="63634" marT="63634" marB="63634" anchor="ctr"/>
                </a:tc>
                <a:extLst>
                  <a:ext uri="{0D108BD9-81ED-4DB2-BD59-A6C34878D82A}">
                    <a16:rowId xmlns:a16="http://schemas.microsoft.com/office/drawing/2014/main" val="1307152773"/>
                  </a:ext>
                </a:extLst>
              </a:tr>
              <a:tr h="814512">
                <a:tc>
                  <a:txBody>
                    <a:bodyPr/>
                    <a:lstStyle/>
                    <a:p>
                      <a:pPr algn="ctr" fontAlgn="t"/>
                      <a:r>
                        <a:rPr lang="en-US" sz="1500" b="1" dirty="0">
                          <a:effectLst/>
                        </a:rPr>
                        <a:t>2</a:t>
                      </a:r>
                    </a:p>
                  </a:txBody>
                  <a:tcPr marL="63634" marR="63634" marT="63634" marB="63634" anchor="ctr">
                    <a:solidFill>
                      <a:schemeClr val="bg1">
                        <a:lumMod val="85000"/>
                      </a:schemeClr>
                    </a:solidFill>
                  </a:tcPr>
                </a:tc>
                <a:tc>
                  <a:txBody>
                    <a:bodyPr/>
                    <a:lstStyle/>
                    <a:p>
                      <a:pPr marL="0" algn="just" defTabSz="457200" rtl="0" eaLnBrk="1" fontAlgn="t" latinLnBrk="0" hangingPunct="1"/>
                      <a:r>
                        <a:rPr lang="en-US" sz="1600" b="1" kern="1200" dirty="0">
                          <a:solidFill>
                            <a:srgbClr val="0045D0"/>
                          </a:solidFill>
                          <a:latin typeface="+mn-lt"/>
                          <a:ea typeface="+mn-ea"/>
                          <a:cs typeface="+mn-cs"/>
                        </a:rPr>
                        <a:t>Heap </a:t>
                      </a:r>
                      <a:r>
                        <a:rPr lang="en-US" altLang="en-US" sz="1600" b="1" kern="1200" dirty="0">
                          <a:solidFill>
                            <a:srgbClr val="0045D0"/>
                          </a:solidFill>
                          <a:latin typeface="+mn-lt"/>
                          <a:ea typeface="+mn-ea"/>
                          <a:cs typeface="+mn-cs"/>
                        </a:rPr>
                        <a:t>section</a:t>
                      </a:r>
                      <a:endParaRPr lang="en-US" sz="1600" b="1" kern="1200" dirty="0">
                        <a:solidFill>
                          <a:srgbClr val="0045D0"/>
                        </a:solidFill>
                        <a:latin typeface="+mn-lt"/>
                        <a:ea typeface="+mn-ea"/>
                        <a:cs typeface="+mn-cs"/>
                      </a:endParaRPr>
                    </a:p>
                    <a:p>
                      <a:pPr algn="just" fontAlgn="t"/>
                      <a:r>
                        <a:rPr lang="en-GB" sz="1500" kern="1200" dirty="0">
                          <a:solidFill>
                            <a:srgbClr val="000000"/>
                          </a:solidFill>
                          <a:effectLst/>
                          <a:latin typeface="+mn-lt"/>
                          <a:ea typeface="+mn-ea"/>
                          <a:cs typeface="+mn-cs"/>
                        </a:rPr>
                        <a:t>It used for dynamically allocating memory during runtime. </a:t>
                      </a:r>
                      <a:endParaRPr lang="en-US" sz="1500" kern="1200" dirty="0">
                        <a:solidFill>
                          <a:srgbClr val="000000"/>
                        </a:solidFill>
                        <a:effectLst/>
                        <a:latin typeface="+mn-lt"/>
                        <a:ea typeface="+mn-ea"/>
                        <a:cs typeface="+mn-cs"/>
                      </a:endParaRPr>
                    </a:p>
                  </a:txBody>
                  <a:tcPr marL="63634" marR="63634" marT="63634" marB="63634" anchor="ctr"/>
                </a:tc>
                <a:extLst>
                  <a:ext uri="{0D108BD9-81ED-4DB2-BD59-A6C34878D82A}">
                    <a16:rowId xmlns:a16="http://schemas.microsoft.com/office/drawing/2014/main" val="1907085656"/>
                  </a:ext>
                </a:extLst>
              </a:tr>
              <a:tr h="1043594">
                <a:tc>
                  <a:txBody>
                    <a:bodyPr/>
                    <a:lstStyle/>
                    <a:p>
                      <a:pPr algn="ctr" fontAlgn="t"/>
                      <a:r>
                        <a:rPr lang="en-US" sz="1500" b="1" dirty="0">
                          <a:effectLst/>
                        </a:rPr>
                        <a:t>3</a:t>
                      </a:r>
                    </a:p>
                  </a:txBody>
                  <a:tcPr marL="63634" marR="63634" marT="63634" marB="63634" anchor="ctr">
                    <a:solidFill>
                      <a:schemeClr val="bg1">
                        <a:lumMod val="85000"/>
                      </a:schemeClr>
                    </a:solidFill>
                  </a:tcPr>
                </a:tc>
                <a:tc>
                  <a:txBody>
                    <a:bodyPr/>
                    <a:lstStyle/>
                    <a:p>
                      <a:pPr marL="0" algn="just" defTabSz="457200" rtl="0" eaLnBrk="1" fontAlgn="t" latinLnBrk="0" hangingPunct="1"/>
                      <a:r>
                        <a:rPr lang="en-US" sz="1600" b="1" kern="1200" dirty="0">
                          <a:solidFill>
                            <a:srgbClr val="0045D0"/>
                          </a:solidFill>
                        </a:rPr>
                        <a:t>Data </a:t>
                      </a:r>
                      <a:r>
                        <a:rPr lang="en-US" altLang="en-US" sz="1600" b="1" kern="1200" dirty="0">
                          <a:solidFill>
                            <a:srgbClr val="0045D0"/>
                          </a:solidFill>
                        </a:rPr>
                        <a:t>section</a:t>
                      </a:r>
                      <a:endParaRPr lang="en-US" sz="1600" b="1" kern="1200" dirty="0">
                        <a:solidFill>
                          <a:srgbClr val="0045D0"/>
                        </a:solidFill>
                      </a:endParaRPr>
                    </a:p>
                    <a:p>
                      <a:pPr algn="just" fontAlgn="t"/>
                      <a:r>
                        <a:rPr lang="en-US" sz="1600" dirty="0">
                          <a:solidFill>
                            <a:srgbClr val="000000"/>
                          </a:solidFill>
                          <a:effectLst/>
                        </a:rPr>
                        <a:t>This section contains the global and static variables.</a:t>
                      </a:r>
                    </a:p>
                    <a:p>
                      <a:pPr algn="just" fontAlgn="t"/>
                      <a:endParaRPr lang="en-US" sz="1600" kern="1200" dirty="0">
                        <a:solidFill>
                          <a:schemeClr val="tx1"/>
                        </a:solidFill>
                        <a:latin typeface="+mn-lt"/>
                        <a:ea typeface="+mn-ea"/>
                        <a:cs typeface="+mn-cs"/>
                      </a:endParaRPr>
                    </a:p>
                  </a:txBody>
                  <a:tcPr marL="63634" marR="63634" marT="63634" marB="63634" anchor="ctr"/>
                </a:tc>
                <a:extLst>
                  <a:ext uri="{0D108BD9-81ED-4DB2-BD59-A6C34878D82A}">
                    <a16:rowId xmlns:a16="http://schemas.microsoft.com/office/drawing/2014/main" val="399702412"/>
                  </a:ext>
                </a:extLst>
              </a:tr>
              <a:tr h="585431">
                <a:tc>
                  <a:txBody>
                    <a:bodyPr/>
                    <a:lstStyle/>
                    <a:p>
                      <a:pPr algn="ctr" fontAlgn="t"/>
                      <a:r>
                        <a:rPr lang="en-US" sz="1500" b="1" dirty="0">
                          <a:effectLst/>
                        </a:rPr>
                        <a:t>4</a:t>
                      </a:r>
                    </a:p>
                  </a:txBody>
                  <a:tcPr marL="63634" marR="63634" marT="63634" marB="63634" anchor="ctr">
                    <a:solidFill>
                      <a:schemeClr val="bg1">
                        <a:lumMod val="85000"/>
                      </a:schemeClr>
                    </a:solidFill>
                  </a:tcPr>
                </a:tc>
                <a:tc>
                  <a:txBody>
                    <a:bodyPr/>
                    <a:lstStyle/>
                    <a:p>
                      <a:pPr algn="just" fontAlgn="t"/>
                      <a:r>
                        <a:rPr lang="en-US" sz="1600" b="1" kern="1200" dirty="0">
                          <a:solidFill>
                            <a:srgbClr val="0045D0"/>
                          </a:solidFill>
                        </a:rPr>
                        <a:t>Text</a:t>
                      </a:r>
                      <a:r>
                        <a:rPr lang="en-US" sz="1500" b="1" dirty="0">
                          <a:solidFill>
                            <a:srgbClr val="0045D0"/>
                          </a:solidFill>
                          <a:effectLst/>
                        </a:rPr>
                        <a:t> </a:t>
                      </a:r>
                      <a:r>
                        <a:rPr lang="en-US" altLang="en-US" sz="1600" b="1" dirty="0">
                          <a:solidFill>
                            <a:srgbClr val="0045D0"/>
                          </a:solidFill>
                        </a:rPr>
                        <a:t>section </a:t>
                      </a:r>
                      <a:r>
                        <a:rPr lang="en-US" altLang="en-US" sz="1400" b="1" dirty="0">
                          <a:solidFill>
                            <a:srgbClr val="0045D0"/>
                          </a:solidFill>
                        </a:rPr>
                        <a:t>(</a:t>
                      </a:r>
                      <a:r>
                        <a:rPr lang="en-AU" sz="1600" b="1" kern="1200" dirty="0">
                          <a:solidFill>
                            <a:srgbClr val="0045D0"/>
                          </a:solidFill>
                          <a:effectLst/>
                        </a:rPr>
                        <a:t>Code Section)</a:t>
                      </a:r>
                      <a:endParaRPr lang="en-US" sz="1400" dirty="0">
                        <a:solidFill>
                          <a:srgbClr val="0045D0"/>
                        </a:solidFill>
                        <a:effectLst/>
                      </a:endParaRPr>
                    </a:p>
                    <a:p>
                      <a:pPr algn="just" fontAlgn="t"/>
                      <a:r>
                        <a:rPr lang="en-US" sz="1500" dirty="0">
                          <a:solidFill>
                            <a:srgbClr val="000000"/>
                          </a:solidFill>
                          <a:effectLst/>
                        </a:rPr>
                        <a:t>T</a:t>
                      </a:r>
                      <a:r>
                        <a:rPr lang="en-US" altLang="en-US" sz="1600" dirty="0"/>
                        <a:t>he executable code or </a:t>
                      </a:r>
                      <a:r>
                        <a:rPr lang="en-US" altLang="en-US" sz="1600" kern="1200" dirty="0">
                          <a:solidFill>
                            <a:schemeClr val="tx1"/>
                          </a:solidFill>
                        </a:rPr>
                        <a:t>the</a:t>
                      </a:r>
                      <a:r>
                        <a:rPr lang="en-US" sz="1600" kern="1200" dirty="0">
                          <a:solidFill>
                            <a:schemeClr val="tx1"/>
                          </a:solidFill>
                        </a:rPr>
                        <a:t> compiled program code</a:t>
                      </a:r>
                      <a:r>
                        <a:rPr lang="en-US" altLang="en-US" sz="1600" kern="1200" dirty="0">
                          <a:solidFill>
                            <a:schemeClr val="tx1"/>
                          </a:solidFill>
                        </a:rPr>
                        <a:t> (instructions are here)</a:t>
                      </a:r>
                      <a:endParaRPr lang="en-US" sz="1600" kern="1200" dirty="0">
                        <a:solidFill>
                          <a:schemeClr val="tx1"/>
                        </a:solidFill>
                        <a:latin typeface="+mn-lt"/>
                        <a:ea typeface="+mn-ea"/>
                        <a:cs typeface="+mn-cs"/>
                      </a:endParaRPr>
                    </a:p>
                  </a:txBody>
                  <a:tcPr marL="63634" marR="63634" marT="63634" marB="63634" anchor="ctr"/>
                </a:tc>
                <a:extLst>
                  <a:ext uri="{0D108BD9-81ED-4DB2-BD59-A6C34878D82A}">
                    <a16:rowId xmlns:a16="http://schemas.microsoft.com/office/drawing/2014/main" val="1309259999"/>
                  </a:ext>
                </a:extLst>
              </a:tr>
            </a:tbl>
          </a:graphicData>
        </a:graphic>
      </p:graphicFrame>
      <p:sp>
        <p:nvSpPr>
          <p:cNvPr id="6" name="Rectangle 5"/>
          <p:cNvSpPr/>
          <p:nvPr/>
        </p:nvSpPr>
        <p:spPr>
          <a:xfrm>
            <a:off x="506948" y="977980"/>
            <a:ext cx="6130519" cy="707886"/>
          </a:xfrm>
          <a:prstGeom prst="rect">
            <a:avLst/>
          </a:prstGeom>
        </p:spPr>
        <p:txBody>
          <a:bodyPr wrap="square">
            <a:spAutoFit/>
          </a:bodyPr>
          <a:lstStyle/>
          <a:p>
            <a:pPr algn="just"/>
            <a:r>
              <a:rPr kumimoji="1" lang="en-US" altLang="en-US" sz="2000" dirty="0">
                <a:solidFill>
                  <a:srgbClr val="000000"/>
                </a:solidFill>
                <a:latin typeface="-apple-system"/>
              </a:rPr>
              <a:t>The memory layout of a process is typically divided into multiple sections:</a:t>
            </a:r>
          </a:p>
        </p:txBody>
      </p:sp>
    </p:spTree>
    <p:extLst>
      <p:ext uri="{BB962C8B-B14F-4D97-AF65-F5344CB8AC3E}">
        <p14:creationId xmlns:p14="http://schemas.microsoft.com/office/powerpoint/2010/main" val="178083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dirty="0"/>
              <a:t>Memory Layout of a C Program</a:t>
            </a:r>
          </a:p>
        </p:txBody>
      </p:sp>
      <p:pic>
        <p:nvPicPr>
          <p:cNvPr id="1741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430"/>
            <a:ext cx="8468493" cy="402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48747" y="4198489"/>
            <a:ext cx="974035" cy="523220"/>
          </a:xfrm>
          <a:prstGeom prst="rect">
            <a:avLst/>
          </a:prstGeom>
        </p:spPr>
        <p:txBody>
          <a:bodyPr wrap="square">
            <a:spAutoFit/>
          </a:bodyPr>
          <a:lstStyle/>
          <a:p>
            <a:pPr algn="ctr"/>
            <a:r>
              <a:rPr lang="en-US" altLang="en-US" sz="1400" b="1" dirty="0"/>
              <a:t>Data section </a:t>
            </a:r>
            <a:endParaRPr lang="en-MY" sz="1400" dirty="0"/>
          </a:p>
        </p:txBody>
      </p:sp>
    </p:spTree>
    <p:extLst>
      <p:ext uri="{BB962C8B-B14F-4D97-AF65-F5344CB8AC3E}">
        <p14:creationId xmlns:p14="http://schemas.microsoft.com/office/powerpoint/2010/main" val="1319566808"/>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15802</TotalTime>
  <Words>1766</Words>
  <Application>Microsoft Office PowerPoint</Application>
  <PresentationFormat>On-screen Show (4:3)</PresentationFormat>
  <Paragraphs>193</Paragraphs>
  <Slides>30</Slides>
  <Notes>20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-apple-system</vt:lpstr>
      <vt:lpstr>Arial</vt:lpstr>
      <vt:lpstr>Arial</vt:lpstr>
      <vt:lpstr>Courier New</vt:lpstr>
      <vt:lpstr>Helvetica</vt:lpstr>
      <vt:lpstr>Monotype Sorts</vt:lpstr>
      <vt:lpstr>Times New Roman</vt:lpstr>
      <vt:lpstr>Verdana</vt:lpstr>
      <vt:lpstr>Webdings</vt:lpstr>
      <vt:lpstr>Wingdings</vt:lpstr>
      <vt:lpstr>os-8</vt:lpstr>
      <vt:lpstr>Operating Systems     Lecture 3 Processes </vt:lpstr>
      <vt:lpstr>Processes</vt:lpstr>
      <vt:lpstr>Introduction to Process</vt:lpstr>
      <vt:lpstr>Introduction to Process</vt:lpstr>
      <vt:lpstr>Process Concept (Cont.)</vt:lpstr>
      <vt:lpstr>Introduction to Process</vt:lpstr>
      <vt:lpstr>Process in Memory</vt:lpstr>
      <vt:lpstr>Process in Memory</vt:lpstr>
      <vt:lpstr>Memory Layout of a C Program</vt:lpstr>
      <vt:lpstr>Program vs Process </vt:lpstr>
      <vt:lpstr>Process Control Block (PCB)</vt:lpstr>
      <vt:lpstr>Process Control Block (PCB)</vt:lpstr>
      <vt:lpstr>Process Control Block (PCB)</vt:lpstr>
      <vt:lpstr>Threads</vt:lpstr>
      <vt:lpstr>Threads</vt:lpstr>
      <vt:lpstr>Process State (Process Life Cycle)</vt:lpstr>
      <vt:lpstr>Queues for process management</vt:lpstr>
      <vt:lpstr>Process Scheduling</vt:lpstr>
      <vt:lpstr>Context Switch</vt:lpstr>
      <vt:lpstr>Context Switch</vt:lpstr>
      <vt:lpstr>Process Management</vt:lpstr>
      <vt:lpstr>Process Creation</vt:lpstr>
      <vt:lpstr>Process Termination</vt:lpstr>
      <vt:lpstr>Process Termination</vt:lpstr>
      <vt:lpstr>Process Termination</vt:lpstr>
      <vt:lpstr>Multiprocess Architecture – Chrome Browser</vt:lpstr>
      <vt:lpstr>Interprocess Communication</vt:lpstr>
      <vt:lpstr>Communications Models </vt:lpstr>
      <vt:lpstr>Questions</vt:lpstr>
      <vt:lpstr>More Question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470</cp:revision>
  <cp:lastPrinted>2001-06-14T13:58:17Z</cp:lastPrinted>
  <dcterms:created xsi:type="dcterms:W3CDTF">2011-01-13T23:43:38Z</dcterms:created>
  <dcterms:modified xsi:type="dcterms:W3CDTF">2023-09-23T07:20:31Z</dcterms:modified>
</cp:coreProperties>
</file>