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412" r:id="rId2"/>
    <p:sldId id="459" r:id="rId3"/>
    <p:sldId id="458" r:id="rId4"/>
    <p:sldId id="421" r:id="rId5"/>
    <p:sldId id="462" r:id="rId6"/>
    <p:sldId id="415" r:id="rId7"/>
    <p:sldId id="417" r:id="rId8"/>
    <p:sldId id="418" r:id="rId9"/>
    <p:sldId id="420" r:id="rId10"/>
    <p:sldId id="419" r:id="rId11"/>
    <p:sldId id="422" r:id="rId12"/>
    <p:sldId id="460" r:id="rId13"/>
    <p:sldId id="461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53" r:id="rId22"/>
    <p:sldId id="457" r:id="rId2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4D6"/>
    <a:srgbClr val="66CCFF"/>
    <a:srgbClr val="CCECFF"/>
    <a:srgbClr val="FF0000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4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8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540A56-A59D-4B95-9E69-225E268B09C5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0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2F27DA-9CDD-4A0C-84A2-E8B141BE45BE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1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9671BFD-F5BB-4F30-A222-E4DBC3700EF5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6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E5F5ACF-57A2-4F75-AF2F-18A1BE11A34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9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D08B44-6D4B-4089-8224-B69F734B7F96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2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0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7A4844-7849-433D-944B-424E53E44301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47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5FCA7-8C28-4E09-B841-599067DEAA91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2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21EF69-1246-407A-804E-ACCD98C7D462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88700E-4E23-4C23-BC06-815D63A2D521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0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0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0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7F6917-8537-42A7-9D1C-64CC6C37527E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4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AC07CB-3A7B-4EF0-8536-8E1E18CF723B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4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AC07CB-3A7B-4EF0-8536-8E1E18CF723B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5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6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4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9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64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1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8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2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4400" y="65119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4483" y="2014331"/>
            <a:ext cx="8458200" cy="4174434"/>
          </a:xfrm>
          <a:noFill/>
        </p:spPr>
        <p:txBody>
          <a:bodyPr/>
          <a:lstStyle/>
          <a:p>
            <a:pPr eaLnBrk="1" hangingPunct="1"/>
            <a:r>
              <a:rPr lang="en-US" dirty="0"/>
              <a:t>Operating Systems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altLang="en-US" dirty="0"/>
            </a:br>
            <a:r>
              <a:rPr lang="en-US" altLang="en-US" dirty="0"/>
              <a:t>Lecture 4</a:t>
            </a:r>
            <a:br>
              <a:rPr lang="en-US" altLang="en-US" dirty="0"/>
            </a:br>
            <a:r>
              <a:rPr lang="en-US" altLang="en-US" dirty="0"/>
              <a:t>Threads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60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28819" y="972231"/>
            <a:ext cx="8494644" cy="4530725"/>
          </a:xfrm>
        </p:spPr>
        <p:txBody>
          <a:bodyPr/>
          <a:lstStyle/>
          <a:p>
            <a:r>
              <a:rPr lang="en-US" altLang="en-US" sz="2400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Data parallelism</a:t>
            </a:r>
            <a:r>
              <a:rPr lang="en-US" altLang="en-US" dirty="0"/>
              <a:t> – distributes subsets of the same data across multiple cores, </a:t>
            </a:r>
            <a:r>
              <a:rPr lang="en-US" altLang="en-US" b="1" dirty="0"/>
              <a:t>same operation on each</a:t>
            </a:r>
          </a:p>
          <a:p>
            <a:pPr lvl="2"/>
            <a:r>
              <a:rPr lang="en-MY" altLang="en-US" dirty="0"/>
              <a:t>Ex: </a:t>
            </a:r>
            <a:r>
              <a:rPr lang="en-MY" altLang="en-US" b="1" dirty="0"/>
              <a:t>summing</a:t>
            </a:r>
            <a:r>
              <a:rPr lang="en-MY" altLang="en-US" dirty="0"/>
              <a:t> elements of a length-N array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MY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2"/>
            <a:r>
              <a:rPr lang="en-MY" altLang="en-US" dirty="0"/>
              <a:t>Ex: </a:t>
            </a:r>
            <a:r>
              <a:rPr lang="en-MY" altLang="en-US" b="1" u="sng" dirty="0"/>
              <a:t>Task 1</a:t>
            </a:r>
            <a:r>
              <a:rPr lang="en-MY" altLang="en-US" dirty="0"/>
              <a:t>: </a:t>
            </a:r>
            <a:r>
              <a:rPr lang="en-MY" altLang="en-US" b="1" dirty="0"/>
              <a:t>sorting</a:t>
            </a:r>
            <a:r>
              <a:rPr lang="en-MY" altLang="en-US" dirty="0"/>
              <a:t> a length-N array</a:t>
            </a:r>
          </a:p>
          <a:p>
            <a:pPr marL="857250" lvl="2" indent="0">
              <a:buNone/>
            </a:pPr>
            <a:r>
              <a:rPr lang="en-MY" altLang="en-US" dirty="0"/>
              <a:t>          </a:t>
            </a:r>
            <a:r>
              <a:rPr lang="en-MY" altLang="en-US" b="1" u="sng" dirty="0"/>
              <a:t>Task 2</a:t>
            </a:r>
            <a:r>
              <a:rPr lang="en-MY" altLang="en-US" dirty="0"/>
              <a:t>: </a:t>
            </a:r>
            <a:r>
              <a:rPr lang="en-MY" altLang="en-US" b="1" dirty="0"/>
              <a:t>average</a:t>
            </a:r>
            <a:r>
              <a:rPr lang="en-MY" altLang="en-US" dirty="0"/>
              <a:t> a length-N array</a:t>
            </a: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1"/>
          <a:stretch/>
        </p:blipFill>
        <p:spPr bwMode="auto">
          <a:xfrm>
            <a:off x="2740231" y="5261977"/>
            <a:ext cx="4219161" cy="140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4"/>
          <a:stretch/>
        </p:blipFill>
        <p:spPr bwMode="auto">
          <a:xfrm>
            <a:off x="2348995" y="2409397"/>
            <a:ext cx="4219161" cy="141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8007531" y="176213"/>
            <a:ext cx="679269" cy="576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2" y="1017320"/>
            <a:ext cx="7900988" cy="45307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It is used in parallel computing to predict the theoretical maximum speedup using multiple processors.</a:t>
            </a:r>
          </a:p>
          <a:p>
            <a:pPr>
              <a:defRPr/>
            </a:pPr>
            <a:r>
              <a:rPr lang="en-US" altLang="en-US" sz="2000" dirty="0"/>
              <a:t>Identifies performance gains from adding additional cores to an application that has both serial and parallel components.</a:t>
            </a:r>
          </a:p>
          <a:p>
            <a:pPr>
              <a:defRPr/>
            </a:pPr>
            <a:r>
              <a:rPr lang="en-US" altLang="en-US" sz="2000" i="1" dirty="0"/>
              <a:t>S</a:t>
            </a:r>
            <a:r>
              <a:rPr lang="en-US" altLang="en-US" sz="2000" dirty="0"/>
              <a:t> is serial portion</a:t>
            </a:r>
          </a:p>
          <a:p>
            <a:pPr>
              <a:defRPr/>
            </a:pPr>
            <a:r>
              <a:rPr lang="en-US" altLang="en-US" sz="2000" i="1" dirty="0"/>
              <a:t>N</a:t>
            </a:r>
            <a:r>
              <a:rPr lang="en-US" altLang="en-US" sz="2000" dirty="0"/>
              <a:t> processing cores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sz="2000" dirty="0"/>
              <a:t>As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approaches infinity, speedup approaches 1 / </a:t>
            </a:r>
            <a:r>
              <a:rPr lang="en-US" altLang="en-US" sz="2000" i="1" dirty="0"/>
              <a:t>S</a:t>
            </a:r>
          </a:p>
          <a:p>
            <a:pPr>
              <a:buFont typeface="Monotype Sorts" pitchFamily="-84" charset="2"/>
              <a:buNone/>
              <a:defRPr/>
            </a:pPr>
            <a:br>
              <a:rPr lang="en-US" altLang="en-US" sz="2000" b="1" dirty="0"/>
            </a:br>
            <a:endParaRPr lang="en-US" altLang="en-US" sz="2000" dirty="0"/>
          </a:p>
        </p:txBody>
      </p:sp>
      <p:pic>
        <p:nvPicPr>
          <p:cNvPr id="13316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23" y="2846357"/>
            <a:ext cx="3295950" cy="122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7876903" y="201613"/>
            <a:ext cx="809897" cy="576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4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1136" y="1207362"/>
            <a:ext cx="8229600" cy="4530725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Threads are implemented in following two ways −</a:t>
            </a:r>
          </a:p>
          <a:p>
            <a:r>
              <a:rPr lang="en-US" sz="2000" b="1" dirty="0"/>
              <a:t>User Level Threads</a:t>
            </a:r>
            <a:r>
              <a:rPr lang="en-US" sz="2000" dirty="0"/>
              <a:t> − User managed threads.</a:t>
            </a:r>
          </a:p>
          <a:p>
            <a:r>
              <a:rPr lang="en-US" sz="2000" b="1" dirty="0"/>
              <a:t>Kernel Level Threads</a:t>
            </a:r>
            <a:r>
              <a:rPr lang="en-US" sz="2000" dirty="0"/>
              <a:t> − Operating System managed threads acting on kernel, an operating system core.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Types of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01613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102" y="1667829"/>
            <a:ext cx="8017510" cy="3312008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3366FF"/>
                </a:solidFill>
              </a:rPr>
              <a:t>User threads</a:t>
            </a:r>
            <a:r>
              <a:rPr lang="en-US" altLang="en-US" sz="2400" dirty="0"/>
              <a:t> </a:t>
            </a:r>
            <a:r>
              <a:rPr lang="en-US" altLang="en-US" sz="2000" dirty="0"/>
              <a:t>-</a:t>
            </a:r>
            <a:r>
              <a:rPr lang="en-US" sz="2000" dirty="0"/>
              <a:t>A </a:t>
            </a:r>
            <a:r>
              <a:rPr lang="en-US" sz="2000" i="1" dirty="0"/>
              <a:t>user thread</a:t>
            </a:r>
            <a:r>
              <a:rPr lang="en-US" sz="2000" dirty="0"/>
              <a:t> is an entity used by programmers to handle multiple flows of controls within a program.</a:t>
            </a:r>
          </a:p>
          <a:p>
            <a:pPr algn="just"/>
            <a:r>
              <a:rPr lang="en-US" altLang="en-US" sz="2000" dirty="0"/>
              <a:t> management done by user-level threads library. </a:t>
            </a:r>
            <a:r>
              <a:rPr lang="en-MY" altLang="en-US" sz="2000" dirty="0"/>
              <a:t>Supports thread </a:t>
            </a:r>
            <a:r>
              <a:rPr lang="en-MY" altLang="en-US" b="1" u="sng" dirty="0"/>
              <a:t>programming</a:t>
            </a:r>
            <a:r>
              <a:rPr lang="en-MY" altLang="en-US" sz="2000" dirty="0"/>
              <a:t>: creating and managing program threads</a:t>
            </a:r>
          </a:p>
          <a:p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33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01613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10" y="1429431"/>
            <a:ext cx="7579904" cy="3312008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3366FF"/>
                </a:solidFill>
              </a:rPr>
              <a:t>Kernel threads </a:t>
            </a:r>
            <a:r>
              <a:rPr lang="en-US" altLang="en-US" sz="2000" dirty="0"/>
              <a:t>- </a:t>
            </a:r>
            <a:r>
              <a:rPr lang="en-US" sz="2000" dirty="0"/>
              <a:t>In this case, thread management is done by the Kernel. There is no thread management code in the application area. Kernel threads are supported directly by the operating system. 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including:</a:t>
            </a:r>
          </a:p>
          <a:p>
            <a:pPr lvl="1" algn="just"/>
            <a:r>
              <a:rPr lang="en-US" altLang="en-US" sz="2000" dirty="0"/>
              <a:t>Windows, Solaris, Linux, Tru64 UNIX and Mac OS X.</a:t>
            </a:r>
          </a:p>
          <a:p>
            <a:pPr lvl="1" algn="just"/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36625" y="5392996"/>
            <a:ext cx="7559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MY" b="1" dirty="0">
                <a:latin typeface="+mn-lt"/>
                <a:cs typeface="ＭＳ Ｐゴシック" charset="-128"/>
              </a:rPr>
              <a:t>Recall: </a:t>
            </a:r>
            <a:r>
              <a:rPr kumimoji="1" lang="en-MY" dirty="0">
                <a:latin typeface="+mn-lt"/>
                <a:cs typeface="ＭＳ Ｐゴシック" charset="-128"/>
              </a:rPr>
              <a:t>The </a:t>
            </a:r>
            <a:r>
              <a:rPr kumimoji="1" lang="en-MY" b="1" dirty="0">
                <a:latin typeface="+mn-lt"/>
                <a:cs typeface="ＭＳ Ｐゴシック" charset="-128"/>
              </a:rPr>
              <a:t>kernel</a:t>
            </a:r>
            <a:r>
              <a:rPr kumimoji="1" lang="en-MY" dirty="0">
                <a:latin typeface="+mn-lt"/>
                <a:cs typeface="ＭＳ Ｐゴシック" charset="-128"/>
              </a:rPr>
              <a:t> is the central part of an operating system (OS). It is the part of the operating system that loads first, and it remains in main memory.. </a:t>
            </a:r>
          </a:p>
        </p:txBody>
      </p:sp>
    </p:spTree>
    <p:extLst>
      <p:ext uri="{BB962C8B-B14F-4D97-AF65-F5344CB8AC3E}">
        <p14:creationId xmlns:p14="http://schemas.microsoft.com/office/powerpoint/2010/main" val="334907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altLang="en-US" sz="2400" dirty="0"/>
              <a:t>A </a:t>
            </a:r>
            <a:r>
              <a:rPr lang="en-MY" altLang="en-US" sz="2400" b="1" dirty="0"/>
              <a:t>relationship</a:t>
            </a:r>
            <a:r>
              <a:rPr lang="en-MY" altLang="en-US" sz="2400" dirty="0"/>
              <a:t> must exist between </a:t>
            </a:r>
            <a:r>
              <a:rPr lang="en-MY" altLang="en-US" sz="2400" b="1" u="sng" dirty="0">
                <a:solidFill>
                  <a:srgbClr val="FF0000"/>
                </a:solidFill>
              </a:rPr>
              <a:t>user</a:t>
            </a:r>
            <a:r>
              <a:rPr lang="en-MY" altLang="en-US" sz="2400" dirty="0"/>
              <a:t> threads and </a:t>
            </a:r>
            <a:r>
              <a:rPr lang="en-MY" altLang="en-US" sz="2400" b="1" u="sng" dirty="0">
                <a:solidFill>
                  <a:srgbClr val="FF0000"/>
                </a:solidFill>
              </a:rPr>
              <a:t>kernel</a:t>
            </a:r>
            <a:r>
              <a:rPr lang="en-MY" altLang="en-US" sz="2400" dirty="0"/>
              <a:t> threads</a:t>
            </a:r>
          </a:p>
          <a:p>
            <a:pPr marL="0" indent="0">
              <a:buNone/>
            </a:pPr>
            <a:r>
              <a:rPr lang="en-MY" altLang="en-US" sz="2400" dirty="0"/>
              <a:t>such as:</a:t>
            </a:r>
          </a:p>
          <a:p>
            <a:endParaRPr lang="en-MY" altLang="en-US" sz="2400" dirty="0"/>
          </a:p>
          <a:p>
            <a:pPr lvl="1"/>
            <a:r>
              <a:rPr lang="en-US" altLang="en-US" sz="2400" b="1" dirty="0"/>
              <a:t>Many-to-One</a:t>
            </a:r>
            <a:br>
              <a:rPr lang="en-US" altLang="en-US" sz="2400" b="1" dirty="0"/>
            </a:br>
            <a:endParaRPr lang="en-US" altLang="en-US" sz="2400" b="1" dirty="0"/>
          </a:p>
          <a:p>
            <a:pPr lvl="1"/>
            <a:r>
              <a:rPr lang="en-US" altLang="en-US" sz="2400" b="1" dirty="0"/>
              <a:t>One-to-One</a:t>
            </a:r>
            <a:br>
              <a:rPr lang="en-US" altLang="en-US" sz="2400" b="1" dirty="0"/>
            </a:br>
            <a:endParaRPr lang="en-US" altLang="en-US" sz="2400" b="1" dirty="0"/>
          </a:p>
          <a:p>
            <a:pPr lvl="1"/>
            <a:r>
              <a:rPr lang="en-US" altLang="en-US" sz="2400" b="1" dirty="0"/>
              <a:t>Many-to-Many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61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r>
              <a:rPr lang="en-US" altLang="en-US" sz="2000" b="1" dirty="0"/>
              <a:t>Many user-level threads mapped to single kernel thread</a:t>
            </a:r>
          </a:p>
          <a:p>
            <a:r>
              <a:rPr lang="en-US" altLang="en-US" sz="2000" dirty="0"/>
              <a:t>One thread blocking causes all to block</a:t>
            </a:r>
          </a:p>
          <a:p>
            <a:r>
              <a:rPr lang="en-US" altLang="en-US" sz="2000" dirty="0"/>
              <a:t>Multiple threads may not run in parallel on multicore system because only one may be in kernel at a time</a:t>
            </a:r>
          </a:p>
          <a:p>
            <a:r>
              <a:rPr lang="en-US" altLang="en-US" sz="2000" dirty="0"/>
              <a:t>Few systems currently use this model</a:t>
            </a:r>
          </a:p>
          <a:p>
            <a:r>
              <a:rPr lang="en-US" altLang="en-US" sz="2000" dirty="0"/>
              <a:t>Examples:</a:t>
            </a:r>
          </a:p>
          <a:p>
            <a:pPr lvl="1"/>
            <a:r>
              <a:rPr lang="en-US" altLang="en-US" sz="2000" dirty="0">
                <a:cs typeface="ＭＳ Ｐゴシック" charset="-128"/>
              </a:rPr>
              <a:t>Solaris Green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2161140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5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8097707" cy="4530725"/>
          </a:xfrm>
        </p:spPr>
        <p:txBody>
          <a:bodyPr/>
          <a:lstStyle/>
          <a:p>
            <a:r>
              <a:rPr lang="en-US" altLang="en-US" sz="2000" b="1" dirty="0"/>
              <a:t>Each user-level thread maps to kernel thread</a:t>
            </a:r>
          </a:p>
          <a:p>
            <a:r>
              <a:rPr lang="en-US" altLang="en-US" sz="2000" dirty="0"/>
              <a:t>Creating a user-level thread creates a kernel thread</a:t>
            </a:r>
          </a:p>
          <a:p>
            <a:r>
              <a:rPr lang="en-US" altLang="en-US" sz="2000" dirty="0"/>
              <a:t>More concurrency than many-to-one - </a:t>
            </a:r>
            <a:r>
              <a:rPr lang="en-MY" altLang="en-US" sz="2000" dirty="0"/>
              <a:t>in case a thread has blocked</a:t>
            </a:r>
            <a:endParaRPr lang="en-US" altLang="en-US" sz="2000" dirty="0"/>
          </a:p>
          <a:p>
            <a:r>
              <a:rPr lang="en-US" altLang="en-US" sz="2000" dirty="0"/>
              <a:t>Number of threads per process sometimes restricted due to overhead</a:t>
            </a:r>
          </a:p>
          <a:p>
            <a:r>
              <a:rPr lang="en-MY" altLang="en-US" sz="2000" dirty="0"/>
              <a:t>allows multiple threads to run in parallel on multiple CPU systems</a:t>
            </a:r>
            <a:endParaRPr lang="en-US" altLang="en-US" sz="2000" dirty="0"/>
          </a:p>
          <a:p>
            <a:r>
              <a:rPr lang="en-US" altLang="en-US" sz="2000" dirty="0"/>
              <a:t>Examples</a:t>
            </a:r>
          </a:p>
          <a:p>
            <a:pPr lvl="1"/>
            <a:r>
              <a:rPr lang="en-US" altLang="en-US" sz="2000" dirty="0"/>
              <a:t>Windows</a:t>
            </a:r>
          </a:p>
          <a:p>
            <a:pPr lvl="1"/>
            <a:r>
              <a:rPr lang="en-US" altLang="en-US" sz="2000" dirty="0"/>
              <a:t>Linux</a:t>
            </a:r>
          </a:p>
          <a:p>
            <a:pPr lvl="1"/>
            <a:r>
              <a:rPr lang="en-US" altLang="en-US" sz="2000" dirty="0"/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33" y="4688347"/>
            <a:ext cx="4047608" cy="172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7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4448175" cy="4445000"/>
          </a:xfrm>
        </p:spPr>
        <p:txBody>
          <a:bodyPr/>
          <a:lstStyle/>
          <a:p>
            <a:r>
              <a:rPr lang="en-US" altLang="en-US" sz="2000" b="1" dirty="0"/>
              <a:t>Allows many user level threads to be mapped to many kernel threads</a:t>
            </a:r>
          </a:p>
          <a:p>
            <a:r>
              <a:rPr lang="en-US" altLang="en-US" sz="2000" dirty="0"/>
              <a:t>Allows the  operating system to create a sufficient number of kernel threads</a:t>
            </a:r>
          </a:p>
          <a:p>
            <a:r>
              <a:rPr lang="en-US" altLang="en-US" dirty="0"/>
              <a:t>Ex: 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</p:txBody>
      </p:sp>
      <p:pic>
        <p:nvPicPr>
          <p:cNvPr id="5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2566987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46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55700"/>
            <a:ext cx="6450012" cy="4456113"/>
          </a:xfrm>
        </p:spPr>
        <p:txBody>
          <a:bodyPr/>
          <a:lstStyle/>
          <a:p>
            <a:r>
              <a:rPr lang="en-US" altLang="en-US" sz="2400" dirty="0"/>
              <a:t>Similar to M:M, except that it allows a user thread to be </a:t>
            </a:r>
            <a:r>
              <a:rPr lang="en-US" altLang="en-US" sz="2400" b="1" dirty="0"/>
              <a:t>bound</a:t>
            </a:r>
            <a:r>
              <a:rPr lang="en-US" altLang="en-US" sz="2400" dirty="0"/>
              <a:t> to kernel thread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400" dirty="0"/>
              <a:t>Tru64 UNIX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78" y="2599911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4267200" y="4028661"/>
            <a:ext cx="38743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6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9029" y="1247136"/>
            <a:ext cx="7848765" cy="4976243"/>
          </a:xfrm>
        </p:spPr>
        <p:txBody>
          <a:bodyPr/>
          <a:lstStyle/>
          <a:p>
            <a:pPr algn="just"/>
            <a:r>
              <a:rPr lang="en-US" sz="2400" b="1" dirty="0"/>
              <a:t>A thread is a flow of execution through the process code</a:t>
            </a:r>
            <a:r>
              <a:rPr lang="en-MY" sz="2400" b="1" dirty="0"/>
              <a:t> </a:t>
            </a:r>
          </a:p>
          <a:p>
            <a:pPr algn="just"/>
            <a:r>
              <a:rPr lang="en-US" sz="2400" dirty="0"/>
              <a:t>a process is a program that performs a single thread of execution. For example, when a process is running a word-processor program, a single thread of instructions is being executed.</a:t>
            </a:r>
          </a:p>
          <a:p>
            <a:pPr algn="just"/>
            <a:r>
              <a:rPr lang="en-US" sz="2400" dirty="0"/>
              <a:t>The single thread of control allows the process to perform only one task at one time.</a:t>
            </a:r>
          </a:p>
          <a:p>
            <a:pPr algn="just"/>
            <a:r>
              <a:rPr lang="en-US" sz="2400" dirty="0"/>
              <a:t>Many modern OS allow a process to have multiple threads of execution and thus to perform more than one task at a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15061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45086" y="1220609"/>
            <a:ext cx="7688193" cy="479882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3366FF"/>
                </a:solidFill>
              </a:rPr>
              <a:t>Thread library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provides programmer with API for creating and managing threads</a:t>
            </a:r>
          </a:p>
          <a:p>
            <a:r>
              <a:rPr lang="en-US" altLang="en-US" sz="2000" dirty="0"/>
              <a:t>Two primary ways of implementing</a:t>
            </a:r>
          </a:p>
          <a:p>
            <a:pPr lvl="1"/>
            <a:r>
              <a:rPr lang="en-US" altLang="en-US" sz="2000" b="1" dirty="0">
                <a:solidFill>
                  <a:srgbClr val="FF0000"/>
                </a:solidFill>
              </a:rPr>
              <a:t>Library in user space</a:t>
            </a:r>
            <a:endParaRPr lang="ar-SA" altLang="en-US" sz="2000" b="1" dirty="0">
              <a:solidFill>
                <a:srgbClr val="FF0000"/>
              </a:solidFill>
            </a:endParaRPr>
          </a:p>
          <a:p>
            <a:pPr lvl="2"/>
            <a:r>
              <a:rPr lang="en-MY" altLang="en-US" sz="2000" dirty="0"/>
              <a:t>Codes and data structures for thread library are available to the user</a:t>
            </a:r>
            <a:endParaRPr lang="ar-SA" altLang="en-US" sz="2000" dirty="0"/>
          </a:p>
          <a:p>
            <a:pPr lvl="2"/>
            <a:r>
              <a:rPr lang="en-MY" altLang="en-US" sz="2000" dirty="0"/>
              <a:t>Thread library functions are not system-calls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FF0000"/>
                </a:solidFill>
              </a:rPr>
              <a:t>Kernel-level library supported by the OS</a:t>
            </a:r>
            <a:endParaRPr lang="ar-SA" altLang="en-US" sz="2000" b="1" dirty="0">
              <a:solidFill>
                <a:srgbClr val="FF0000"/>
              </a:solidFill>
            </a:endParaRPr>
          </a:p>
          <a:p>
            <a:pPr lvl="2"/>
            <a:r>
              <a:rPr lang="en-MY" altLang="en-US" sz="2000" dirty="0"/>
              <a:t>Codes and data structures for thread library are not available to the user</a:t>
            </a:r>
            <a:endParaRPr lang="ar-SA" altLang="en-US" sz="2000" dirty="0"/>
          </a:p>
          <a:p>
            <a:pPr lvl="2"/>
            <a:r>
              <a:rPr lang="en-MY" altLang="en-US" sz="2000" dirty="0"/>
              <a:t>Thread library functions are system-calls to the kernel</a:t>
            </a:r>
            <a:endParaRPr lang="ar-SA" altLang="en-US" sz="2000" dirty="0"/>
          </a:p>
          <a:p>
            <a:r>
              <a:rPr lang="en-US" altLang="en-US" sz="2000" dirty="0"/>
              <a:t>Three</a:t>
            </a:r>
            <a:r>
              <a:rPr lang="ar-SA" altLang="en-US" sz="2000" dirty="0"/>
              <a:t> </a:t>
            </a:r>
            <a:r>
              <a:rPr lang="en-US" altLang="en-US" sz="2000" dirty="0"/>
              <a:t>main</a:t>
            </a:r>
            <a:r>
              <a:rPr lang="ar-SA" altLang="en-US" sz="2000" dirty="0"/>
              <a:t> </a:t>
            </a:r>
            <a:r>
              <a:rPr lang="en-US" altLang="en-US" sz="2000" dirty="0"/>
              <a:t>thread</a:t>
            </a:r>
            <a:r>
              <a:rPr lang="ar-SA" altLang="en-US" sz="2000" dirty="0"/>
              <a:t> </a:t>
            </a:r>
            <a:r>
              <a:rPr lang="en-US" altLang="en-US" sz="2000" dirty="0"/>
              <a:t>libraries</a:t>
            </a:r>
            <a:r>
              <a:rPr lang="ar-SA" altLang="en-US" sz="2000" dirty="0"/>
              <a:t> </a:t>
            </a:r>
            <a:r>
              <a:rPr lang="en-US" altLang="en-US" sz="2000" dirty="0"/>
              <a:t>are</a:t>
            </a:r>
            <a:r>
              <a:rPr lang="ar-SA" altLang="en-US" sz="2000" dirty="0"/>
              <a:t> </a:t>
            </a:r>
            <a:r>
              <a:rPr lang="en-US" altLang="en-US" sz="2000" dirty="0"/>
              <a:t>in</a:t>
            </a:r>
            <a:r>
              <a:rPr lang="ar-SA" altLang="en-US" sz="2000" dirty="0"/>
              <a:t> </a:t>
            </a:r>
            <a:r>
              <a:rPr lang="en-US" altLang="en-US" sz="2000" dirty="0"/>
              <a:t>use</a:t>
            </a:r>
            <a:r>
              <a:rPr lang="ar-SA" altLang="en-US" sz="2000" dirty="0"/>
              <a:t> </a:t>
            </a:r>
            <a:r>
              <a:rPr lang="en-US" altLang="en-US" sz="2000" dirty="0"/>
              <a:t>today: </a:t>
            </a:r>
            <a:r>
              <a:rPr lang="en-US" altLang="en-US" sz="2000" b="1" dirty="0"/>
              <a:t>POSIX</a:t>
            </a:r>
            <a:r>
              <a:rPr lang="ar-SA" altLang="en-US" sz="2000" b="1" dirty="0"/>
              <a:t> </a:t>
            </a:r>
            <a:r>
              <a:rPr lang="en-US" altLang="en-US" sz="2000" b="1" dirty="0" err="1"/>
              <a:t>Pthreads</a:t>
            </a:r>
            <a:r>
              <a:rPr lang="en-US" altLang="en-US" sz="2000" dirty="0"/>
              <a:t>,</a:t>
            </a:r>
            <a:r>
              <a:rPr lang="ar-SA" altLang="en-US" sz="2000" dirty="0"/>
              <a:t> </a:t>
            </a:r>
            <a:r>
              <a:rPr lang="en-US" altLang="en-US" sz="2000" b="1" dirty="0"/>
              <a:t>Windows</a:t>
            </a:r>
            <a:r>
              <a:rPr lang="en-US" altLang="en-US" sz="2000" dirty="0"/>
              <a:t>,</a:t>
            </a:r>
            <a:r>
              <a:rPr lang="ar-SA" altLang="en-US" sz="2000" dirty="0"/>
              <a:t> </a:t>
            </a:r>
            <a:r>
              <a:rPr lang="en-US" altLang="en-US" sz="2000" dirty="0"/>
              <a:t>and</a:t>
            </a:r>
            <a:r>
              <a:rPr lang="ar-SA" altLang="en-US" sz="2000" dirty="0"/>
              <a:t> </a:t>
            </a:r>
            <a:r>
              <a:rPr lang="en-US" altLang="en-US" sz="2000" b="1" dirty="0"/>
              <a:t>Java</a:t>
            </a:r>
            <a:r>
              <a:rPr lang="en-US" altLang="en-US" sz="20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40F7EA-887E-77FA-E620-D55537F9D737}"/>
              </a:ext>
            </a:extLst>
          </p:cNvPr>
          <p:cNvSpPr/>
          <p:nvPr/>
        </p:nvSpPr>
        <p:spPr bwMode="auto">
          <a:xfrm>
            <a:off x="7996238" y="331304"/>
            <a:ext cx="591171" cy="4275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8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57" y="96423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Windows 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983" y="1726026"/>
            <a:ext cx="7913273" cy="4649374"/>
          </a:xfrm>
        </p:spPr>
        <p:txBody>
          <a:bodyPr/>
          <a:lstStyle/>
          <a:p>
            <a:r>
              <a:rPr lang="en-US" altLang="en-US" sz="2000" dirty="0"/>
              <a:t>Windows implements the Windows API – primary API for Win 98, Win NT, Win 2000, Win XP, and Win 7</a:t>
            </a:r>
          </a:p>
          <a:p>
            <a:r>
              <a:rPr lang="en-US" altLang="en-US" sz="2000" dirty="0"/>
              <a:t>Implements the </a:t>
            </a:r>
            <a:r>
              <a:rPr lang="en-US" altLang="en-US" sz="2000" b="1" dirty="0"/>
              <a:t>one-to-one mapping</a:t>
            </a:r>
            <a:endParaRPr lang="ar-SA" altLang="en-US" sz="2000" b="1" dirty="0"/>
          </a:p>
          <a:p>
            <a:r>
              <a:rPr lang="en-MY" altLang="en-US" sz="2000" dirty="0"/>
              <a:t>App run as separate processes, each process may contain many threads</a:t>
            </a:r>
            <a:endParaRPr lang="en-US" altLang="en-US" sz="2000" dirty="0"/>
          </a:p>
          <a:p>
            <a:r>
              <a:rPr lang="en-US" altLang="en-US" sz="2000" dirty="0"/>
              <a:t>Each thread contains</a:t>
            </a:r>
          </a:p>
          <a:p>
            <a:pPr lvl="1"/>
            <a:r>
              <a:rPr lang="en-US" altLang="en-US" sz="2000" dirty="0"/>
              <a:t>A thread id</a:t>
            </a:r>
          </a:p>
          <a:p>
            <a:pPr lvl="1"/>
            <a:r>
              <a:rPr lang="en-US" altLang="en-US" sz="2000" dirty="0"/>
              <a:t>Register set representing state of processor</a:t>
            </a:r>
          </a:p>
          <a:p>
            <a:pPr lvl="1"/>
            <a:r>
              <a:rPr lang="en-US" altLang="en-US" sz="2000" dirty="0"/>
              <a:t>Separate user and kernel stacks for when thread runs in user mode or kernel mode</a:t>
            </a:r>
          </a:p>
          <a:p>
            <a:pPr lvl="1"/>
            <a:r>
              <a:rPr lang="en-US" altLang="en-US" sz="2000" dirty="0"/>
              <a:t>Private data storage area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5282" y="190018"/>
            <a:ext cx="7673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Operating System Examples</a:t>
            </a:r>
            <a:endParaRPr lang="en-US" altLang="en-US" kern="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F82922A-6A94-72F8-9620-57E76F521CBB}"/>
              </a:ext>
            </a:extLst>
          </p:cNvPr>
          <p:cNvSpPr/>
          <p:nvPr/>
        </p:nvSpPr>
        <p:spPr bwMode="auto">
          <a:xfrm>
            <a:off x="7996238" y="331304"/>
            <a:ext cx="591171" cy="4275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3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0187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450" y="1233488"/>
            <a:ext cx="7621933" cy="4530725"/>
          </a:xfrm>
        </p:spPr>
        <p:txBody>
          <a:bodyPr/>
          <a:lstStyle/>
          <a:p>
            <a:r>
              <a:rPr lang="en-MY" sz="2400" dirty="0"/>
              <a:t>it comprises </a:t>
            </a:r>
          </a:p>
          <a:p>
            <a:pPr lvl="1"/>
            <a:r>
              <a:rPr lang="en-MY" sz="2400" dirty="0"/>
              <a:t>a thread ID </a:t>
            </a:r>
          </a:p>
          <a:p>
            <a:pPr lvl="1"/>
            <a:r>
              <a:rPr lang="en-MY" sz="2400" dirty="0"/>
              <a:t>a program counter ( PC )</a:t>
            </a:r>
          </a:p>
          <a:p>
            <a:pPr lvl="1"/>
            <a:r>
              <a:rPr lang="en-MY" sz="2400" dirty="0"/>
              <a:t>a register set</a:t>
            </a:r>
          </a:p>
          <a:p>
            <a:pPr lvl="1"/>
            <a:r>
              <a:rPr lang="en-MY" sz="2400" dirty="0"/>
              <a:t>a stack. </a:t>
            </a:r>
          </a:p>
          <a:p>
            <a:r>
              <a:rPr lang="en-MY" sz="2400" dirty="0"/>
              <a:t>It </a:t>
            </a:r>
            <a:r>
              <a:rPr lang="en-MY" sz="2400" b="1" dirty="0">
                <a:solidFill>
                  <a:srgbClr val="1A74D6"/>
                </a:solidFill>
              </a:rPr>
              <a:t>shares</a:t>
            </a:r>
            <a:r>
              <a:rPr lang="en-MY" sz="2400" dirty="0"/>
              <a:t> with other threads belonging to the </a:t>
            </a:r>
            <a:r>
              <a:rPr lang="en-MY" sz="2400" b="1" dirty="0">
                <a:solidFill>
                  <a:srgbClr val="0070C0"/>
                </a:solidFill>
              </a:rPr>
              <a:t>same process</a:t>
            </a:r>
            <a:r>
              <a:rPr lang="en-MY" sz="2400" dirty="0"/>
              <a:t>:</a:t>
            </a:r>
          </a:p>
          <a:p>
            <a:pPr lvl="1"/>
            <a:r>
              <a:rPr lang="en-MY" sz="2400" dirty="0"/>
              <a:t> its code section</a:t>
            </a:r>
          </a:p>
          <a:p>
            <a:pPr lvl="1"/>
            <a:r>
              <a:rPr lang="en-MY" sz="2400" dirty="0"/>
              <a:t>data section</a:t>
            </a:r>
          </a:p>
          <a:p>
            <a:pPr lvl="1"/>
            <a:r>
              <a:rPr lang="en-MY" sz="2400" dirty="0"/>
              <a:t>other operating-system resources, such as open files.</a:t>
            </a:r>
          </a:p>
          <a:p>
            <a:endParaRPr lang="en-MY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7087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Single and Multithreaded Processes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9175" y="1109727"/>
            <a:ext cx="7248743" cy="4733515"/>
            <a:chOff x="1019175" y="1470440"/>
            <a:chExt cx="7248743" cy="4733515"/>
          </a:xfrm>
        </p:grpSpPr>
        <p:pic>
          <p:nvPicPr>
            <p:cNvPr id="12291" name="Picture 1" descr="4_0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930" y="1470440"/>
              <a:ext cx="6884988" cy="446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76224" y="5619180"/>
              <a:ext cx="363127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(process with </a:t>
              </a:r>
            </a:p>
            <a:p>
              <a:pPr algn="ctr"/>
              <a:r>
                <a:rPr lang="en-US" sz="1600" b="1" dirty="0"/>
                <a:t>three threads)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19175" y="5609940"/>
              <a:ext cx="363127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(process with</a:t>
              </a:r>
            </a:p>
            <a:p>
              <a:pPr algn="ctr"/>
              <a:r>
                <a:rPr lang="en-US" sz="1600" b="1" dirty="0"/>
                <a:t> single thread)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7507" y="6147881"/>
            <a:ext cx="47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 thread can exist outside a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 Thread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14099"/>
              </p:ext>
            </p:extLst>
          </p:nvPr>
        </p:nvGraphicFramePr>
        <p:xfrm>
          <a:off x="457200" y="1076143"/>
          <a:ext cx="8360227" cy="5429160"/>
        </p:xfrm>
        <a:graphic>
          <a:graphicData uri="http://schemas.openxmlformats.org/drawingml/2006/table">
            <a:tbl>
              <a:tblPr/>
              <a:tblGrid>
                <a:gridCol w="390412">
                  <a:extLst>
                    <a:ext uri="{9D8B030D-6E8A-4147-A177-3AD203B41FA5}">
                      <a16:colId xmlns:a16="http://schemas.microsoft.com/office/drawing/2014/main" val="524105520"/>
                    </a:ext>
                  </a:extLst>
                </a:gridCol>
                <a:gridCol w="4010982">
                  <a:extLst>
                    <a:ext uri="{9D8B030D-6E8A-4147-A177-3AD203B41FA5}">
                      <a16:colId xmlns:a16="http://schemas.microsoft.com/office/drawing/2014/main" val="3403315536"/>
                    </a:ext>
                  </a:extLst>
                </a:gridCol>
                <a:gridCol w="3958833">
                  <a:extLst>
                    <a:ext uri="{9D8B030D-6E8A-4147-A177-3AD203B41FA5}">
                      <a16:colId xmlns:a16="http://schemas.microsoft.com/office/drawing/2014/main" val="104859863"/>
                    </a:ext>
                  </a:extLst>
                </a:gridCol>
              </a:tblGrid>
              <a:tr h="5014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N</a:t>
                      </a:r>
                      <a:endParaRPr lang="ar-SA" sz="1800" b="1" dirty="0">
                        <a:effectLst/>
                      </a:endParaRP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Process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Thread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6765"/>
                  </a:ext>
                </a:extLst>
              </a:tr>
              <a:tr h="819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 use more resource (</a:t>
                      </a:r>
                      <a:r>
                        <a:rPr lang="en-US" sz="1800" dirty="0">
                          <a:effectLst/>
                        </a:rPr>
                        <a:t>heavy weight)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share resources (</a:t>
                      </a:r>
                      <a:r>
                        <a:rPr lang="en-US" sz="1800" dirty="0">
                          <a:effectLst/>
                        </a:rPr>
                        <a:t>light weight)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20841"/>
                  </a:ext>
                </a:extLst>
              </a:tr>
              <a:tr h="819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between processes is slower.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between threads is faster.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644752"/>
                  </a:ext>
                </a:extLst>
              </a:tr>
              <a:tr h="12863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3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Context Switching in processes is slower.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Context switching in threads is faster.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62791"/>
                  </a:ext>
                </a:extLst>
              </a:tr>
              <a:tr h="11836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Creation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b="1" dirty="0">
                          <a:effectLst/>
                        </a:rPr>
                        <a:t>termination</a:t>
                      </a:r>
                      <a:r>
                        <a:rPr lang="en-US" dirty="0">
                          <a:effectLst/>
                        </a:rPr>
                        <a:t> times of processes are slower.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Creation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b="1" dirty="0">
                          <a:effectLst/>
                        </a:rPr>
                        <a:t>termination</a:t>
                      </a:r>
                      <a:r>
                        <a:rPr lang="en-US" dirty="0">
                          <a:effectLst/>
                        </a:rPr>
                        <a:t> times of threads are faster compared to processes.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5895"/>
                  </a:ext>
                </a:extLst>
              </a:tr>
              <a:tr h="819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42107" marR="42107" marT="42107" marB="42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means a program is in execution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means a segment of a process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02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6450" y="1089796"/>
            <a:ext cx="7880350" cy="4957450"/>
          </a:xfrm>
        </p:spPr>
        <p:txBody>
          <a:bodyPr/>
          <a:lstStyle/>
          <a:p>
            <a:r>
              <a:rPr lang="en-US" altLang="en-US" sz="2000" dirty="0"/>
              <a:t>Most modern applications are multithreaded</a:t>
            </a:r>
          </a:p>
          <a:p>
            <a:r>
              <a:rPr lang="en-US" altLang="en-US" sz="2000" dirty="0"/>
              <a:t>Threads run within application</a:t>
            </a:r>
          </a:p>
          <a:p>
            <a:r>
              <a:rPr lang="en-US" altLang="en-US" sz="2000" dirty="0"/>
              <a:t>Multiple tasks with the application can be implemented by separate threads</a:t>
            </a:r>
          </a:p>
          <a:p>
            <a:pPr lvl="1"/>
            <a:r>
              <a:rPr lang="en-US" altLang="en-US" sz="2000" dirty="0"/>
              <a:t>Example:</a:t>
            </a:r>
          </a:p>
          <a:p>
            <a:pPr lvl="2"/>
            <a:r>
              <a:rPr lang="en-US" altLang="en-US" sz="2000" dirty="0"/>
              <a:t>Update display </a:t>
            </a:r>
          </a:p>
          <a:p>
            <a:pPr lvl="2"/>
            <a:r>
              <a:rPr lang="en-US" altLang="en-US" sz="2000" dirty="0"/>
              <a:t>Fetch data</a:t>
            </a:r>
          </a:p>
          <a:p>
            <a:pPr lvl="2"/>
            <a:r>
              <a:rPr lang="en-US" altLang="en-US" sz="2000" dirty="0"/>
              <a:t>Spell checking</a:t>
            </a:r>
          </a:p>
          <a:p>
            <a:pPr lvl="2"/>
            <a:r>
              <a:rPr lang="en-US" altLang="en-US" sz="2000" dirty="0"/>
              <a:t>Answer a network request</a:t>
            </a:r>
          </a:p>
          <a:p>
            <a:r>
              <a:rPr lang="en-US" altLang="en-US" sz="2000" dirty="0"/>
              <a:t>Process creation is </a:t>
            </a:r>
            <a:r>
              <a:rPr lang="en-US" altLang="en-US" sz="2000" b="1" dirty="0"/>
              <a:t>heavy-weigh</a:t>
            </a:r>
            <a:r>
              <a:rPr lang="en-US" altLang="en-US" sz="2000" dirty="0"/>
              <a:t>t while thread creation is </a:t>
            </a:r>
            <a:r>
              <a:rPr lang="en-US" altLang="en-US" sz="2000" b="1" dirty="0"/>
              <a:t>light-weight</a:t>
            </a:r>
          </a:p>
          <a:p>
            <a:r>
              <a:rPr lang="en-US" altLang="en-US" sz="2000" dirty="0"/>
              <a:t>Can simplify code, increase efficiency</a:t>
            </a:r>
          </a:p>
          <a:p>
            <a:r>
              <a:rPr lang="en-US" altLang="en-US" sz="2000" dirty="0"/>
              <a:t>Kernels are generally multithreaded</a:t>
            </a:r>
          </a:p>
        </p:txBody>
      </p:sp>
    </p:spTree>
    <p:extLst>
      <p:ext uri="{BB962C8B-B14F-4D97-AF65-F5344CB8AC3E}">
        <p14:creationId xmlns:p14="http://schemas.microsoft.com/office/powerpoint/2010/main" val="305788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415925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070" y="933043"/>
            <a:ext cx="7929290" cy="5585323"/>
          </a:xfrm>
        </p:spPr>
        <p:txBody>
          <a:bodyPr/>
          <a:lstStyle/>
          <a:p>
            <a:pPr algn="just"/>
            <a:r>
              <a:rPr lang="en-US" altLang="en-US" sz="2000" b="1" dirty="0">
                <a:solidFill>
                  <a:srgbClr val="0070C0"/>
                </a:solidFill>
              </a:rPr>
              <a:t>Responsiveness</a:t>
            </a:r>
            <a:r>
              <a:rPr lang="en-US" altLang="en-US" sz="2000" b="1" dirty="0"/>
              <a:t> – </a:t>
            </a:r>
            <a:r>
              <a:rPr lang="en-US" altLang="en-US" sz="2000" dirty="0"/>
              <a:t>may allow continued execution if part of process is </a:t>
            </a:r>
            <a:r>
              <a:rPr lang="en-US" altLang="en-US" sz="2000" b="1" dirty="0">
                <a:solidFill>
                  <a:srgbClr val="FF0000"/>
                </a:solidFill>
              </a:rPr>
              <a:t>blocked</a:t>
            </a:r>
            <a:r>
              <a:rPr lang="en-US" altLang="en-US" sz="2000" dirty="0"/>
              <a:t>, especially important for user interfaces</a:t>
            </a:r>
            <a:endParaRPr lang="ar-SA" altLang="en-US" sz="2000" dirty="0"/>
          </a:p>
          <a:p>
            <a:pPr algn="just"/>
            <a:endParaRPr lang="en-US" altLang="en-US" sz="1200" dirty="0"/>
          </a:p>
          <a:p>
            <a:pPr algn="just"/>
            <a:r>
              <a:rPr lang="en-US" altLang="en-US" sz="2000" b="1" dirty="0">
                <a:solidFill>
                  <a:srgbClr val="0070C0"/>
                </a:solidFill>
              </a:rPr>
              <a:t>Resource Sharing </a:t>
            </a:r>
            <a:r>
              <a:rPr lang="en-US" altLang="en-US" sz="2000" b="1" dirty="0"/>
              <a:t>– </a:t>
            </a:r>
            <a:r>
              <a:rPr lang="en-US" altLang="en-US" sz="2000" dirty="0"/>
              <a:t>threads share resources of </a:t>
            </a:r>
            <a:r>
              <a:rPr lang="en-US" sz="2000" dirty="0"/>
              <a:t>parent </a:t>
            </a:r>
            <a:r>
              <a:rPr lang="en-US" altLang="en-US" sz="2000" dirty="0"/>
              <a:t>process, </a:t>
            </a:r>
            <a:r>
              <a:rPr lang="en-US" altLang="en-US" sz="2000" b="1" dirty="0">
                <a:solidFill>
                  <a:srgbClr val="FF0000"/>
                </a:solidFill>
              </a:rPr>
              <a:t>easier</a:t>
            </a:r>
            <a:r>
              <a:rPr lang="en-US" altLang="en-US" sz="2000" dirty="0"/>
              <a:t> than using shared memory or message passing for  communication.</a:t>
            </a:r>
            <a:endParaRPr lang="ar-SA" altLang="en-US" sz="2000" dirty="0"/>
          </a:p>
          <a:p>
            <a:pPr algn="just"/>
            <a:endParaRPr lang="en-US" altLang="en-US" sz="1400" dirty="0"/>
          </a:p>
          <a:p>
            <a:pPr algn="just"/>
            <a:r>
              <a:rPr lang="en-US" altLang="en-US" sz="2000" b="1" dirty="0">
                <a:solidFill>
                  <a:srgbClr val="0070C0"/>
                </a:solidFill>
              </a:rPr>
              <a:t>Economy</a:t>
            </a:r>
            <a:r>
              <a:rPr lang="en-US" altLang="en-US" sz="2000" b="1" dirty="0"/>
              <a:t> – </a:t>
            </a:r>
            <a:r>
              <a:rPr lang="en-US" altLang="en-US" sz="2000" dirty="0"/>
              <a:t>cheaper than process creation, thread switching lower overhead than context switching</a:t>
            </a:r>
            <a:r>
              <a:rPr lang="en-MY" altLang="en-US" sz="2000" dirty="0"/>
              <a:t> - thread share most of process’s PCB.</a:t>
            </a:r>
            <a:endParaRPr lang="ar-SA" altLang="en-US" sz="2000" dirty="0"/>
          </a:p>
          <a:p>
            <a:pPr algn="just"/>
            <a:endParaRPr lang="en-US" altLang="en-US" sz="1200" dirty="0"/>
          </a:p>
          <a:p>
            <a:pPr marL="342900" lvl="1" indent="-342900" algn="just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2000" b="1" dirty="0">
                <a:solidFill>
                  <a:srgbClr val="0070C0"/>
                </a:solidFill>
              </a:rPr>
              <a:t>Scalability</a:t>
            </a:r>
            <a:r>
              <a:rPr lang="en-US" altLang="en-US" sz="2000" b="1" dirty="0"/>
              <a:t>  – </a:t>
            </a:r>
            <a:r>
              <a:rPr lang="en-US" altLang="en-US" sz="2000" dirty="0"/>
              <a:t>process can take advantage of multiprocessor architectures. </a:t>
            </a:r>
            <a:r>
              <a:rPr lang="en-MY" sz="2000" b="1" dirty="0"/>
              <a:t>Threads can run in parallel on different processing cores</a:t>
            </a:r>
            <a:r>
              <a:rPr lang="en-MY" sz="2000" dirty="0"/>
              <a:t>.</a:t>
            </a:r>
          </a:p>
          <a:p>
            <a:pPr marL="342900" lvl="1" indent="-342900" algn="just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MY" sz="1200" dirty="0"/>
          </a:p>
          <a:p>
            <a:pPr marL="342900" lvl="1" indent="-342900" algn="just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sz="2000" b="1" dirty="0">
                <a:solidFill>
                  <a:srgbClr val="0070C0"/>
                </a:solidFill>
              </a:rPr>
              <a:t>Efficient communication 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 algn="just"/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1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82650" y="1208088"/>
            <a:ext cx="7723188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Multicore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3366FF"/>
                </a:solidFill>
              </a:rPr>
              <a:t>multiprocessor</a:t>
            </a:r>
            <a:r>
              <a:rPr lang="en-US" altLang="en-US" sz="2400" dirty="0"/>
              <a:t> systems putting pressure on programmers, </a:t>
            </a:r>
            <a:r>
              <a:rPr lang="en-MY" altLang="en-US" sz="2400" dirty="0"/>
              <a:t>OS designers must write CPU scheduling algorithms that use multiple cores.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  <a:p>
            <a:r>
              <a:rPr lang="en-US" altLang="en-US" sz="2400" b="1" i="1" dirty="0"/>
              <a:t>Parallelism</a:t>
            </a:r>
            <a:r>
              <a:rPr lang="en-US" altLang="en-US" sz="2400" dirty="0"/>
              <a:t> implies a system can perform more than one task </a:t>
            </a:r>
            <a:r>
              <a:rPr lang="en-US" sz="2400" dirty="0"/>
              <a:t>at the same time (</a:t>
            </a:r>
            <a:r>
              <a:rPr lang="en-US" altLang="en-US" sz="2400" dirty="0"/>
              <a:t>simultaneously)</a:t>
            </a:r>
          </a:p>
          <a:p>
            <a:endParaRPr lang="en-US" altLang="en-US" sz="2400" dirty="0"/>
          </a:p>
          <a:p>
            <a:r>
              <a:rPr lang="en-US" altLang="en-US" sz="2400" b="1" i="1" dirty="0"/>
              <a:t>Concurrency</a:t>
            </a:r>
            <a:r>
              <a:rPr lang="en-US" altLang="en-US" sz="2400" dirty="0"/>
              <a:t> supports more than one task by allowing all the tasks to make progress.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919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76275" y="2968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b="1" dirty="0">
              <a:latin typeface="Helvetica" panose="020B0604020202020204" pitchFamily="34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83" y="4910137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7" y="1824037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8663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16680</TotalTime>
  <Words>1127</Words>
  <Application>Microsoft Office PowerPoint</Application>
  <PresentationFormat>On-screen Show (4:3)</PresentationFormat>
  <Paragraphs>183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</vt:lpstr>
      <vt:lpstr>Monotype Sorts</vt:lpstr>
      <vt:lpstr>Times New Roman</vt:lpstr>
      <vt:lpstr>Verdana</vt:lpstr>
      <vt:lpstr>Webdings</vt:lpstr>
      <vt:lpstr>os-8</vt:lpstr>
      <vt:lpstr>Operating Systems     Lecture 4 Threads </vt:lpstr>
      <vt:lpstr>Threads</vt:lpstr>
      <vt:lpstr>Threads</vt:lpstr>
      <vt:lpstr>Single and Multithreaded Processes</vt:lpstr>
      <vt:lpstr>Process vs Thread</vt:lpstr>
      <vt:lpstr>Motivation</vt:lpstr>
      <vt:lpstr>Benefits</vt:lpstr>
      <vt:lpstr>Multicore Programming</vt:lpstr>
      <vt:lpstr>Concurrency vs. Parallelism</vt:lpstr>
      <vt:lpstr>Multicore Programming</vt:lpstr>
      <vt:lpstr>Amdahl’s Law</vt:lpstr>
      <vt:lpstr>Types of Thread</vt:lpstr>
      <vt:lpstr>User Threads and Kernel Threads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Windows Threads</vt:lpstr>
      <vt:lpstr>End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445</cp:revision>
  <cp:lastPrinted>2001-06-14T13:58:17Z</cp:lastPrinted>
  <dcterms:created xsi:type="dcterms:W3CDTF">2011-01-13T23:43:38Z</dcterms:created>
  <dcterms:modified xsi:type="dcterms:W3CDTF">2023-09-30T07:11:44Z</dcterms:modified>
</cp:coreProperties>
</file>