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58" r:id="rId5"/>
    <p:sldId id="259"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50" d="100"/>
          <a:sy n="50" d="100"/>
        </p:scale>
        <p:origin x="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7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582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435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035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9796027F-7875-4030-9381-8BD8C4F21935}" type="datetimeFigureOut">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4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38855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412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191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17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AD347D-5ACD-4C99-B74B-A9C85AD731AF}" type="datetimeFigureOut">
              <a:rPr lang="en-US" smtClean="0"/>
              <a:t>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6924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509A250-FF31-4206-8172-F9D3106AACB1}" type="datetimeFigureOut">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003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878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kinsta.com/knowledgebase/install-laravel/#windows-8" TargetMode="External"/><Relationship Id="rId3" Type="http://schemas.openxmlformats.org/officeDocument/2006/relationships/hyperlink" Target="https://kinsta.com/knowledgebase/install-laravel/#windows-2" TargetMode="External"/><Relationship Id="rId7" Type="http://schemas.openxmlformats.org/officeDocument/2006/relationships/hyperlink" Target="https://kinsta.com/knowledgebase/install-laravel/#windows-6" TargetMode="External"/><Relationship Id="rId2" Type="http://schemas.openxmlformats.org/officeDocument/2006/relationships/hyperlink" Target="https://kinsta.com/knowledgebase/install-laravel/#windows-1" TargetMode="External"/><Relationship Id="rId1" Type="http://schemas.openxmlformats.org/officeDocument/2006/relationships/slideLayout" Target="../slideLayouts/slideLayout2.xml"/><Relationship Id="rId6" Type="http://schemas.openxmlformats.org/officeDocument/2006/relationships/hyperlink" Target="https://kinsta.com/knowledgebase/install-laravel/#windows-5" TargetMode="External"/><Relationship Id="rId5" Type="http://schemas.openxmlformats.org/officeDocument/2006/relationships/hyperlink" Target="https://kinsta.com/knowledgebase/install-laravel/#windows-4" TargetMode="External"/><Relationship Id="rId4" Type="http://schemas.openxmlformats.org/officeDocument/2006/relationships/hyperlink" Target="https://kinsta.com/knowledgebase/install-laravel/#windows-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rave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insta.com/web-develop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insta.com/blog/code-review-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aravel.com/docs/10.x/eloqu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mvc-design-patte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a:t>PHP LARAVEL </a:t>
            </a:r>
            <a:endParaRPr lang="ar-SA" dirty="0"/>
          </a:p>
        </p:txBody>
      </p:sp>
      <p:sp>
        <p:nvSpPr>
          <p:cNvPr id="3" name="عنوان فرعي 2"/>
          <p:cNvSpPr>
            <a:spLocks noGrp="1"/>
          </p:cNvSpPr>
          <p:nvPr>
            <p:ph type="subTitle" idx="1"/>
          </p:nvPr>
        </p:nvSpPr>
        <p:spPr/>
        <p:txBody>
          <a:bodyPr/>
          <a:lstStyle/>
          <a:p>
            <a:endParaRPr lang="ar-SA"/>
          </a:p>
        </p:txBody>
      </p:sp>
    </p:spTree>
    <p:extLst>
      <p:ext uri="{BB962C8B-B14F-4D97-AF65-F5344CB8AC3E}">
        <p14:creationId xmlns:p14="http://schemas.microsoft.com/office/powerpoint/2010/main" val="3417412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endParaRPr lang="ar-SA" dirty="0"/>
          </a:p>
        </p:txBody>
      </p:sp>
      <p:pic>
        <p:nvPicPr>
          <p:cNvPr id="4" name="عنصر نائب للمحتوى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031" y="1842654"/>
            <a:ext cx="7537319" cy="4405745"/>
          </a:xfrm>
          <a:prstGeom prst="rect">
            <a:avLst/>
          </a:prstGeom>
        </p:spPr>
      </p:pic>
    </p:spTree>
    <p:extLst>
      <p:ext uri="{BB962C8B-B14F-4D97-AF65-F5344CB8AC3E}">
        <p14:creationId xmlns:p14="http://schemas.microsoft.com/office/powerpoint/2010/main" val="36371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381" y="1152983"/>
            <a:ext cx="8174182" cy="5382777"/>
          </a:xfrm>
        </p:spPr>
      </p:pic>
    </p:spTree>
    <p:extLst>
      <p:ext uri="{BB962C8B-B14F-4D97-AF65-F5344CB8AC3E}">
        <p14:creationId xmlns:p14="http://schemas.microsoft.com/office/powerpoint/2010/main" val="137896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Install php Laravel </a:t>
            </a:r>
            <a:endParaRPr lang="ar-SA" dirty="0"/>
          </a:p>
        </p:txBody>
      </p:sp>
      <p:sp>
        <p:nvSpPr>
          <p:cNvPr id="3" name="عنصر نائب للمحتوى 2"/>
          <p:cNvSpPr>
            <a:spLocks noGrp="1"/>
          </p:cNvSpPr>
          <p:nvPr>
            <p:ph idx="1"/>
          </p:nvPr>
        </p:nvSpPr>
        <p:spPr/>
        <p:txBody>
          <a:bodyPr/>
          <a:lstStyle/>
          <a:p>
            <a:pPr algn="l" rtl="0" fontAlgn="base"/>
            <a:r>
              <a:rPr lang="en-US" b="1" dirty="0">
                <a:hlinkClick r:id="rId2"/>
              </a:rPr>
              <a:t>Install XAMPP (to install PHP and MySQL)</a:t>
            </a:r>
            <a:endParaRPr lang="en-US" b="1" dirty="0"/>
          </a:p>
          <a:p>
            <a:pPr algn="l" rtl="0" fontAlgn="base"/>
            <a:r>
              <a:rPr lang="en-US" b="1" dirty="0">
                <a:hlinkClick r:id="rId3"/>
              </a:rPr>
              <a:t>Install Composer</a:t>
            </a:r>
            <a:endParaRPr lang="en-US" b="1" dirty="0"/>
          </a:p>
          <a:p>
            <a:pPr algn="l" rtl="0" fontAlgn="base"/>
            <a:r>
              <a:rPr lang="en-US" b="1" dirty="0">
                <a:hlinkClick r:id="rId4"/>
              </a:rPr>
              <a:t>Verify Composer installation</a:t>
            </a:r>
            <a:endParaRPr lang="en-US" b="1" dirty="0"/>
          </a:p>
          <a:p>
            <a:pPr algn="l" rtl="0" fontAlgn="base"/>
            <a:r>
              <a:rPr lang="en-US" b="1" dirty="0">
                <a:hlinkClick r:id="rId5"/>
              </a:rPr>
              <a:t>Install Laravel using Composer</a:t>
            </a:r>
            <a:endParaRPr lang="en-US" b="1" dirty="0"/>
          </a:p>
          <a:p>
            <a:pPr algn="l" rtl="0" fontAlgn="base"/>
            <a:r>
              <a:rPr lang="en-US" b="1" dirty="0">
                <a:hlinkClick r:id="rId6"/>
              </a:rPr>
              <a:t>Verify Laravel Installation</a:t>
            </a:r>
            <a:endParaRPr lang="en-US" b="1" dirty="0"/>
          </a:p>
          <a:p>
            <a:pPr algn="l" rtl="0" fontAlgn="base"/>
            <a:r>
              <a:rPr lang="en-US" b="1" dirty="0">
                <a:hlinkClick r:id="rId7"/>
              </a:rPr>
              <a:t>Start the server</a:t>
            </a:r>
            <a:endParaRPr lang="en-US" b="1" dirty="0"/>
          </a:p>
          <a:p>
            <a:pPr algn="l" rtl="0" fontAlgn="base"/>
            <a:r>
              <a:rPr lang="en-US" b="1" dirty="0">
                <a:hlinkClick r:id="rId8"/>
              </a:rPr>
              <a:t>Run the project in your browser</a:t>
            </a:r>
            <a:endParaRPr lang="en-US" b="1" dirty="0"/>
          </a:p>
          <a:p>
            <a:pPr algn="l" rtl="0"/>
            <a:endParaRPr lang="ar-SA" dirty="0"/>
          </a:p>
        </p:txBody>
      </p:sp>
    </p:spTree>
    <p:extLst>
      <p:ext uri="{BB962C8B-B14F-4D97-AF65-F5344CB8AC3E}">
        <p14:creationId xmlns:p14="http://schemas.microsoft.com/office/powerpoint/2010/main" val="101896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Command to install </a:t>
            </a:r>
            <a:r>
              <a:rPr lang="en-US" dirty="0" err="1"/>
              <a:t>laravel</a:t>
            </a:r>
            <a:endParaRPr lang="ar-SA" dirty="0"/>
          </a:p>
        </p:txBody>
      </p:sp>
      <p:sp>
        <p:nvSpPr>
          <p:cNvPr id="3" name="عنصر نائب للمحتوى 2"/>
          <p:cNvSpPr>
            <a:spLocks noGrp="1"/>
          </p:cNvSpPr>
          <p:nvPr>
            <p:ph idx="1"/>
          </p:nvPr>
        </p:nvSpPr>
        <p:spPr/>
        <p:txBody>
          <a:bodyPr/>
          <a:lstStyle/>
          <a:p>
            <a:pPr marL="0" indent="0" algn="l" rtl="0">
              <a:buNone/>
            </a:pPr>
            <a:r>
              <a:rPr lang="en-US" b="1" dirty="0"/>
              <a:t>Composer create-project Laravel/Laravel </a:t>
            </a:r>
            <a:r>
              <a:rPr lang="en-US" b="1" dirty="0" err="1"/>
              <a:t>app_name</a:t>
            </a:r>
            <a:endParaRPr lang="en-US" b="1" dirty="0"/>
          </a:p>
          <a:p>
            <a:pPr algn="l" rtl="0" fontAlgn="base"/>
            <a:r>
              <a:rPr lang="en-US" dirty="0"/>
              <a:t>This will automatically download all the relevant Laravel files to create a new project.</a:t>
            </a:r>
          </a:p>
          <a:p>
            <a:br>
              <a:rPr lang="en-US" dirty="0"/>
            </a:br>
            <a:endParaRPr lang="ar-SA" dirty="0"/>
          </a:p>
        </p:txBody>
      </p:sp>
    </p:spTree>
    <p:extLst>
      <p:ext uri="{BB962C8B-B14F-4D97-AF65-F5344CB8AC3E}">
        <p14:creationId xmlns:p14="http://schemas.microsoft.com/office/powerpoint/2010/main" val="16445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Command to Start server</a:t>
            </a:r>
            <a:endParaRPr lang="ar-SA" dirty="0"/>
          </a:p>
        </p:txBody>
      </p:sp>
      <p:sp>
        <p:nvSpPr>
          <p:cNvPr id="3" name="عنصر نائب للمحتوى 2"/>
          <p:cNvSpPr>
            <a:spLocks noGrp="1"/>
          </p:cNvSpPr>
          <p:nvPr>
            <p:ph idx="1"/>
          </p:nvPr>
        </p:nvSpPr>
        <p:spPr/>
        <p:txBody>
          <a:bodyPr>
            <a:normAutofit/>
          </a:bodyPr>
          <a:lstStyle/>
          <a:p>
            <a:pPr marL="0" indent="0" algn="l" rtl="0">
              <a:buNone/>
            </a:pPr>
            <a:r>
              <a:rPr lang="en-US" sz="2800" dirty="0"/>
              <a:t>Php artisan serve</a:t>
            </a:r>
            <a:endParaRPr lang="ar-SA" sz="2800" dirty="0"/>
          </a:p>
        </p:txBody>
      </p:sp>
    </p:spTree>
    <p:extLst>
      <p:ext uri="{BB962C8B-B14F-4D97-AF65-F5344CB8AC3E}">
        <p14:creationId xmlns:p14="http://schemas.microsoft.com/office/powerpoint/2010/main" val="182001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103312" y="748146"/>
            <a:ext cx="9786361" cy="5500254"/>
          </a:xfrm>
        </p:spPr>
        <p:txBody>
          <a:bodyPr>
            <a:normAutofit/>
          </a:bodyPr>
          <a:lstStyle/>
          <a:p>
            <a:pPr algn="l" rtl="0">
              <a:lnSpc>
                <a:spcPct val="150000"/>
              </a:lnSpc>
            </a:pPr>
            <a:r>
              <a:rPr lang="en-US" sz="2800" dirty="0">
                <a:hlinkClick r:id="rId2"/>
              </a:rPr>
              <a:t>Laravel</a:t>
            </a:r>
            <a:r>
              <a:rPr lang="en-US" sz="2800" dirty="0"/>
              <a:t> is a powerful PHP web application framework that streamlines web application development through an MVC (Model-View-Controller) architecture. </a:t>
            </a:r>
          </a:p>
          <a:p>
            <a:pPr algn="l" rtl="0">
              <a:lnSpc>
                <a:spcPct val="150000"/>
              </a:lnSpc>
            </a:pPr>
            <a:r>
              <a:rPr lang="en-US" sz="2800" dirty="0"/>
              <a:t>Laravel has gained immense popularity due to its simplicity and ease of use, making it a top choice for web developers worldwide.</a:t>
            </a:r>
            <a:endParaRPr lang="en-US" sz="3200" dirty="0"/>
          </a:p>
          <a:p>
            <a:pPr algn="l" rtl="0">
              <a:lnSpc>
                <a:spcPct val="150000"/>
              </a:lnSpc>
            </a:pPr>
            <a:endParaRPr lang="ar-SA" dirty="0"/>
          </a:p>
        </p:txBody>
      </p:sp>
    </p:spTree>
    <p:extLst>
      <p:ext uri="{BB962C8B-B14F-4D97-AF65-F5344CB8AC3E}">
        <p14:creationId xmlns:p14="http://schemas.microsoft.com/office/powerpoint/2010/main" val="356325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normAutofit/>
          </a:bodyPr>
          <a:lstStyle/>
          <a:p>
            <a:pPr algn="l" rtl="0">
              <a:lnSpc>
                <a:spcPct val="150000"/>
              </a:lnSpc>
            </a:pPr>
            <a:r>
              <a:rPr lang="en-US" sz="2800" dirty="0"/>
              <a:t>Laravel is open framework used to build fast websites and more security </a:t>
            </a:r>
          </a:p>
          <a:p>
            <a:pPr algn="l" rtl="0">
              <a:lnSpc>
                <a:spcPct val="150000"/>
              </a:lnSpc>
            </a:pPr>
            <a:r>
              <a:rPr lang="en-US" sz="2800" dirty="0"/>
              <a:t>Laravel has several version such as 4 ,5,5,5 …..9,10</a:t>
            </a:r>
          </a:p>
          <a:p>
            <a:pPr algn="l" rtl="0">
              <a:lnSpc>
                <a:spcPct val="150000"/>
              </a:lnSpc>
            </a:pPr>
            <a:r>
              <a:rPr lang="en-US" sz="2800" dirty="0"/>
              <a:t>Main website of Laravel framework is Laravel.com which contains many tutorial and details for each version of Laravel </a:t>
            </a:r>
          </a:p>
          <a:p>
            <a:endParaRPr lang="ar-SA" dirty="0"/>
          </a:p>
        </p:txBody>
      </p:sp>
    </p:spTree>
    <p:extLst>
      <p:ext uri="{BB962C8B-B14F-4D97-AF65-F5344CB8AC3E}">
        <p14:creationId xmlns:p14="http://schemas.microsoft.com/office/powerpoint/2010/main" val="327423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a:xfrm>
            <a:off x="1097280" y="1845733"/>
            <a:ext cx="10058400" cy="4725663"/>
          </a:xfrm>
        </p:spPr>
        <p:txBody>
          <a:bodyPr>
            <a:normAutofit/>
          </a:bodyPr>
          <a:lstStyle/>
          <a:p>
            <a:pPr algn="l" rtl="0">
              <a:lnSpc>
                <a:spcPct val="100000"/>
              </a:lnSpc>
            </a:pPr>
            <a:r>
              <a:rPr lang="en-US" sz="3000" dirty="0"/>
              <a:t>Laravel uses concept MVC</a:t>
            </a:r>
          </a:p>
          <a:p>
            <a:pPr marL="0" indent="0" algn="l" rtl="0">
              <a:lnSpc>
                <a:spcPct val="100000"/>
              </a:lnSpc>
              <a:buNone/>
            </a:pPr>
            <a:r>
              <a:rPr lang="en-US" sz="3000" dirty="0"/>
              <a:t>M:Model , V: view , C:controller </a:t>
            </a:r>
          </a:p>
          <a:p>
            <a:pPr marL="0" indent="0" algn="l" rtl="0">
              <a:lnSpc>
                <a:spcPct val="100000"/>
              </a:lnSpc>
              <a:buNone/>
            </a:pPr>
            <a:r>
              <a:rPr lang="en-US" sz="3000" dirty="0"/>
              <a:t>Model is responsible to deal with database </a:t>
            </a:r>
          </a:p>
          <a:p>
            <a:pPr marL="0" indent="0" algn="l" rtl="0">
              <a:lnSpc>
                <a:spcPct val="100000"/>
              </a:lnSpc>
              <a:buNone/>
            </a:pPr>
            <a:r>
              <a:rPr lang="en-US" sz="3000" dirty="0"/>
              <a:t>View: user interface used Blade engine (html inside php)</a:t>
            </a:r>
          </a:p>
          <a:p>
            <a:pPr marL="0" indent="0" algn="l" rtl="0">
              <a:lnSpc>
                <a:spcPct val="100000"/>
              </a:lnSpc>
              <a:buNone/>
            </a:pPr>
            <a:r>
              <a:rPr lang="en-US" sz="3000" dirty="0"/>
              <a:t>Controller is intermediate between Model and view , and used to control project  fully</a:t>
            </a:r>
            <a:endParaRPr lang="ar-SA" sz="3000" dirty="0"/>
          </a:p>
        </p:txBody>
      </p:sp>
    </p:spTree>
    <p:extLst>
      <p:ext uri="{BB962C8B-B14F-4D97-AF65-F5344CB8AC3E}">
        <p14:creationId xmlns:p14="http://schemas.microsoft.com/office/powerpoint/2010/main" val="38295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fontAlgn="base"/>
            <a:r>
              <a:rPr lang="en-US" b="1" dirty="0"/>
              <a:t>Advantages of Using Laravel</a:t>
            </a:r>
            <a:br>
              <a:rPr lang="en-US" b="1" dirty="0"/>
            </a:br>
            <a:br>
              <a:rPr lang="en-US" dirty="0"/>
            </a:br>
            <a:endParaRPr lang="ar-SA" dirty="0"/>
          </a:p>
        </p:txBody>
      </p:sp>
      <p:sp>
        <p:nvSpPr>
          <p:cNvPr id="3" name="عنصر نائب للمحتوى 2"/>
          <p:cNvSpPr>
            <a:spLocks noGrp="1"/>
          </p:cNvSpPr>
          <p:nvPr>
            <p:ph idx="1"/>
          </p:nvPr>
        </p:nvSpPr>
        <p:spPr>
          <a:xfrm>
            <a:off x="1103312" y="1607127"/>
            <a:ext cx="8946541" cy="5250873"/>
          </a:xfrm>
        </p:spPr>
        <p:txBody>
          <a:bodyPr>
            <a:normAutofit fontScale="92500" lnSpcReduction="10000"/>
          </a:bodyPr>
          <a:lstStyle/>
          <a:p>
            <a:pPr algn="l" rtl="0" fontAlgn="base">
              <a:lnSpc>
                <a:spcPct val="160000"/>
              </a:lnSpc>
            </a:pPr>
            <a:r>
              <a:rPr lang="en-US" sz="3300" dirty="0"/>
              <a:t>1.  Rapid Development Process</a:t>
            </a:r>
          </a:p>
          <a:p>
            <a:pPr algn="l" rtl="0" fontAlgn="base">
              <a:lnSpc>
                <a:spcPct val="160000"/>
              </a:lnSpc>
            </a:pPr>
            <a:r>
              <a:rPr lang="en-US" sz="3300" dirty="0"/>
              <a:t>Laravel provides intuitive syntax, built-in tools, and extensive documentation, enabling developers to create web applications quickly and efficiently, significantly reducing </a:t>
            </a:r>
            <a:r>
              <a:rPr lang="en-US" sz="3300" dirty="0">
                <a:hlinkClick r:id="rId2">
                  <a:extLst>
                    <a:ext uri="{A12FA001-AC4F-418D-AE19-62706E023703}">
                      <ahyp:hlinkClr xmlns:ahyp="http://schemas.microsoft.com/office/drawing/2018/hyperlinkcolor" val="tx"/>
                    </a:ext>
                  </a:extLst>
                </a:hlinkClick>
              </a:rPr>
              <a:t>development time</a:t>
            </a:r>
            <a:r>
              <a:rPr lang="en-US" sz="3300" dirty="0"/>
              <a:t>.</a:t>
            </a:r>
          </a:p>
          <a:p>
            <a:pPr algn="l" rtl="0" fontAlgn="base">
              <a:lnSpc>
                <a:spcPct val="160000"/>
              </a:lnSpc>
            </a:pPr>
            <a:br>
              <a:rPr lang="en-US" dirty="0"/>
            </a:br>
            <a:br>
              <a:rPr lang="en-US" dirty="0"/>
            </a:br>
            <a:endParaRPr lang="ar-SA" dirty="0"/>
          </a:p>
        </p:txBody>
      </p:sp>
    </p:spTree>
    <p:extLst>
      <p:ext uri="{BB962C8B-B14F-4D97-AF65-F5344CB8AC3E}">
        <p14:creationId xmlns:p14="http://schemas.microsoft.com/office/powerpoint/2010/main" val="217421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646B4A7-8D64-5AEF-EF2E-8D49BF564E26}"/>
              </a:ext>
            </a:extLst>
          </p:cNvPr>
          <p:cNvSpPr>
            <a:spLocks noGrp="1"/>
          </p:cNvSpPr>
          <p:nvPr>
            <p:ph type="title"/>
          </p:nvPr>
        </p:nvSpPr>
        <p:spPr/>
        <p:txBody>
          <a:bodyPr/>
          <a:lstStyle/>
          <a:p>
            <a:endParaRPr lang="ar-SA"/>
          </a:p>
        </p:txBody>
      </p:sp>
      <p:sp>
        <p:nvSpPr>
          <p:cNvPr id="3" name="عنصر نائب للمحتوى 2">
            <a:extLst>
              <a:ext uri="{FF2B5EF4-FFF2-40B4-BE49-F238E27FC236}">
                <a16:creationId xmlns:a16="http://schemas.microsoft.com/office/drawing/2014/main" id="{7FD78B0A-2304-FEA4-355E-96B10D713C72}"/>
              </a:ext>
            </a:extLst>
          </p:cNvPr>
          <p:cNvSpPr>
            <a:spLocks noGrp="1"/>
          </p:cNvSpPr>
          <p:nvPr>
            <p:ph idx="1"/>
          </p:nvPr>
        </p:nvSpPr>
        <p:spPr>
          <a:xfrm>
            <a:off x="925830" y="1813560"/>
            <a:ext cx="10058400" cy="4023360"/>
          </a:xfrm>
        </p:spPr>
        <p:txBody>
          <a:bodyPr>
            <a:normAutofit fontScale="85000" lnSpcReduction="10000"/>
          </a:bodyPr>
          <a:lstStyle/>
          <a:p>
            <a:pPr algn="l" rtl="0" fontAlgn="base">
              <a:lnSpc>
                <a:spcPct val="160000"/>
              </a:lnSpc>
            </a:pPr>
            <a:r>
              <a:rPr lang="en-US" sz="3300" dirty="0"/>
              <a:t>2. Readable and Maintainable Code</a:t>
            </a:r>
          </a:p>
          <a:p>
            <a:pPr marL="0" indent="0" algn="l" rtl="0">
              <a:lnSpc>
                <a:spcPct val="210000"/>
              </a:lnSpc>
              <a:buNone/>
            </a:pPr>
            <a:r>
              <a:rPr lang="en-US" sz="3100" dirty="0"/>
              <a:t>Laravel promotes clean and </a:t>
            </a:r>
            <a:r>
              <a:rPr lang="en-US" sz="3100" dirty="0">
                <a:hlinkClick r:id="rId2">
                  <a:extLst>
                    <a:ext uri="{A12FA001-AC4F-418D-AE19-62706E023703}">
                      <ahyp:hlinkClr xmlns:ahyp="http://schemas.microsoft.com/office/drawing/2018/hyperlinkcolor" val="tx"/>
                    </a:ext>
                  </a:extLst>
                </a:hlinkClick>
              </a:rPr>
              <a:t>well-structured code</a:t>
            </a:r>
            <a:r>
              <a:rPr lang="en-US" sz="3100" dirty="0"/>
              <a:t>, making it easier to read and maintain. This is particularly beneficial when working in a team or on large projects, as it helps ensure consistency and code quality.</a:t>
            </a:r>
            <a:endParaRPr lang="ar-SA" sz="3100" dirty="0"/>
          </a:p>
        </p:txBody>
      </p:sp>
    </p:spTree>
    <p:extLst>
      <p:ext uri="{BB962C8B-B14F-4D97-AF65-F5344CB8AC3E}">
        <p14:creationId xmlns:p14="http://schemas.microsoft.com/office/powerpoint/2010/main" val="2964379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idx="1"/>
          </p:nvPr>
        </p:nvSpPr>
        <p:spPr/>
        <p:txBody>
          <a:bodyPr/>
          <a:lstStyle/>
          <a:p>
            <a:pPr marL="0" indent="0" algn="l" rtl="0">
              <a:lnSpc>
                <a:spcPct val="200000"/>
              </a:lnSpc>
              <a:buNone/>
            </a:pPr>
            <a:r>
              <a:rPr lang="en-US" sz="2800" dirty="0"/>
              <a:t>3. Strong Community and Support</a:t>
            </a:r>
          </a:p>
          <a:p>
            <a:pPr marL="0" indent="0" algn="l" rtl="0">
              <a:lnSpc>
                <a:spcPct val="200000"/>
              </a:lnSpc>
              <a:buNone/>
            </a:pPr>
            <a:r>
              <a:rPr lang="en-US" sz="2600" dirty="0"/>
              <a:t>Laravel has a large and active community of developers who contribute to its growth and provide support through forums, blogs, and social media. This makes it easy to find help and resources when needed</a:t>
            </a:r>
            <a:endParaRPr lang="ar-SA" sz="2600" dirty="0"/>
          </a:p>
        </p:txBody>
      </p:sp>
    </p:spTree>
    <p:extLst>
      <p:ext uri="{BB962C8B-B14F-4D97-AF65-F5344CB8AC3E}">
        <p14:creationId xmlns:p14="http://schemas.microsoft.com/office/powerpoint/2010/main" val="181431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normAutofit/>
          </a:bodyPr>
          <a:lstStyle/>
          <a:p>
            <a:pPr algn="l" rtl="0" fontAlgn="base">
              <a:lnSpc>
                <a:spcPct val="150000"/>
              </a:lnSpc>
            </a:pPr>
            <a:r>
              <a:rPr lang="en-US" sz="3000" dirty="0"/>
              <a:t>4. </a:t>
            </a:r>
            <a:r>
              <a:rPr lang="en-US" sz="3000" b="1" dirty="0"/>
              <a:t>Built-In Tools and Libraries</a:t>
            </a:r>
          </a:p>
          <a:p>
            <a:pPr algn="l" rtl="0" fontAlgn="base">
              <a:lnSpc>
                <a:spcPct val="150000"/>
              </a:lnSpc>
            </a:pPr>
            <a:br>
              <a:rPr lang="en-US" dirty="0"/>
            </a:br>
            <a:r>
              <a:rPr lang="en-US" sz="2600" dirty="0"/>
              <a:t>Laravel comes with many built-in tools and libraries, such as </a:t>
            </a:r>
            <a:r>
              <a:rPr lang="en-US" sz="2600" dirty="0">
                <a:hlinkClick r:id="rId2">
                  <a:extLst>
                    <a:ext uri="{A12FA001-AC4F-418D-AE19-62706E023703}">
                      <ahyp:hlinkClr xmlns:ahyp="http://schemas.microsoft.com/office/drawing/2018/hyperlinkcolor" val="tx"/>
                    </a:ext>
                  </a:extLst>
                </a:hlinkClick>
              </a:rPr>
              <a:t>Eloquent ORM</a:t>
            </a:r>
            <a:r>
              <a:rPr lang="en-US" sz="2600" dirty="0"/>
              <a:t>, Blade templating engine, and Artisan command-line tool, which simplify the development process and reduce the need for external dependencies.</a:t>
            </a:r>
            <a:endParaRPr lang="ar-SA" sz="2600" dirty="0"/>
          </a:p>
        </p:txBody>
      </p:sp>
    </p:spTree>
    <p:extLst>
      <p:ext uri="{BB962C8B-B14F-4D97-AF65-F5344CB8AC3E}">
        <p14:creationId xmlns:p14="http://schemas.microsoft.com/office/powerpoint/2010/main" val="195350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46111" y="452718"/>
            <a:ext cx="9404723" cy="1126700"/>
          </a:xfrm>
        </p:spPr>
        <p:txBody>
          <a:bodyPr/>
          <a:lstStyle/>
          <a:p>
            <a:pPr algn="ctr"/>
            <a:r>
              <a:rPr lang="en-US" b="1" dirty="0"/>
              <a:t>MVC</a:t>
            </a:r>
            <a:endParaRPr lang="ar-SA" b="1" dirty="0"/>
          </a:p>
        </p:txBody>
      </p:sp>
      <p:sp>
        <p:nvSpPr>
          <p:cNvPr id="5" name="مستطيل 4"/>
          <p:cNvSpPr/>
          <p:nvPr/>
        </p:nvSpPr>
        <p:spPr>
          <a:xfrm>
            <a:off x="646111" y="1468781"/>
            <a:ext cx="10289743" cy="5021246"/>
          </a:xfrm>
          <a:prstGeom prst="rect">
            <a:avLst/>
          </a:prstGeom>
        </p:spPr>
        <p:txBody>
          <a:bodyPr wrap="square">
            <a:spAutoFit/>
          </a:bodyPr>
          <a:lstStyle/>
          <a:p>
            <a:pPr>
              <a:lnSpc>
                <a:spcPct val="200000"/>
              </a:lnSpc>
            </a:pPr>
            <a:r>
              <a:rPr lang="en-US" sz="2600" dirty="0">
                <a:solidFill>
                  <a:schemeClr val="tx1">
                    <a:lumMod val="75000"/>
                    <a:lumOff val="25000"/>
                  </a:schemeClr>
                </a:solidFill>
              </a:rPr>
              <a:t>The </a:t>
            </a:r>
            <a:r>
              <a:rPr lang="en-US" sz="2600" dirty="0">
                <a:solidFill>
                  <a:schemeClr val="tx1">
                    <a:lumMod val="75000"/>
                    <a:lumOff val="25000"/>
                  </a:schemeClr>
                </a:solidFill>
                <a:hlinkClick r:id="rId2">
                  <a:extLst>
                    <a:ext uri="{A12FA001-AC4F-418D-AE19-62706E023703}">
                      <ahyp:hlinkClr xmlns:ahyp="http://schemas.microsoft.com/office/drawing/2018/hyperlinkcolor" val="tx"/>
                    </a:ext>
                  </a:extLst>
                </a:hlinkClick>
              </a:rPr>
              <a:t>Model-View-Controller (MVC)</a:t>
            </a:r>
            <a:r>
              <a:rPr lang="en-US" sz="2600" dirty="0">
                <a:solidFill>
                  <a:schemeClr val="tx1">
                    <a:lumMod val="75000"/>
                    <a:lumOff val="25000"/>
                  </a:schemeClr>
                </a:solidFill>
              </a:rPr>
              <a:t> framework is an architectural/design pattern that separates an application into three main logical components Model, View, and Controller</a:t>
            </a:r>
          </a:p>
          <a:p>
            <a:pPr fontAlgn="base"/>
            <a:r>
              <a:rPr lang="en-US" sz="2600" dirty="0">
                <a:solidFill>
                  <a:schemeClr val="tx1">
                    <a:lumMod val="75000"/>
                    <a:lumOff val="25000"/>
                  </a:schemeClr>
                </a:solidFill>
              </a:rPr>
              <a:t>Components of MVC :</a:t>
            </a:r>
          </a:p>
          <a:p>
            <a:pPr fontAlgn="base"/>
            <a:endParaRPr lang="en-US" sz="2600" dirty="0">
              <a:solidFill>
                <a:schemeClr val="tx1">
                  <a:lumMod val="75000"/>
                  <a:lumOff val="25000"/>
                </a:schemeClr>
              </a:solidFill>
            </a:endParaRPr>
          </a:p>
          <a:p>
            <a:pPr fontAlgn="base"/>
            <a:r>
              <a:rPr lang="en-US" sz="2600" dirty="0">
                <a:solidFill>
                  <a:schemeClr val="tx1">
                    <a:lumMod val="75000"/>
                    <a:lumOff val="25000"/>
                  </a:schemeClr>
                </a:solidFill>
              </a:rPr>
              <a:t>1. Controller </a:t>
            </a:r>
          </a:p>
          <a:p>
            <a:pPr fontAlgn="base"/>
            <a:r>
              <a:rPr lang="en-US" sz="2600" dirty="0">
                <a:solidFill>
                  <a:schemeClr val="tx1">
                    <a:lumMod val="75000"/>
                    <a:lumOff val="25000"/>
                  </a:schemeClr>
                </a:solidFill>
              </a:rPr>
              <a:t>2. Model</a:t>
            </a:r>
          </a:p>
          <a:p>
            <a:pPr fontAlgn="base"/>
            <a:r>
              <a:rPr lang="en-US" sz="2600" dirty="0">
                <a:solidFill>
                  <a:schemeClr val="tx1">
                    <a:lumMod val="75000"/>
                    <a:lumOff val="25000"/>
                  </a:schemeClr>
                </a:solidFill>
              </a:rPr>
              <a:t>3. View</a:t>
            </a:r>
          </a:p>
          <a:p>
            <a:pPr>
              <a:lnSpc>
                <a:spcPct val="200000"/>
              </a:lnSpc>
            </a:pPr>
            <a:r>
              <a:rPr lang="en-US" sz="2000" b="1" dirty="0">
                <a:latin typeface="+mj-lt"/>
                <a:ea typeface="+mj-ea"/>
                <a:cs typeface="+mj-cs"/>
              </a:rPr>
              <a:t>.</a:t>
            </a:r>
            <a:endParaRPr lang="ar-SA" sz="2000" b="1" dirty="0">
              <a:latin typeface="+mj-lt"/>
              <a:ea typeface="+mj-ea"/>
              <a:cs typeface="+mj-cs"/>
            </a:endParaRPr>
          </a:p>
        </p:txBody>
      </p:sp>
    </p:spTree>
    <p:extLst>
      <p:ext uri="{BB962C8B-B14F-4D97-AF65-F5344CB8AC3E}">
        <p14:creationId xmlns:p14="http://schemas.microsoft.com/office/powerpoint/2010/main" val="97000784"/>
      </p:ext>
    </p:extLst>
  </p:cSld>
  <p:clrMapOvr>
    <a:masterClrMapping/>
  </p:clrMapOvr>
</p:sld>
</file>

<file path=ppt/theme/theme1.xml><?xml version="1.0" encoding="utf-8"?>
<a:theme xmlns:a="http://schemas.openxmlformats.org/drawingml/2006/main" name="أثر رجعي">
  <a:themeElements>
    <a:clrScheme name="أثر رجعي">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418</Words>
  <Application>Microsoft Office PowerPoint</Application>
  <PresentationFormat>شاشة عريضة</PresentationFormat>
  <Paragraphs>43</Paragraphs>
  <Slides>14</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14</vt:i4>
      </vt:variant>
    </vt:vector>
  </HeadingPairs>
  <TitlesOfParts>
    <vt:vector size="17" baseType="lpstr">
      <vt:lpstr>Calibri</vt:lpstr>
      <vt:lpstr>Calibri Light</vt:lpstr>
      <vt:lpstr>أثر رجعي</vt:lpstr>
      <vt:lpstr>PHP LARAVEL </vt:lpstr>
      <vt:lpstr>عرض تقديمي في PowerPoint</vt:lpstr>
      <vt:lpstr>عرض تقديمي في PowerPoint</vt:lpstr>
      <vt:lpstr>عرض تقديمي في PowerPoint</vt:lpstr>
      <vt:lpstr>Advantages of Using Laravel  </vt:lpstr>
      <vt:lpstr>عرض تقديمي في PowerPoint</vt:lpstr>
      <vt:lpstr>عرض تقديمي في PowerPoint</vt:lpstr>
      <vt:lpstr>عرض تقديمي في PowerPoint</vt:lpstr>
      <vt:lpstr>MVC</vt:lpstr>
      <vt:lpstr>عرض تقديمي في PowerPoint</vt:lpstr>
      <vt:lpstr>عرض تقديمي في PowerPoint</vt:lpstr>
      <vt:lpstr>Install php Laravel </vt:lpstr>
      <vt:lpstr>Command to install laravel</vt:lpstr>
      <vt:lpstr>Command to Start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LARAVEL</dc:title>
  <dc:creator>G.B</dc:creator>
  <cp:lastModifiedBy>ust5</cp:lastModifiedBy>
  <cp:revision>6</cp:revision>
  <dcterms:created xsi:type="dcterms:W3CDTF">2023-09-17T05:05:36Z</dcterms:created>
  <dcterms:modified xsi:type="dcterms:W3CDTF">2024-01-02T05:28:20Z</dcterms:modified>
</cp:coreProperties>
</file>