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60" r:id="rId6"/>
    <p:sldId id="261" r:id="rId7"/>
    <p:sldId id="262" r:id="rId8"/>
    <p:sldId id="269" r:id="rId9"/>
    <p:sldId id="263" r:id="rId10"/>
    <p:sldId id="264" r:id="rId11"/>
    <p:sldId id="265" r:id="rId12"/>
    <p:sldId id="266" r:id="rId13"/>
    <p:sldId id="267" r:id="rId14"/>
    <p:sldId id="268" r:id="rId15"/>
    <p:sldId id="270" r:id="rId16"/>
    <p:sldId id="272" r:id="rId17"/>
    <p:sldId id="271" r:id="rId18"/>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05" autoAdjust="0"/>
    <p:restoredTop sz="89687" autoAdjust="0"/>
  </p:normalViewPr>
  <p:slideViewPr>
    <p:cSldViewPr snapToGrid="0">
      <p:cViewPr varScale="1">
        <p:scale>
          <a:sx n="62" d="100"/>
          <a:sy n="62" d="100"/>
        </p:scale>
        <p:origin x="82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ar-SA" smtClean="0"/>
              <a:t>انقر لتحرير نمط العنوان الرئيسي</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03FBB34D-1E3F-4ECF-9789-C158854E1ABF}" type="datetimeFigureOut">
              <a:rPr lang="ar-SA" smtClean="0"/>
              <a:t>24/03/1445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A64AB137-5EFF-4EE6-A39E-87C94585A3CD}" type="slidenum">
              <a:rPr lang="ar-SA" smtClean="0"/>
              <a:t>‹#›</a:t>
            </a:fld>
            <a:endParaRPr lang="ar-SA"/>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091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smtClean="0"/>
              <a:t>تحرير أنماط النص الرئيسي</a:t>
            </a:r>
          </a:p>
        </p:txBody>
      </p:sp>
      <p:sp>
        <p:nvSpPr>
          <p:cNvPr id="3" name="Date Placeholder 2"/>
          <p:cNvSpPr>
            <a:spLocks noGrp="1"/>
          </p:cNvSpPr>
          <p:nvPr>
            <p:ph type="dt" sz="half" idx="10"/>
          </p:nvPr>
        </p:nvSpPr>
        <p:spPr/>
        <p:txBody>
          <a:bodyPr/>
          <a:lstStyle/>
          <a:p>
            <a:fld id="{03FBB34D-1E3F-4ECF-9789-C158854E1ABF}" type="datetimeFigureOut">
              <a:rPr lang="ar-SA" smtClean="0"/>
              <a:t>24/03/1445</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A64AB137-5EFF-4EE6-A39E-87C94585A3CD}" type="slidenum">
              <a:rPr lang="ar-SA" smtClean="0"/>
              <a:t>‹#›</a:t>
            </a:fld>
            <a:endParaRPr lang="ar-SA"/>
          </a:p>
        </p:txBody>
      </p:sp>
    </p:spTree>
    <p:extLst>
      <p:ext uri="{BB962C8B-B14F-4D97-AF65-F5344CB8AC3E}">
        <p14:creationId xmlns:p14="http://schemas.microsoft.com/office/powerpoint/2010/main" val="1040923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03FBB34D-1E3F-4ECF-9789-C158854E1ABF}" type="datetimeFigureOut">
              <a:rPr lang="ar-SA" smtClean="0"/>
              <a:t>24/03/1445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A64AB137-5EFF-4EE6-A39E-87C94585A3CD}" type="slidenum">
              <a:rPr lang="ar-SA" smtClean="0"/>
              <a:t>‹#›</a:t>
            </a:fld>
            <a:endParaRPr lang="ar-SA"/>
          </a:p>
        </p:txBody>
      </p:sp>
    </p:spTree>
    <p:extLst>
      <p:ext uri="{BB962C8B-B14F-4D97-AF65-F5344CB8AC3E}">
        <p14:creationId xmlns:p14="http://schemas.microsoft.com/office/powerpoint/2010/main" val="846288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ar-SA" smtClean="0"/>
              <a:t>انقر لتحرير نمط العنوان الرئيسي</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smtClean="0"/>
              <a:t>تحرير أنماط النص الرئيسي</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03FBB34D-1E3F-4ECF-9789-C158854E1ABF}" type="datetimeFigureOut">
              <a:rPr lang="ar-SA" smtClean="0"/>
              <a:t>24/03/1445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A64AB137-5EFF-4EE6-A39E-87C94585A3CD}" type="slidenum">
              <a:rPr lang="ar-SA" smtClean="0"/>
              <a:t>‹#›</a:t>
            </a:fld>
            <a:endParaRPr lang="ar-SA"/>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23205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03FBB34D-1E3F-4ECF-9789-C158854E1ABF}" type="datetimeFigureOut">
              <a:rPr lang="ar-SA" smtClean="0"/>
              <a:t>24/03/1445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A64AB137-5EFF-4EE6-A39E-87C94585A3CD}" type="slidenum">
              <a:rPr lang="ar-SA" smtClean="0"/>
              <a:t>‹#›</a:t>
            </a:fld>
            <a:endParaRPr lang="ar-SA"/>
          </a:p>
        </p:txBody>
      </p:sp>
    </p:spTree>
    <p:extLst>
      <p:ext uri="{BB962C8B-B14F-4D97-AF65-F5344CB8AC3E}">
        <p14:creationId xmlns:p14="http://schemas.microsoft.com/office/powerpoint/2010/main" val="2776378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ar-SA" smtClean="0"/>
              <a:t>انقر لتحرير نمط العنوان الرئيسي</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ar-SA" smtClean="0"/>
              <a:t>تحرير أنماط النص الرئيسي</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03FBB34D-1E3F-4ECF-9789-C158854E1ABF}" type="datetimeFigureOut">
              <a:rPr lang="ar-SA" smtClean="0"/>
              <a:t>24/03/1445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A64AB137-5EFF-4EE6-A39E-87C94585A3CD}" type="slidenum">
              <a:rPr lang="ar-SA" smtClean="0"/>
              <a:t>‹#›</a:t>
            </a:fld>
            <a:endParaRPr lang="ar-SA"/>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44762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ar-SA" smtClean="0"/>
              <a:t>انقر لتحرير نمط العنوان الرئيسي</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ar-SA" smtClean="0"/>
              <a:t>تحرير أنماط النص الرئيسي</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03FBB34D-1E3F-4ECF-9789-C158854E1ABF}" type="datetimeFigureOut">
              <a:rPr lang="ar-SA" smtClean="0"/>
              <a:t>24/03/1445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A64AB137-5EFF-4EE6-A39E-87C94585A3CD}" type="slidenum">
              <a:rPr lang="ar-SA" smtClean="0"/>
              <a:t>‹#›</a:t>
            </a:fld>
            <a:endParaRPr lang="ar-SA"/>
          </a:p>
        </p:txBody>
      </p:sp>
    </p:spTree>
    <p:extLst>
      <p:ext uri="{BB962C8B-B14F-4D97-AF65-F5344CB8AC3E}">
        <p14:creationId xmlns:p14="http://schemas.microsoft.com/office/powerpoint/2010/main" val="3595068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03FBB34D-1E3F-4ECF-9789-C158854E1ABF}" type="datetimeFigureOut">
              <a:rPr lang="ar-SA" smtClean="0"/>
              <a:t>24/03/1445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A64AB137-5EFF-4EE6-A39E-87C94585A3CD}" type="slidenum">
              <a:rPr lang="ar-SA" smtClean="0"/>
              <a:t>‹#›</a:t>
            </a:fld>
            <a:endParaRPr lang="ar-SA"/>
          </a:p>
        </p:txBody>
      </p:sp>
    </p:spTree>
    <p:extLst>
      <p:ext uri="{BB962C8B-B14F-4D97-AF65-F5344CB8AC3E}">
        <p14:creationId xmlns:p14="http://schemas.microsoft.com/office/powerpoint/2010/main" val="25636267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03FBB34D-1E3F-4ECF-9789-C158854E1ABF}" type="datetimeFigureOut">
              <a:rPr lang="ar-SA" smtClean="0"/>
              <a:t>24/03/1445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A64AB137-5EFF-4EE6-A39E-87C94585A3CD}" type="slidenum">
              <a:rPr lang="ar-SA" smtClean="0"/>
              <a:t>‹#›</a:t>
            </a:fld>
            <a:endParaRPr lang="ar-SA"/>
          </a:p>
        </p:txBody>
      </p:sp>
    </p:spTree>
    <p:extLst>
      <p:ext uri="{BB962C8B-B14F-4D97-AF65-F5344CB8AC3E}">
        <p14:creationId xmlns:p14="http://schemas.microsoft.com/office/powerpoint/2010/main" val="1246494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Content Placeholder 2"/>
          <p:cNvSpPr>
            <a:spLocks noGrp="1"/>
          </p:cNvSpPr>
          <p:nvPr>
            <p:ph idx="1"/>
          </p:nvPr>
        </p:nvSpPr>
        <p:spPr/>
        <p:txBody>
          <a:bodyPr anchor="ct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03FBB34D-1E3F-4ECF-9789-C158854E1ABF}" type="datetimeFigureOut">
              <a:rPr lang="ar-SA" smtClean="0"/>
              <a:t>24/03/1445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A64AB137-5EFF-4EE6-A39E-87C94585A3CD}" type="slidenum">
              <a:rPr lang="ar-SA" smtClean="0"/>
              <a:t>‹#›</a:t>
            </a:fld>
            <a:endParaRPr lang="ar-SA"/>
          </a:p>
        </p:txBody>
      </p:sp>
    </p:spTree>
    <p:extLst>
      <p:ext uri="{BB962C8B-B14F-4D97-AF65-F5344CB8AC3E}">
        <p14:creationId xmlns:p14="http://schemas.microsoft.com/office/powerpoint/2010/main" val="1684593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03FBB34D-1E3F-4ECF-9789-C158854E1ABF}" type="datetimeFigureOut">
              <a:rPr lang="ar-SA" smtClean="0"/>
              <a:t>24/03/1445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A64AB137-5EFF-4EE6-A39E-87C94585A3CD}" type="slidenum">
              <a:rPr lang="ar-SA" smtClean="0"/>
              <a:t>‹#›</a:t>
            </a:fld>
            <a:endParaRPr lang="ar-SA"/>
          </a:p>
        </p:txBody>
      </p:sp>
    </p:spTree>
    <p:extLst>
      <p:ext uri="{BB962C8B-B14F-4D97-AF65-F5344CB8AC3E}">
        <p14:creationId xmlns:p14="http://schemas.microsoft.com/office/powerpoint/2010/main" val="2668746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Date Placeholder 4"/>
          <p:cNvSpPr>
            <a:spLocks noGrp="1"/>
          </p:cNvSpPr>
          <p:nvPr>
            <p:ph type="dt" sz="half" idx="10"/>
          </p:nvPr>
        </p:nvSpPr>
        <p:spPr/>
        <p:txBody>
          <a:bodyPr/>
          <a:lstStyle/>
          <a:p>
            <a:fld id="{03FBB34D-1E3F-4ECF-9789-C158854E1ABF}" type="datetimeFigureOut">
              <a:rPr lang="ar-SA" smtClean="0"/>
              <a:t>24/03/1445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A64AB137-5EFF-4EE6-A39E-87C94585A3CD}" type="slidenum">
              <a:rPr lang="ar-SA" smtClean="0"/>
              <a:t>‹#›</a:t>
            </a:fld>
            <a:endParaRPr lang="ar-SA"/>
          </a:p>
        </p:txBody>
      </p:sp>
    </p:spTree>
    <p:extLst>
      <p:ext uri="{BB962C8B-B14F-4D97-AF65-F5344CB8AC3E}">
        <p14:creationId xmlns:p14="http://schemas.microsoft.com/office/powerpoint/2010/main" val="2742540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7" name="Date Placeholder 6"/>
          <p:cNvSpPr>
            <a:spLocks noGrp="1"/>
          </p:cNvSpPr>
          <p:nvPr>
            <p:ph type="dt" sz="half" idx="10"/>
          </p:nvPr>
        </p:nvSpPr>
        <p:spPr/>
        <p:txBody>
          <a:bodyPr/>
          <a:lstStyle/>
          <a:p>
            <a:fld id="{03FBB34D-1E3F-4ECF-9789-C158854E1ABF}" type="datetimeFigureOut">
              <a:rPr lang="ar-SA" smtClean="0"/>
              <a:t>24/03/1445</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A64AB137-5EFF-4EE6-A39E-87C94585A3CD}" type="slidenum">
              <a:rPr lang="ar-SA" smtClean="0"/>
              <a:t>‹#›</a:t>
            </a:fld>
            <a:endParaRPr lang="ar-SA"/>
          </a:p>
        </p:txBody>
      </p:sp>
    </p:spTree>
    <p:extLst>
      <p:ext uri="{BB962C8B-B14F-4D97-AF65-F5344CB8AC3E}">
        <p14:creationId xmlns:p14="http://schemas.microsoft.com/office/powerpoint/2010/main" val="401525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Date Placeholder 2"/>
          <p:cNvSpPr>
            <a:spLocks noGrp="1"/>
          </p:cNvSpPr>
          <p:nvPr>
            <p:ph type="dt" sz="half" idx="10"/>
          </p:nvPr>
        </p:nvSpPr>
        <p:spPr/>
        <p:txBody>
          <a:bodyPr/>
          <a:lstStyle/>
          <a:p>
            <a:fld id="{03FBB34D-1E3F-4ECF-9789-C158854E1ABF}" type="datetimeFigureOut">
              <a:rPr lang="ar-SA" smtClean="0"/>
              <a:t>24/03/1445</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A64AB137-5EFF-4EE6-A39E-87C94585A3CD}" type="slidenum">
              <a:rPr lang="ar-SA" smtClean="0"/>
              <a:t>‹#›</a:t>
            </a:fld>
            <a:endParaRPr lang="ar-SA"/>
          </a:p>
        </p:txBody>
      </p:sp>
    </p:spTree>
    <p:extLst>
      <p:ext uri="{BB962C8B-B14F-4D97-AF65-F5344CB8AC3E}">
        <p14:creationId xmlns:p14="http://schemas.microsoft.com/office/powerpoint/2010/main" val="927282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BB34D-1E3F-4ECF-9789-C158854E1ABF}" type="datetimeFigureOut">
              <a:rPr lang="ar-SA" smtClean="0"/>
              <a:t>24/03/1445</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A64AB137-5EFF-4EE6-A39E-87C94585A3CD}" type="slidenum">
              <a:rPr lang="ar-SA" smtClean="0"/>
              <a:t>‹#›</a:t>
            </a:fld>
            <a:endParaRPr lang="ar-SA"/>
          </a:p>
        </p:txBody>
      </p:sp>
    </p:spTree>
    <p:extLst>
      <p:ext uri="{BB962C8B-B14F-4D97-AF65-F5344CB8AC3E}">
        <p14:creationId xmlns:p14="http://schemas.microsoft.com/office/powerpoint/2010/main" val="409251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ar-SA" smtClean="0"/>
              <a:t>انقر لتحرير نمط العنوان الرئيسي</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5" name="Date Placeholder 4"/>
          <p:cNvSpPr>
            <a:spLocks noGrp="1"/>
          </p:cNvSpPr>
          <p:nvPr>
            <p:ph type="dt" sz="half" idx="10"/>
          </p:nvPr>
        </p:nvSpPr>
        <p:spPr/>
        <p:txBody>
          <a:bodyPr/>
          <a:lstStyle/>
          <a:p>
            <a:fld id="{03FBB34D-1E3F-4ECF-9789-C158854E1ABF}" type="datetimeFigureOut">
              <a:rPr lang="ar-SA" smtClean="0"/>
              <a:t>24/03/1445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A64AB137-5EFF-4EE6-A39E-87C94585A3CD}" type="slidenum">
              <a:rPr lang="ar-SA" smtClean="0"/>
              <a:t>‹#›</a:t>
            </a:fld>
            <a:endParaRPr lang="ar-SA"/>
          </a:p>
        </p:txBody>
      </p:sp>
    </p:spTree>
    <p:extLst>
      <p:ext uri="{BB962C8B-B14F-4D97-AF65-F5344CB8AC3E}">
        <p14:creationId xmlns:p14="http://schemas.microsoft.com/office/powerpoint/2010/main" val="1194971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ar-SA" smtClean="0"/>
              <a:t>انقر لتحرير نمط العنوان الرئيسي</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5" name="Date Placeholder 4"/>
          <p:cNvSpPr>
            <a:spLocks noGrp="1"/>
          </p:cNvSpPr>
          <p:nvPr>
            <p:ph type="dt" sz="half" idx="10"/>
          </p:nvPr>
        </p:nvSpPr>
        <p:spPr/>
        <p:txBody>
          <a:bodyPr/>
          <a:lstStyle/>
          <a:p>
            <a:fld id="{03FBB34D-1E3F-4ECF-9789-C158854E1ABF}" type="datetimeFigureOut">
              <a:rPr lang="ar-SA" smtClean="0"/>
              <a:t>24/03/1445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A64AB137-5EFF-4EE6-A39E-87C94585A3CD}" type="slidenum">
              <a:rPr lang="ar-SA" smtClean="0"/>
              <a:t>‹#›</a:t>
            </a:fld>
            <a:endParaRPr lang="ar-SA"/>
          </a:p>
        </p:txBody>
      </p:sp>
    </p:spTree>
    <p:extLst>
      <p:ext uri="{BB962C8B-B14F-4D97-AF65-F5344CB8AC3E}">
        <p14:creationId xmlns:p14="http://schemas.microsoft.com/office/powerpoint/2010/main" val="3254542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3FBB34D-1E3F-4ECF-9789-C158854E1ABF}" type="datetimeFigureOut">
              <a:rPr lang="ar-SA" smtClean="0"/>
              <a:t>24/03/1445</a:t>
            </a:fld>
            <a:endParaRPr lang="ar-SA"/>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ar-SA"/>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64AB137-5EFF-4EE6-A39E-87C94585A3CD}" type="slidenum">
              <a:rPr lang="ar-SA" smtClean="0"/>
              <a:t>‹#›</a:t>
            </a:fld>
            <a:endParaRPr lang="ar-SA"/>
          </a:p>
        </p:txBody>
      </p:sp>
    </p:spTree>
    <p:extLst>
      <p:ext uri="{BB962C8B-B14F-4D97-AF65-F5344CB8AC3E}">
        <p14:creationId xmlns:p14="http://schemas.microsoft.com/office/powerpoint/2010/main" val="39408911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p:txBody>
          <a:bodyPr/>
          <a:lstStyle/>
          <a:p>
            <a:r>
              <a:rPr lang="en-US" dirty="0" smtClean="0"/>
              <a:t>Laravel Routing </a:t>
            </a:r>
            <a:endParaRPr lang="ar-SA" dirty="0"/>
          </a:p>
        </p:txBody>
      </p:sp>
      <p:sp>
        <p:nvSpPr>
          <p:cNvPr id="3" name="عنوان فرعي 2"/>
          <p:cNvSpPr>
            <a:spLocks noGrp="1"/>
          </p:cNvSpPr>
          <p:nvPr>
            <p:ph type="subTitle" idx="1"/>
          </p:nvPr>
        </p:nvSpPr>
        <p:spPr/>
        <p:txBody>
          <a:bodyPr/>
          <a:lstStyle/>
          <a:p>
            <a:endParaRPr lang="ar-SA"/>
          </a:p>
        </p:txBody>
      </p:sp>
    </p:spTree>
    <p:extLst>
      <p:ext uri="{BB962C8B-B14F-4D97-AF65-F5344CB8AC3E}">
        <p14:creationId xmlns:p14="http://schemas.microsoft.com/office/powerpoint/2010/main" val="14108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a:p>
        </p:txBody>
      </p:sp>
      <p:sp>
        <p:nvSpPr>
          <p:cNvPr id="3" name="عنصر نائب للمحتوى 2"/>
          <p:cNvSpPr>
            <a:spLocks noGrp="1"/>
          </p:cNvSpPr>
          <p:nvPr>
            <p:ph idx="1"/>
          </p:nvPr>
        </p:nvSpPr>
        <p:spPr/>
        <p:txBody>
          <a:bodyPr/>
          <a:lstStyle/>
          <a:p>
            <a:pPr marL="0" indent="0" algn="l" rtl="0">
              <a:buNone/>
            </a:pPr>
            <a:r>
              <a:rPr lang="en-US" sz="2400" b="1" dirty="0" smtClean="0"/>
              <a:t>B. Optional parameters</a:t>
            </a:r>
          </a:p>
          <a:p>
            <a:pPr algn="l" rtl="0"/>
            <a:r>
              <a:rPr lang="en-US" dirty="0" smtClean="0"/>
              <a:t>There are some parameters which may or may not present in URL</a:t>
            </a:r>
          </a:p>
          <a:p>
            <a:pPr algn="l" rtl="0"/>
            <a:r>
              <a:rPr lang="en-US" dirty="0" smtClean="0"/>
              <a:t>Optional parameters are indicated by “?” after the name of parameter</a:t>
            </a:r>
          </a:p>
          <a:p>
            <a:pPr algn="l" rtl="0"/>
            <a:r>
              <a:rPr lang="en-US" sz="2400" b="1" dirty="0">
                <a:solidFill>
                  <a:schemeClr val="tx1"/>
                </a:solidFill>
              </a:rPr>
              <a:t>Route::get("log</a:t>
            </a:r>
            <a:r>
              <a:rPr lang="en-US" sz="2400" b="1" dirty="0" smtClean="0">
                <a:solidFill>
                  <a:schemeClr val="tx1"/>
                </a:solidFill>
              </a:rPr>
              <a:t>/{ id? }", "</a:t>
            </a:r>
            <a:r>
              <a:rPr lang="en-US" sz="2400" b="1" dirty="0" err="1">
                <a:solidFill>
                  <a:schemeClr val="tx1"/>
                </a:solidFill>
              </a:rPr>
              <a:t>logincontroller@index</a:t>
            </a:r>
            <a:r>
              <a:rPr lang="en-US" sz="2400" b="1" dirty="0">
                <a:solidFill>
                  <a:schemeClr val="tx1"/>
                </a:solidFill>
              </a:rPr>
              <a:t>");</a:t>
            </a:r>
          </a:p>
          <a:p>
            <a:pPr algn="l" rtl="0"/>
            <a:endParaRPr lang="en-US" dirty="0" smtClean="0"/>
          </a:p>
          <a:p>
            <a:pPr algn="l" rtl="0"/>
            <a:endParaRPr lang="ar-SA" dirty="0"/>
          </a:p>
        </p:txBody>
      </p:sp>
    </p:spTree>
    <p:extLst>
      <p:ext uri="{BB962C8B-B14F-4D97-AF65-F5344CB8AC3E}">
        <p14:creationId xmlns:p14="http://schemas.microsoft.com/office/powerpoint/2010/main" val="1104231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684212" y="685800"/>
            <a:ext cx="9928992" cy="5684178"/>
          </a:xfrm>
        </p:spPr>
        <p:txBody>
          <a:bodyPr>
            <a:normAutofit/>
          </a:bodyPr>
          <a:lstStyle/>
          <a:p>
            <a:pPr marL="0" indent="0" algn="l" rtl="0">
              <a:buNone/>
            </a:pPr>
            <a:r>
              <a:rPr lang="en-US" sz="2400" b="1" dirty="0" smtClean="0"/>
              <a:t>3. Named routing </a:t>
            </a:r>
          </a:p>
          <a:p>
            <a:pPr marL="0" indent="0" algn="l" rtl="0">
              <a:lnSpc>
                <a:spcPct val="150000"/>
              </a:lnSpc>
              <a:buNone/>
            </a:pPr>
            <a:r>
              <a:rPr lang="en-US" sz="2200" dirty="0" smtClean="0"/>
              <a:t>A Property is added to route to allow access router from inside project such as access router by click button or hyperlink, </a:t>
            </a:r>
          </a:p>
          <a:p>
            <a:pPr marL="0" indent="0" algn="l" rtl="0">
              <a:lnSpc>
                <a:spcPct val="150000"/>
              </a:lnSpc>
              <a:buNone/>
            </a:pPr>
            <a:r>
              <a:rPr lang="en-US" sz="2200" dirty="0" smtClean="0"/>
              <a:t>Named routing does not accessed by URL</a:t>
            </a:r>
          </a:p>
          <a:p>
            <a:pPr marL="0" indent="0" algn="l" rtl="0">
              <a:lnSpc>
                <a:spcPct val="150000"/>
              </a:lnSpc>
              <a:buNone/>
            </a:pPr>
            <a:r>
              <a:rPr lang="en-US" sz="2200" dirty="0" smtClean="0"/>
              <a:t>Property called name must be added to end router for example </a:t>
            </a:r>
            <a:r>
              <a:rPr lang="en-US" dirty="0" smtClean="0"/>
              <a:t>:</a:t>
            </a:r>
          </a:p>
          <a:p>
            <a:pPr marL="0" indent="0" algn="l" rtl="0">
              <a:buNone/>
            </a:pPr>
            <a:r>
              <a:rPr lang="en-US" sz="2400" b="1" dirty="0">
                <a:solidFill>
                  <a:schemeClr val="tx1"/>
                </a:solidFill>
              </a:rPr>
              <a:t>Route::get("</a:t>
            </a:r>
            <a:r>
              <a:rPr lang="en-US" sz="2400" b="1" dirty="0" smtClean="0">
                <a:solidFill>
                  <a:schemeClr val="tx1"/>
                </a:solidFill>
              </a:rPr>
              <a:t>log", </a:t>
            </a:r>
            <a:r>
              <a:rPr lang="en-US" sz="2400" b="1" dirty="0">
                <a:solidFill>
                  <a:schemeClr val="tx1"/>
                </a:solidFill>
              </a:rPr>
              <a:t>"</a:t>
            </a:r>
            <a:r>
              <a:rPr lang="en-US" sz="2400" b="1" dirty="0" err="1">
                <a:solidFill>
                  <a:schemeClr val="tx1"/>
                </a:solidFill>
              </a:rPr>
              <a:t>logincontroller@index</a:t>
            </a:r>
            <a:r>
              <a:rPr lang="en-US" sz="2400" b="1" dirty="0" smtClean="0">
                <a:solidFill>
                  <a:schemeClr val="tx1"/>
                </a:solidFill>
              </a:rPr>
              <a:t>")-&gt;name(“log”);</a:t>
            </a:r>
          </a:p>
          <a:p>
            <a:pPr marL="0" indent="0" algn="l" rtl="0">
              <a:buNone/>
            </a:pPr>
            <a:r>
              <a:rPr lang="en-US" b="1" dirty="0" smtClean="0">
                <a:solidFill>
                  <a:srgbClr val="FFFF00"/>
                </a:solidFill>
              </a:rPr>
              <a:t>How hyper link can access router ?</a:t>
            </a:r>
          </a:p>
          <a:p>
            <a:pPr marL="0" indent="0" algn="l" rtl="0">
              <a:buNone/>
            </a:pPr>
            <a:r>
              <a:rPr lang="en-US" b="1" dirty="0" smtClean="0">
                <a:solidFill>
                  <a:srgbClr val="FFFF00"/>
                </a:solidFill>
              </a:rPr>
              <a:t>&lt;a </a:t>
            </a:r>
            <a:r>
              <a:rPr lang="en-US" b="1" dirty="0" err="1" smtClean="0">
                <a:solidFill>
                  <a:srgbClr val="FFFF00"/>
                </a:solidFill>
              </a:rPr>
              <a:t>href</a:t>
            </a:r>
            <a:r>
              <a:rPr lang="en-US" b="1" dirty="0" smtClean="0">
                <a:solidFill>
                  <a:srgbClr val="FFFF00"/>
                </a:solidFill>
              </a:rPr>
              <a:t> = “{{route(‘log’)}}”&gt;                Open Login page &lt;/a&gt;</a:t>
            </a:r>
            <a:endParaRPr lang="en-US" b="1" dirty="0">
              <a:solidFill>
                <a:srgbClr val="FFFF00"/>
              </a:solidFill>
            </a:endParaRPr>
          </a:p>
          <a:p>
            <a:pPr marL="0" indent="0" algn="l" rtl="0">
              <a:buNone/>
            </a:pPr>
            <a:endParaRPr lang="en-US" dirty="0" smtClean="0"/>
          </a:p>
          <a:p>
            <a:pPr marL="0" indent="0" algn="l" rtl="0">
              <a:buNone/>
            </a:pPr>
            <a:r>
              <a:rPr lang="en-US" dirty="0"/>
              <a:t>v</a:t>
            </a:r>
            <a:endParaRPr lang="ar-SA" dirty="0"/>
          </a:p>
        </p:txBody>
      </p:sp>
    </p:spTree>
    <p:extLst>
      <p:ext uri="{BB962C8B-B14F-4D97-AF65-F5344CB8AC3E}">
        <p14:creationId xmlns:p14="http://schemas.microsoft.com/office/powerpoint/2010/main" val="1928560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عنوان 1"/>
          <p:cNvSpPr>
            <a:spLocks noGrp="1"/>
          </p:cNvSpPr>
          <p:nvPr>
            <p:ph type="title"/>
          </p:nvPr>
        </p:nvSpPr>
        <p:spPr>
          <a:xfrm>
            <a:off x="2626028" y="-156587"/>
            <a:ext cx="8534400" cy="1507067"/>
          </a:xfrm>
        </p:spPr>
        <p:txBody>
          <a:bodyPr/>
          <a:lstStyle/>
          <a:p>
            <a:r>
              <a:rPr lang="en-US" dirty="0" smtClean="0"/>
              <a:t>Parameter Constrains</a:t>
            </a:r>
            <a:endParaRPr lang="ar-SA" dirty="0"/>
          </a:p>
        </p:txBody>
      </p:sp>
      <p:sp>
        <p:nvSpPr>
          <p:cNvPr id="3" name="عنصر نائب للمحتوى 2"/>
          <p:cNvSpPr>
            <a:spLocks noGrp="1"/>
          </p:cNvSpPr>
          <p:nvPr>
            <p:ph idx="1"/>
          </p:nvPr>
        </p:nvSpPr>
        <p:spPr>
          <a:xfrm>
            <a:off x="889694" y="1494984"/>
            <a:ext cx="11202989" cy="5193492"/>
          </a:xfrm>
        </p:spPr>
        <p:txBody>
          <a:bodyPr>
            <a:normAutofit fontScale="85000" lnSpcReduction="20000"/>
          </a:bodyPr>
          <a:lstStyle/>
          <a:p>
            <a:pPr algn="l" rtl="0">
              <a:lnSpc>
                <a:spcPct val="200000"/>
              </a:lnSpc>
            </a:pPr>
            <a:r>
              <a:rPr lang="en-US" sz="2600" dirty="0"/>
              <a:t>Parameter </a:t>
            </a:r>
            <a:r>
              <a:rPr lang="en-US" sz="2600" dirty="0" smtClean="0"/>
              <a:t>Constrains applied to parameters in router to limit the function of parameters such as parameter id only allowed number from 1-5 </a:t>
            </a:r>
            <a:r>
              <a:rPr lang="en-US" sz="2600" dirty="0" smtClean="0"/>
              <a:t> </a:t>
            </a:r>
            <a:r>
              <a:rPr lang="en-US" sz="2600" dirty="0" smtClean="0"/>
              <a:t>parameter age only allowed age from 20-40</a:t>
            </a:r>
          </a:p>
          <a:p>
            <a:pPr algn="l" rtl="0"/>
            <a:r>
              <a:rPr lang="en-US" sz="2400" dirty="0" smtClean="0"/>
              <a:t>Parameter used </a:t>
            </a:r>
            <a:r>
              <a:rPr lang="en-US" sz="2400" dirty="0" smtClean="0"/>
              <a:t>keyword </a:t>
            </a:r>
            <a:r>
              <a:rPr lang="en-US" sz="2400" b="1" dirty="0" smtClean="0"/>
              <a:t>where</a:t>
            </a:r>
            <a:r>
              <a:rPr lang="en-US" sz="2400" dirty="0" smtClean="0"/>
              <a:t> at end of route</a:t>
            </a:r>
          </a:p>
          <a:p>
            <a:pPr algn="l" rtl="0"/>
            <a:endParaRPr lang="en-US" dirty="0"/>
          </a:p>
          <a:p>
            <a:pPr algn="l" rtl="0"/>
            <a:r>
              <a:rPr lang="en-US" sz="2600" b="1" dirty="0">
                <a:solidFill>
                  <a:schemeClr val="tx1"/>
                </a:solidFill>
              </a:rPr>
              <a:t>Route::get("</a:t>
            </a:r>
            <a:r>
              <a:rPr lang="en-US" sz="2600" b="1" dirty="0" smtClean="0">
                <a:solidFill>
                  <a:schemeClr val="tx1"/>
                </a:solidFill>
              </a:rPr>
              <a:t>log/{id}", </a:t>
            </a:r>
            <a:r>
              <a:rPr lang="en-US" sz="2600" b="1" dirty="0">
                <a:solidFill>
                  <a:schemeClr val="tx1"/>
                </a:solidFill>
              </a:rPr>
              <a:t>"</a:t>
            </a:r>
            <a:r>
              <a:rPr lang="en-US" sz="2600" b="1" dirty="0" err="1">
                <a:solidFill>
                  <a:schemeClr val="tx1"/>
                </a:solidFill>
              </a:rPr>
              <a:t>logincontroller@index</a:t>
            </a:r>
            <a:r>
              <a:rPr lang="en-US" sz="2600" b="1" dirty="0" smtClean="0">
                <a:solidFill>
                  <a:schemeClr val="tx1"/>
                </a:solidFill>
              </a:rPr>
              <a:t>")-&gt;where(‘id’,’[1-5</a:t>
            </a:r>
            <a:r>
              <a:rPr lang="en-US" sz="2600" b="1" dirty="0" smtClean="0">
                <a:solidFill>
                  <a:schemeClr val="tx1"/>
                </a:solidFill>
              </a:rPr>
              <a:t>]’);</a:t>
            </a:r>
          </a:p>
          <a:p>
            <a:pPr marL="0" indent="0" algn="l" rtl="0">
              <a:buNone/>
            </a:pPr>
            <a:endParaRPr lang="en-US" sz="2400" b="1" dirty="0" smtClean="0">
              <a:solidFill>
                <a:srgbClr val="FF0000"/>
              </a:solidFill>
            </a:endParaRPr>
          </a:p>
          <a:p>
            <a:pPr algn="l" rtl="0"/>
            <a:r>
              <a:rPr lang="en-US" b="1" dirty="0" smtClean="0">
                <a:solidFill>
                  <a:srgbClr val="FFFF00"/>
                </a:solidFill>
              </a:rPr>
              <a:t>Only allow id 1,2,3,4,5</a:t>
            </a:r>
          </a:p>
          <a:p>
            <a:pPr algn="l" rtl="0"/>
            <a:r>
              <a:rPr lang="en-US" sz="2600" b="1" dirty="0">
                <a:solidFill>
                  <a:schemeClr val="tx1"/>
                </a:solidFill>
              </a:rPr>
              <a:t>Route::get("log/{id}", "</a:t>
            </a:r>
            <a:r>
              <a:rPr lang="en-US" sz="2600" b="1" dirty="0" err="1">
                <a:solidFill>
                  <a:schemeClr val="tx1"/>
                </a:solidFill>
              </a:rPr>
              <a:t>logincontroller@index</a:t>
            </a:r>
            <a:r>
              <a:rPr lang="en-US" sz="2600" b="1" dirty="0">
                <a:solidFill>
                  <a:schemeClr val="tx1"/>
                </a:solidFill>
              </a:rPr>
              <a:t>")-&gt;where(‘id’,’[1-5</a:t>
            </a:r>
            <a:r>
              <a:rPr lang="en-US" sz="2600" b="1" dirty="0">
                <a:solidFill>
                  <a:schemeClr val="tx1"/>
                </a:solidFill>
              </a:rPr>
              <a:t>]+’);</a:t>
            </a:r>
          </a:p>
          <a:p>
            <a:pPr marL="0" indent="0" algn="l" rtl="0">
              <a:buNone/>
            </a:pPr>
            <a:endParaRPr lang="en-US" sz="2400" b="1" dirty="0" smtClean="0">
              <a:solidFill>
                <a:srgbClr val="FF0000"/>
              </a:solidFill>
            </a:endParaRPr>
          </a:p>
          <a:p>
            <a:pPr algn="l" rtl="0"/>
            <a:r>
              <a:rPr lang="en-US" b="1" dirty="0">
                <a:solidFill>
                  <a:srgbClr val="FFFF00"/>
                </a:solidFill>
              </a:rPr>
              <a:t>Only allow id </a:t>
            </a:r>
            <a:r>
              <a:rPr lang="en-US" b="1" dirty="0" smtClean="0">
                <a:solidFill>
                  <a:srgbClr val="FFFF00"/>
                </a:solidFill>
              </a:rPr>
              <a:t>1,2,3,4,5 and mixture of these numbers (121 ,434, 554)</a:t>
            </a:r>
            <a:endParaRPr lang="en-US" b="1" dirty="0">
              <a:solidFill>
                <a:srgbClr val="FFFF00"/>
              </a:solidFill>
            </a:endParaRPr>
          </a:p>
          <a:p>
            <a:pPr algn="l" rtl="0"/>
            <a:endParaRPr lang="en-US" b="1" dirty="0">
              <a:solidFill>
                <a:srgbClr val="FFFF00"/>
              </a:solidFill>
            </a:endParaRPr>
          </a:p>
          <a:p>
            <a:pPr algn="l" rtl="0"/>
            <a:endParaRPr lang="en-US" b="1" dirty="0" smtClean="0">
              <a:solidFill>
                <a:srgbClr val="FFFF00"/>
              </a:solidFill>
            </a:endParaRPr>
          </a:p>
          <a:p>
            <a:pPr algn="l" rtl="0"/>
            <a:endParaRPr lang="ar-SA" dirty="0"/>
          </a:p>
        </p:txBody>
      </p:sp>
    </p:spTree>
    <p:extLst>
      <p:ext uri="{BB962C8B-B14F-4D97-AF65-F5344CB8AC3E}">
        <p14:creationId xmlns:p14="http://schemas.microsoft.com/office/powerpoint/2010/main" val="334445507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a:p>
        </p:txBody>
      </p:sp>
      <p:sp>
        <p:nvSpPr>
          <p:cNvPr id="3" name="عنصر نائب للمحتوى 2"/>
          <p:cNvSpPr>
            <a:spLocks noGrp="1"/>
          </p:cNvSpPr>
          <p:nvPr>
            <p:ph idx="1"/>
          </p:nvPr>
        </p:nvSpPr>
        <p:spPr>
          <a:xfrm>
            <a:off x="684211" y="511140"/>
            <a:ext cx="11377649" cy="2550559"/>
          </a:xfrm>
        </p:spPr>
        <p:txBody>
          <a:bodyPr/>
          <a:lstStyle/>
          <a:p>
            <a:pPr algn="l" rtl="0"/>
            <a:r>
              <a:rPr lang="en-US" sz="2400" b="1" dirty="0">
                <a:solidFill>
                  <a:schemeClr val="tx1"/>
                </a:solidFill>
              </a:rPr>
              <a:t>Route::get("log</a:t>
            </a:r>
            <a:r>
              <a:rPr lang="en-US" sz="2400" b="1" dirty="0">
                <a:solidFill>
                  <a:schemeClr val="tx1"/>
                </a:solidFill>
              </a:rPr>
              <a:t>/{name}", "loginController@index")-&gt;</a:t>
            </a:r>
            <a:r>
              <a:rPr lang="en-US" sz="2400" b="1" dirty="0">
                <a:solidFill>
                  <a:schemeClr val="tx1"/>
                </a:solidFill>
              </a:rPr>
              <a:t>where</a:t>
            </a:r>
            <a:r>
              <a:rPr lang="en-US" sz="2400" b="1" dirty="0">
                <a:solidFill>
                  <a:schemeClr val="tx1"/>
                </a:solidFill>
              </a:rPr>
              <a:t>(‘name’,’[a-z]’);</a:t>
            </a:r>
          </a:p>
          <a:p>
            <a:pPr algn="l" rtl="0"/>
            <a:r>
              <a:rPr lang="en-US" b="1" dirty="0" smtClean="0">
                <a:solidFill>
                  <a:srgbClr val="FFFF00"/>
                </a:solidFill>
              </a:rPr>
              <a:t>Allow only characters from a to z</a:t>
            </a:r>
            <a:endParaRPr lang="en-US" b="1" dirty="0">
              <a:solidFill>
                <a:srgbClr val="FFFF00"/>
              </a:solidFill>
            </a:endParaRPr>
          </a:p>
          <a:p>
            <a:pPr algn="l" rtl="0"/>
            <a:endParaRPr lang="ar-SA" dirty="0"/>
          </a:p>
        </p:txBody>
      </p:sp>
    </p:spTree>
    <p:extLst>
      <p:ext uri="{BB962C8B-B14F-4D97-AF65-F5344CB8AC3E}">
        <p14:creationId xmlns:p14="http://schemas.microsoft.com/office/powerpoint/2010/main" val="2396221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2182893" y="595901"/>
            <a:ext cx="8534400" cy="415532"/>
          </a:xfrm>
        </p:spPr>
        <p:txBody>
          <a:bodyPr>
            <a:normAutofit fontScale="90000"/>
          </a:bodyPr>
          <a:lstStyle/>
          <a:p>
            <a:r>
              <a:rPr lang="en-US" dirty="0"/>
              <a:t>Http methods in routing </a:t>
            </a:r>
            <a:r>
              <a:rPr lang="ar-SA" dirty="0"/>
              <a:t/>
            </a:r>
            <a:br>
              <a:rPr lang="ar-SA" dirty="0"/>
            </a:br>
            <a:endParaRPr lang="ar-SA" dirty="0"/>
          </a:p>
        </p:txBody>
      </p:sp>
      <p:sp>
        <p:nvSpPr>
          <p:cNvPr id="3" name="عنصر نائب للمحتوى 2"/>
          <p:cNvSpPr>
            <a:spLocks noGrp="1"/>
          </p:cNvSpPr>
          <p:nvPr>
            <p:ph idx="1"/>
          </p:nvPr>
        </p:nvSpPr>
        <p:spPr>
          <a:xfrm>
            <a:off x="1089060" y="1011433"/>
            <a:ext cx="10417996" cy="5388796"/>
          </a:xfrm>
        </p:spPr>
        <p:txBody>
          <a:bodyPr>
            <a:noAutofit/>
          </a:bodyPr>
          <a:lstStyle/>
          <a:p>
            <a:pPr marL="0" indent="0" algn="l" rtl="0">
              <a:buNone/>
            </a:pPr>
            <a:endParaRPr lang="en-US" sz="2400" dirty="0" smtClean="0"/>
          </a:p>
          <a:p>
            <a:pPr marL="0" indent="0" algn="l" rtl="0">
              <a:buNone/>
            </a:pPr>
            <a:endParaRPr lang="en-US" sz="2400" dirty="0"/>
          </a:p>
          <a:p>
            <a:pPr marL="0" indent="0" algn="l" rtl="0">
              <a:buNone/>
            </a:pPr>
            <a:endParaRPr lang="en-US" sz="2400" dirty="0" smtClean="0"/>
          </a:p>
          <a:p>
            <a:pPr marL="0" indent="0" algn="l" rtl="0">
              <a:buNone/>
            </a:pPr>
            <a:endParaRPr lang="en-US" sz="2400" dirty="0"/>
          </a:p>
          <a:p>
            <a:pPr marL="0" indent="0" algn="l" rtl="0">
              <a:buNone/>
            </a:pPr>
            <a:endParaRPr lang="en-US" sz="2400" dirty="0" smtClean="0"/>
          </a:p>
          <a:p>
            <a:pPr marL="0" indent="0" algn="l" rtl="0">
              <a:buNone/>
            </a:pPr>
            <a:endParaRPr lang="en-US" sz="2400" dirty="0"/>
          </a:p>
          <a:p>
            <a:pPr marL="0" indent="0" algn="l" rtl="0">
              <a:buNone/>
            </a:pPr>
            <a:endParaRPr lang="en-US" sz="2400" dirty="0" smtClean="0"/>
          </a:p>
          <a:p>
            <a:pPr marL="0" indent="0" algn="l" rtl="0">
              <a:buNone/>
            </a:pPr>
            <a:endParaRPr lang="en-US" sz="2400" dirty="0" smtClean="0"/>
          </a:p>
          <a:p>
            <a:pPr marL="0" indent="0" algn="l" rtl="0">
              <a:buNone/>
            </a:pPr>
            <a:endParaRPr lang="en-US" sz="2400" dirty="0"/>
          </a:p>
          <a:p>
            <a:pPr marL="0" indent="0" algn="l" rtl="0">
              <a:buNone/>
            </a:pPr>
            <a:endParaRPr lang="en-US" sz="2400" dirty="0" smtClean="0"/>
          </a:p>
          <a:p>
            <a:pPr marL="0" indent="0" algn="l" rtl="0">
              <a:buNone/>
            </a:pPr>
            <a:r>
              <a:rPr lang="en-US" sz="2400" dirty="0">
                <a:solidFill>
                  <a:schemeClr val="bg1"/>
                </a:solidFill>
              </a:rPr>
              <a:t>1</a:t>
            </a:r>
            <a:r>
              <a:rPr lang="en-US" sz="2400" dirty="0">
                <a:solidFill>
                  <a:schemeClr val="bg1"/>
                </a:solidFill>
              </a:rPr>
              <a:t>. Get : used to show view or retrieve data from </a:t>
            </a:r>
            <a:r>
              <a:rPr lang="en-US" sz="2400" dirty="0" err="1">
                <a:solidFill>
                  <a:schemeClr val="bg1"/>
                </a:solidFill>
              </a:rPr>
              <a:t>Mysql</a:t>
            </a:r>
            <a:r>
              <a:rPr lang="en-US" sz="2400" dirty="0">
                <a:solidFill>
                  <a:schemeClr val="bg1"/>
                </a:solidFill>
              </a:rPr>
              <a:t> database</a:t>
            </a:r>
          </a:p>
          <a:p>
            <a:pPr marL="0" indent="0" algn="l" rtl="0">
              <a:buNone/>
            </a:pPr>
            <a:r>
              <a:rPr lang="en-US" sz="2400" b="1" dirty="0">
                <a:solidFill>
                  <a:schemeClr val="tx1"/>
                </a:solidFill>
              </a:rPr>
              <a:t>    Route</a:t>
            </a:r>
            <a:r>
              <a:rPr lang="en-US" sz="2400" b="1" dirty="0">
                <a:solidFill>
                  <a:schemeClr val="tx1"/>
                </a:solidFill>
              </a:rPr>
              <a:t>::get("log","</a:t>
            </a:r>
            <a:r>
              <a:rPr lang="en-US" sz="2400" b="1" dirty="0" err="1">
                <a:solidFill>
                  <a:schemeClr val="tx1"/>
                </a:solidFill>
              </a:rPr>
              <a:t>logincontroller@index</a:t>
            </a:r>
            <a:r>
              <a:rPr lang="en-US" sz="2400" b="1" dirty="0">
                <a:solidFill>
                  <a:schemeClr val="tx1"/>
                </a:solidFill>
              </a:rPr>
              <a:t>");</a:t>
            </a:r>
          </a:p>
          <a:p>
            <a:pPr marL="0" indent="0" algn="l" rtl="0">
              <a:buNone/>
            </a:pPr>
            <a:endParaRPr lang="en-US" sz="2400" b="1" dirty="0">
              <a:solidFill>
                <a:srgbClr val="FFFF00"/>
              </a:solidFill>
            </a:endParaRPr>
          </a:p>
          <a:p>
            <a:pPr marL="0" indent="0" algn="l" rtl="0">
              <a:buNone/>
            </a:pPr>
            <a:r>
              <a:rPr lang="en-US" sz="2400" dirty="0">
                <a:solidFill>
                  <a:schemeClr val="bg1"/>
                </a:solidFill>
              </a:rPr>
              <a:t>2. Post : used to send data  to </a:t>
            </a:r>
            <a:r>
              <a:rPr lang="en-US" sz="2400" dirty="0" err="1">
                <a:solidFill>
                  <a:schemeClr val="bg1"/>
                </a:solidFill>
              </a:rPr>
              <a:t>mysql</a:t>
            </a:r>
            <a:r>
              <a:rPr lang="en-US" sz="2400" dirty="0">
                <a:solidFill>
                  <a:schemeClr val="bg1"/>
                </a:solidFill>
              </a:rPr>
              <a:t> database , most used with form </a:t>
            </a:r>
            <a:endParaRPr lang="en-US" sz="2400" dirty="0">
              <a:solidFill>
                <a:schemeClr val="bg1"/>
              </a:solidFill>
            </a:endParaRPr>
          </a:p>
          <a:p>
            <a:pPr marL="0" indent="0" algn="l" rtl="0">
              <a:buNone/>
            </a:pPr>
            <a:r>
              <a:rPr lang="en-US" sz="2400" dirty="0">
                <a:solidFill>
                  <a:schemeClr val="bg1"/>
                </a:solidFill>
              </a:rPr>
              <a:t>tag </a:t>
            </a:r>
            <a:r>
              <a:rPr lang="en-US" sz="2400" dirty="0">
                <a:solidFill>
                  <a:schemeClr val="bg1"/>
                </a:solidFill>
              </a:rPr>
              <a:t>in view </a:t>
            </a:r>
          </a:p>
          <a:p>
            <a:pPr marL="0" indent="0" algn="l" rtl="0">
              <a:buNone/>
            </a:pPr>
            <a:r>
              <a:rPr lang="en-US" sz="2400" dirty="0">
                <a:solidFill>
                  <a:schemeClr val="bg1"/>
                </a:solidFill>
              </a:rPr>
              <a:t>3. PUT :  update the data </a:t>
            </a:r>
          </a:p>
          <a:p>
            <a:pPr marL="0" indent="0" algn="l" rtl="0">
              <a:buNone/>
            </a:pPr>
            <a:r>
              <a:rPr lang="en-US" sz="2400" dirty="0">
                <a:solidFill>
                  <a:schemeClr val="bg1"/>
                </a:solidFill>
              </a:rPr>
              <a:t>4. delete: delete the data </a:t>
            </a:r>
          </a:p>
          <a:p>
            <a:pPr marL="0" indent="0" algn="l" rtl="0">
              <a:buNone/>
            </a:pPr>
            <a:r>
              <a:rPr lang="en-US" sz="2400" dirty="0">
                <a:solidFill>
                  <a:schemeClr val="bg1"/>
                </a:solidFill>
              </a:rPr>
              <a:t>5. Resource : general http used to create CRUD operation </a:t>
            </a:r>
            <a:endParaRPr lang="en-US" sz="2400" dirty="0">
              <a:solidFill>
                <a:schemeClr val="bg1"/>
              </a:solidFill>
            </a:endParaRPr>
          </a:p>
          <a:p>
            <a:pPr marL="0" indent="0" algn="l" rtl="0">
              <a:buNone/>
            </a:pPr>
            <a:r>
              <a:rPr lang="en-US" sz="2400" dirty="0">
                <a:solidFill>
                  <a:schemeClr val="bg1"/>
                </a:solidFill>
              </a:rPr>
              <a:t>automatically </a:t>
            </a:r>
            <a:r>
              <a:rPr lang="en-US" sz="2400" dirty="0">
                <a:solidFill>
                  <a:schemeClr val="bg1"/>
                </a:solidFill>
              </a:rPr>
              <a:t>by generate all functions of CRUD</a:t>
            </a:r>
          </a:p>
          <a:p>
            <a:pPr marL="0" indent="0" algn="l" rtl="0">
              <a:buNone/>
            </a:pPr>
            <a:r>
              <a:rPr lang="en-US" sz="2400" b="1" dirty="0" smtClean="0">
                <a:solidFill>
                  <a:schemeClr val="tx1"/>
                </a:solidFill>
              </a:rPr>
              <a:t>      Route</a:t>
            </a:r>
            <a:r>
              <a:rPr lang="en-US" sz="2400" b="1" dirty="0">
                <a:solidFill>
                  <a:schemeClr val="tx1"/>
                </a:solidFill>
              </a:rPr>
              <a:t>::resource("log","</a:t>
            </a:r>
            <a:r>
              <a:rPr lang="en-US" sz="2400" b="1" dirty="0" err="1">
                <a:solidFill>
                  <a:schemeClr val="tx1"/>
                </a:solidFill>
              </a:rPr>
              <a:t>logincontroller</a:t>
            </a:r>
            <a:r>
              <a:rPr lang="en-US" sz="2400" b="1" dirty="0">
                <a:solidFill>
                  <a:schemeClr val="tx1"/>
                </a:solidFill>
              </a:rPr>
              <a:t>");</a:t>
            </a:r>
          </a:p>
          <a:p>
            <a:r>
              <a:rPr lang="en-US" sz="2400" dirty="0"/>
              <a:t/>
            </a:r>
            <a:br>
              <a:rPr lang="en-US" sz="2400" dirty="0"/>
            </a:br>
            <a:endParaRPr lang="en-US" sz="2400" dirty="0"/>
          </a:p>
          <a:p>
            <a:pPr marL="0" indent="0" algn="l" rtl="0">
              <a:buNone/>
            </a:pPr>
            <a:r>
              <a:rPr lang="en-US" sz="2400" b="1" dirty="0">
                <a:solidFill>
                  <a:srgbClr val="FFFF00"/>
                </a:solidFill>
              </a:rPr>
              <a:t> </a:t>
            </a:r>
          </a:p>
          <a:p>
            <a:pPr marL="0" indent="0" algn="l" rtl="0">
              <a:buNone/>
            </a:pPr>
            <a:endParaRPr lang="en-US" sz="2400" b="1" dirty="0">
              <a:solidFill>
                <a:srgbClr val="FFFF00"/>
              </a:solidFill>
            </a:endParaRPr>
          </a:p>
          <a:p>
            <a:pPr marL="0" indent="0" algn="l" rtl="0">
              <a:buNone/>
            </a:pPr>
            <a:endParaRPr lang="en-US" sz="2400" b="1" dirty="0">
              <a:solidFill>
                <a:srgbClr val="FFFF00"/>
              </a:solidFill>
            </a:endParaRPr>
          </a:p>
          <a:p>
            <a:pPr marL="0" indent="0" algn="l" rtl="0">
              <a:buNone/>
            </a:pPr>
            <a:endParaRPr lang="en-US" sz="2400" b="1" dirty="0">
              <a:solidFill>
                <a:srgbClr val="FFFF00"/>
              </a:solidFill>
            </a:endParaRPr>
          </a:p>
          <a:p>
            <a:pPr algn="l" rtl="0"/>
            <a:endParaRPr lang="en-US" sz="2400" b="1" dirty="0">
              <a:solidFill>
                <a:srgbClr val="FFFF00"/>
              </a:solidFill>
            </a:endParaRPr>
          </a:p>
          <a:p>
            <a:r>
              <a:rPr lang="en-US" sz="2400" dirty="0"/>
              <a:t/>
            </a:r>
            <a:br>
              <a:rPr lang="en-US" sz="2400" dirty="0"/>
            </a:br>
            <a:endParaRPr lang="en-US" sz="2400" dirty="0"/>
          </a:p>
          <a:p>
            <a:pPr algn="l" rtl="0"/>
            <a:endParaRPr lang="ar-SA" sz="2400" dirty="0"/>
          </a:p>
          <a:p>
            <a:pPr algn="l" rtl="0"/>
            <a:endParaRPr lang="ar-SA" sz="2400" dirty="0"/>
          </a:p>
        </p:txBody>
      </p:sp>
    </p:spTree>
    <p:extLst>
      <p:ext uri="{BB962C8B-B14F-4D97-AF65-F5344CB8AC3E}">
        <p14:creationId xmlns:p14="http://schemas.microsoft.com/office/powerpoint/2010/main" val="894741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721902" y="182461"/>
            <a:ext cx="8534400" cy="1507067"/>
          </a:xfrm>
        </p:spPr>
        <p:txBody>
          <a:bodyPr/>
          <a:lstStyle/>
          <a:p>
            <a:pPr algn="ctr"/>
            <a:r>
              <a:rPr lang="en-US" dirty="0"/>
              <a:t>Route </a:t>
            </a:r>
            <a:r>
              <a:rPr lang="en-US" dirty="0" smtClean="0"/>
              <a:t>group</a:t>
            </a:r>
            <a:r>
              <a:rPr lang="ar-SA" dirty="0"/>
              <a:t/>
            </a:r>
            <a:br>
              <a:rPr lang="ar-SA" dirty="0"/>
            </a:br>
            <a:endParaRPr lang="ar-SA" dirty="0"/>
          </a:p>
        </p:txBody>
      </p:sp>
      <p:sp>
        <p:nvSpPr>
          <p:cNvPr id="3" name="عنصر نائب للمحتوى 2"/>
          <p:cNvSpPr>
            <a:spLocks noGrp="1"/>
          </p:cNvSpPr>
          <p:nvPr>
            <p:ph idx="1"/>
          </p:nvPr>
        </p:nvSpPr>
        <p:spPr>
          <a:xfrm>
            <a:off x="1054082" y="1366463"/>
            <a:ext cx="10031734" cy="5342562"/>
          </a:xfrm>
        </p:spPr>
        <p:txBody>
          <a:bodyPr>
            <a:normAutofit/>
          </a:bodyPr>
          <a:lstStyle/>
          <a:p>
            <a:pPr algn="l" rtl="0">
              <a:lnSpc>
                <a:spcPct val="150000"/>
              </a:lnSpc>
            </a:pPr>
            <a:r>
              <a:rPr lang="en-US" sz="2400" dirty="0">
                <a:solidFill>
                  <a:schemeClr val="bg1"/>
                </a:solidFill>
              </a:rPr>
              <a:t>In Laravel, a route group allows you to group related routes together and apply common attributes or middleware to them. This helps in organizing and managing your routes more efficiently. To define a route group in Laravel, you can use the Route::group() method</a:t>
            </a:r>
            <a:r>
              <a:rPr lang="en-US" sz="2400" dirty="0" smtClean="0">
                <a:solidFill>
                  <a:schemeClr val="bg1"/>
                </a:solidFill>
              </a:rPr>
              <a:t>.</a:t>
            </a:r>
          </a:p>
          <a:p>
            <a:pPr algn="l" rtl="0"/>
            <a:endParaRPr lang="en-US" sz="2400" dirty="0"/>
          </a:p>
          <a:p>
            <a:pPr algn="l" rtl="0"/>
            <a:endParaRPr lang="ar-SA" sz="2400" dirty="0"/>
          </a:p>
        </p:txBody>
      </p:sp>
    </p:spTree>
    <p:extLst>
      <p:ext uri="{BB962C8B-B14F-4D97-AF65-F5344CB8AC3E}">
        <p14:creationId xmlns:p14="http://schemas.microsoft.com/office/powerpoint/2010/main" val="1049534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684211" y="685800"/>
            <a:ext cx="10586539" cy="5663629"/>
          </a:xfrm>
        </p:spPr>
        <p:txBody>
          <a:bodyPr/>
          <a:lstStyle/>
          <a:p>
            <a:pPr marL="0" indent="0" algn="l" rtl="0">
              <a:buNone/>
            </a:pPr>
            <a:r>
              <a:rPr lang="en-US" dirty="0">
                <a:solidFill>
                  <a:schemeClr val="tx1"/>
                </a:solidFill>
              </a:rPr>
              <a:t>Route::group(['prefix' =&gt; 'example', 'middleware' =&gt; '</a:t>
            </a:r>
            <a:r>
              <a:rPr lang="en-US" dirty="0" err="1">
                <a:solidFill>
                  <a:schemeClr val="tx1"/>
                </a:solidFill>
              </a:rPr>
              <a:t>auth</a:t>
            </a:r>
            <a:r>
              <a:rPr lang="en-US" dirty="0">
                <a:solidFill>
                  <a:schemeClr val="tx1"/>
                </a:solidFill>
              </a:rPr>
              <a:t>'], function () {</a:t>
            </a:r>
          </a:p>
          <a:p>
            <a:pPr marL="0" indent="0" algn="l" rtl="0">
              <a:buNone/>
            </a:pPr>
            <a:r>
              <a:rPr lang="en-US" dirty="0">
                <a:solidFill>
                  <a:schemeClr val="tx1"/>
                </a:solidFill>
              </a:rPr>
              <a:t>    Route::get('/', '</a:t>
            </a:r>
            <a:r>
              <a:rPr lang="en-US" dirty="0" err="1">
                <a:solidFill>
                  <a:schemeClr val="tx1"/>
                </a:solidFill>
              </a:rPr>
              <a:t>ExampleController@index</a:t>
            </a:r>
            <a:r>
              <a:rPr lang="en-US" dirty="0">
                <a:solidFill>
                  <a:schemeClr val="tx1"/>
                </a:solidFill>
              </a:rPr>
              <a:t>');</a:t>
            </a:r>
          </a:p>
          <a:p>
            <a:pPr marL="0" indent="0" algn="l" rtl="0">
              <a:buNone/>
            </a:pPr>
            <a:r>
              <a:rPr lang="en-US" dirty="0">
                <a:solidFill>
                  <a:schemeClr val="tx1"/>
                </a:solidFill>
              </a:rPr>
              <a:t>    Route::post('/store', '</a:t>
            </a:r>
            <a:r>
              <a:rPr lang="en-US" dirty="0" err="1">
                <a:solidFill>
                  <a:schemeClr val="tx1"/>
                </a:solidFill>
              </a:rPr>
              <a:t>ExampleController@store</a:t>
            </a:r>
            <a:r>
              <a:rPr lang="en-US" dirty="0">
                <a:solidFill>
                  <a:schemeClr val="tx1"/>
                </a:solidFill>
              </a:rPr>
              <a:t>');</a:t>
            </a:r>
          </a:p>
          <a:p>
            <a:pPr marL="0" indent="0" algn="l" rtl="0">
              <a:buNone/>
            </a:pPr>
            <a:r>
              <a:rPr lang="en-US" dirty="0">
                <a:solidFill>
                  <a:schemeClr val="tx1"/>
                </a:solidFill>
              </a:rPr>
              <a:t>    Route::put('/update/{id}', '</a:t>
            </a:r>
            <a:r>
              <a:rPr lang="en-US" dirty="0" err="1">
                <a:solidFill>
                  <a:schemeClr val="tx1"/>
                </a:solidFill>
              </a:rPr>
              <a:t>ExampleController@update</a:t>
            </a:r>
            <a:r>
              <a:rPr lang="en-US" dirty="0">
                <a:solidFill>
                  <a:schemeClr val="tx1"/>
                </a:solidFill>
              </a:rPr>
              <a:t>');</a:t>
            </a:r>
          </a:p>
          <a:p>
            <a:pPr marL="0" indent="0" algn="l" rtl="0">
              <a:buNone/>
            </a:pPr>
            <a:r>
              <a:rPr lang="en-US" dirty="0">
                <a:solidFill>
                  <a:schemeClr val="tx1"/>
                </a:solidFill>
              </a:rPr>
              <a:t>    // ... more routes</a:t>
            </a:r>
          </a:p>
          <a:p>
            <a:pPr marL="0" indent="0" algn="l" rtl="0">
              <a:buNone/>
            </a:pPr>
            <a:r>
              <a:rPr lang="en-US" dirty="0">
                <a:solidFill>
                  <a:schemeClr val="tx1"/>
                </a:solidFill>
              </a:rPr>
              <a:t>});</a:t>
            </a:r>
          </a:p>
          <a:p>
            <a:endParaRPr lang="ar-SA" dirty="0"/>
          </a:p>
        </p:txBody>
      </p:sp>
    </p:spTree>
    <p:extLst>
      <p:ext uri="{BB962C8B-B14F-4D97-AF65-F5344CB8AC3E}">
        <p14:creationId xmlns:p14="http://schemas.microsoft.com/office/powerpoint/2010/main" val="2585294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684212" y="685800"/>
            <a:ext cx="10401604" cy="3615267"/>
          </a:xfrm>
        </p:spPr>
        <p:txBody>
          <a:bodyPr>
            <a:normAutofit fontScale="92500" lnSpcReduction="10000"/>
          </a:bodyPr>
          <a:lstStyle/>
          <a:p>
            <a:pPr algn="l" rtl="0">
              <a:lnSpc>
                <a:spcPct val="200000"/>
              </a:lnSpc>
            </a:pPr>
            <a:r>
              <a:rPr lang="en-US" sz="2400" dirty="0"/>
              <a:t>prefix: This attribute allows you to specify a common URL prefix for all routes within the group. For example, if you set 'prefix' =&gt; 'example', all routes within the group will have /example prepended to their URLs</a:t>
            </a:r>
            <a:r>
              <a:rPr lang="en-US" sz="2400" dirty="0" smtClean="0"/>
              <a:t>.</a:t>
            </a:r>
          </a:p>
          <a:p>
            <a:pPr algn="l" rtl="0">
              <a:lnSpc>
                <a:spcPct val="200000"/>
              </a:lnSpc>
            </a:pPr>
            <a:r>
              <a:rPr lang="en-US" sz="2400" dirty="0"/>
              <a:t>Within the route group, you can define your routes using the various HTTP verb methods such as get(), post(), put(), and so on</a:t>
            </a:r>
            <a:endParaRPr lang="en-US" sz="2400" dirty="0" smtClean="0"/>
          </a:p>
          <a:p>
            <a:pPr algn="l" rtl="0">
              <a:lnSpc>
                <a:spcPct val="200000"/>
              </a:lnSpc>
            </a:pPr>
            <a:endParaRPr lang="ar-SA" sz="2400" dirty="0"/>
          </a:p>
        </p:txBody>
      </p:sp>
    </p:spTree>
    <p:extLst>
      <p:ext uri="{BB962C8B-B14F-4D97-AF65-F5344CB8AC3E}">
        <p14:creationId xmlns:p14="http://schemas.microsoft.com/office/powerpoint/2010/main" val="3692549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684213" y="2385447"/>
            <a:ext cx="184731" cy="21544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algn="l" rtl="0" eaLnBrk="0" fontAlgn="base" hangingPunct="0">
              <a:spcBef>
                <a:spcPct val="0"/>
              </a:spcBef>
              <a:spcAft>
                <a:spcPct val="0"/>
              </a:spcAft>
              <a:defRPr>
                <a:solidFill>
                  <a:schemeClr val="tx1"/>
                </a:solidFill>
                <a:latin typeface="Arial" panose="020B0604020202020204" pitchFamily="34" charset="0"/>
              </a:defRPr>
            </a:lvl2pPr>
            <a:lvl3pPr algn="l" rtl="0" eaLnBrk="0" fontAlgn="base" hangingPunct="0">
              <a:spcBef>
                <a:spcPct val="0"/>
              </a:spcBef>
              <a:spcAft>
                <a:spcPct val="0"/>
              </a:spcAft>
              <a:defRPr>
                <a:solidFill>
                  <a:schemeClr val="tx1"/>
                </a:solidFill>
                <a:latin typeface="Arial" panose="020B0604020202020204" pitchFamily="34" charset="0"/>
              </a:defRPr>
            </a:lvl3pPr>
            <a:lvl4pPr algn="l" rtl="0" eaLnBrk="0" fontAlgn="base" hangingPunct="0">
              <a:spcBef>
                <a:spcPct val="0"/>
              </a:spcBef>
              <a:spcAft>
                <a:spcPct val="0"/>
              </a:spcAft>
              <a:defRPr>
                <a:solidFill>
                  <a:schemeClr val="tx1"/>
                </a:solidFill>
                <a:latin typeface="Arial" panose="020B0604020202020204" pitchFamily="34" charset="0"/>
              </a:defRPr>
            </a:lvl4pPr>
            <a:lvl5pPr algn="l" rtl="0" eaLnBrk="0" fontAlgn="base" hangingPunct="0">
              <a:spcBef>
                <a:spcPct val="0"/>
              </a:spcBef>
              <a:spcAft>
                <a:spcPct val="0"/>
              </a:spcAft>
              <a:defRPr>
                <a:solidFill>
                  <a:schemeClr val="tx1"/>
                </a:solidFill>
                <a:latin typeface="Arial" panose="020B0604020202020204" pitchFamily="34" charset="0"/>
              </a:defRPr>
            </a:lvl5pPr>
            <a:lvl6pPr algn="l" rtl="0" eaLnBrk="0" fontAlgn="base" hangingPunct="0">
              <a:spcBef>
                <a:spcPct val="0"/>
              </a:spcBef>
              <a:spcAft>
                <a:spcPct val="0"/>
              </a:spcAft>
              <a:defRPr>
                <a:solidFill>
                  <a:schemeClr val="tx1"/>
                </a:solidFill>
                <a:latin typeface="Arial" panose="020B0604020202020204" pitchFamily="34" charset="0"/>
              </a:defRPr>
            </a:lvl6pPr>
            <a:lvl7pPr algn="l" rtl="0" eaLnBrk="0" fontAlgn="base" hangingPunct="0">
              <a:spcBef>
                <a:spcPct val="0"/>
              </a:spcBef>
              <a:spcAft>
                <a:spcPct val="0"/>
              </a:spcAft>
              <a:defRPr>
                <a:solidFill>
                  <a:schemeClr val="tx1"/>
                </a:solidFill>
                <a:latin typeface="Arial" panose="020B0604020202020204" pitchFamily="34" charset="0"/>
              </a:defRPr>
            </a:lvl7pPr>
            <a:lvl8pPr algn="l" rtl="0" eaLnBrk="0" fontAlgn="base" hangingPunct="0">
              <a:spcBef>
                <a:spcPct val="0"/>
              </a:spcBef>
              <a:spcAft>
                <a:spcPct val="0"/>
              </a:spcAft>
              <a:defRPr>
                <a:solidFill>
                  <a:schemeClr val="tx1"/>
                </a:solidFill>
                <a:latin typeface="Arial" panose="020B0604020202020204" pitchFamily="34" charset="0"/>
              </a:defRPr>
            </a:lvl8pPr>
            <a:lvl9pPr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ar-SA" altLang="ar-SA" sz="800" b="0" i="0" u="none" strike="noStrike" cap="none" normalizeH="0" baseline="0" dirty="0" smtClean="0">
              <a:ln>
                <a:noFill/>
              </a:ln>
              <a:solidFill>
                <a:schemeClr val="tx1"/>
              </a:solidFill>
              <a:effectLst/>
            </a:endParaRPr>
          </a:p>
        </p:txBody>
      </p:sp>
      <p:sp>
        <p:nvSpPr>
          <p:cNvPr id="5" name="مستطيل 4"/>
          <p:cNvSpPr/>
          <p:nvPr/>
        </p:nvSpPr>
        <p:spPr>
          <a:xfrm>
            <a:off x="444070" y="825725"/>
            <a:ext cx="10879711" cy="2192395"/>
          </a:xfrm>
          <a:prstGeom prst="rect">
            <a:avLst/>
          </a:prstGeom>
        </p:spPr>
        <p:txBody>
          <a:bodyPr wrap="square">
            <a:spAutoFit/>
          </a:bodyPr>
          <a:lstStyle/>
          <a:p>
            <a:pPr marL="342900" indent="-342900" algn="l" rtl="0">
              <a:lnSpc>
                <a:spcPct val="200000"/>
              </a:lnSpc>
              <a:buFont typeface="Arial" panose="020B0604020202020204" pitchFamily="34" charset="0"/>
              <a:buChar char="•"/>
            </a:pPr>
            <a:r>
              <a:rPr lang="en-US" sz="2400" b="0" i="0" dirty="0" smtClean="0">
                <a:solidFill>
                  <a:srgbClr val="FFFF00"/>
                </a:solidFill>
                <a:effectLst/>
                <a:latin typeface="-apple-system"/>
              </a:rPr>
              <a:t>Route is a URL pattern that maps to a specific action or logic in your application. It defines how incoming HTTP requests should be handled and which code should be executed to generate the appropriate response.</a:t>
            </a:r>
            <a:endParaRPr lang="ar-SA" sz="2400" dirty="0">
              <a:solidFill>
                <a:srgbClr val="FFFF00"/>
              </a:solidFill>
            </a:endParaRPr>
          </a:p>
        </p:txBody>
      </p:sp>
      <p:sp>
        <p:nvSpPr>
          <p:cNvPr id="8" name="مستطيل 7"/>
          <p:cNvSpPr/>
          <p:nvPr/>
        </p:nvSpPr>
        <p:spPr>
          <a:xfrm>
            <a:off x="684213" y="3369824"/>
            <a:ext cx="10409385" cy="2215991"/>
          </a:xfrm>
          <a:prstGeom prst="rect">
            <a:avLst/>
          </a:prstGeom>
        </p:spPr>
        <p:txBody>
          <a:bodyPr wrap="square">
            <a:spAutoFit/>
          </a:bodyPr>
          <a:lstStyle/>
          <a:p>
            <a:pPr algn="l" rtl="0">
              <a:lnSpc>
                <a:spcPct val="150000"/>
              </a:lnSpc>
            </a:pPr>
            <a:r>
              <a:rPr lang="ar-SA" sz="2400" dirty="0" err="1">
                <a:solidFill>
                  <a:srgbClr val="FFFF00"/>
                </a:solidFill>
                <a:latin typeface="-apple-system"/>
              </a:rPr>
              <a:t>Routes</a:t>
            </a:r>
            <a:r>
              <a:rPr lang="ar-SA" sz="2400" dirty="0">
                <a:solidFill>
                  <a:srgbClr val="FFFF00"/>
                </a:solidFill>
                <a:latin typeface="-apple-system"/>
              </a:rPr>
              <a:t> </a:t>
            </a:r>
            <a:r>
              <a:rPr lang="ar-SA" sz="2400" dirty="0" err="1">
                <a:solidFill>
                  <a:srgbClr val="FFFF00"/>
                </a:solidFill>
                <a:latin typeface="-apple-system"/>
              </a:rPr>
              <a:t>in</a:t>
            </a:r>
            <a:r>
              <a:rPr lang="ar-SA" sz="2400" dirty="0">
                <a:solidFill>
                  <a:srgbClr val="FFFF00"/>
                </a:solidFill>
                <a:latin typeface="-apple-system"/>
              </a:rPr>
              <a:t> Laravel </a:t>
            </a:r>
            <a:r>
              <a:rPr lang="ar-SA" sz="2400" dirty="0" err="1">
                <a:solidFill>
                  <a:srgbClr val="FFFF00"/>
                </a:solidFill>
                <a:latin typeface="-apple-system"/>
              </a:rPr>
              <a:t>are</a:t>
            </a:r>
            <a:r>
              <a:rPr lang="ar-SA" sz="2400" dirty="0">
                <a:solidFill>
                  <a:srgbClr val="FFFF00"/>
                </a:solidFill>
                <a:latin typeface="-apple-system"/>
              </a:rPr>
              <a:t> defined </a:t>
            </a:r>
            <a:r>
              <a:rPr lang="ar-SA" sz="2400" dirty="0" err="1">
                <a:solidFill>
                  <a:srgbClr val="FFFF00"/>
                </a:solidFill>
                <a:latin typeface="-apple-system"/>
              </a:rPr>
              <a:t>in</a:t>
            </a:r>
            <a:r>
              <a:rPr lang="ar-SA" sz="2400" dirty="0">
                <a:solidFill>
                  <a:srgbClr val="FFFF00"/>
                </a:solidFill>
                <a:latin typeface="-apple-system"/>
              </a:rPr>
              <a:t> </a:t>
            </a:r>
            <a:r>
              <a:rPr lang="ar-SA" sz="2400" dirty="0" err="1">
                <a:solidFill>
                  <a:srgbClr val="FFFF00"/>
                </a:solidFill>
                <a:latin typeface="-apple-system"/>
              </a:rPr>
              <a:t>the</a:t>
            </a:r>
            <a:r>
              <a:rPr lang="ar-SA" sz="2400" dirty="0">
                <a:solidFill>
                  <a:srgbClr val="FFFF00"/>
                </a:solidFill>
                <a:latin typeface="-apple-system"/>
              </a:rPr>
              <a:t> </a:t>
            </a:r>
            <a:r>
              <a:rPr lang="ar-SA" sz="2400" dirty="0" err="1">
                <a:solidFill>
                  <a:srgbClr val="FFFF00"/>
                </a:solidFill>
                <a:latin typeface="-apple-system"/>
              </a:rPr>
              <a:t>routes</a:t>
            </a:r>
            <a:r>
              <a:rPr lang="ar-SA" sz="2400" dirty="0">
                <a:solidFill>
                  <a:srgbClr val="FFFF00"/>
                </a:solidFill>
                <a:latin typeface="-apple-system"/>
              </a:rPr>
              <a:t>/web.php </a:t>
            </a:r>
            <a:r>
              <a:rPr lang="ar-SA" sz="2400" dirty="0" err="1">
                <a:solidFill>
                  <a:srgbClr val="FFFF00"/>
                </a:solidFill>
                <a:latin typeface="-apple-system"/>
              </a:rPr>
              <a:t>or</a:t>
            </a:r>
            <a:r>
              <a:rPr lang="ar-SA" sz="2400" dirty="0">
                <a:solidFill>
                  <a:srgbClr val="FFFF00"/>
                </a:solidFill>
                <a:latin typeface="-apple-system"/>
              </a:rPr>
              <a:t> </a:t>
            </a:r>
            <a:r>
              <a:rPr lang="ar-SA" sz="2400" dirty="0" err="1">
                <a:solidFill>
                  <a:srgbClr val="FFFF00"/>
                </a:solidFill>
                <a:latin typeface="-apple-system"/>
              </a:rPr>
              <a:t>routes</a:t>
            </a:r>
            <a:r>
              <a:rPr lang="ar-SA" sz="2400" dirty="0">
                <a:solidFill>
                  <a:srgbClr val="FFFF00"/>
                </a:solidFill>
                <a:latin typeface="-apple-system"/>
              </a:rPr>
              <a:t>/</a:t>
            </a:r>
            <a:r>
              <a:rPr lang="ar-SA" sz="2400" dirty="0" err="1">
                <a:solidFill>
                  <a:srgbClr val="FFFF00"/>
                </a:solidFill>
                <a:latin typeface="-apple-system"/>
              </a:rPr>
              <a:t>api.php</a:t>
            </a:r>
            <a:r>
              <a:rPr lang="ar-SA" sz="2400" dirty="0">
                <a:solidFill>
                  <a:srgbClr val="FFFF00"/>
                </a:solidFill>
                <a:latin typeface="-apple-system"/>
              </a:rPr>
              <a:t> </a:t>
            </a:r>
            <a:r>
              <a:rPr lang="ar-SA" sz="2400" dirty="0" err="1" smtClean="0">
                <a:solidFill>
                  <a:srgbClr val="FFFF00"/>
                </a:solidFill>
                <a:latin typeface="-apple-system"/>
              </a:rPr>
              <a:t>files</a:t>
            </a:r>
            <a:endParaRPr lang="ar-SA" sz="2400" dirty="0" smtClean="0">
              <a:solidFill>
                <a:srgbClr val="FFFF00"/>
              </a:solidFill>
              <a:latin typeface="-apple-system"/>
            </a:endParaRPr>
          </a:p>
          <a:p>
            <a:pPr marL="342900" indent="-342900" algn="l">
              <a:lnSpc>
                <a:spcPct val="150000"/>
              </a:lnSpc>
              <a:buFont typeface="Arial" panose="020B0604020202020204" pitchFamily="34" charset="0"/>
              <a:buChar char="•"/>
            </a:pPr>
            <a:r>
              <a:rPr lang="ar-SA" sz="2400" dirty="0" err="1" smtClean="0">
                <a:solidFill>
                  <a:srgbClr val="FFFF00"/>
                </a:solidFill>
                <a:latin typeface="-apple-system"/>
              </a:rPr>
              <a:t>depending</a:t>
            </a:r>
            <a:r>
              <a:rPr lang="ar-SA" sz="2400" dirty="0" smtClean="0">
                <a:solidFill>
                  <a:srgbClr val="FFFF00"/>
                </a:solidFill>
                <a:latin typeface="-apple-system"/>
              </a:rPr>
              <a:t> </a:t>
            </a:r>
            <a:r>
              <a:rPr lang="ar-SA" sz="2400" dirty="0" err="1">
                <a:solidFill>
                  <a:srgbClr val="FFFF00"/>
                </a:solidFill>
                <a:latin typeface="-apple-system"/>
              </a:rPr>
              <a:t>on</a:t>
            </a:r>
            <a:r>
              <a:rPr lang="ar-SA" sz="2400" dirty="0">
                <a:solidFill>
                  <a:srgbClr val="FFFF00"/>
                </a:solidFill>
                <a:latin typeface="-apple-system"/>
              </a:rPr>
              <a:t> </a:t>
            </a:r>
            <a:r>
              <a:rPr lang="ar-SA" sz="2400" dirty="0" err="1">
                <a:solidFill>
                  <a:srgbClr val="FFFF00"/>
                </a:solidFill>
                <a:latin typeface="-apple-system"/>
              </a:rPr>
              <a:t>whether</a:t>
            </a:r>
            <a:r>
              <a:rPr lang="ar-SA" sz="2400" dirty="0">
                <a:solidFill>
                  <a:srgbClr val="FFFF00"/>
                </a:solidFill>
                <a:latin typeface="-apple-system"/>
              </a:rPr>
              <a:t> </a:t>
            </a:r>
            <a:r>
              <a:rPr lang="ar-SA" sz="2400" dirty="0" err="1">
                <a:solidFill>
                  <a:srgbClr val="FFFF00"/>
                </a:solidFill>
                <a:latin typeface="-apple-system"/>
              </a:rPr>
              <a:t>they</a:t>
            </a:r>
            <a:r>
              <a:rPr lang="ar-SA" sz="2400" dirty="0">
                <a:solidFill>
                  <a:srgbClr val="FFFF00"/>
                </a:solidFill>
                <a:latin typeface="-apple-system"/>
              </a:rPr>
              <a:t> </a:t>
            </a:r>
            <a:r>
              <a:rPr lang="ar-SA" sz="2400" dirty="0" err="1">
                <a:solidFill>
                  <a:srgbClr val="FFFF00"/>
                </a:solidFill>
                <a:latin typeface="-apple-system"/>
              </a:rPr>
              <a:t>are</a:t>
            </a:r>
            <a:r>
              <a:rPr lang="ar-SA" sz="2400" dirty="0">
                <a:solidFill>
                  <a:srgbClr val="FFFF00"/>
                </a:solidFill>
                <a:latin typeface="-apple-system"/>
              </a:rPr>
              <a:t> </a:t>
            </a:r>
            <a:r>
              <a:rPr lang="ar-SA" sz="2400" dirty="0" err="1">
                <a:solidFill>
                  <a:srgbClr val="FFFF00"/>
                </a:solidFill>
                <a:latin typeface="-apple-system"/>
              </a:rPr>
              <a:t>intended</a:t>
            </a:r>
            <a:r>
              <a:rPr lang="ar-SA" sz="2400" dirty="0">
                <a:solidFill>
                  <a:srgbClr val="FFFF00"/>
                </a:solidFill>
                <a:latin typeface="-apple-system"/>
              </a:rPr>
              <a:t> </a:t>
            </a:r>
            <a:r>
              <a:rPr lang="ar-SA" sz="2400" dirty="0" err="1">
                <a:solidFill>
                  <a:srgbClr val="FFFF00"/>
                </a:solidFill>
                <a:latin typeface="-apple-system"/>
              </a:rPr>
              <a:t>for</a:t>
            </a:r>
            <a:r>
              <a:rPr lang="ar-SA" sz="2400" dirty="0">
                <a:solidFill>
                  <a:srgbClr val="FFFF00"/>
                </a:solidFill>
                <a:latin typeface="-apple-system"/>
              </a:rPr>
              <a:t> </a:t>
            </a:r>
            <a:r>
              <a:rPr lang="ar-SA" sz="2400" dirty="0" err="1">
                <a:solidFill>
                  <a:srgbClr val="FFFF00"/>
                </a:solidFill>
                <a:latin typeface="-apple-system"/>
              </a:rPr>
              <a:t>web</a:t>
            </a:r>
            <a:r>
              <a:rPr lang="ar-SA" sz="2400" dirty="0">
                <a:solidFill>
                  <a:srgbClr val="FFFF00"/>
                </a:solidFill>
                <a:latin typeface="-apple-system"/>
              </a:rPr>
              <a:t> </a:t>
            </a:r>
            <a:r>
              <a:rPr lang="ar-SA" sz="2400" dirty="0" err="1">
                <a:solidFill>
                  <a:srgbClr val="FFFF00"/>
                </a:solidFill>
                <a:latin typeface="-apple-system"/>
              </a:rPr>
              <a:t>or</a:t>
            </a:r>
            <a:r>
              <a:rPr lang="ar-SA" sz="2400" dirty="0">
                <a:solidFill>
                  <a:srgbClr val="FFFF00"/>
                </a:solidFill>
                <a:latin typeface="-apple-system"/>
              </a:rPr>
              <a:t> API </a:t>
            </a:r>
            <a:r>
              <a:rPr lang="ar-SA" sz="2400" dirty="0" err="1" smtClean="0">
                <a:solidFill>
                  <a:srgbClr val="FFFF00"/>
                </a:solidFill>
                <a:latin typeface="-apple-system"/>
              </a:rPr>
              <a:t>routes</a:t>
            </a:r>
            <a:r>
              <a:rPr lang="ar-SA" sz="2400" dirty="0" smtClean="0">
                <a:solidFill>
                  <a:srgbClr val="FFFF00"/>
                </a:solidFill>
                <a:latin typeface="-apple-system"/>
              </a:rPr>
              <a:t>   . </a:t>
            </a:r>
            <a:endParaRPr lang="ar-SA" sz="2400" dirty="0">
              <a:solidFill>
                <a:srgbClr val="FFFF00"/>
              </a:solidFill>
              <a:latin typeface="-apple-system"/>
            </a:endParaRPr>
          </a:p>
          <a:p>
            <a:pPr algn="l">
              <a:lnSpc>
                <a:spcPct val="150000"/>
              </a:lnSpc>
            </a:pPr>
            <a:r>
              <a:rPr lang="ar-SA" sz="2400" dirty="0" err="1">
                <a:solidFill>
                  <a:srgbClr val="FFFF00"/>
                </a:solidFill>
                <a:latin typeface="-apple-system"/>
              </a:rPr>
              <a:t>These</a:t>
            </a:r>
            <a:r>
              <a:rPr lang="ar-SA" sz="2400" dirty="0">
                <a:solidFill>
                  <a:srgbClr val="FFFF00"/>
                </a:solidFill>
                <a:latin typeface="-apple-system"/>
              </a:rPr>
              <a:t> </a:t>
            </a:r>
            <a:r>
              <a:rPr lang="ar-SA" sz="2400" dirty="0" err="1">
                <a:solidFill>
                  <a:srgbClr val="FFFF00"/>
                </a:solidFill>
                <a:latin typeface="-apple-system"/>
              </a:rPr>
              <a:t>files</a:t>
            </a:r>
            <a:r>
              <a:rPr lang="ar-SA" sz="2400" dirty="0">
                <a:solidFill>
                  <a:srgbClr val="FFFF00"/>
                </a:solidFill>
                <a:latin typeface="-apple-system"/>
              </a:rPr>
              <a:t> </a:t>
            </a:r>
            <a:r>
              <a:rPr lang="ar-SA" sz="2400" dirty="0" err="1">
                <a:solidFill>
                  <a:srgbClr val="FFFF00"/>
                </a:solidFill>
                <a:latin typeface="-apple-system"/>
              </a:rPr>
              <a:t>serve</a:t>
            </a:r>
            <a:r>
              <a:rPr lang="ar-SA" sz="2400" dirty="0">
                <a:solidFill>
                  <a:srgbClr val="FFFF00"/>
                </a:solidFill>
                <a:latin typeface="-apple-system"/>
              </a:rPr>
              <a:t> </a:t>
            </a:r>
            <a:r>
              <a:rPr lang="ar-SA" sz="2400" dirty="0" err="1">
                <a:solidFill>
                  <a:srgbClr val="FFFF00"/>
                </a:solidFill>
                <a:latin typeface="-apple-system"/>
              </a:rPr>
              <a:t>as</a:t>
            </a:r>
            <a:r>
              <a:rPr lang="ar-SA" sz="2400" dirty="0">
                <a:solidFill>
                  <a:srgbClr val="FFFF00"/>
                </a:solidFill>
                <a:latin typeface="-apple-system"/>
              </a:rPr>
              <a:t> </a:t>
            </a:r>
            <a:r>
              <a:rPr lang="ar-SA" sz="2400" dirty="0" err="1">
                <a:solidFill>
                  <a:srgbClr val="FFFF00"/>
                </a:solidFill>
                <a:latin typeface="-apple-system"/>
              </a:rPr>
              <a:t>the</a:t>
            </a:r>
            <a:r>
              <a:rPr lang="ar-SA" sz="2400" dirty="0">
                <a:solidFill>
                  <a:srgbClr val="FFFF00"/>
                </a:solidFill>
                <a:latin typeface="-apple-system"/>
              </a:rPr>
              <a:t> </a:t>
            </a:r>
            <a:r>
              <a:rPr lang="ar-SA" sz="2400" dirty="0" err="1">
                <a:solidFill>
                  <a:srgbClr val="FFFF00"/>
                </a:solidFill>
                <a:latin typeface="-apple-system"/>
              </a:rPr>
              <a:t>entry</a:t>
            </a:r>
            <a:r>
              <a:rPr lang="ar-SA" sz="2400" dirty="0">
                <a:solidFill>
                  <a:srgbClr val="FFFF00"/>
                </a:solidFill>
                <a:latin typeface="-apple-system"/>
              </a:rPr>
              <a:t> </a:t>
            </a:r>
            <a:r>
              <a:rPr lang="ar-SA" sz="2400" dirty="0" err="1">
                <a:solidFill>
                  <a:srgbClr val="FFFF00"/>
                </a:solidFill>
                <a:latin typeface="-apple-system"/>
              </a:rPr>
              <a:t>points</a:t>
            </a:r>
            <a:r>
              <a:rPr lang="ar-SA" sz="2400" dirty="0">
                <a:solidFill>
                  <a:srgbClr val="FFFF00"/>
                </a:solidFill>
                <a:latin typeface="-apple-system"/>
              </a:rPr>
              <a:t> </a:t>
            </a:r>
            <a:r>
              <a:rPr lang="ar-SA" sz="2400" dirty="0" err="1">
                <a:solidFill>
                  <a:srgbClr val="FFFF00"/>
                </a:solidFill>
                <a:latin typeface="-apple-system"/>
              </a:rPr>
              <a:t>for</a:t>
            </a:r>
            <a:r>
              <a:rPr lang="ar-SA" sz="2400" dirty="0">
                <a:solidFill>
                  <a:srgbClr val="FFFF00"/>
                </a:solidFill>
                <a:latin typeface="-apple-system"/>
              </a:rPr>
              <a:t> </a:t>
            </a:r>
            <a:r>
              <a:rPr lang="ar-SA" sz="2400" dirty="0" err="1">
                <a:solidFill>
                  <a:srgbClr val="FFFF00"/>
                </a:solidFill>
                <a:latin typeface="-apple-system"/>
              </a:rPr>
              <a:t>defining</a:t>
            </a:r>
            <a:r>
              <a:rPr lang="ar-SA" sz="2400" dirty="0">
                <a:solidFill>
                  <a:srgbClr val="FFFF00"/>
                </a:solidFill>
                <a:latin typeface="-apple-system"/>
              </a:rPr>
              <a:t> </a:t>
            </a:r>
            <a:r>
              <a:rPr lang="ar-SA" sz="2400" dirty="0" err="1">
                <a:solidFill>
                  <a:srgbClr val="FFFF00"/>
                </a:solidFill>
                <a:latin typeface="-apple-system"/>
              </a:rPr>
              <a:t>your</a:t>
            </a:r>
            <a:r>
              <a:rPr lang="ar-SA" sz="2400" dirty="0">
                <a:solidFill>
                  <a:srgbClr val="FFFF00"/>
                </a:solidFill>
                <a:latin typeface="-apple-system"/>
              </a:rPr>
              <a:t> </a:t>
            </a:r>
            <a:r>
              <a:rPr lang="ar-SA" sz="2400" dirty="0" err="1">
                <a:solidFill>
                  <a:srgbClr val="FFFF00"/>
                </a:solidFill>
                <a:latin typeface="-apple-system"/>
              </a:rPr>
              <a:t>application's</a:t>
            </a:r>
            <a:r>
              <a:rPr lang="ar-SA" sz="2400" dirty="0">
                <a:solidFill>
                  <a:srgbClr val="FFFF00"/>
                </a:solidFill>
                <a:latin typeface="-apple-system"/>
              </a:rPr>
              <a:t> </a:t>
            </a:r>
            <a:r>
              <a:rPr lang="ar-SA" sz="2400" dirty="0" err="1" smtClean="0">
                <a:solidFill>
                  <a:srgbClr val="FFFF00"/>
                </a:solidFill>
                <a:latin typeface="-apple-system"/>
              </a:rPr>
              <a:t>routes</a:t>
            </a:r>
            <a:r>
              <a:rPr lang="ar-SA" sz="2400" dirty="0" smtClean="0">
                <a:solidFill>
                  <a:srgbClr val="FFFF00"/>
                </a:solidFill>
                <a:latin typeface="-apple-system"/>
              </a:rPr>
              <a:t>   </a:t>
            </a:r>
            <a:r>
              <a:rPr lang="ar-SA" sz="2000" dirty="0" smtClean="0">
                <a:solidFill>
                  <a:srgbClr val="FFFF00"/>
                </a:solidFill>
                <a:latin typeface="-apple-system"/>
              </a:rPr>
              <a:t>.</a:t>
            </a:r>
            <a:endParaRPr lang="ar-SA" sz="2000" dirty="0">
              <a:solidFill>
                <a:srgbClr val="FFFF00"/>
              </a:solidFill>
              <a:latin typeface="-apple-system"/>
            </a:endParaRPr>
          </a:p>
        </p:txBody>
      </p:sp>
    </p:spTree>
    <p:extLst>
      <p:ext uri="{BB962C8B-B14F-4D97-AF65-F5344CB8AC3E}">
        <p14:creationId xmlns:p14="http://schemas.microsoft.com/office/powerpoint/2010/main" val="38923218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857230" y="-93904"/>
            <a:ext cx="8534400" cy="1507067"/>
          </a:xfrm>
        </p:spPr>
        <p:txBody>
          <a:bodyPr/>
          <a:lstStyle/>
          <a:p>
            <a:pPr algn="ctr"/>
            <a:r>
              <a:rPr lang="en-US" dirty="0" smtClean="0"/>
              <a:t>Route components</a:t>
            </a:r>
            <a:endParaRPr lang="ar-SA" dirty="0"/>
          </a:p>
        </p:txBody>
      </p:sp>
      <p:sp>
        <p:nvSpPr>
          <p:cNvPr id="3" name="عنصر نائب للمحتوى 2"/>
          <p:cNvSpPr>
            <a:spLocks noGrp="1"/>
          </p:cNvSpPr>
          <p:nvPr>
            <p:ph idx="1"/>
          </p:nvPr>
        </p:nvSpPr>
        <p:spPr>
          <a:xfrm>
            <a:off x="942830" y="1109610"/>
            <a:ext cx="9928369" cy="3951918"/>
          </a:xfrm>
        </p:spPr>
        <p:txBody>
          <a:bodyPr>
            <a:normAutofit/>
          </a:bodyPr>
          <a:lstStyle/>
          <a:p>
            <a:pPr marL="457200" indent="-457200" algn="l" rtl="0">
              <a:lnSpc>
                <a:spcPct val="200000"/>
              </a:lnSpc>
              <a:buFont typeface="+mj-lt"/>
              <a:buAutoNum type="arabicPeriod"/>
            </a:pPr>
            <a:r>
              <a:rPr lang="en-US" sz="2800" b="1" dirty="0">
                <a:solidFill>
                  <a:srgbClr val="FF0000"/>
                </a:solidFill>
              </a:rPr>
              <a:t>HTTP Verb/Method:</a:t>
            </a:r>
          </a:p>
          <a:p>
            <a:pPr algn="l" rtl="0">
              <a:lnSpc>
                <a:spcPct val="200000"/>
              </a:lnSpc>
            </a:pPr>
            <a:r>
              <a:rPr lang="en-US" sz="2300" dirty="0">
                <a:solidFill>
                  <a:srgbClr val="FFFF00"/>
                </a:solidFill>
              </a:rPr>
              <a:t>The HTTP verb or method specifies the type of request that the route should respond to. </a:t>
            </a:r>
            <a:endParaRPr lang="en-US" sz="2300" dirty="0" smtClean="0">
              <a:solidFill>
                <a:srgbClr val="FFFF00"/>
              </a:solidFill>
            </a:endParaRPr>
          </a:p>
          <a:p>
            <a:pPr algn="l" rtl="0">
              <a:lnSpc>
                <a:spcPct val="200000"/>
              </a:lnSpc>
            </a:pPr>
            <a:r>
              <a:rPr lang="en-US" sz="2300" dirty="0" smtClean="0">
                <a:solidFill>
                  <a:srgbClr val="FFFF00"/>
                </a:solidFill>
              </a:rPr>
              <a:t>Laravel </a:t>
            </a:r>
            <a:r>
              <a:rPr lang="en-US" sz="2300" dirty="0">
                <a:solidFill>
                  <a:srgbClr val="FFFF00"/>
                </a:solidFill>
              </a:rPr>
              <a:t>supports all standard HTTP methods such as GET, POST, PUT, PATCH, DELETE, </a:t>
            </a:r>
            <a:r>
              <a:rPr lang="en-US" sz="2300" dirty="0" err="1">
                <a:solidFill>
                  <a:srgbClr val="FFFF00"/>
                </a:solidFill>
              </a:rPr>
              <a:t>etc</a:t>
            </a:r>
            <a:endParaRPr lang="ar-SA" sz="2300" dirty="0">
              <a:solidFill>
                <a:srgbClr val="FFFF00"/>
              </a:solidFill>
            </a:endParaRPr>
          </a:p>
        </p:txBody>
      </p:sp>
      <p:pic>
        <p:nvPicPr>
          <p:cNvPr id="6" name="صورة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642" y="5137078"/>
            <a:ext cx="7327988" cy="1510302"/>
          </a:xfrm>
          <a:prstGeom prst="rect">
            <a:avLst/>
          </a:prstGeom>
        </p:spPr>
      </p:pic>
    </p:spTree>
    <p:extLst>
      <p:ext uri="{BB962C8B-B14F-4D97-AF65-F5344CB8AC3E}">
        <p14:creationId xmlns:p14="http://schemas.microsoft.com/office/powerpoint/2010/main" val="38088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684211" y="685800"/>
            <a:ext cx="10452975" cy="4348537"/>
          </a:xfrm>
        </p:spPr>
        <p:txBody>
          <a:bodyPr/>
          <a:lstStyle/>
          <a:p>
            <a:pPr marL="0" indent="0" algn="l" rtl="0">
              <a:buNone/>
            </a:pPr>
            <a:r>
              <a:rPr lang="en-US" sz="2800" b="1" dirty="0" smtClean="0">
                <a:solidFill>
                  <a:srgbClr val="FF0000"/>
                </a:solidFill>
              </a:rPr>
              <a:t>2. URL/URI </a:t>
            </a:r>
            <a:r>
              <a:rPr lang="en-US" sz="2800" b="1" dirty="0">
                <a:solidFill>
                  <a:srgbClr val="FF0000"/>
                </a:solidFill>
              </a:rPr>
              <a:t>Pattern:</a:t>
            </a:r>
          </a:p>
          <a:p>
            <a:pPr algn="l" rtl="0">
              <a:lnSpc>
                <a:spcPct val="200000"/>
              </a:lnSpc>
            </a:pPr>
            <a:r>
              <a:rPr lang="en-US" sz="2300" dirty="0">
                <a:solidFill>
                  <a:srgbClr val="FFFF00"/>
                </a:solidFill>
              </a:rPr>
              <a:t>The URL or URI pattern defines the specific URL that the route should match. It can include dynamic segments enclosed in curly braces {} to represent route parameters</a:t>
            </a:r>
            <a:endParaRPr lang="ar-SA" sz="2300" dirty="0">
              <a:solidFill>
                <a:srgbClr val="FFFF00"/>
              </a:solidFill>
            </a:endParaRPr>
          </a:p>
        </p:txBody>
      </p:sp>
      <p:pic>
        <p:nvPicPr>
          <p:cNvPr id="5" name="صورة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369" y="4631091"/>
            <a:ext cx="6927829" cy="1210067"/>
          </a:xfrm>
          <a:prstGeom prst="rect">
            <a:avLst/>
          </a:prstGeom>
        </p:spPr>
      </p:pic>
    </p:spTree>
    <p:extLst>
      <p:ext uri="{BB962C8B-B14F-4D97-AF65-F5344CB8AC3E}">
        <p14:creationId xmlns:p14="http://schemas.microsoft.com/office/powerpoint/2010/main" val="3294276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684212" y="685800"/>
            <a:ext cx="10802296" cy="5211566"/>
          </a:xfrm>
        </p:spPr>
        <p:txBody>
          <a:bodyPr>
            <a:normAutofit/>
          </a:bodyPr>
          <a:lstStyle/>
          <a:p>
            <a:pPr algn="l" rtl="0">
              <a:lnSpc>
                <a:spcPct val="200000"/>
              </a:lnSpc>
            </a:pPr>
            <a:r>
              <a:rPr lang="en-US" sz="2400" dirty="0">
                <a:solidFill>
                  <a:srgbClr val="FFFF00"/>
                </a:solidFill>
              </a:rPr>
              <a:t>Routes can be defined to handle various types of requests, such as retrieving resources, submitting forms, displaying views, or executing specific actions. Depending on the route, you can associate it with a closure function or a controller method to handle the request and generate the appropriate response.</a:t>
            </a:r>
            <a:endParaRPr lang="ar-SA" sz="2400" dirty="0">
              <a:solidFill>
                <a:srgbClr val="FFFF00"/>
              </a:solidFill>
            </a:endParaRPr>
          </a:p>
        </p:txBody>
      </p:sp>
    </p:spTree>
    <p:extLst>
      <p:ext uri="{BB962C8B-B14F-4D97-AF65-F5344CB8AC3E}">
        <p14:creationId xmlns:p14="http://schemas.microsoft.com/office/powerpoint/2010/main" val="1818597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865740" y="490685"/>
            <a:ext cx="8534400" cy="711392"/>
          </a:xfrm>
        </p:spPr>
        <p:txBody>
          <a:bodyPr/>
          <a:lstStyle/>
          <a:p>
            <a:r>
              <a:rPr lang="en-US" dirty="0" smtClean="0"/>
              <a:t>Types of routes</a:t>
            </a:r>
            <a:endParaRPr lang="ar-SA" dirty="0"/>
          </a:p>
        </p:txBody>
      </p:sp>
      <p:sp>
        <p:nvSpPr>
          <p:cNvPr id="3" name="عنصر نائب للمحتوى 2"/>
          <p:cNvSpPr>
            <a:spLocks noGrp="1"/>
          </p:cNvSpPr>
          <p:nvPr>
            <p:ph idx="1"/>
          </p:nvPr>
        </p:nvSpPr>
        <p:spPr>
          <a:xfrm>
            <a:off x="941066" y="1643866"/>
            <a:ext cx="10956408" cy="5106256"/>
          </a:xfrm>
        </p:spPr>
        <p:txBody>
          <a:bodyPr>
            <a:normAutofit fontScale="55000" lnSpcReduction="20000"/>
          </a:bodyPr>
          <a:lstStyle/>
          <a:p>
            <a:pPr algn="l" rtl="0"/>
            <a:r>
              <a:rPr lang="en-US" sz="4400" b="1" dirty="0" smtClean="0"/>
              <a:t>1. Basic Routes</a:t>
            </a:r>
          </a:p>
          <a:p>
            <a:pPr marL="0" indent="0" algn="l" rtl="0">
              <a:lnSpc>
                <a:spcPct val="170000"/>
              </a:lnSpc>
              <a:buNone/>
            </a:pPr>
            <a:r>
              <a:rPr lang="en-US" sz="3700" dirty="0" smtClean="0">
                <a:solidFill>
                  <a:srgbClr val="FFFF00"/>
                </a:solidFill>
              </a:rPr>
              <a:t>Basic routing is </a:t>
            </a:r>
            <a:r>
              <a:rPr lang="en-US" sz="3700" dirty="0" err="1" smtClean="0">
                <a:solidFill>
                  <a:srgbClr val="FFFF00"/>
                </a:solidFill>
              </a:rPr>
              <a:t>meants</a:t>
            </a:r>
            <a:r>
              <a:rPr lang="en-US" sz="3700" dirty="0" smtClean="0">
                <a:solidFill>
                  <a:srgbClr val="FFFF00"/>
                </a:solidFill>
              </a:rPr>
              <a:t>  to route the request to an appropriate controller</a:t>
            </a:r>
          </a:p>
          <a:p>
            <a:pPr marL="0" indent="0" algn="l" rtl="0">
              <a:lnSpc>
                <a:spcPct val="170000"/>
              </a:lnSpc>
              <a:buNone/>
            </a:pPr>
            <a:r>
              <a:rPr lang="en-US" sz="3800" b="1" dirty="0" smtClean="0">
                <a:solidFill>
                  <a:schemeClr val="tx1"/>
                </a:solidFill>
              </a:rPr>
              <a:t>Route</a:t>
            </a:r>
            <a:r>
              <a:rPr lang="en-US" sz="3800" b="1" dirty="0">
                <a:solidFill>
                  <a:schemeClr val="tx1"/>
                </a:solidFill>
              </a:rPr>
              <a:t>::get("log","</a:t>
            </a:r>
            <a:r>
              <a:rPr lang="en-US" sz="3800" b="1" dirty="0" err="1">
                <a:solidFill>
                  <a:schemeClr val="tx1"/>
                </a:solidFill>
              </a:rPr>
              <a:t>logincontroller@index</a:t>
            </a:r>
            <a:r>
              <a:rPr lang="en-US" sz="3800" b="1" dirty="0" smtClean="0">
                <a:solidFill>
                  <a:schemeClr val="tx1"/>
                </a:solidFill>
              </a:rPr>
              <a:t>");</a:t>
            </a:r>
          </a:p>
          <a:p>
            <a:pPr marL="0" indent="0" algn="l" rtl="0">
              <a:buNone/>
            </a:pPr>
            <a:endParaRPr lang="en-US" b="1" dirty="0">
              <a:solidFill>
                <a:srgbClr val="FFFF00"/>
              </a:solidFill>
            </a:endParaRPr>
          </a:p>
          <a:p>
            <a:pPr marL="0" indent="0" algn="l" rtl="0">
              <a:buNone/>
            </a:pPr>
            <a:r>
              <a:rPr lang="en-US" sz="4400" b="1" dirty="0"/>
              <a:t>2. Routing parameters</a:t>
            </a:r>
          </a:p>
          <a:p>
            <a:pPr marL="0" indent="0" algn="l" rtl="0">
              <a:lnSpc>
                <a:spcPct val="170000"/>
              </a:lnSpc>
              <a:buNone/>
            </a:pPr>
            <a:r>
              <a:rPr lang="en-US" sz="3700" dirty="0">
                <a:solidFill>
                  <a:srgbClr val="FFFF00"/>
                </a:solidFill>
              </a:rPr>
              <a:t>Parameters passed with URL, for example  localhost/user/120</a:t>
            </a:r>
          </a:p>
          <a:p>
            <a:pPr marL="0" indent="0" algn="l" rtl="0">
              <a:lnSpc>
                <a:spcPct val="170000"/>
              </a:lnSpc>
              <a:buNone/>
            </a:pPr>
            <a:r>
              <a:rPr lang="en-US" sz="3700" dirty="0">
                <a:solidFill>
                  <a:srgbClr val="FFFF00"/>
                </a:solidFill>
              </a:rPr>
              <a:t>User: route name </a:t>
            </a:r>
          </a:p>
          <a:p>
            <a:pPr marL="0" indent="0" algn="l" rtl="0">
              <a:lnSpc>
                <a:spcPct val="170000"/>
              </a:lnSpc>
              <a:buNone/>
            </a:pPr>
            <a:r>
              <a:rPr lang="en-US" sz="3700" dirty="0">
                <a:solidFill>
                  <a:srgbClr val="FFFF00"/>
                </a:solidFill>
              </a:rPr>
              <a:t>120 : parameter</a:t>
            </a:r>
          </a:p>
          <a:p>
            <a:pPr marL="0" indent="0" algn="l" rtl="0">
              <a:buNone/>
            </a:pPr>
            <a:endParaRPr lang="en-US" sz="2600" b="1" dirty="0"/>
          </a:p>
          <a:p>
            <a:r>
              <a:rPr lang="en-US" dirty="0"/>
              <a:t/>
            </a:r>
            <a:br>
              <a:rPr lang="en-US" dirty="0"/>
            </a:br>
            <a:endParaRPr lang="en-US" dirty="0"/>
          </a:p>
          <a:p>
            <a:pPr algn="l" rtl="0"/>
            <a:endParaRPr lang="en-US" dirty="0" smtClean="0"/>
          </a:p>
          <a:p>
            <a:pPr algn="l" rtl="0"/>
            <a:endParaRPr lang="ar-SA" dirty="0"/>
          </a:p>
        </p:txBody>
      </p:sp>
    </p:spTree>
    <p:extLst>
      <p:ext uri="{BB962C8B-B14F-4D97-AF65-F5344CB8AC3E}">
        <p14:creationId xmlns:p14="http://schemas.microsoft.com/office/powerpoint/2010/main" val="4193464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318499" y="297951"/>
            <a:ext cx="11291299" cy="6113123"/>
          </a:xfrm>
        </p:spPr>
        <p:txBody>
          <a:bodyPr/>
          <a:lstStyle/>
          <a:p>
            <a:pPr algn="l" rtl="0">
              <a:lnSpc>
                <a:spcPct val="150000"/>
              </a:lnSpc>
            </a:pPr>
            <a:r>
              <a:rPr lang="en-US" sz="2400" dirty="0" smtClean="0">
                <a:solidFill>
                  <a:schemeClr val="tx1"/>
                </a:solidFill>
              </a:rPr>
              <a:t>There are two types of routing parameters:</a:t>
            </a:r>
          </a:p>
          <a:p>
            <a:pPr marL="0" indent="0" algn="l" rtl="0">
              <a:lnSpc>
                <a:spcPct val="150000"/>
              </a:lnSpc>
              <a:buNone/>
            </a:pPr>
            <a:r>
              <a:rPr lang="en-US" sz="2400" dirty="0" smtClean="0">
                <a:solidFill>
                  <a:schemeClr val="tx1"/>
                </a:solidFill>
              </a:rPr>
              <a:t>A </a:t>
            </a:r>
            <a:r>
              <a:rPr lang="en-US" sz="2400" dirty="0" smtClean="0">
                <a:solidFill>
                  <a:schemeClr val="tx1"/>
                </a:solidFill>
              </a:rPr>
              <a:t> </a:t>
            </a:r>
            <a:r>
              <a:rPr lang="en-US" sz="2400" dirty="0" smtClean="0">
                <a:solidFill>
                  <a:schemeClr val="tx1"/>
                </a:solidFill>
              </a:rPr>
              <a:t>. Required </a:t>
            </a:r>
            <a:r>
              <a:rPr lang="en-US" sz="2400" dirty="0">
                <a:solidFill>
                  <a:schemeClr val="tx1"/>
                </a:solidFill>
              </a:rPr>
              <a:t>parameter</a:t>
            </a:r>
          </a:p>
          <a:p>
            <a:pPr marL="0" indent="0" algn="l" rtl="0">
              <a:lnSpc>
                <a:spcPct val="150000"/>
              </a:lnSpc>
              <a:buNone/>
            </a:pPr>
            <a:r>
              <a:rPr lang="en-US" sz="2400" dirty="0">
                <a:solidFill>
                  <a:schemeClr val="tx1"/>
                </a:solidFill>
              </a:rPr>
              <a:t>B</a:t>
            </a:r>
            <a:r>
              <a:rPr lang="en-US" sz="2400" dirty="0" smtClean="0">
                <a:solidFill>
                  <a:schemeClr val="tx1"/>
                </a:solidFill>
              </a:rPr>
              <a:t>. </a:t>
            </a:r>
            <a:r>
              <a:rPr lang="en-US" sz="2400" dirty="0" smtClean="0">
                <a:solidFill>
                  <a:schemeClr val="tx1"/>
                </a:solidFill>
              </a:rPr>
              <a:t>Optional </a:t>
            </a:r>
            <a:r>
              <a:rPr lang="en-US" sz="2400" dirty="0">
                <a:solidFill>
                  <a:schemeClr val="tx1"/>
                </a:solidFill>
              </a:rPr>
              <a:t>parameter</a:t>
            </a:r>
            <a:r>
              <a:rPr lang="en-US" sz="2400" dirty="0" smtClean="0">
                <a:solidFill>
                  <a:schemeClr val="tx1"/>
                </a:solidFill>
              </a:rPr>
              <a:t> </a:t>
            </a:r>
            <a:r>
              <a:rPr lang="en-US" sz="2400" dirty="0" smtClean="0">
                <a:solidFill>
                  <a:schemeClr val="tx1"/>
                </a:solidFill>
              </a:rPr>
              <a:t>:</a:t>
            </a:r>
          </a:p>
          <a:p>
            <a:pPr marL="0" indent="0" algn="l" rtl="0">
              <a:lnSpc>
                <a:spcPct val="150000"/>
              </a:lnSpc>
              <a:buNone/>
            </a:pPr>
            <a:r>
              <a:rPr lang="en-US" sz="2400" b="1" dirty="0" smtClean="0">
                <a:solidFill>
                  <a:schemeClr val="bg1"/>
                </a:solidFill>
              </a:rPr>
              <a:t>A. Required parameter</a:t>
            </a:r>
            <a:endParaRPr lang="en-US" sz="2400" b="1" dirty="0" smtClean="0">
              <a:solidFill>
                <a:schemeClr val="bg1"/>
              </a:solidFill>
            </a:endParaRPr>
          </a:p>
          <a:p>
            <a:pPr marL="0" indent="0" algn="l" rtl="0">
              <a:lnSpc>
                <a:spcPct val="150000"/>
              </a:lnSpc>
              <a:buNone/>
            </a:pPr>
            <a:r>
              <a:rPr lang="en-US" sz="2400" dirty="0" smtClean="0">
                <a:solidFill>
                  <a:schemeClr val="tx1"/>
                </a:solidFill>
              </a:rPr>
              <a:t>These parameters must be present in </a:t>
            </a:r>
            <a:r>
              <a:rPr lang="en-US" sz="2400" dirty="0" err="1" smtClean="0">
                <a:solidFill>
                  <a:schemeClr val="tx1"/>
                </a:solidFill>
              </a:rPr>
              <a:t>URL,if</a:t>
            </a:r>
            <a:r>
              <a:rPr lang="en-US" sz="2400" dirty="0" smtClean="0">
                <a:solidFill>
                  <a:schemeClr val="tx1"/>
                </a:solidFill>
              </a:rPr>
              <a:t> parameter is not exist ,browser displays message “page is not exist”</a:t>
            </a:r>
          </a:p>
          <a:p>
            <a:pPr marL="0" indent="0" algn="l" rtl="0">
              <a:lnSpc>
                <a:spcPct val="150000"/>
              </a:lnSpc>
              <a:buNone/>
            </a:pPr>
            <a:r>
              <a:rPr lang="en-US" sz="2400" dirty="0" smtClean="0">
                <a:solidFill>
                  <a:schemeClr val="tx1"/>
                </a:solidFill>
              </a:rPr>
              <a:t>Bracket {} used to required parameter</a:t>
            </a:r>
          </a:p>
          <a:p>
            <a:pPr marL="0" indent="0" algn="l" rtl="0">
              <a:buNone/>
            </a:pPr>
            <a:endParaRPr lang="en-US" dirty="0" smtClean="0"/>
          </a:p>
          <a:p>
            <a:pPr marL="0" indent="0" algn="l" rtl="0">
              <a:buNone/>
            </a:pPr>
            <a:endParaRPr lang="en-US" dirty="0" smtClean="0"/>
          </a:p>
          <a:p>
            <a:pPr algn="l" rtl="0"/>
            <a:endParaRPr lang="ar-SA" dirty="0"/>
          </a:p>
        </p:txBody>
      </p:sp>
    </p:spTree>
    <p:extLst>
      <p:ext uri="{BB962C8B-B14F-4D97-AF65-F5344CB8AC3E}">
        <p14:creationId xmlns:p14="http://schemas.microsoft.com/office/powerpoint/2010/main" val="328707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p:txBody>
          <a:bodyPr/>
          <a:lstStyle/>
          <a:p>
            <a:pPr marL="0" indent="0" algn="l" rtl="0">
              <a:buNone/>
            </a:pPr>
            <a:r>
              <a:rPr lang="en-US" sz="2400" b="1" dirty="0">
                <a:solidFill>
                  <a:schemeClr val="tx1"/>
                </a:solidFill>
              </a:rPr>
              <a:t>Route::get("log/{id}","</a:t>
            </a:r>
            <a:r>
              <a:rPr lang="en-US" sz="2400" b="1" dirty="0" err="1">
                <a:solidFill>
                  <a:schemeClr val="tx1"/>
                </a:solidFill>
              </a:rPr>
              <a:t>logincontroller@index</a:t>
            </a:r>
            <a:r>
              <a:rPr lang="en-US" sz="2400" b="1" dirty="0">
                <a:solidFill>
                  <a:schemeClr val="tx1"/>
                </a:solidFill>
              </a:rPr>
              <a:t>");</a:t>
            </a:r>
          </a:p>
          <a:p>
            <a:pPr marL="0" indent="0" algn="l" rtl="0">
              <a:buNone/>
            </a:pPr>
            <a:r>
              <a:rPr lang="en-US" b="1" dirty="0">
                <a:solidFill>
                  <a:srgbClr val="FFFF00"/>
                </a:solidFill>
              </a:rPr>
              <a:t>We can capture id from browser link to show in view as following :</a:t>
            </a:r>
          </a:p>
          <a:p>
            <a:pPr marL="457200" indent="-457200" algn="l" rtl="0">
              <a:buAutoNum type="alphaLcPeriod"/>
            </a:pPr>
            <a:r>
              <a:rPr lang="en-US" b="1" dirty="0" smtClean="0">
                <a:solidFill>
                  <a:srgbClr val="FFFF00"/>
                </a:solidFill>
              </a:rPr>
              <a:t>Inside </a:t>
            </a:r>
            <a:r>
              <a:rPr lang="en-US" b="1" dirty="0">
                <a:solidFill>
                  <a:srgbClr val="FFFF00"/>
                </a:solidFill>
              </a:rPr>
              <a:t>function index existing in controller, add id as </a:t>
            </a:r>
            <a:r>
              <a:rPr lang="en-US" b="1" dirty="0" smtClean="0">
                <a:solidFill>
                  <a:srgbClr val="FFFF00"/>
                </a:solidFill>
              </a:rPr>
              <a:t>parameters</a:t>
            </a:r>
          </a:p>
          <a:p>
            <a:pPr marL="457200" indent="-457200" algn="l" rtl="0">
              <a:buAutoNum type="alphaLcPeriod"/>
            </a:pPr>
            <a:endParaRPr lang="en-US" b="1" dirty="0">
              <a:solidFill>
                <a:srgbClr val="FFFF00"/>
              </a:solidFill>
            </a:endParaRPr>
          </a:p>
          <a:p>
            <a:endParaRPr lang="ar-SA" dirty="0"/>
          </a:p>
        </p:txBody>
      </p:sp>
      <p:pic>
        <p:nvPicPr>
          <p:cNvPr id="4" name="صورة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441" y="3521592"/>
            <a:ext cx="6490034" cy="1841520"/>
          </a:xfrm>
          <a:prstGeom prst="rect">
            <a:avLst/>
          </a:prstGeom>
        </p:spPr>
      </p:pic>
    </p:spTree>
    <p:extLst>
      <p:ext uri="{BB962C8B-B14F-4D97-AF65-F5344CB8AC3E}">
        <p14:creationId xmlns:p14="http://schemas.microsoft.com/office/powerpoint/2010/main" val="2270833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a:p>
        </p:txBody>
      </p:sp>
      <p:sp>
        <p:nvSpPr>
          <p:cNvPr id="3" name="عنصر نائب للمحتوى 2"/>
          <p:cNvSpPr>
            <a:spLocks noGrp="1"/>
          </p:cNvSpPr>
          <p:nvPr>
            <p:ph idx="1"/>
          </p:nvPr>
        </p:nvSpPr>
        <p:spPr>
          <a:xfrm>
            <a:off x="684211" y="685800"/>
            <a:ext cx="10658459" cy="3615267"/>
          </a:xfrm>
        </p:spPr>
        <p:txBody>
          <a:bodyPr>
            <a:normAutofit/>
          </a:bodyPr>
          <a:lstStyle/>
          <a:p>
            <a:pPr algn="l" rtl="0"/>
            <a:r>
              <a:rPr lang="en-US" sz="2400" dirty="0" smtClean="0">
                <a:solidFill>
                  <a:schemeClr val="tx1"/>
                </a:solidFill>
              </a:rPr>
              <a:t>Compact : function used to transform data from controller to view </a:t>
            </a:r>
          </a:p>
          <a:p>
            <a:pPr marL="0" indent="0" algn="l" rtl="0">
              <a:buNone/>
            </a:pPr>
            <a:r>
              <a:rPr lang="en-US" sz="2400" dirty="0" smtClean="0">
                <a:solidFill>
                  <a:schemeClr val="tx1"/>
                </a:solidFill>
              </a:rPr>
              <a:t>2. In </a:t>
            </a:r>
            <a:r>
              <a:rPr lang="en-US" sz="2400" dirty="0" smtClean="0">
                <a:solidFill>
                  <a:schemeClr val="tx1"/>
                </a:solidFill>
              </a:rPr>
              <a:t>view : print content of id by using double brackets {{ </a:t>
            </a:r>
            <a:r>
              <a:rPr lang="en-US" sz="2400" dirty="0">
                <a:solidFill>
                  <a:schemeClr val="tx1"/>
                </a:solidFill>
              </a:rPr>
              <a:t> </a:t>
            </a:r>
            <a:r>
              <a:rPr lang="en-US" sz="2400" dirty="0" smtClean="0">
                <a:solidFill>
                  <a:schemeClr val="tx1"/>
                </a:solidFill>
              </a:rPr>
              <a:t>}}</a:t>
            </a:r>
          </a:p>
          <a:p>
            <a:pPr algn="l" rtl="0"/>
            <a:r>
              <a:rPr lang="en-US" sz="2400" dirty="0" smtClean="0">
                <a:solidFill>
                  <a:schemeClr val="tx1"/>
                </a:solidFill>
              </a:rPr>
              <a:t>To print </a:t>
            </a:r>
            <a:r>
              <a:rPr lang="en-US" sz="2400" dirty="0" err="1" smtClean="0">
                <a:solidFill>
                  <a:schemeClr val="tx1"/>
                </a:solidFill>
              </a:rPr>
              <a:t>id,write</a:t>
            </a:r>
            <a:r>
              <a:rPr lang="en-US" sz="2400" dirty="0" smtClean="0">
                <a:solidFill>
                  <a:schemeClr val="tx1"/>
                </a:solidFill>
              </a:rPr>
              <a:t>    </a:t>
            </a:r>
            <a:r>
              <a:rPr lang="en-US" sz="2400" dirty="0" smtClean="0">
                <a:solidFill>
                  <a:schemeClr val="tx1"/>
                </a:solidFill>
              </a:rPr>
              <a:t>{{ $id }}</a:t>
            </a:r>
            <a:endParaRPr lang="ar-SA" sz="2400" dirty="0">
              <a:solidFill>
                <a:schemeClr val="tx1"/>
              </a:solidFill>
            </a:endParaRPr>
          </a:p>
        </p:txBody>
      </p:sp>
    </p:spTree>
    <p:extLst>
      <p:ext uri="{BB962C8B-B14F-4D97-AF65-F5344CB8AC3E}">
        <p14:creationId xmlns:p14="http://schemas.microsoft.com/office/powerpoint/2010/main" val="3531750484"/>
      </p:ext>
    </p:extLst>
  </p:cSld>
  <p:clrMapOvr>
    <a:masterClrMapping/>
  </p:clrMapOvr>
</p:sld>
</file>

<file path=ppt/theme/theme1.xml><?xml version="1.0" encoding="utf-8"?>
<a:theme xmlns:a="http://schemas.openxmlformats.org/drawingml/2006/main" name="شريحة">
  <a:themeElements>
    <a:clrScheme name="شريحة">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شريحة">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شريحة">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Override1.xml><?xml version="1.0" encoding="utf-8"?>
<a:themeOverride xmlns:a="http://schemas.openxmlformats.org/drawingml/2006/main">
  <a:clrScheme name="شريحة">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docProps/app.xml><?xml version="1.0" encoding="utf-8"?>
<Properties xmlns="http://schemas.openxmlformats.org/officeDocument/2006/extended-properties" xmlns:vt="http://schemas.openxmlformats.org/officeDocument/2006/docPropsVTypes">
  <Template/>
  <TotalTime>156</TotalTime>
  <Words>866</Words>
  <Application>Microsoft Office PowerPoint</Application>
  <PresentationFormat>شاشة عريضة</PresentationFormat>
  <Paragraphs>100</Paragraphs>
  <Slides>17</Slides>
  <Notes>0</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17</vt:i4>
      </vt:variant>
    </vt:vector>
  </HeadingPairs>
  <TitlesOfParts>
    <vt:vector size="23" baseType="lpstr">
      <vt:lpstr>-apple-system</vt:lpstr>
      <vt:lpstr>Arial</vt:lpstr>
      <vt:lpstr>Century Gothic</vt:lpstr>
      <vt:lpstr>Tahoma</vt:lpstr>
      <vt:lpstr>Wingdings 3</vt:lpstr>
      <vt:lpstr>شريحة</vt:lpstr>
      <vt:lpstr>Laravel Routing </vt:lpstr>
      <vt:lpstr>عرض تقديمي في PowerPoint</vt:lpstr>
      <vt:lpstr>Route components</vt:lpstr>
      <vt:lpstr>عرض تقديمي في PowerPoint</vt:lpstr>
      <vt:lpstr>عرض تقديمي في PowerPoint</vt:lpstr>
      <vt:lpstr>Types of routes</vt:lpstr>
      <vt:lpstr>عرض تقديمي في PowerPoint</vt:lpstr>
      <vt:lpstr>عرض تقديمي في PowerPoint</vt:lpstr>
      <vt:lpstr>عرض تقديمي في PowerPoint</vt:lpstr>
      <vt:lpstr>عرض تقديمي في PowerPoint</vt:lpstr>
      <vt:lpstr>عرض تقديمي في PowerPoint</vt:lpstr>
      <vt:lpstr>Parameter Constrains</vt:lpstr>
      <vt:lpstr>عرض تقديمي في PowerPoint</vt:lpstr>
      <vt:lpstr>Http methods in routing  </vt:lpstr>
      <vt:lpstr>Route group </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G.B</dc:creator>
  <cp:lastModifiedBy>G.B</cp:lastModifiedBy>
  <cp:revision>14</cp:revision>
  <dcterms:created xsi:type="dcterms:W3CDTF">2023-10-07T18:11:36Z</dcterms:created>
  <dcterms:modified xsi:type="dcterms:W3CDTF">2023-10-08T03:57:53Z</dcterms:modified>
</cp:coreProperties>
</file>